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01" r:id="rId2"/>
    <p:sldId id="302" r:id="rId3"/>
    <p:sldId id="359" r:id="rId4"/>
    <p:sldId id="360" r:id="rId5"/>
    <p:sldId id="361" r:id="rId6"/>
    <p:sldId id="362" r:id="rId7"/>
    <p:sldId id="363" r:id="rId8"/>
    <p:sldId id="364" r:id="rId9"/>
    <p:sldId id="303" r:id="rId10"/>
    <p:sldId id="306" r:id="rId11"/>
    <p:sldId id="313" r:id="rId12"/>
    <p:sldId id="367" r:id="rId13"/>
    <p:sldId id="349" r:id="rId14"/>
    <p:sldId id="356" r:id="rId15"/>
    <p:sldId id="319" r:id="rId16"/>
    <p:sldId id="394" r:id="rId17"/>
    <p:sldId id="395" r:id="rId18"/>
    <p:sldId id="393" r:id="rId19"/>
    <p:sldId id="392" r:id="rId20"/>
    <p:sldId id="391" r:id="rId21"/>
    <p:sldId id="390" r:id="rId22"/>
    <p:sldId id="388" r:id="rId23"/>
    <p:sldId id="396" r:id="rId24"/>
    <p:sldId id="389" r:id="rId25"/>
    <p:sldId id="373" r:id="rId26"/>
    <p:sldId id="377" r:id="rId27"/>
    <p:sldId id="378" r:id="rId28"/>
    <p:sldId id="379" r:id="rId29"/>
    <p:sldId id="380" r:id="rId30"/>
    <p:sldId id="381" r:id="rId31"/>
    <p:sldId id="353" r:id="rId32"/>
    <p:sldId id="382" r:id="rId33"/>
    <p:sldId id="383" r:id="rId34"/>
    <p:sldId id="355" r:id="rId35"/>
    <p:sldId id="343" r:id="rId36"/>
    <p:sldId id="346" r:id="rId37"/>
    <p:sldId id="350" r:id="rId38"/>
    <p:sldId id="375" r:id="rId39"/>
    <p:sldId id="376" r:id="rId40"/>
    <p:sldId id="368" r:id="rId41"/>
    <p:sldId id="365" r:id="rId42"/>
    <p:sldId id="351" r:id="rId43"/>
    <p:sldId id="352" r:id="rId44"/>
    <p:sldId id="338" r:id="rId45"/>
    <p:sldId id="316" r:id="rId46"/>
    <p:sldId id="35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79939"/>
  </p:normalViewPr>
  <p:slideViewPr>
    <p:cSldViewPr snapToGrid="0" snapToObjects="1" showGuides="1">
      <p:cViewPr>
        <p:scale>
          <a:sx n="94" d="100"/>
          <a:sy n="94" d="100"/>
        </p:scale>
        <p:origin x="1176" y="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Sheet1!$A$2:$A$32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pt idx="24">
                  <c:v>13.0</c:v>
                </c:pt>
                <c:pt idx="25">
                  <c:v>13.0</c:v>
                </c:pt>
                <c:pt idx="26">
                  <c:v>14.0</c:v>
                </c:pt>
                <c:pt idx="27">
                  <c:v>14.0</c:v>
                </c:pt>
                <c:pt idx="28">
                  <c:v>15.0</c:v>
                </c:pt>
                <c:pt idx="29">
                  <c:v>15.0</c:v>
                </c:pt>
              </c:numCache>
            </c:numRef>
          </c:xVal>
          <c:yVal>
            <c:numRef>
              <c:f>Sheet1!$B$2:$B$32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pt idx="24">
                  <c:v>1.0</c:v>
                </c:pt>
                <c:pt idx="25">
                  <c:v>1.0</c:v>
                </c:pt>
                <c:pt idx="26">
                  <c:v>1.0</c:v>
                </c:pt>
                <c:pt idx="27">
                  <c:v>1.0</c:v>
                </c:pt>
                <c:pt idx="28">
                  <c:v>1.0</c:v>
                </c:pt>
                <c:pt idx="29">
                  <c:v>1.0</c:v>
                </c:pt>
              </c:numCache>
            </c:numRef>
          </c:yVal>
          <c:smooth val="0"/>
        </c:ser>
        <c:ser>
          <c:idx val="1"/>
          <c:order val="1"/>
          <c:tx>
            <c:strRef>
              <c:f>Sheet1!$D$1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Sheet1!$C$2:$C$32</c:f>
              <c:numCache>
                <c:formatCode>0.00</c:formatCode>
                <c:ptCount val="31"/>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Sheet1!$D$2:$D$32</c:f>
              <c:numCache>
                <c:formatCode>0.00</c:formatCode>
                <c:ptCount val="31"/>
                <c:pt idx="0">
                  <c:v>0.14</c:v>
                </c:pt>
                <c:pt idx="1">
                  <c:v>0.29</c:v>
                </c:pt>
                <c:pt idx="2">
                  <c:v>0.43</c:v>
                </c:pt>
                <c:pt idx="3">
                  <c:v>0.57</c:v>
                </c:pt>
                <c:pt idx="4">
                  <c:v>0.71</c:v>
                </c:pt>
                <c:pt idx="5">
                  <c:v>0.86</c:v>
                </c:pt>
                <c:pt idx="6">
                  <c:v>1.0</c:v>
                </c:pt>
                <c:pt idx="7">
                  <c:v>1.0</c:v>
                </c:pt>
                <c:pt idx="8">
                  <c:v>1.0</c:v>
                </c:pt>
                <c:pt idx="9">
                  <c:v>1.0</c:v>
                </c:pt>
                <c:pt idx="10">
                  <c:v>1.0</c:v>
                </c:pt>
                <c:pt idx="11">
                  <c:v>1.0</c:v>
                </c:pt>
                <c:pt idx="12">
                  <c:v>1.0</c:v>
                </c:pt>
                <c:pt idx="13">
                  <c:v>1.0</c:v>
                </c:pt>
                <c:pt idx="14">
                  <c:v>1.0</c:v>
                </c:pt>
              </c:numCache>
            </c:numRef>
          </c:yVal>
          <c:smooth val="0"/>
        </c:ser>
        <c:dLbls>
          <c:showLegendKey val="0"/>
          <c:showVal val="0"/>
          <c:showCatName val="0"/>
          <c:showSerName val="0"/>
          <c:showPercent val="0"/>
          <c:showBubbleSize val="0"/>
        </c:dLbls>
        <c:axId val="-817834176"/>
        <c:axId val="-1184576624"/>
      </c:scatterChart>
      <c:valAx>
        <c:axId val="-817834176"/>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Processors</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184576624"/>
        <c:crosses val="autoZero"/>
        <c:crossBetween val="midCat"/>
      </c:valAx>
      <c:valAx>
        <c:axId val="-1184576624"/>
        <c:scaling>
          <c:orientation val="minMax"/>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817834176"/>
        <c:crosses val="autoZero"/>
        <c:crossBetween val="midCat"/>
      </c:valAx>
      <c:spPr>
        <a:noFill/>
        <a:ln>
          <a:noFill/>
        </a:ln>
        <a:effectLst/>
      </c:spPr>
    </c:plotArea>
    <c:legend>
      <c:legendPos val="b"/>
      <c:layout>
        <c:manualLayout>
          <c:xMode val="edge"/>
          <c:yMode val="edge"/>
          <c:x val="0.762177087874919"/>
          <c:y val="0.475082682227017"/>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RMT</c:v>
                </c:pt>
              </c:strCache>
            </c:strRef>
          </c:tx>
          <c:spPr>
            <a:solidFill>
              <a:srgbClr val="0432FF"/>
            </a:solidFill>
            <a:ln>
              <a:noFill/>
            </a:ln>
            <a:effectLst/>
          </c:spPr>
          <c:invertIfNegative val="0"/>
          <c:cat>
            <c:numRef>
              <c:f>Sheet1!$A$2:$A$4</c:f>
              <c:numCache>
                <c:formatCode>General</c:formatCode>
                <c:ptCount val="3"/>
                <c:pt idx="0">
                  <c:v>16.0</c:v>
                </c:pt>
                <c:pt idx="1">
                  <c:v>24.0</c:v>
                </c:pt>
                <c:pt idx="2">
                  <c:v>32.0</c:v>
                </c:pt>
              </c:numCache>
            </c:numRef>
          </c:cat>
          <c:val>
            <c:numRef>
              <c:f>Sheet1!$B$2:$B$4</c:f>
              <c:numCache>
                <c:formatCode>General</c:formatCode>
                <c:ptCount val="3"/>
                <c:pt idx="0">
                  <c:v>19.9</c:v>
                </c:pt>
                <c:pt idx="1">
                  <c:v>29.9</c:v>
                </c:pt>
                <c:pt idx="2">
                  <c:v>39.8</c:v>
                </c:pt>
              </c:numCache>
            </c:numRef>
          </c:val>
        </c:ser>
        <c:ser>
          <c:idx val="1"/>
          <c:order val="1"/>
          <c:tx>
            <c:strRef>
              <c:f>Sheet1!$C$1</c:f>
              <c:strCache>
                <c:ptCount val="1"/>
                <c:pt idx="0">
                  <c:v>dRMT</c:v>
                </c:pt>
              </c:strCache>
            </c:strRef>
          </c:tx>
          <c:spPr>
            <a:solidFill>
              <a:srgbClr val="FF0000"/>
            </a:solidFill>
            <a:ln>
              <a:solidFill>
                <a:schemeClr val="accent2">
                  <a:alpha val="70000"/>
                </a:schemeClr>
              </a:solidFill>
            </a:ln>
            <a:effectLst/>
          </c:spPr>
          <c:invertIfNegative val="0"/>
          <c:cat>
            <c:numRef>
              <c:f>Sheet1!$A$2:$A$4</c:f>
              <c:numCache>
                <c:formatCode>General</c:formatCode>
                <c:ptCount val="3"/>
                <c:pt idx="0">
                  <c:v>16.0</c:v>
                </c:pt>
                <c:pt idx="1">
                  <c:v>24.0</c:v>
                </c:pt>
                <c:pt idx="2">
                  <c:v>32.0</c:v>
                </c:pt>
              </c:numCache>
            </c:numRef>
          </c:cat>
          <c:val>
            <c:numRef>
              <c:f>Sheet1!$C$2:$C$4</c:f>
              <c:numCache>
                <c:formatCode>General</c:formatCode>
                <c:ptCount val="3"/>
                <c:pt idx="0">
                  <c:v>22.7</c:v>
                </c:pt>
                <c:pt idx="1">
                  <c:v>34.1</c:v>
                </c:pt>
                <c:pt idx="2">
                  <c:v>45.5</c:v>
                </c:pt>
              </c:numCache>
            </c:numRef>
          </c:val>
        </c:ser>
        <c:dLbls>
          <c:showLegendKey val="0"/>
          <c:showVal val="0"/>
          <c:showCatName val="0"/>
          <c:showSerName val="0"/>
          <c:showPercent val="0"/>
          <c:showBubbleSize val="0"/>
        </c:dLbls>
        <c:gapWidth val="182"/>
        <c:axId val="-927097488"/>
        <c:axId val="-927188176"/>
      </c:barChart>
      <c:catAx>
        <c:axId val="-927097488"/>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Processors/Stages</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927188176"/>
        <c:crosses val="autoZero"/>
        <c:auto val="1"/>
        <c:lblAlgn val="ctr"/>
        <c:lblOffset val="100"/>
        <c:noMultiLvlLbl val="0"/>
      </c:catAx>
      <c:valAx>
        <c:axId val="-927188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US" b="1" dirty="0" smtClean="0">
                    <a:solidFill>
                      <a:schemeClr val="tx1"/>
                    </a:solidFill>
                  </a:rPr>
                  <a:t>Area in mm</a:t>
                </a:r>
                <a:r>
                  <a:rPr lang="en-US" b="1" baseline="30000" dirty="0" smtClean="0">
                    <a:solidFill>
                      <a:schemeClr val="tx1"/>
                    </a:solidFill>
                  </a:rPr>
                  <a:t>2</a:t>
                </a:r>
                <a:endParaRPr lang="en-US" b="1" baseline="30000" dirty="0">
                  <a:solidFill>
                    <a:schemeClr val="tx1"/>
                  </a:solidFill>
                </a:endParaRP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927097488"/>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2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816983168"/>
        <c:axId val="-1183795920"/>
      </c:barChart>
      <c:catAx>
        <c:axId val="-81698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3795920"/>
        <c:crosses val="autoZero"/>
        <c:auto val="1"/>
        <c:lblAlgn val="ctr"/>
        <c:lblOffset val="100"/>
        <c:noMultiLvlLbl val="0"/>
      </c:catAx>
      <c:valAx>
        <c:axId val="-1183795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6983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73867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Why is first point non-trivial?:</a:t>
            </a:r>
            <a:r>
              <a:rPr lang="en-US" baseline="0" dirty="0" smtClean="0"/>
              <a:t> </a:t>
            </a:r>
            <a:r>
              <a:rPr lang="en-US" dirty="0" smtClean="0"/>
              <a:t>Contention at processors and memories.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Why is second point non-trivial?: Mileage may vary depending on the actual program.</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600" dirty="0" smtClean="0"/>
              <a:t>Why is third point non-trivial?:</a:t>
            </a:r>
            <a:r>
              <a:rPr lang="en-US" sz="600" baseline="0" dirty="0" smtClean="0"/>
              <a:t> Crossbar needs to span a large spatial extent (wiring complexity and area overheads). </a:t>
            </a:r>
            <a:r>
              <a:rPr lang="en-US" sz="600" baseline="0" dirty="0" err="1" smtClean="0"/>
              <a:t>dRMT</a:t>
            </a:r>
            <a:r>
              <a:rPr lang="en-US" sz="600" baseline="0" dirty="0" smtClean="0"/>
              <a:t> processors are run-to-completion and store all operations for a packet instead of an RMT stage.</a:t>
            </a:r>
            <a:endParaRPr lang="en-US" dirty="0" smtClean="0"/>
          </a:p>
          <a:p>
            <a:endParaRPr lang="en-US" dirty="0" smtClean="0"/>
          </a:p>
          <a:p>
            <a:r>
              <a:rPr lang="en-US" dirty="0" smtClean="0"/>
              <a:t>Say this: </a:t>
            </a:r>
            <a:r>
              <a:rPr lang="en-US" baseline="0" dirty="0" smtClean="0"/>
              <a:t>We borrow many elements of RMT, such as its instruction set for actions, and its match key unit.</a:t>
            </a:r>
            <a:endParaRPr lang="en-US" dirty="0" smtClean="0"/>
          </a:p>
          <a:p>
            <a:endParaRPr lang="en-US" dirty="0" smtClean="0"/>
          </a:p>
          <a:p>
            <a:r>
              <a:rPr lang="en-US" dirty="0" smtClean="0"/>
              <a:t>Stuff to say:</a:t>
            </a:r>
          </a:p>
          <a:p>
            <a:r>
              <a:rPr lang="en-US" dirty="0" smtClean="0"/>
              <a:t>1. We designed hardware for</a:t>
            </a:r>
            <a:r>
              <a:rPr lang="en-US" baseline="0" dirty="0" smtClean="0"/>
              <a:t> </a:t>
            </a:r>
            <a:r>
              <a:rPr lang="en-US" dirty="0" smtClean="0"/>
              <a:t>the </a:t>
            </a:r>
            <a:r>
              <a:rPr lang="en-US" dirty="0" err="1" smtClean="0"/>
              <a:t>processor+crossbar</a:t>
            </a:r>
            <a:r>
              <a:rPr lang="en-US" baseline="0" dirty="0" smtClean="0"/>
              <a:t>. We evaluated whether it meets timing and what its area is through synthesis experiments.</a:t>
            </a:r>
            <a:endParaRPr lang="en-US" dirty="0" smtClean="0"/>
          </a:p>
          <a:p>
            <a:endParaRPr lang="en-US" dirty="0" smtClean="0"/>
          </a:p>
          <a:p>
            <a:r>
              <a:rPr lang="en-US" dirty="0" smtClean="0"/>
              <a:t>Two</a:t>
            </a:r>
            <a:r>
              <a:rPr lang="en-US" baseline="0" dirty="0" smtClean="0"/>
              <a:t> points to stress:</a:t>
            </a:r>
          </a:p>
          <a:p>
            <a:pPr marL="228600" indent="-228600">
              <a:buAutoNum type="arabicPeriod"/>
            </a:pPr>
            <a:r>
              <a:rPr lang="en-US" baseline="0" dirty="0" smtClean="0"/>
              <a:t>We can formally show that the throughput of a program on </a:t>
            </a:r>
            <a:r>
              <a:rPr lang="en-US" baseline="0" dirty="0" err="1" smtClean="0"/>
              <a:t>dRMT</a:t>
            </a:r>
            <a:r>
              <a:rPr lang="en-US" baseline="0" dirty="0" smtClean="0"/>
              <a:t> is at least as good as that of RMT, when normalized to have the same number of hardware resources.</a:t>
            </a:r>
          </a:p>
          <a:p>
            <a:pPr marL="228600" indent="-228600">
              <a:buAutoNum type="arabicPeriod"/>
            </a:pPr>
            <a:r>
              <a:rPr lang="en-US" baseline="0" dirty="0" smtClean="0"/>
              <a:t>We’ll focus on some of these results through the rest of the talk.</a:t>
            </a:r>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Explain </a:t>
            </a:r>
            <a:r>
              <a:rPr lang="en-US" baseline="0" dirty="0" smtClean="0"/>
              <a:t>why RMT couples the two problems.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table placement is handled by</a:t>
            </a:r>
            <a:r>
              <a:rPr lang="en-US" baseline="0" dirty="0" smtClean="0"/>
              <a:t> prior work by Jose et 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we focus on processor scheduling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Decouples</a:t>
            </a:r>
            <a:r>
              <a:rPr lang="en-US" baseline="0" dirty="0" smtClean="0"/>
              <a:t> them in the sense that you can solve them independently and put them together and the solution will: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Work for the joint problem.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No better than any other solution for the joint problem (the non-trivial part).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main aspects: correctness based on program dependencies, resource constraints based on processors.</a:t>
            </a:r>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An operator can program the headers that are matched on in every stage and the actions carried out in response to a hit in a match-action table.</a:t>
            </a:r>
          </a:p>
          <a:p>
            <a:endParaRPr lang="en-US" baseline="0" dirty="0" smtClean="0"/>
          </a:p>
          <a:p>
            <a:r>
              <a:rPr lang="en-US" baseline="0" dirty="0" smtClean="0"/>
              <a:t>In a bit more detail, bytes come in from the wire. A parser turns these bytes into a bag of packet headers, which flows through the pipeline. Within each pipeline stage, a match unit extracts the relevant part of the packet header (out of all the packet headers) as a key for the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a:p>
            <a:endParaRPr lang="en-US" baseline="0" dirty="0" smtClean="0"/>
          </a:p>
          <a:p>
            <a:r>
              <a:rPr lang="en-US" baseline="0" dirty="0" smtClean="0"/>
              <a:t>ONLY IF YOU HAVE TIME:</a:t>
            </a:r>
          </a:p>
          <a:p>
            <a:r>
              <a:rPr lang="en-US" baseline="0" dirty="0" smtClean="0"/>
              <a:t>One example of a key could be the destination IP address for an IP address-based forwarding lookup. </a:t>
            </a:r>
          </a:p>
          <a:p>
            <a:r>
              <a:rPr lang="en-US" baseline="0" dirty="0" smtClean="0"/>
              <a:t>One example of an action could be setting the output port based on the result from a destination address lookup.</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this example, we introduced a no-op, but that’s a greedy way of solving it. If we want the optimal schedule, need to solve an ILP.</a:t>
            </a:r>
          </a:p>
          <a:p>
            <a:r>
              <a:rPr lang="en-US" baseline="0" dirty="0" smtClean="0"/>
              <a:t>Packet that arrived this scheduling period, 1 period in the past, 2 in the past, and so on.</a:t>
            </a:r>
          </a:p>
          <a:p>
            <a:endParaRPr lang="en-US" baseline="0" dirty="0" smtClean="0"/>
          </a:p>
          <a:p>
            <a:r>
              <a:rPr lang="en-US" baseline="0" dirty="0" smtClean="0"/>
              <a:t>TO stress: minimize max </a:t>
            </a:r>
            <a:r>
              <a:rPr lang="en-US" baseline="0" dirty="0" err="1" smtClean="0"/>
              <a:t>ti</a:t>
            </a:r>
            <a:r>
              <a:rPr lang="en-US" baseline="0" dirty="0" smtClean="0"/>
              <a:t> is equivalent to minimizing number of no-ops</a:t>
            </a:r>
          </a:p>
          <a:p>
            <a:r>
              <a:rPr lang="en-US" baseline="0" dirty="0" smtClean="0"/>
              <a:t>The circle with sectors captures the intuition </a:t>
            </a:r>
            <a:r>
              <a:rPr lang="en-US" baseline="0" smtClean="0"/>
              <a:t>about operations that conflict in the tableau</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add a figure for random program.</a:t>
            </a:r>
          </a:p>
          <a:p>
            <a:endParaRPr lang="en-US" baseline="0" dirty="0" smtClean="0"/>
          </a:p>
          <a:p>
            <a:r>
              <a:rPr lang="en-US" baseline="0" dirty="0" smtClean="0"/>
              <a:t>Emphasize: Our gains are quite significant. Switch.p4 is optimized for RMT. We give switch.p4 the benefit of full memory disaggregation.</a:t>
            </a:r>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aggregating resources this way is that it is inefficient for programs that do not confirm to the fixed ratio provided by the hardware. This is because you can’t allocate resources independently. If you increase one, you have to increase the other. For instance, if you have large table that needed more memory than available in one stage, you need two stages, and you also need to consume two match units whether you need it or not. You can’t increase memory capacity independent of match key generation capacity.</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57757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299668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128406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350065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34</a:t>
            </a:fld>
            <a:endParaRPr lang="en-US"/>
          </a:p>
        </p:txBody>
      </p:sp>
    </p:spTree>
    <p:extLst>
      <p:ext uri="{BB962C8B-B14F-4D97-AF65-F5344CB8AC3E}">
        <p14:creationId xmlns:p14="http://schemas.microsoft.com/office/powerpoint/2010/main" val="1003170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area is mostly dominated by IO and memories.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a:t>
            </a:r>
            <a:r>
              <a:rPr lang="en-US" baseline="0" smtClean="0"/>
              <a:t>bit more detail.</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46</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Say that each packet stays at one processor and does not move around.</a:t>
            </a:r>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chart" Target="../charts/char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hart" Target="../charts/char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hart" Target="../charts/char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p:txBody>
          <a:bodyPr/>
          <a:lstStyle/>
          <a:p>
            <a:pPr>
              <a:buFont typeface="Arial" charset="0"/>
              <a:buChar char="•"/>
            </a:pPr>
            <a:r>
              <a:rPr lang="en-US" dirty="0"/>
              <a:t>S</a:t>
            </a:r>
            <a:r>
              <a:rPr lang="en-US" dirty="0" smtClean="0"/>
              <a:t>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solves problems with RMT</a:t>
            </a:r>
            <a:endParaRPr lang="en-US" dirty="0"/>
          </a:p>
        </p:txBody>
      </p:sp>
      <p:sp>
        <p:nvSpPr>
          <p:cNvPr id="3" name="Content Placeholder 2"/>
          <p:cNvSpPr>
            <a:spLocks noGrp="1"/>
          </p:cNvSpPr>
          <p:nvPr>
            <p:ph idx="1"/>
          </p:nvPr>
        </p:nvSpPr>
        <p:spPr/>
        <p:txBody>
          <a:bodyPr>
            <a:normAutofit/>
          </a:bodyPr>
          <a:lstStyle/>
          <a:p>
            <a:pPr marL="512064" indent="-514350">
              <a:lnSpc>
                <a:spcPct val="100000"/>
              </a:lnSpc>
              <a:spcBef>
                <a:spcPts val="0"/>
              </a:spcBef>
            </a:pPr>
            <a:r>
              <a:rPr lang="en-US" dirty="0" smtClean="0"/>
              <a:t>RMT conflates </a:t>
            </a:r>
            <a:r>
              <a:rPr lang="en-US" dirty="0"/>
              <a:t>memory allocation  with packet </a:t>
            </a:r>
            <a:r>
              <a:rPr lang="en-US" dirty="0" smtClean="0"/>
              <a:t>processing</a:t>
            </a:r>
          </a:p>
          <a:p>
            <a:pPr marL="512064" indent="-514350">
              <a:lnSpc>
                <a:spcPct val="100000"/>
              </a:lnSpc>
              <a:spcBef>
                <a:spcPts val="0"/>
              </a:spcBef>
              <a:buFont typeface="Wingdings" charset="2"/>
              <a:buChar char="Ø"/>
            </a:pPr>
            <a:r>
              <a:rPr lang="en-US" dirty="0" err="1" smtClean="0">
                <a:solidFill>
                  <a:srgbClr val="0231FF"/>
                </a:solidFill>
              </a:rPr>
              <a:t>dRMT</a:t>
            </a:r>
            <a:r>
              <a:rPr lang="en-US" dirty="0" smtClean="0">
                <a:solidFill>
                  <a:srgbClr val="0231FF"/>
                </a:solidFill>
              </a:rPr>
              <a:t> decouples memory and processors via crossbar</a:t>
            </a:r>
          </a:p>
          <a:p>
            <a:pPr marL="512064" indent="-514350">
              <a:lnSpc>
                <a:spcPct val="100000"/>
              </a:lnSpc>
              <a:spcBef>
                <a:spcPts val="0"/>
              </a:spcBef>
            </a:pPr>
            <a:endParaRPr lang="en-US" dirty="0" smtClean="0"/>
          </a:p>
          <a:p>
            <a:pPr marL="512064" indent="-514350">
              <a:lnSpc>
                <a:spcPct val="100000"/>
              </a:lnSpc>
              <a:spcBef>
                <a:spcPts val="0"/>
              </a:spcBef>
            </a:pPr>
            <a:r>
              <a:rPr lang="en-US" dirty="0" smtClean="0"/>
              <a:t>RMT suffers </a:t>
            </a:r>
            <a:r>
              <a:rPr lang="en-US" dirty="0"/>
              <a:t>performance cliff if program doesn’t </a:t>
            </a:r>
            <a:r>
              <a:rPr lang="en-US" dirty="0" smtClean="0"/>
              <a:t>fit </a:t>
            </a:r>
          </a:p>
          <a:p>
            <a:pPr marL="512064" indent="-514350">
              <a:lnSpc>
                <a:spcPct val="100000"/>
              </a:lnSpc>
              <a:spcBef>
                <a:spcPts val="0"/>
              </a:spcBef>
              <a:buFont typeface="Wingdings" charset="2"/>
              <a:buChar char="Ø"/>
            </a:pPr>
            <a:r>
              <a:rPr lang="en-US" dirty="0" err="1" smtClean="0">
                <a:solidFill>
                  <a:srgbClr val="0231FF"/>
                </a:solidFill>
              </a:rPr>
              <a:t>dRMT’s</a:t>
            </a:r>
            <a:r>
              <a:rPr lang="en-US" dirty="0" smtClean="0">
                <a:solidFill>
                  <a:srgbClr val="0231FF"/>
                </a:solidFill>
              </a:rPr>
              <a:t> throughput degrades gracefully as program size grows</a:t>
            </a:r>
            <a:endParaRPr lang="en-US" dirty="0">
              <a:solidFill>
                <a:srgbClr val="0231FF"/>
              </a:solidFill>
            </a:endParaRPr>
          </a:p>
          <a:p>
            <a:pPr marL="512064"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62636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P4 programs?</a:t>
            </a:r>
          </a:p>
          <a:p>
            <a:pPr>
              <a:buFont typeface="Wingdings" charset="2"/>
              <a:buChar char="Ø"/>
            </a:pPr>
            <a:r>
              <a:rPr lang="en-US" smtClean="0">
                <a:solidFill>
                  <a:srgbClr val="0432FF"/>
                </a:solidFill>
              </a:rPr>
              <a:t>Needs fewer </a:t>
            </a:r>
            <a:r>
              <a:rPr lang="en-US" dirty="0" smtClean="0">
                <a:solidFill>
                  <a:srgbClr val="0432FF"/>
                </a:solidFill>
              </a:rPr>
              <a:t>processors on open-source, proprietary, random programs.</a:t>
            </a:r>
          </a:p>
          <a:p>
            <a:endParaRPr lang="en-US" sz="3200" dirty="0" smtClean="0"/>
          </a:p>
          <a:p>
            <a:r>
              <a:rPr lang="en-US" sz="3200" dirty="0" smtClean="0"/>
              <a:t>Are </a:t>
            </a:r>
            <a:r>
              <a:rPr lang="en-US" sz="3200" dirty="0" err="1" smtClean="0"/>
              <a:t>dRMT’s</a:t>
            </a:r>
            <a:r>
              <a:rPr lang="en-US" sz="3200" dirty="0" smtClean="0"/>
              <a:t> processors and crossbar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mostly due to crossbar.</a:t>
            </a:r>
          </a:p>
          <a:p>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P4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71242602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1522920571"/>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2015931851"/>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t>
            </a:r>
            <a:r>
              <a:rPr lang="en-US" dirty="0" err="1" smtClean="0"/>
              <a:t>bar</a:t>
            </a:r>
            <a:r>
              <a:rPr lang="en-US" dirty="0" smtClean="0"/>
              <a:t> decouples scheduling and placement</a:t>
            </a:r>
            <a:endParaRPr lang="en-US" dirty="0"/>
          </a:p>
        </p:txBody>
      </p:sp>
      <p:sp>
        <p:nvSpPr>
          <p:cNvPr id="3" name="Content Placeholder 2"/>
          <p:cNvSpPr>
            <a:spLocks noGrp="1"/>
          </p:cNvSpPr>
          <p:nvPr>
            <p:ph idx="1"/>
          </p:nvPr>
        </p:nvSpPr>
        <p:spPr/>
        <p:txBody>
          <a:bodyPr/>
          <a:lstStyle/>
          <a:p>
            <a:r>
              <a:rPr lang="en-US" dirty="0" smtClean="0"/>
              <a:t>RMT couples scheduling and placement.</a:t>
            </a:r>
          </a:p>
          <a:p>
            <a:endParaRPr lang="en-US" dirty="0"/>
          </a:p>
          <a:p>
            <a:r>
              <a:rPr lang="en-US" dirty="0" smtClean="0"/>
              <a:t>Can prove that </a:t>
            </a:r>
            <a:r>
              <a:rPr lang="en-US" dirty="0" err="1" smtClean="0"/>
              <a:t>dRMT</a:t>
            </a:r>
            <a:r>
              <a:rPr lang="en-US" dirty="0" smtClean="0"/>
              <a:t> decouples them under natural conditions:</a:t>
            </a:r>
          </a:p>
          <a:p>
            <a:pPr lvl="1"/>
            <a:r>
              <a:rPr lang="en-US" dirty="0" smtClean="0"/>
              <a:t>Every table is accessed once per packet</a:t>
            </a:r>
          </a:p>
          <a:p>
            <a:pPr lvl="1"/>
            <a:r>
              <a:rPr lang="en-US" dirty="0" smtClean="0"/>
              <a:t>Every processor executes the same schedule with a time offset</a:t>
            </a:r>
          </a:p>
          <a:p>
            <a:pPr lvl="1"/>
            <a:endParaRPr lang="en-US" dirty="0"/>
          </a:p>
          <a:p>
            <a:r>
              <a:rPr lang="en-US" dirty="0" smtClean="0"/>
              <a:t>Table placement is a variant of bin packing.</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1">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Switches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Assign </a:t>
                </a:r>
                <a:r>
                  <a:rPr lang="en-US" dirty="0"/>
                  <a:t>e</a:t>
                </a:r>
                <a:r>
                  <a:rPr lang="en-US" dirty="0" smtClean="0"/>
                  <a:t>ach operation start time </a:t>
                </a:r>
                <a14:m>
                  <m:oMath xmlns:m="http://schemas.openxmlformats.org/officeDocument/2006/math">
                    <m:sSub>
                      <m:sSubPr>
                        <m:ctrlPr>
                          <a:rPr lang="en-US" i="1" smtClean="0">
                            <a:latin typeface="Cambria Math" charset="0"/>
                          </a:rPr>
                        </m:ctrlPr>
                      </m:sSubPr>
                      <m:e>
                        <m:r>
                          <a:rPr lang="en-US" b="0" i="1" smtClean="0">
                            <a:latin typeface="Cambria Math" charset="0"/>
                          </a:rPr>
                          <m:t>𝑡</m:t>
                        </m:r>
                      </m:e>
                      <m:sub>
                        <m:r>
                          <a:rPr lang="en-US" b="0" i="1" smtClean="0">
                            <a:latin typeface="Cambria Math" charset="0"/>
                          </a:rPr>
                          <m:t>𝑜𝑝</m:t>
                        </m:r>
                      </m:sub>
                    </m:sSub>
                  </m:oMath>
                </a14:m>
                <a:endParaRPr lang="en-US" dirty="0" smtClean="0"/>
              </a:p>
              <a:p>
                <a:endParaRPr lang="en-US" sz="1500" dirty="0" smtClean="0"/>
              </a:p>
              <a:p>
                <a:r>
                  <a:rPr lang="en-US" dirty="0" smtClean="0"/>
                  <a:t>Objective: Minimize max </a:t>
                </a:r>
                <a:r>
                  <a:rPr lang="en-US" dirty="0" err="1" smtClean="0"/>
                  <a:t>t</a:t>
                </a:r>
                <a:r>
                  <a:rPr lang="en-US" baseline="-25000" dirty="0" err="1" smtClean="0"/>
                  <a:t>i</a:t>
                </a:r>
                <a:endParaRPr lang="en-US" dirty="0" smtClean="0"/>
              </a:p>
              <a:p>
                <a:endParaRPr lang="en-US" sz="1500" dirty="0" smtClean="0"/>
              </a:p>
              <a:p>
                <a:r>
                  <a:rPr lang="en-US" dirty="0" smtClean="0"/>
                  <a:t>Dependency constraints</a:t>
                </a:r>
              </a:p>
              <a:p>
                <a:endParaRPr lang="en-US" sz="1500" dirty="0" smtClean="0"/>
              </a:p>
              <a:p>
                <a:r>
                  <a:rPr lang="en-US" dirty="0" smtClean="0"/>
                  <a:t>Ensure schedule </a:t>
                </a:r>
                <a:r>
                  <a:rPr lang="en-US" dirty="0"/>
                  <a:t>can be repeated every N cycles </a:t>
                </a:r>
                <a:r>
                  <a:rPr lang="en-US" dirty="0" smtClean="0"/>
                  <a:t>w/o violating</a:t>
                </a:r>
              </a:p>
              <a:p>
                <a:pPr marL="0" indent="0">
                  <a:buNone/>
                </a:pPr>
                <a:r>
                  <a:rPr lang="en-US" dirty="0"/>
                  <a:t> </a:t>
                </a:r>
                <a:r>
                  <a:rPr lang="en-US" dirty="0" smtClean="0"/>
                  <a:t>   resource constraints:</a:t>
                </a:r>
              </a:p>
              <a:p>
                <a:pPr lvl="1"/>
                <a:r>
                  <a:rPr lang="en-US" dirty="0" smtClean="0"/>
                  <a:t>Create a circle with N equal sectors.</a:t>
                </a:r>
              </a:p>
              <a:p>
                <a:pPr lvl="1"/>
                <a:r>
                  <a:rPr lang="en-US" dirty="0"/>
                  <a:t>A</a:t>
                </a:r>
                <a:r>
                  <a:rPr lang="en-US" dirty="0" smtClean="0"/>
                  <a:t>ssign each operation op to sector (</a:t>
                </a:r>
                <a14:m>
                  <m:oMath xmlns:m="http://schemas.openxmlformats.org/officeDocument/2006/math">
                    <m:sSub>
                      <m:sSubPr>
                        <m:ctrlPr>
                          <a:rPr lang="en-US" sz="3500" i="1" smtClean="0">
                            <a:latin typeface="Cambria Math" charset="0"/>
                            <a:ea typeface="Cambria Math" charset="0"/>
                            <a:cs typeface="Cambria Math" charset="0"/>
                          </a:rPr>
                        </m:ctrlPr>
                      </m:sSubPr>
                      <m:e>
                        <m:r>
                          <a:rPr lang="en-US" sz="3500" b="0" i="1" smtClean="0">
                            <a:latin typeface="Cambria Math" charset="0"/>
                            <a:ea typeface="Cambria Math" charset="0"/>
                            <a:cs typeface="Cambria Math" charset="0"/>
                          </a:rPr>
                          <m:t>𝑡</m:t>
                        </m:r>
                      </m:e>
                      <m:sub>
                        <m:r>
                          <a:rPr lang="en-US" sz="3500" b="0" i="1" smtClean="0">
                            <a:latin typeface="Cambria Math" charset="0"/>
                            <a:ea typeface="Cambria Math" charset="0"/>
                            <a:cs typeface="Cambria Math" charset="0"/>
                          </a:rPr>
                          <m:t>𝑜𝑝</m:t>
                        </m:r>
                      </m:sub>
                    </m:sSub>
                  </m:oMath>
                </a14:m>
                <a:r>
                  <a:rPr lang="en-US" dirty="0" smtClean="0">
                    <a:latin typeface="Cambria Math" charset="0"/>
                    <a:ea typeface="Cambria Math" charset="0"/>
                    <a:cs typeface="Cambria Math" charset="0"/>
                  </a:rPr>
                  <a:t>mod N</a:t>
                </a:r>
                <a:r>
                  <a:rPr lang="en-US" dirty="0" smtClean="0"/>
                  <a:t>).</a:t>
                </a:r>
              </a:p>
              <a:p>
                <a:pPr lvl="1"/>
                <a:r>
                  <a:rPr lang="en-US" dirty="0" smtClean="0"/>
                  <a:t>Enforce resource limits on all operations within a sector.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t="-2381" b="-840"/>
                </a:stretch>
              </a:blipFill>
            </p:spPr>
            <p:txBody>
              <a:bodyPr/>
              <a:lstStyle/>
              <a:p>
                <a:r>
                  <a:rPr lang="en-US">
                    <a:noFill/>
                  </a:rPr>
                  <a:t> </a:t>
                </a:r>
              </a:p>
            </p:txBody>
          </p:sp>
        </mc:Fallback>
      </mc:AlternateContent>
      <p:cxnSp>
        <p:nvCxnSpPr>
          <p:cNvPr id="5" name="Straight Connector 4"/>
          <p:cNvCxnSpPr/>
          <p:nvPr/>
        </p:nvCxnSpPr>
        <p:spPr>
          <a:xfrm>
            <a:off x="6374674" y="1345470"/>
            <a:ext cx="5804263"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84128"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231084"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193386"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750732" y="109727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09509" y="1066796"/>
            <a:ext cx="0" cy="574766"/>
          </a:xfrm>
          <a:prstGeom prst="line">
            <a:avLst/>
          </a:prstGeom>
          <a:ln w="635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9030786"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9030786" y="552992"/>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20" name="Oval 19"/>
          <p:cNvSpPr/>
          <p:nvPr/>
        </p:nvSpPr>
        <p:spPr>
          <a:xfrm>
            <a:off x="1115568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1" name="Oval 20"/>
          <p:cNvSpPr/>
          <p:nvPr/>
        </p:nvSpPr>
        <p:spPr>
          <a:xfrm>
            <a:off x="11510555"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sp>
        <p:nvSpPr>
          <p:cNvPr id="22" name="Oval 21"/>
          <p:cNvSpPr/>
          <p:nvPr/>
        </p:nvSpPr>
        <p:spPr>
          <a:xfrm>
            <a:off x="11865430" y="1095002"/>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Math" charset="0"/>
              <a:ea typeface="Cambria Math" charset="0"/>
              <a:cs typeface="Cambria Math" charset="0"/>
            </a:endParaRPr>
          </a:p>
        </p:txBody>
      </p:sp>
      <p:cxnSp>
        <p:nvCxnSpPr>
          <p:cNvPr id="24" name="Straight Arrow Connector 23"/>
          <p:cNvCxnSpPr/>
          <p:nvPr/>
        </p:nvCxnSpPr>
        <p:spPr>
          <a:xfrm>
            <a:off x="6884126" y="1763482"/>
            <a:ext cx="2364377" cy="0"/>
          </a:xfrm>
          <a:prstGeom prst="straightConnector1">
            <a:avLst/>
          </a:prstGeom>
          <a:ln w="635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927178" y="4053392"/>
            <a:ext cx="1554290" cy="1566959"/>
            <a:chOff x="9718762" y="4767944"/>
            <a:chExt cx="1463042" cy="1463041"/>
          </a:xfrm>
        </p:grpSpPr>
        <p:sp>
          <p:nvSpPr>
            <p:cNvPr id="26" name="Oval 25"/>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4"/>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1"/>
              <a:endCxn id="26" idx="5"/>
            </p:cNvCxnSpPr>
            <p:nvPr/>
          </p:nvCxnSpPr>
          <p:spPr>
            <a:xfrm>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7"/>
              <a:endCxn id="26" idx="3"/>
            </p:cNvCxnSpPr>
            <p:nvPr/>
          </p:nvCxnSpPr>
          <p:spPr>
            <a:xfrm flipH="1">
              <a:off x="9933020" y="4982201"/>
              <a:ext cx="1034526" cy="10345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6" idx="6"/>
              <a:endCxn id="26" idx="2"/>
            </p:cNvCxnSpPr>
            <p:nvPr/>
          </p:nvCxnSpPr>
          <p:spPr>
            <a:xfrm flipH="1">
              <a:off x="9718762" y="5499465"/>
              <a:ext cx="1463042"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p:cNvSpPr txBox="1"/>
              <p:nvPr/>
            </p:nvSpPr>
            <p:spPr>
              <a:xfrm>
                <a:off x="6139540"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6139540" y="552992"/>
                <a:ext cx="54864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50253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10502534" y="552992"/>
                <a:ext cx="548640"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871164"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9871164" y="552992"/>
                <a:ext cx="548640"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6614157" y="552992"/>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6614157" y="552992"/>
                <a:ext cx="548640"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667304" y="1879904"/>
                <a:ext cx="3252653" cy="542136"/>
              </a:xfrm>
              <a:prstGeom prst="rect">
                <a:avLst/>
              </a:prstGeom>
              <a:noFill/>
            </p:spPr>
            <p:txBody>
              <a:bodyPr wrap="square" rtlCol="0">
                <a:spAutoFit/>
              </a:bodyPr>
              <a:lstStyle/>
              <a:p>
                <a14:m>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a14:m>
                <a:r>
                  <a:rPr lang="en-US" sz="2800" dirty="0" smtClean="0">
                    <a:latin typeface="Cambria Math" charset="0"/>
                    <a:ea typeface="Cambria Math" charset="0"/>
                    <a:cs typeface="Cambria Math" charset="0"/>
                  </a:rPr>
                  <a:t> -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𝑡</m:t>
                        </m:r>
                      </m:e>
                      <m:sub>
                        <m:r>
                          <a:rPr lang="en-US" sz="2800" b="0" i="1" smtClean="0">
                            <a:latin typeface="Cambria Math" charset="0"/>
                            <a:ea typeface="Cambria Math" charset="0"/>
                            <a:cs typeface="Cambria Math" charset="0"/>
                          </a:rPr>
                          <m:t>1</m:t>
                        </m:r>
                      </m:sub>
                    </m:sSub>
                  </m:oMath>
                </a14:m>
                <a:r>
                  <a:rPr lang="en-US" sz="2800" dirty="0" smtClean="0">
                    <a:latin typeface="Cambria Math" charset="0"/>
                    <a:ea typeface="Cambria Math" charset="0"/>
                    <a:cs typeface="Cambria Math" charset="0"/>
                  </a:rPr>
                  <a:t>≥ </a:t>
                </a:r>
                <a14:m>
                  <m:oMath xmlns:m="http://schemas.openxmlformats.org/officeDocument/2006/math">
                    <m:sSub>
                      <m:sSubPr>
                        <m:ctrlPr>
                          <a:rPr lang="en-US" sz="280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𝐿𝑎𝑡𝑒𝑛𝑐𝑦</m:t>
                        </m:r>
                      </m:e>
                      <m:sub>
                        <m:r>
                          <a:rPr lang="en-US" sz="2800" b="0" i="1" smtClean="0">
                            <a:latin typeface="Cambria Math" charset="0"/>
                            <a:ea typeface="Cambria Math" charset="0"/>
                            <a:cs typeface="Cambria Math" charset="0"/>
                          </a:rPr>
                          <m:t>1, 2</m:t>
                        </m:r>
                      </m:sub>
                    </m:sSub>
                  </m:oMath>
                </a14:m>
                <a:endParaRPr lang="en-US" sz="2800" dirty="0">
                  <a:latin typeface="Cambria Math" charset="0"/>
                  <a:ea typeface="Cambria Math" charset="0"/>
                  <a:cs typeface="Cambria Math"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667304" y="1879904"/>
                <a:ext cx="3252653" cy="542136"/>
              </a:xfrm>
              <a:prstGeom prst="rect">
                <a:avLst/>
              </a:prstGeom>
              <a:blipFill rotWithShape="0">
                <a:blip r:embed="rId9"/>
                <a:stretch>
                  <a:fillRect t="-12360" b="-25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9612425" y="4123191"/>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0</m:t>
                          </m:r>
                        </m:sub>
                      </m:sSub>
                    </m:oMath>
                  </m:oMathPara>
                </a14:m>
                <a:endParaRPr lang="en-US" sz="2800" dirty="0">
                  <a:latin typeface="Cambria Math" charset="0"/>
                  <a:ea typeface="Cambria Math" charset="0"/>
                  <a:cs typeface="Cambria Math"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9612425" y="4123191"/>
                <a:ext cx="548640" cy="523220"/>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9929118" y="47387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1</m:t>
                          </m:r>
                        </m:sub>
                      </m:sSub>
                    </m:oMath>
                  </m:oMathPara>
                </a14:m>
                <a:endParaRPr lang="en-US" sz="2800" dirty="0">
                  <a:latin typeface="Cambria Math" charset="0"/>
                  <a:ea typeface="Cambria Math" charset="0"/>
                  <a:cs typeface="Cambria Math"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9929118" y="4738706"/>
                <a:ext cx="548640" cy="52322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9247121" y="5065668"/>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2</m:t>
                          </m:r>
                        </m:sub>
                      </m:sSub>
                    </m:oMath>
                  </m:oMathPara>
                </a14:m>
                <a:endParaRPr lang="en-US" sz="2800" dirty="0">
                  <a:latin typeface="Cambria Math" charset="0"/>
                  <a:ea typeface="Cambria Math" charset="0"/>
                  <a:cs typeface="Cambria Math"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9247121" y="5065668"/>
                <a:ext cx="548640" cy="52322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725445" y="3932777"/>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3</m:t>
                          </m:r>
                        </m:sub>
                      </m:sSub>
                    </m:oMath>
                  </m:oMathPara>
                </a14:m>
                <a:endParaRPr lang="en-US" sz="2800" dirty="0">
                  <a:latin typeface="Cambria Math" charset="0"/>
                  <a:ea typeface="Cambria Math" charset="0"/>
                  <a:cs typeface="Cambria Math"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9725445" y="3932777"/>
                <a:ext cx="548640" cy="523220"/>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9026354" y="4346039"/>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Cambria Math" charset="0"/>
                              <a:cs typeface="Cambria Math" charset="0"/>
                            </a:rPr>
                          </m:ctrlPr>
                        </m:sSubPr>
                        <m:e>
                          <m:r>
                            <a:rPr lang="en-US" sz="2800" b="0" i="1" dirty="0" smtClean="0">
                              <a:latin typeface="Cambria Math" charset="0"/>
                              <a:ea typeface="Cambria Math" charset="0"/>
                              <a:cs typeface="Cambria Math" charset="0"/>
                            </a:rPr>
                            <m:t>𝑡</m:t>
                          </m:r>
                        </m:e>
                        <m:sub>
                          <m:r>
                            <a:rPr lang="en-US" sz="2800" b="0" i="1" dirty="0" smtClean="0">
                              <a:latin typeface="Cambria Math" charset="0"/>
                              <a:ea typeface="Cambria Math" charset="0"/>
                              <a:cs typeface="Cambria Math" charset="0"/>
                            </a:rPr>
                            <m:t>4</m:t>
                          </m:r>
                        </m:sub>
                      </m:sSub>
                    </m:oMath>
                  </m:oMathPara>
                </a14:m>
                <a:endParaRPr lang="en-US" sz="2800" dirty="0">
                  <a:latin typeface="Cambria Math" charset="0"/>
                  <a:ea typeface="Cambria Math" charset="0"/>
                  <a:cs typeface="Cambria Math"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9026354" y="4346039"/>
                <a:ext cx="548640" cy="523220"/>
              </a:xfrm>
              <a:prstGeom prst="rect">
                <a:avLst/>
              </a:prstGeom>
              <a:blipFill rotWithShape="0">
                <a:blip r:embed="rId14"/>
                <a:stretch>
                  <a:fillRect/>
                </a:stretch>
              </a:blipFill>
            </p:spPr>
            <p:txBody>
              <a:bodyPr/>
              <a:lstStyle/>
              <a:p>
                <a:r>
                  <a:rPr lang="en-US">
                    <a:noFill/>
                  </a:rPr>
                  <a:t> </a:t>
                </a:r>
              </a:p>
            </p:txBody>
          </p:sp>
        </mc:Fallback>
      </mc:AlternateContent>
      <p:sp>
        <p:nvSpPr>
          <p:cNvPr id="44" name="TextBox 43"/>
          <p:cNvSpPr txBox="1"/>
          <p:nvPr/>
        </p:nvSpPr>
        <p:spPr>
          <a:xfrm>
            <a:off x="11163869" y="2333767"/>
            <a:ext cx="184731" cy="646331"/>
          </a:xfrm>
          <a:prstGeom prst="rect">
            <a:avLst/>
          </a:prstGeom>
          <a:noFill/>
        </p:spPr>
        <p:txBody>
          <a:bodyPr wrap="none" rtlCol="0">
            <a:spAutoFit/>
          </a:bodyPr>
          <a:lstStyle/>
          <a:p>
            <a:endParaRPr lang="en-US" smtClean="0"/>
          </a:p>
          <a:p>
            <a:endParaRPr lang="en-US" dirty="0"/>
          </a:p>
        </p:txBody>
      </p:sp>
      <p:sp>
        <p:nvSpPr>
          <p:cNvPr id="45" name="Freeform 44"/>
          <p:cNvSpPr/>
          <p:nvPr/>
        </p:nvSpPr>
        <p:spPr>
          <a:xfrm>
            <a:off x="10153925" y="3998797"/>
            <a:ext cx="533227" cy="1255596"/>
          </a:xfrm>
          <a:custGeom>
            <a:avLst/>
            <a:gdLst>
              <a:gd name="connsiteX0" fmla="*/ 0 w 341194"/>
              <a:gd name="connsiteY0" fmla="*/ 0 h 1105469"/>
              <a:gd name="connsiteX1" fmla="*/ 341194 w 341194"/>
              <a:gd name="connsiteY1" fmla="*/ 1105469 h 1105469"/>
              <a:gd name="connsiteX0" fmla="*/ 0 w 518615"/>
              <a:gd name="connsiteY0" fmla="*/ 0 h 1105469"/>
              <a:gd name="connsiteX1" fmla="*/ 518615 w 518615"/>
              <a:gd name="connsiteY1" fmla="*/ 409433 h 1105469"/>
              <a:gd name="connsiteX2" fmla="*/ 341194 w 518615"/>
              <a:gd name="connsiteY2" fmla="*/ 1105469 h 1105469"/>
              <a:gd name="connsiteX0" fmla="*/ 0 w 464024"/>
              <a:gd name="connsiteY0" fmla="*/ 0 h 1173707"/>
              <a:gd name="connsiteX1" fmla="*/ 464024 w 464024"/>
              <a:gd name="connsiteY1" fmla="*/ 477671 h 1173707"/>
              <a:gd name="connsiteX2" fmla="*/ 286603 w 464024"/>
              <a:gd name="connsiteY2" fmla="*/ 1173707 h 1173707"/>
              <a:gd name="connsiteX0" fmla="*/ 0 w 464024"/>
              <a:gd name="connsiteY0" fmla="*/ 0 h 1241946"/>
              <a:gd name="connsiteX1" fmla="*/ 464024 w 464024"/>
              <a:gd name="connsiteY1" fmla="*/ 477671 h 1241946"/>
              <a:gd name="connsiteX2" fmla="*/ 382137 w 464024"/>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485989"/>
              <a:gd name="connsiteY0" fmla="*/ 0 h 1241946"/>
              <a:gd name="connsiteX1" fmla="*/ 464024 w 485989"/>
              <a:gd name="connsiteY1" fmla="*/ 477671 h 1241946"/>
              <a:gd name="connsiteX2" fmla="*/ 382137 w 485989"/>
              <a:gd name="connsiteY2" fmla="*/ 1241946 h 1241946"/>
              <a:gd name="connsiteX0" fmla="*/ 0 w 543536"/>
              <a:gd name="connsiteY0" fmla="*/ 0 h 1241946"/>
              <a:gd name="connsiteX1" fmla="*/ 464024 w 543536"/>
              <a:gd name="connsiteY1" fmla="*/ 477671 h 1241946"/>
              <a:gd name="connsiteX2" fmla="*/ 382137 w 543536"/>
              <a:gd name="connsiteY2" fmla="*/ 1241946 h 1241946"/>
              <a:gd name="connsiteX0" fmla="*/ 0 w 560996"/>
              <a:gd name="connsiteY0" fmla="*/ 0 h 1241946"/>
              <a:gd name="connsiteX1" fmla="*/ 464024 w 560996"/>
              <a:gd name="connsiteY1" fmla="*/ 477671 h 1241946"/>
              <a:gd name="connsiteX2" fmla="*/ 382137 w 560996"/>
              <a:gd name="connsiteY2" fmla="*/ 1241946 h 1241946"/>
              <a:gd name="connsiteX0" fmla="*/ 0 w 565078"/>
              <a:gd name="connsiteY0" fmla="*/ 0 h 1241946"/>
              <a:gd name="connsiteX1" fmla="*/ 464024 w 565078"/>
              <a:gd name="connsiteY1" fmla="*/ 477671 h 1241946"/>
              <a:gd name="connsiteX2" fmla="*/ 382137 w 56507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42958"/>
              <a:gd name="connsiteY0" fmla="*/ 0 h 1241946"/>
              <a:gd name="connsiteX1" fmla="*/ 464024 w 542958"/>
              <a:gd name="connsiteY1" fmla="*/ 477671 h 1241946"/>
              <a:gd name="connsiteX2" fmla="*/ 382137 w 542958"/>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52995"/>
              <a:gd name="connsiteY0" fmla="*/ 0 h 1241946"/>
              <a:gd name="connsiteX1" fmla="*/ 477672 w 552995"/>
              <a:gd name="connsiteY1" fmla="*/ 423080 h 1241946"/>
              <a:gd name="connsiteX2" fmla="*/ 382137 w 552995"/>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 name="connsiteX0" fmla="*/ 0 w 533227"/>
              <a:gd name="connsiteY0" fmla="*/ 0 h 1241946"/>
              <a:gd name="connsiteX1" fmla="*/ 450377 w 533227"/>
              <a:gd name="connsiteY1" fmla="*/ 368489 h 1241946"/>
              <a:gd name="connsiteX2" fmla="*/ 382137 w 533227"/>
              <a:gd name="connsiteY2" fmla="*/ 1241946 h 1241946"/>
            </a:gdLst>
            <a:ahLst/>
            <a:cxnLst>
              <a:cxn ang="0">
                <a:pos x="connsiteX0" y="connsiteY0"/>
              </a:cxn>
              <a:cxn ang="0">
                <a:pos x="connsiteX1" y="connsiteY1"/>
              </a:cxn>
              <a:cxn ang="0">
                <a:pos x="connsiteX2" y="connsiteY2"/>
              </a:cxn>
            </a:cxnLst>
            <a:rect l="l" t="t" r="r" b="b"/>
            <a:pathLst>
              <a:path w="533227" h="1241946">
                <a:moveTo>
                  <a:pt x="0" y="0"/>
                </a:moveTo>
                <a:cubicBezTo>
                  <a:pt x="354842" y="189439"/>
                  <a:pt x="95535" y="-14242"/>
                  <a:pt x="450377" y="368489"/>
                </a:cubicBezTo>
                <a:cubicBezTo>
                  <a:pt x="614149" y="827964"/>
                  <a:pt x="504967" y="1014484"/>
                  <a:pt x="382137" y="1241946"/>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9321409" y="5227096"/>
            <a:ext cx="1255594" cy="535359"/>
          </a:xfrm>
          <a:custGeom>
            <a:avLst/>
            <a:gdLst>
              <a:gd name="connsiteX0" fmla="*/ 1146411 w 1146411"/>
              <a:gd name="connsiteY0" fmla="*/ 0 h 272955"/>
              <a:gd name="connsiteX1" fmla="*/ 0 w 1146411"/>
              <a:gd name="connsiteY1" fmla="*/ 272955 h 272955"/>
              <a:gd name="connsiteX2" fmla="*/ 0 w 1146411"/>
              <a:gd name="connsiteY2" fmla="*/ 272955 h 272955"/>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146411 w 1146411"/>
              <a:gd name="connsiteY0" fmla="*/ 0 h 382137"/>
              <a:gd name="connsiteX1" fmla="*/ 723331 w 1146411"/>
              <a:gd name="connsiteY1" fmla="*/ 382137 h 382137"/>
              <a:gd name="connsiteX2" fmla="*/ 0 w 1146411"/>
              <a:gd name="connsiteY2" fmla="*/ 272955 h 382137"/>
              <a:gd name="connsiteX3" fmla="*/ 0 w 1146411"/>
              <a:gd name="connsiteY3" fmla="*/ 272955 h 382137"/>
              <a:gd name="connsiteX0" fmla="*/ 1228298 w 1228298"/>
              <a:gd name="connsiteY0" fmla="*/ 0 h 395784"/>
              <a:gd name="connsiteX1" fmla="*/ 805218 w 1228298"/>
              <a:gd name="connsiteY1" fmla="*/ 382137 h 395784"/>
              <a:gd name="connsiteX2" fmla="*/ 81887 w 1228298"/>
              <a:gd name="connsiteY2" fmla="*/ 272955 h 395784"/>
              <a:gd name="connsiteX3" fmla="*/ 0 w 1228298"/>
              <a:gd name="connsiteY3" fmla="*/ 395784 h 395784"/>
              <a:gd name="connsiteX0" fmla="*/ 1228298 w 1228298"/>
              <a:gd name="connsiteY0" fmla="*/ 0 h 414694"/>
              <a:gd name="connsiteX1" fmla="*/ 805218 w 1228298"/>
              <a:gd name="connsiteY1" fmla="*/ 382137 h 414694"/>
              <a:gd name="connsiteX2" fmla="*/ 0 w 1228298"/>
              <a:gd name="connsiteY2" fmla="*/ 395784 h 414694"/>
              <a:gd name="connsiteX0" fmla="*/ 1241946 w 1241946"/>
              <a:gd name="connsiteY0" fmla="*/ 0 h 414694"/>
              <a:gd name="connsiteX1" fmla="*/ 818866 w 1241946"/>
              <a:gd name="connsiteY1" fmla="*/ 382137 h 414694"/>
              <a:gd name="connsiteX2" fmla="*/ 0 w 1241946"/>
              <a:gd name="connsiteY2" fmla="*/ 395784 h 414694"/>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38726"/>
              <a:gd name="connsiteX1" fmla="*/ 818866 w 1241946"/>
              <a:gd name="connsiteY1" fmla="*/ 382137 h 438726"/>
              <a:gd name="connsiteX2" fmla="*/ 0 w 1241946"/>
              <a:gd name="connsiteY2" fmla="*/ 395784 h 438726"/>
              <a:gd name="connsiteX0" fmla="*/ 1241946 w 1241946"/>
              <a:gd name="connsiteY0" fmla="*/ 0 h 455940"/>
              <a:gd name="connsiteX1" fmla="*/ 818866 w 1241946"/>
              <a:gd name="connsiteY1" fmla="*/ 382137 h 455940"/>
              <a:gd name="connsiteX2" fmla="*/ 0 w 1241946"/>
              <a:gd name="connsiteY2" fmla="*/ 395784 h 455940"/>
              <a:gd name="connsiteX0" fmla="*/ 1241946 w 1241946"/>
              <a:gd name="connsiteY0" fmla="*/ 0 h 465664"/>
              <a:gd name="connsiteX1" fmla="*/ 791868 w 1241946"/>
              <a:gd name="connsiteY1" fmla="*/ 405879 h 465664"/>
              <a:gd name="connsiteX2" fmla="*/ 0 w 1241946"/>
              <a:gd name="connsiteY2" fmla="*/ 395784 h 465664"/>
            </a:gdLst>
            <a:ahLst/>
            <a:cxnLst>
              <a:cxn ang="0">
                <a:pos x="connsiteX0" y="connsiteY0"/>
              </a:cxn>
              <a:cxn ang="0">
                <a:pos x="connsiteX1" y="connsiteY1"/>
              </a:cxn>
              <a:cxn ang="0">
                <a:pos x="connsiteX2" y="connsiteY2"/>
              </a:cxn>
            </a:cxnLst>
            <a:rect l="l" t="t" r="r" b="b"/>
            <a:pathLst>
              <a:path w="1241946" h="465664">
                <a:moveTo>
                  <a:pt x="1241946" y="0"/>
                </a:moveTo>
                <a:cubicBezTo>
                  <a:pt x="1128214" y="191069"/>
                  <a:pt x="1014781" y="269402"/>
                  <a:pt x="791868" y="405879"/>
                </a:cubicBezTo>
                <a:cubicBezTo>
                  <a:pt x="587152" y="471843"/>
                  <a:pt x="358823" y="502123"/>
                  <a:pt x="0" y="395784"/>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8749704" y="3803606"/>
            <a:ext cx="1458809" cy="1887514"/>
          </a:xfrm>
          <a:custGeom>
            <a:avLst/>
            <a:gdLst>
              <a:gd name="connsiteX0" fmla="*/ 606478 w 1425343"/>
              <a:gd name="connsiteY0" fmla="*/ 1802832 h 1802832"/>
              <a:gd name="connsiteX1" fmla="*/ 5976 w 1425343"/>
              <a:gd name="connsiteY1" fmla="*/ 1202330 h 1802832"/>
              <a:gd name="connsiteX2" fmla="*/ 5976 w 1425343"/>
              <a:gd name="connsiteY2" fmla="*/ 1202330 h 1802832"/>
              <a:gd name="connsiteX3" fmla="*/ 60567 w 1425343"/>
              <a:gd name="connsiteY3" fmla="*/ 506294 h 1802832"/>
              <a:gd name="connsiteX4" fmla="*/ 592830 w 1425343"/>
              <a:gd name="connsiteY4" fmla="*/ 14975 h 1802832"/>
              <a:gd name="connsiteX5" fmla="*/ 1425343 w 1425343"/>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35602 w 1454467"/>
              <a:gd name="connsiteY0" fmla="*/ 1802832 h 1802832"/>
              <a:gd name="connsiteX1" fmla="*/ 35100 w 1454467"/>
              <a:gd name="connsiteY1" fmla="*/ 1202330 h 1802832"/>
              <a:gd name="connsiteX2" fmla="*/ 76043 w 1454467"/>
              <a:gd name="connsiteY2" fmla="*/ 1393399 h 1802832"/>
              <a:gd name="connsiteX3" fmla="*/ 89691 w 1454467"/>
              <a:gd name="connsiteY3" fmla="*/ 506294 h 1802832"/>
              <a:gd name="connsiteX4" fmla="*/ 621954 w 1454467"/>
              <a:gd name="connsiteY4" fmla="*/ 14975 h 1802832"/>
              <a:gd name="connsiteX5" fmla="*/ 1454467 w 1454467"/>
              <a:gd name="connsiteY5" fmla="*/ 124157 h 1802832"/>
              <a:gd name="connsiteX0" fmla="*/ 620018 w 1438883"/>
              <a:gd name="connsiteY0" fmla="*/ 1802832 h 1802832"/>
              <a:gd name="connsiteX1" fmla="*/ 19516 w 1438883"/>
              <a:gd name="connsiteY1" fmla="*/ 1202330 h 1802832"/>
              <a:gd name="connsiteX2" fmla="*/ 142345 w 1438883"/>
              <a:gd name="connsiteY2" fmla="*/ 1475285 h 1802832"/>
              <a:gd name="connsiteX3" fmla="*/ 74107 w 1438883"/>
              <a:gd name="connsiteY3" fmla="*/ 506294 h 1802832"/>
              <a:gd name="connsiteX4" fmla="*/ 606370 w 1438883"/>
              <a:gd name="connsiteY4" fmla="*/ 14975 h 1802832"/>
              <a:gd name="connsiteX5" fmla="*/ 1438883 w 1438883"/>
              <a:gd name="connsiteY5" fmla="*/ 124157 h 1802832"/>
              <a:gd name="connsiteX0" fmla="*/ 649004 w 1467869"/>
              <a:gd name="connsiteY0" fmla="*/ 1802832 h 1802832"/>
              <a:gd name="connsiteX1" fmla="*/ 48502 w 1467869"/>
              <a:gd name="connsiteY1" fmla="*/ 1202330 h 1802832"/>
              <a:gd name="connsiteX2" fmla="*/ 103093 w 1467869"/>
              <a:gd name="connsiteY2" fmla="*/ 506294 h 1802832"/>
              <a:gd name="connsiteX3" fmla="*/ 635356 w 1467869"/>
              <a:gd name="connsiteY3" fmla="*/ 14975 h 1802832"/>
              <a:gd name="connsiteX4" fmla="*/ 1467869 w 1467869"/>
              <a:gd name="connsiteY4" fmla="*/ 124157 h 1802832"/>
              <a:gd name="connsiteX0" fmla="*/ 616836 w 1435701"/>
              <a:gd name="connsiteY0" fmla="*/ 1803622 h 1803622"/>
              <a:gd name="connsiteX1" fmla="*/ 16334 w 1435701"/>
              <a:gd name="connsiteY1" fmla="*/ 1203120 h 1803622"/>
              <a:gd name="connsiteX2" fmla="*/ 207402 w 1435701"/>
              <a:gd name="connsiteY2" fmla="*/ 520732 h 1803622"/>
              <a:gd name="connsiteX3" fmla="*/ 603188 w 1435701"/>
              <a:gd name="connsiteY3" fmla="*/ 15765 h 1803622"/>
              <a:gd name="connsiteX4" fmla="*/ 1435701 w 1435701"/>
              <a:gd name="connsiteY4" fmla="*/ 124947 h 1803622"/>
              <a:gd name="connsiteX0" fmla="*/ 542201 w 1361066"/>
              <a:gd name="connsiteY0" fmla="*/ 1803622 h 1803622"/>
              <a:gd name="connsiteX1" fmla="*/ 23586 w 1361066"/>
              <a:gd name="connsiteY1" fmla="*/ 1216768 h 1803622"/>
              <a:gd name="connsiteX2" fmla="*/ 132767 w 1361066"/>
              <a:gd name="connsiteY2" fmla="*/ 520732 h 1803622"/>
              <a:gd name="connsiteX3" fmla="*/ 528553 w 1361066"/>
              <a:gd name="connsiteY3" fmla="*/ 15765 h 1803622"/>
              <a:gd name="connsiteX4" fmla="*/ 1361066 w 1361066"/>
              <a:gd name="connsiteY4" fmla="*/ 124947 h 1803622"/>
              <a:gd name="connsiteX0" fmla="*/ 562877 w 1381742"/>
              <a:gd name="connsiteY0" fmla="*/ 1804421 h 1804421"/>
              <a:gd name="connsiteX1" fmla="*/ 44262 w 1381742"/>
              <a:gd name="connsiteY1" fmla="*/ 1217567 h 1804421"/>
              <a:gd name="connsiteX2" fmla="*/ 85204 w 1381742"/>
              <a:gd name="connsiteY2" fmla="*/ 535179 h 1804421"/>
              <a:gd name="connsiteX3" fmla="*/ 549229 w 1381742"/>
              <a:gd name="connsiteY3" fmla="*/ 16564 h 1804421"/>
              <a:gd name="connsiteX4" fmla="*/ 1381742 w 1381742"/>
              <a:gd name="connsiteY4" fmla="*/ 125746 h 1804421"/>
              <a:gd name="connsiteX0" fmla="*/ 566124 w 1384989"/>
              <a:gd name="connsiteY0" fmla="*/ 1743950 h 1743950"/>
              <a:gd name="connsiteX1" fmla="*/ 47509 w 1384989"/>
              <a:gd name="connsiteY1" fmla="*/ 1157096 h 1743950"/>
              <a:gd name="connsiteX2" fmla="*/ 88451 w 1384989"/>
              <a:gd name="connsiteY2" fmla="*/ 474708 h 1743950"/>
              <a:gd name="connsiteX3" fmla="*/ 620715 w 1384989"/>
              <a:gd name="connsiteY3" fmla="*/ 24332 h 1743950"/>
              <a:gd name="connsiteX4" fmla="*/ 1384989 w 1384989"/>
              <a:gd name="connsiteY4" fmla="*/ 65275 h 1743950"/>
              <a:gd name="connsiteX0" fmla="*/ 569586 w 1388451"/>
              <a:gd name="connsiteY0" fmla="*/ 1842686 h 1842686"/>
              <a:gd name="connsiteX1" fmla="*/ 50971 w 1388451"/>
              <a:gd name="connsiteY1" fmla="*/ 1255832 h 1842686"/>
              <a:gd name="connsiteX2" fmla="*/ 91913 w 1388451"/>
              <a:gd name="connsiteY2" fmla="*/ 573444 h 1842686"/>
              <a:gd name="connsiteX3" fmla="*/ 692415 w 1388451"/>
              <a:gd name="connsiteY3" fmla="*/ 13886 h 1842686"/>
              <a:gd name="connsiteX4" fmla="*/ 1388451 w 1388451"/>
              <a:gd name="connsiteY4" fmla="*/ 164011 h 1842686"/>
              <a:gd name="connsiteX0" fmla="*/ 569586 w 1415746"/>
              <a:gd name="connsiteY0" fmla="*/ 1860946 h 1860946"/>
              <a:gd name="connsiteX1" fmla="*/ 50971 w 1415746"/>
              <a:gd name="connsiteY1" fmla="*/ 1274092 h 1860946"/>
              <a:gd name="connsiteX2" fmla="*/ 91913 w 1415746"/>
              <a:gd name="connsiteY2" fmla="*/ 591704 h 1860946"/>
              <a:gd name="connsiteX3" fmla="*/ 692415 w 1415746"/>
              <a:gd name="connsiteY3" fmla="*/ 32146 h 1860946"/>
              <a:gd name="connsiteX4" fmla="*/ 1415746 w 1415746"/>
              <a:gd name="connsiteY4" fmla="*/ 73089 h 1860946"/>
              <a:gd name="connsiteX0" fmla="*/ 569586 w 1443042"/>
              <a:gd name="connsiteY0" fmla="*/ 1884930 h 1884930"/>
              <a:gd name="connsiteX1" fmla="*/ 50971 w 1443042"/>
              <a:gd name="connsiteY1" fmla="*/ 1298076 h 1884930"/>
              <a:gd name="connsiteX2" fmla="*/ 91913 w 1443042"/>
              <a:gd name="connsiteY2" fmla="*/ 615688 h 1884930"/>
              <a:gd name="connsiteX3" fmla="*/ 692415 w 1443042"/>
              <a:gd name="connsiteY3" fmla="*/ 56130 h 1884930"/>
              <a:gd name="connsiteX4" fmla="*/ 1443042 w 1443042"/>
              <a:gd name="connsiteY4" fmla="*/ 28834 h 1884930"/>
              <a:gd name="connsiteX0" fmla="*/ 569586 w 1443042"/>
              <a:gd name="connsiteY0" fmla="*/ 1910613 h 1910613"/>
              <a:gd name="connsiteX1" fmla="*/ 50971 w 1443042"/>
              <a:gd name="connsiteY1" fmla="*/ 1323759 h 1910613"/>
              <a:gd name="connsiteX2" fmla="*/ 91913 w 1443042"/>
              <a:gd name="connsiteY2" fmla="*/ 641371 h 1910613"/>
              <a:gd name="connsiteX3" fmla="*/ 692415 w 1443042"/>
              <a:gd name="connsiteY3" fmla="*/ 81813 h 1910613"/>
              <a:gd name="connsiteX4" fmla="*/ 1443042 w 1443042"/>
              <a:gd name="connsiteY4" fmla="*/ 54517 h 1910613"/>
              <a:gd name="connsiteX0" fmla="*/ 569586 w 1429394"/>
              <a:gd name="connsiteY0" fmla="*/ 1887514 h 1887514"/>
              <a:gd name="connsiteX1" fmla="*/ 50971 w 1429394"/>
              <a:gd name="connsiteY1" fmla="*/ 1300660 h 1887514"/>
              <a:gd name="connsiteX2" fmla="*/ 91913 w 1429394"/>
              <a:gd name="connsiteY2" fmla="*/ 618272 h 1887514"/>
              <a:gd name="connsiteX3" fmla="*/ 692415 w 1429394"/>
              <a:gd name="connsiteY3" fmla="*/ 58714 h 1887514"/>
              <a:gd name="connsiteX4" fmla="*/ 1429394 w 1429394"/>
              <a:gd name="connsiteY4" fmla="*/ 72362 h 1887514"/>
              <a:gd name="connsiteX0" fmla="*/ 599001 w 1458809"/>
              <a:gd name="connsiteY0" fmla="*/ 1887514 h 1887514"/>
              <a:gd name="connsiteX1" fmla="*/ 39443 w 1458809"/>
              <a:gd name="connsiteY1" fmla="*/ 1314308 h 1887514"/>
              <a:gd name="connsiteX2" fmla="*/ 121328 w 1458809"/>
              <a:gd name="connsiteY2" fmla="*/ 618272 h 1887514"/>
              <a:gd name="connsiteX3" fmla="*/ 721830 w 1458809"/>
              <a:gd name="connsiteY3" fmla="*/ 58714 h 1887514"/>
              <a:gd name="connsiteX4" fmla="*/ 1458809 w 1458809"/>
              <a:gd name="connsiteY4" fmla="*/ 72362 h 1887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09" h="1887514">
                <a:moveTo>
                  <a:pt x="599001" y="1887514"/>
                </a:moveTo>
                <a:cubicBezTo>
                  <a:pt x="194118" y="1755586"/>
                  <a:pt x="119055" y="1525848"/>
                  <a:pt x="39443" y="1314308"/>
                </a:cubicBezTo>
                <a:cubicBezTo>
                  <a:pt x="-40169" y="1102768"/>
                  <a:pt x="7597" y="827538"/>
                  <a:pt x="121328" y="618272"/>
                </a:cubicBezTo>
                <a:cubicBezTo>
                  <a:pt x="235059" y="409006"/>
                  <a:pt x="498917" y="149699"/>
                  <a:pt x="721830" y="58714"/>
                </a:cubicBezTo>
                <a:cubicBezTo>
                  <a:pt x="944743" y="-32271"/>
                  <a:pt x="1092594" y="-9525"/>
                  <a:pt x="1458809" y="72362"/>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9730841" y="3889614"/>
            <a:ext cx="1125407" cy="2033517"/>
          </a:xfrm>
          <a:custGeom>
            <a:avLst/>
            <a:gdLst>
              <a:gd name="connsiteX0" fmla="*/ 505205 w 1151138"/>
              <a:gd name="connsiteY0" fmla="*/ 0 h 2022396"/>
              <a:gd name="connsiteX1" fmla="*/ 982876 w 1151138"/>
              <a:gd name="connsiteY1" fmla="*/ 300251 h 2022396"/>
              <a:gd name="connsiteX2" fmla="*/ 1146649 w 1151138"/>
              <a:gd name="connsiteY2" fmla="*/ 818866 h 2022396"/>
              <a:gd name="connsiteX3" fmla="*/ 1078411 w 1151138"/>
              <a:gd name="connsiteY3" fmla="*/ 1378424 h 2022396"/>
              <a:gd name="connsiteX4" fmla="*/ 805455 w 1151138"/>
              <a:gd name="connsiteY4" fmla="*/ 1787857 h 2022396"/>
              <a:gd name="connsiteX5" fmla="*/ 123067 w 1151138"/>
              <a:gd name="connsiteY5" fmla="*/ 2006221 h 2022396"/>
              <a:gd name="connsiteX6" fmla="*/ 238 w 1151138"/>
              <a:gd name="connsiteY6" fmla="*/ 2006221 h 2022396"/>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787857 h 2006221"/>
              <a:gd name="connsiteX5" fmla="*/ 0 w 1150900"/>
              <a:gd name="connsiteY5" fmla="*/ 2006221 h 2006221"/>
              <a:gd name="connsiteX0" fmla="*/ 504967 w 1150900"/>
              <a:gd name="connsiteY0" fmla="*/ 0 h 2006221"/>
              <a:gd name="connsiteX1" fmla="*/ 982638 w 1150900"/>
              <a:gd name="connsiteY1" fmla="*/ 300251 h 2006221"/>
              <a:gd name="connsiteX2" fmla="*/ 1146411 w 1150900"/>
              <a:gd name="connsiteY2" fmla="*/ 818866 h 2006221"/>
              <a:gd name="connsiteX3" fmla="*/ 1078173 w 1150900"/>
              <a:gd name="connsiteY3" fmla="*/ 1378424 h 2006221"/>
              <a:gd name="connsiteX4" fmla="*/ 805217 w 1150900"/>
              <a:gd name="connsiteY4" fmla="*/ 1856096 h 2006221"/>
              <a:gd name="connsiteX5" fmla="*/ 0 w 1150900"/>
              <a:gd name="connsiteY5" fmla="*/ 2006221 h 2006221"/>
              <a:gd name="connsiteX0" fmla="*/ 504967 w 1150900"/>
              <a:gd name="connsiteY0" fmla="*/ 0 h 2010598"/>
              <a:gd name="connsiteX1" fmla="*/ 982638 w 1150900"/>
              <a:gd name="connsiteY1" fmla="*/ 300251 h 2010598"/>
              <a:gd name="connsiteX2" fmla="*/ 1146411 w 1150900"/>
              <a:gd name="connsiteY2" fmla="*/ 818866 h 2010598"/>
              <a:gd name="connsiteX3" fmla="*/ 1078173 w 1150900"/>
              <a:gd name="connsiteY3" fmla="*/ 1378424 h 2010598"/>
              <a:gd name="connsiteX4" fmla="*/ 805217 w 1150900"/>
              <a:gd name="connsiteY4" fmla="*/ 1856096 h 2010598"/>
              <a:gd name="connsiteX5" fmla="*/ 0 w 1150900"/>
              <a:gd name="connsiteY5" fmla="*/ 2006221 h 2010598"/>
              <a:gd name="connsiteX0" fmla="*/ 504967 w 1152702"/>
              <a:gd name="connsiteY0" fmla="*/ 0 h 2011328"/>
              <a:gd name="connsiteX1" fmla="*/ 982638 w 1152702"/>
              <a:gd name="connsiteY1" fmla="*/ 300251 h 2011328"/>
              <a:gd name="connsiteX2" fmla="*/ 1146411 w 1152702"/>
              <a:gd name="connsiteY2" fmla="*/ 818866 h 2011328"/>
              <a:gd name="connsiteX3" fmla="*/ 1078173 w 1152702"/>
              <a:gd name="connsiteY3" fmla="*/ 1378424 h 2011328"/>
              <a:gd name="connsiteX4" fmla="*/ 709683 w 1152702"/>
              <a:gd name="connsiteY4" fmla="*/ 1869743 h 2011328"/>
              <a:gd name="connsiteX5" fmla="*/ 0 w 1152702"/>
              <a:gd name="connsiteY5" fmla="*/ 2006221 h 201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2702" h="2011328">
                <a:moveTo>
                  <a:pt x="504967" y="0"/>
                </a:moveTo>
                <a:cubicBezTo>
                  <a:pt x="690349" y="81886"/>
                  <a:pt x="875731" y="163773"/>
                  <a:pt x="982638" y="300251"/>
                </a:cubicBezTo>
                <a:cubicBezTo>
                  <a:pt x="1089545" y="436729"/>
                  <a:pt x="1130489" y="639171"/>
                  <a:pt x="1146411" y="818866"/>
                </a:cubicBezTo>
                <a:cubicBezTo>
                  <a:pt x="1162334" y="998562"/>
                  <a:pt x="1150961" y="1203278"/>
                  <a:pt x="1078173" y="1378424"/>
                </a:cubicBezTo>
                <a:cubicBezTo>
                  <a:pt x="1005385" y="1553570"/>
                  <a:pt x="889379" y="1765110"/>
                  <a:pt x="709683" y="1869743"/>
                </a:cubicBezTo>
                <a:cubicBezTo>
                  <a:pt x="529988" y="1974376"/>
                  <a:pt x="235993" y="2028967"/>
                  <a:pt x="0" y="2006221"/>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8610667" y="4380936"/>
            <a:ext cx="1147472" cy="1542196"/>
          </a:xfrm>
          <a:custGeom>
            <a:avLst/>
            <a:gdLst>
              <a:gd name="connsiteX0" fmla="*/ 1148413 w 1148413"/>
              <a:gd name="connsiteY0" fmla="*/ 1514901 h 1514901"/>
              <a:gd name="connsiteX1" fmla="*/ 616150 w 1148413"/>
              <a:gd name="connsiteY1" fmla="*/ 1446662 h 1514901"/>
              <a:gd name="connsiteX2" fmla="*/ 616150 w 1148413"/>
              <a:gd name="connsiteY2" fmla="*/ 1446662 h 1514901"/>
              <a:gd name="connsiteX3" fmla="*/ 247661 w 1148413"/>
              <a:gd name="connsiteY3" fmla="*/ 1078173 h 1514901"/>
              <a:gd name="connsiteX4" fmla="*/ 2001 w 1148413"/>
              <a:gd name="connsiteY4" fmla="*/ 573206 h 1514901"/>
              <a:gd name="connsiteX5" fmla="*/ 124831 w 1148413"/>
              <a:gd name="connsiteY5" fmla="*/ 0 h 1514901"/>
              <a:gd name="connsiteX0" fmla="*/ 1134958 w 1134958"/>
              <a:gd name="connsiteY0" fmla="*/ 1514901 h 1514901"/>
              <a:gd name="connsiteX1" fmla="*/ 602695 w 1134958"/>
              <a:gd name="connsiteY1" fmla="*/ 1446662 h 1514901"/>
              <a:gd name="connsiteX2" fmla="*/ 602695 w 1134958"/>
              <a:gd name="connsiteY2" fmla="*/ 1446662 h 1514901"/>
              <a:gd name="connsiteX3" fmla="*/ 234206 w 1134958"/>
              <a:gd name="connsiteY3" fmla="*/ 1078173 h 1514901"/>
              <a:gd name="connsiteX4" fmla="*/ 2193 w 1134958"/>
              <a:gd name="connsiteY4" fmla="*/ 586853 h 1514901"/>
              <a:gd name="connsiteX5" fmla="*/ 111376 w 1134958"/>
              <a:gd name="connsiteY5" fmla="*/ 0 h 1514901"/>
              <a:gd name="connsiteX0" fmla="*/ 1133824 w 1133824"/>
              <a:gd name="connsiteY0" fmla="*/ 1514901 h 1514901"/>
              <a:gd name="connsiteX1" fmla="*/ 601561 w 1133824"/>
              <a:gd name="connsiteY1" fmla="*/ 1446662 h 1514901"/>
              <a:gd name="connsiteX2" fmla="*/ 601561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574266 w 1133824"/>
              <a:gd name="connsiteY2" fmla="*/ 1446662 h 1514901"/>
              <a:gd name="connsiteX3" fmla="*/ 192129 w 1133824"/>
              <a:gd name="connsiteY3" fmla="*/ 1105469 h 1514901"/>
              <a:gd name="connsiteX4" fmla="*/ 1059 w 1133824"/>
              <a:gd name="connsiteY4" fmla="*/ 586853 h 1514901"/>
              <a:gd name="connsiteX5" fmla="*/ 110242 w 1133824"/>
              <a:gd name="connsiteY5" fmla="*/ 0 h 1514901"/>
              <a:gd name="connsiteX0" fmla="*/ 1133824 w 1133824"/>
              <a:gd name="connsiteY0" fmla="*/ 1514901 h 1514901"/>
              <a:gd name="connsiteX1" fmla="*/ 601561 w 1133824"/>
              <a:gd name="connsiteY1" fmla="*/ 1446662 h 1514901"/>
              <a:gd name="connsiteX2" fmla="*/ 192129 w 1133824"/>
              <a:gd name="connsiteY2" fmla="*/ 1105469 h 1514901"/>
              <a:gd name="connsiteX3" fmla="*/ 1059 w 1133824"/>
              <a:gd name="connsiteY3" fmla="*/ 586853 h 1514901"/>
              <a:gd name="connsiteX4" fmla="*/ 110242 w 1133824"/>
              <a:gd name="connsiteY4" fmla="*/ 0 h 1514901"/>
              <a:gd name="connsiteX0" fmla="*/ 1133824 w 1133824"/>
              <a:gd name="connsiteY0" fmla="*/ 1514901 h 1518387"/>
              <a:gd name="connsiteX1" fmla="*/ 601561 w 1133824"/>
              <a:gd name="connsiteY1" fmla="*/ 1446662 h 1518387"/>
              <a:gd name="connsiteX2" fmla="*/ 192129 w 1133824"/>
              <a:gd name="connsiteY2" fmla="*/ 1105469 h 1518387"/>
              <a:gd name="connsiteX3" fmla="*/ 1059 w 1133824"/>
              <a:gd name="connsiteY3" fmla="*/ 586853 h 1518387"/>
              <a:gd name="connsiteX4" fmla="*/ 110242 w 1133824"/>
              <a:gd name="connsiteY4" fmla="*/ 0 h 1518387"/>
              <a:gd name="connsiteX0" fmla="*/ 1133824 w 1133824"/>
              <a:gd name="connsiteY0" fmla="*/ 1514901 h 1540099"/>
              <a:gd name="connsiteX1" fmla="*/ 601561 w 1133824"/>
              <a:gd name="connsiteY1" fmla="*/ 1446662 h 1540099"/>
              <a:gd name="connsiteX2" fmla="*/ 192129 w 1133824"/>
              <a:gd name="connsiteY2" fmla="*/ 1105469 h 1540099"/>
              <a:gd name="connsiteX3" fmla="*/ 1059 w 1133824"/>
              <a:gd name="connsiteY3" fmla="*/ 586853 h 1540099"/>
              <a:gd name="connsiteX4" fmla="*/ 110242 w 1133824"/>
              <a:gd name="connsiteY4" fmla="*/ 0 h 1540099"/>
              <a:gd name="connsiteX0" fmla="*/ 1133824 w 1133824"/>
              <a:gd name="connsiteY0" fmla="*/ 1514901 h 1534377"/>
              <a:gd name="connsiteX1" fmla="*/ 601561 w 1133824"/>
              <a:gd name="connsiteY1" fmla="*/ 1446662 h 1534377"/>
              <a:gd name="connsiteX2" fmla="*/ 192129 w 1133824"/>
              <a:gd name="connsiteY2" fmla="*/ 1105469 h 1534377"/>
              <a:gd name="connsiteX3" fmla="*/ 1059 w 1133824"/>
              <a:gd name="connsiteY3" fmla="*/ 586853 h 1534377"/>
              <a:gd name="connsiteX4" fmla="*/ 110242 w 1133824"/>
              <a:gd name="connsiteY4" fmla="*/ 0 h 1534377"/>
              <a:gd name="connsiteX0" fmla="*/ 1147472 w 1147472"/>
              <a:gd name="connsiteY0" fmla="*/ 1542196 h 1546500"/>
              <a:gd name="connsiteX1" fmla="*/ 601561 w 1147472"/>
              <a:gd name="connsiteY1" fmla="*/ 1446662 h 1546500"/>
              <a:gd name="connsiteX2" fmla="*/ 192129 w 1147472"/>
              <a:gd name="connsiteY2" fmla="*/ 1105469 h 1546500"/>
              <a:gd name="connsiteX3" fmla="*/ 1059 w 1147472"/>
              <a:gd name="connsiteY3" fmla="*/ 586853 h 1546500"/>
              <a:gd name="connsiteX4" fmla="*/ 110242 w 1147472"/>
              <a:gd name="connsiteY4" fmla="*/ 0 h 1546500"/>
              <a:gd name="connsiteX0" fmla="*/ 1147472 w 1147472"/>
              <a:gd name="connsiteY0" fmla="*/ 1542196 h 1542196"/>
              <a:gd name="connsiteX1" fmla="*/ 601561 w 1147472"/>
              <a:gd name="connsiteY1" fmla="*/ 1446662 h 1542196"/>
              <a:gd name="connsiteX2" fmla="*/ 192129 w 1147472"/>
              <a:gd name="connsiteY2" fmla="*/ 1105469 h 1542196"/>
              <a:gd name="connsiteX3" fmla="*/ 1059 w 1147472"/>
              <a:gd name="connsiteY3" fmla="*/ 586853 h 1542196"/>
              <a:gd name="connsiteX4" fmla="*/ 110242 w 1147472"/>
              <a:gd name="connsiteY4" fmla="*/ 0 h 1542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472" h="1542196">
                <a:moveTo>
                  <a:pt x="1147472" y="1542196"/>
                </a:moveTo>
                <a:cubicBezTo>
                  <a:pt x="765335" y="1519450"/>
                  <a:pt x="760785" y="1519450"/>
                  <a:pt x="601561" y="1446662"/>
                </a:cubicBezTo>
                <a:cubicBezTo>
                  <a:pt x="442337" y="1373874"/>
                  <a:pt x="292213" y="1248770"/>
                  <a:pt x="192129" y="1105469"/>
                </a:cubicBezTo>
                <a:cubicBezTo>
                  <a:pt x="96595" y="962168"/>
                  <a:pt x="14707" y="771098"/>
                  <a:pt x="1059" y="586853"/>
                </a:cubicBezTo>
                <a:cubicBezTo>
                  <a:pt x="-12589" y="402608"/>
                  <a:pt x="110242" y="0"/>
                  <a:pt x="110242" y="0"/>
                </a:cubicBezTo>
              </a:path>
            </a:pathLst>
          </a:custGeom>
          <a:noFill/>
          <a:ln w="381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up)">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up)">
                                      <p:cBhvr>
                                        <p:cTn id="86" dur="500"/>
                                        <p:tgtEl>
                                          <p:spTgt spid="46"/>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down)">
                                      <p:cBhvr>
                                        <p:cTn id="95" dur="500"/>
                                        <p:tgtEl>
                                          <p:spTgt spid="47"/>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wipe(up)">
                                      <p:cBhvr>
                                        <p:cTn id="104" dur="500"/>
                                        <p:tgtEl>
                                          <p:spTgt spid="56"/>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wipe(down)">
                                      <p:cBhvr>
                                        <p:cTn id="108" dur="500"/>
                                        <p:tgtEl>
                                          <p:spTgt spid="5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P spid="22" grpId="0" animBg="1"/>
      <p:bldP spid="31" grpId="0"/>
      <p:bldP spid="32" grpId="0"/>
      <p:bldP spid="33" grpId="0"/>
      <p:bldP spid="34" grpId="0"/>
      <p:bldP spid="35" grpId="0"/>
      <p:bldP spid="49" grpId="0"/>
      <p:bldP spid="50" grpId="0"/>
      <p:bldP spid="51" grpId="0"/>
      <p:bldP spid="53" grpId="0"/>
      <p:bldP spid="54" grpId="0"/>
      <p:bldP spid="45" grpId="0" animBg="1"/>
      <p:bldP spid="46" grpId="0" animBg="1"/>
      <p:bldP spid="47" grpId="0" animBg="1"/>
      <p:bldP spid="56" grpId="0" animBg="1"/>
      <p:bldP spid="5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12177291"/>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11179781"/>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8025861"/>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13330077"/>
              </p:ext>
            </p:extLst>
          </p:nvPr>
        </p:nvGraphicFramePr>
        <p:xfrm>
          <a:off x="1606731" y="1557507"/>
          <a:ext cx="8765550" cy="2062329"/>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2062103"/>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r>
              <a:rPr lang="en-US" sz="3200" dirty="0" smtClean="0">
                <a:latin typeface="Seravek" charset="0"/>
                <a:ea typeface="Seravek" charset="0"/>
                <a:cs typeface="Seravek" charset="0"/>
              </a:rPr>
              <a:t>Gains lowest on balanced programs optimized for RMT.</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lvl="1">
              <a:lnSpc>
                <a:spcPct val="100000"/>
              </a:lnSpc>
              <a:spcBef>
                <a:spcPts val="0"/>
              </a:spcBef>
            </a:pPr>
            <a:r>
              <a:rPr lang="en-US" dirty="0" smtClean="0"/>
              <a:t>E.g., A large table spanning two stages consumes two match units</a:t>
            </a:r>
            <a:endParaRPr lang="en-US" dirty="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172375092"/>
              </p:ext>
            </p:extLst>
          </p:nvPr>
        </p:nvGraphicFramePr>
        <p:xfrm>
          <a:off x="-135467" y="154093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05294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34794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42855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1588241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46961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areas of RMT and </a:t>
            </a:r>
            <a:r>
              <a:rPr lang="en-US" dirty="0" err="1" smtClean="0"/>
              <a:t>dRMT</a:t>
            </a:r>
            <a:endParaRPr lang="en-US" dirty="0"/>
          </a:p>
        </p:txBody>
      </p:sp>
      <p:sp>
        <p:nvSpPr>
          <p:cNvPr id="9" name="Rectangle 8"/>
          <p:cNvSpPr/>
          <p:nvPr/>
        </p:nvSpPr>
        <p:spPr>
          <a:xfrm>
            <a:off x="1796659" y="524933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latin typeface="Seravek" charset="0"/>
                <a:ea typeface="Seravek" charset="0"/>
                <a:cs typeface="Seravek" charset="0"/>
              </a:rPr>
              <a:t>dRMT</a:t>
            </a:r>
            <a:r>
              <a:rPr lang="en-US" sz="3200" dirty="0" smtClean="0">
                <a:latin typeface="Seravek" charset="0"/>
                <a:ea typeface="Seravek" charset="0"/>
                <a:cs typeface="Seravek" charset="0"/>
              </a:rPr>
              <a:t> incurs a few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additional area.</a:t>
            </a:r>
          </a:p>
          <a:p>
            <a:pPr algn="ctr"/>
            <a:r>
              <a:rPr lang="en-US" sz="3200" dirty="0" smtClean="0">
                <a:latin typeface="Seravek" charset="0"/>
                <a:ea typeface="Seravek" charset="0"/>
                <a:cs typeface="Seravek" charset="0"/>
              </a:rPr>
              <a:t>Modest in comparison to a 300-700 mm</a:t>
            </a:r>
            <a:r>
              <a:rPr lang="en-US" sz="3200" baseline="30000" dirty="0" smtClean="0">
                <a:latin typeface="Seravek" charset="0"/>
                <a:ea typeface="Seravek" charset="0"/>
                <a:cs typeface="Seravek" charset="0"/>
              </a:rPr>
              <a:t>2</a:t>
            </a:r>
            <a:r>
              <a:rPr lang="en-US" sz="3200" dirty="0" smtClean="0">
                <a:latin typeface="Seravek" charset="0"/>
                <a:ea typeface="Seravek" charset="0"/>
                <a:cs typeface="Seravek" charset="0"/>
              </a:rPr>
              <a:t> chip.</a:t>
            </a:r>
            <a:endParaRPr lang="en-US" sz="3200" baseline="30000" dirty="0">
              <a:latin typeface="Seravek" charset="0"/>
              <a:ea typeface="Seravek" charset="0"/>
              <a:cs typeface="Seravek" charset="0"/>
            </a:endParaRPr>
          </a:p>
        </p:txBody>
      </p:sp>
      <p:graphicFrame>
        <p:nvGraphicFramePr>
          <p:cNvPr id="2" name="Chart 1"/>
          <p:cNvGraphicFramePr/>
          <p:nvPr>
            <p:extLst>
              <p:ext uri="{D42A27DB-BD31-4B8C-83A1-F6EECF244321}">
                <p14:modId xmlns:p14="http://schemas.microsoft.com/office/powerpoint/2010/main" val="123826937"/>
              </p:ext>
            </p:extLst>
          </p:nvPr>
        </p:nvGraphicFramePr>
        <p:xfrm>
          <a:off x="2042631" y="1339702"/>
          <a:ext cx="8207153" cy="3900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38200" y="1825624"/>
            <a:ext cx="10515600" cy="4758055"/>
          </a:xfrm>
        </p:spPr>
        <p:txBody>
          <a:bodyPr>
            <a:normAutofit/>
          </a:bodyPr>
          <a:lstStyle/>
          <a:p>
            <a:r>
              <a:rPr lang="en-US" dirty="0" err="1" smtClean="0"/>
              <a:t>dRMT</a:t>
            </a:r>
            <a:r>
              <a:rPr lang="en-US" dirty="0" smtClean="0"/>
              <a:t>: Disaggregated architecture </a:t>
            </a:r>
            <a:r>
              <a:rPr lang="en-US" dirty="0"/>
              <a:t>for </a:t>
            </a:r>
            <a:r>
              <a:rPr lang="en-US" dirty="0" smtClean="0"/>
              <a:t>programmable switches</a:t>
            </a:r>
            <a:endParaRPr lang="en-US" dirty="0"/>
          </a:p>
          <a:p>
            <a:endParaRPr lang="en-US" dirty="0" smtClean="0"/>
          </a:p>
          <a:p>
            <a:r>
              <a:rPr lang="en-US" dirty="0" smtClean="0"/>
              <a:t>Ongoing </a:t>
            </a:r>
            <a:r>
              <a:rPr lang="en-US" dirty="0"/>
              <a:t>work: Implementation in programmable </a:t>
            </a:r>
            <a:r>
              <a:rPr lang="en-US" dirty="0" smtClean="0"/>
              <a:t>NIC</a:t>
            </a:r>
          </a:p>
          <a:p>
            <a:endParaRPr lang="en-US" dirty="0"/>
          </a:p>
          <a:p>
            <a:r>
              <a:rPr lang="en-US" dirty="0" smtClean="0"/>
              <a:t>Many open questions</a:t>
            </a:r>
          </a:p>
          <a:p>
            <a:pPr lvl="1"/>
            <a:r>
              <a:rPr lang="en-US" dirty="0" smtClean="0"/>
              <a:t>Scheduling different packet types</a:t>
            </a:r>
          </a:p>
          <a:p>
            <a:pPr lvl="1"/>
            <a:r>
              <a:rPr lang="en-US" dirty="0" err="1" smtClean="0"/>
              <a:t>Stateful</a:t>
            </a:r>
            <a:r>
              <a:rPr lang="en-US" dirty="0" smtClean="0"/>
              <a:t> packet processing</a:t>
            </a:r>
          </a:p>
          <a:p>
            <a:pPr lvl="1"/>
            <a:endParaRPr lang="en-US" dirty="0"/>
          </a:p>
          <a:p>
            <a:r>
              <a:rPr lang="en-US" dirty="0"/>
              <a:t>Webpage: http://</a:t>
            </a:r>
            <a:r>
              <a:rPr lang="en-US" dirty="0" err="1"/>
              <a:t>drmt.technion.ac.il</a:t>
            </a:r>
            <a:r>
              <a:rPr lang="en-US" dirty="0"/>
              <a:t>/</a:t>
            </a:r>
            <a:endParaRPr lang="en-US" dirty="0" smtClean="0"/>
          </a:p>
        </p:txBody>
      </p:sp>
    </p:spTree>
    <p:extLst>
      <p:ext uri="{BB962C8B-B14F-4D97-AF65-F5344CB8AC3E}">
        <p14:creationId xmlns:p14="http://schemas.microsoft.com/office/powerpoint/2010/main" val="620835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37</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41</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43</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44</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smtClean="0"/>
              <a:t>Compute </a:t>
            </a:r>
            <a:r>
              <a:rPr lang="en-US" dirty="0" smtClean="0"/>
              <a:t>Disaggregation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Conflates memory allocation with packet processing</a:t>
            </a:r>
          </a:p>
          <a:p>
            <a:pPr lvl="1">
              <a:buFont typeface="Arial" charset="0"/>
              <a:buChar char="•"/>
            </a:pPr>
            <a:r>
              <a:rPr lang="en-US" dirty="0"/>
              <a:t> </a:t>
            </a:r>
            <a:r>
              <a:rPr lang="en-US" dirty="0" smtClean="0"/>
              <a:t>Wastes processing and/or memory resources</a:t>
            </a:r>
            <a:endParaRPr lang="en-US" sz="100" b="1" dirty="0" smtClean="0"/>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grpSp>
        <p:nvGrpSpPr>
          <p:cNvPr id="86" name="Group 85"/>
          <p:cNvGrpSpPr/>
          <p:nvPr/>
        </p:nvGrpSpPr>
        <p:grpSpPr>
          <a:xfrm>
            <a:off x="7563173" y="2758698"/>
            <a:ext cx="4581329" cy="4099301"/>
            <a:chOff x="8033188" y="2901951"/>
            <a:chExt cx="4105325" cy="3956048"/>
          </a:xfrm>
        </p:grpSpPr>
        <p:sp>
          <p:nvSpPr>
            <p:cNvPr id="87" name="Rectangle 86"/>
            <p:cNvSpPr/>
            <p:nvPr/>
          </p:nvSpPr>
          <p:spPr>
            <a:xfrm>
              <a:off x="8033188" y="2901951"/>
              <a:ext cx="4093201" cy="395604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092755" y="4003713"/>
              <a:ext cx="4045758" cy="1785104"/>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endParaRPr lang="en-US" sz="2200" dirty="0"/>
            </a:p>
          </p:txBody>
        </p:sp>
      </p:gr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fade">
                                      <p:cBhvr>
                                        <p:cTn id="2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10887</TotalTime>
  <Words>3791</Words>
  <Application>Microsoft Macintosh PowerPoint</Application>
  <PresentationFormat>Widescreen</PresentationFormat>
  <Paragraphs>1274</Paragraphs>
  <Slides>46</Slides>
  <Notes>43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Problems with RMT Architecture</vt:lpstr>
      <vt:lpstr>Problems with RMT Architecture</vt:lpstr>
      <vt:lpstr>dRMT solves problems with RMT</vt:lpstr>
      <vt:lpstr>Three Questions</vt:lpstr>
      <vt:lpstr>Compiling a P4 program to dRMT</vt:lpstr>
      <vt:lpstr>Xbar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crossbar design</vt:lpstr>
      <vt:lpstr>dRMT crossbar design</vt:lpstr>
      <vt:lpstr>dRMT crossbar design</vt:lpstr>
      <vt:lpstr>dRMT’s crossbar</vt:lpstr>
      <vt:lpstr>Comparing areas of RMT and dRMT</vt:lpstr>
      <vt:lpstr>Summary</vt:lpstr>
      <vt:lpstr>Backup slides</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2007</cp:revision>
  <dcterms:created xsi:type="dcterms:W3CDTF">2017-05-13T13:11:05Z</dcterms:created>
  <dcterms:modified xsi:type="dcterms:W3CDTF">2017-08-18T06:24:23Z</dcterms:modified>
</cp:coreProperties>
</file>