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6" r:id="rId4"/>
    <p:sldId id="267" r:id="rId5"/>
    <p:sldId id="268" r:id="rId6"/>
    <p:sldId id="269" r:id="rId7"/>
    <p:sldId id="291" r:id="rId8"/>
    <p:sldId id="270" r:id="rId9"/>
    <p:sldId id="289" r:id="rId10"/>
    <p:sldId id="272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4" r:id="rId20"/>
    <p:sldId id="290" r:id="rId21"/>
    <p:sldId id="265" r:id="rId22"/>
    <p:sldId id="263" r:id="rId23"/>
    <p:sldId id="274" r:id="rId24"/>
    <p:sldId id="285" r:id="rId25"/>
    <p:sldId id="288" r:id="rId26"/>
    <p:sldId id="286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1165"/>
  </p:normalViewPr>
  <p:slideViewPr>
    <p:cSldViewPr snapToGrid="0" snapToObjects="1" showGuides="1">
      <p:cViewPr varScale="1">
        <p:scale>
          <a:sx n="99" d="100"/>
          <a:sy n="99" d="100"/>
        </p:scale>
        <p:origin x="1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Throughput</a:t>
            </a:r>
            <a:r>
              <a:rPr lang="en-US" baseline="0" dirty="0" smtClean="0"/>
              <a:t> of switch.p4 egress as the number of processors decreases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4549584"/>
        <c:axId val="1323319152"/>
      </c:lineChart>
      <c:catAx>
        <c:axId val="1324549584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3319152"/>
        <c:crosses val="autoZero"/>
        <c:auto val="1"/>
        <c:lblAlgn val="ctr"/>
        <c:lblOffset val="100"/>
        <c:noMultiLvlLbl val="0"/>
      </c:catAx>
      <c:valAx>
        <c:axId val="132331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54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Show packet flow as well</a:t>
            </a:r>
            <a:r>
              <a:rPr lang="en-US" baseline="0" dirty="0" smtClean="0"/>
              <a:t> through both architectures.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3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fact, we can prove</a:t>
            </a:r>
            <a:r>
              <a:rPr lang="en-US" baseline="0" dirty="0" smtClean="0"/>
              <a:t> that when there’s no multicast</a:t>
            </a:r>
          </a:p>
          <a:p>
            <a:r>
              <a:rPr lang="en-US" baseline="0" dirty="0" smtClean="0"/>
              <a:t>TODO: Sharad’s pictures for the crossbars might be helpful.</a:t>
            </a:r>
          </a:p>
          <a:p>
            <a:r>
              <a:rPr lang="en-US" baseline="0" dirty="0" smtClean="0"/>
              <a:t>Or try a better set of pictures.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State this result that the segmented crossbar is equivalent to the full crossbar.</a:t>
            </a:r>
          </a:p>
          <a:p>
            <a:r>
              <a:rPr lang="en-US" baseline="0" dirty="0" smtClean="0"/>
              <a:t>We need to find a good way to explain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Is the performance cliff</a:t>
            </a:r>
            <a:r>
              <a:rPr lang="en-US" baseline="0" dirty="0" smtClean="0"/>
              <a:t> really a result of aggregation?</a:t>
            </a:r>
          </a:p>
          <a:p>
            <a:r>
              <a:rPr lang="en-US" baseline="0" dirty="0" smtClean="0"/>
              <a:t>TODO: Visual of example 1</a:t>
            </a:r>
            <a:r>
              <a:rPr lang="en-US" baseline="0" dirty="0"/>
              <a:t> </a:t>
            </a:r>
            <a:r>
              <a:rPr lang="en-US" baseline="0" dirty="0" smtClean="0"/>
              <a:t>and maybe example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packet flow</a:t>
            </a:r>
            <a:r>
              <a:rPr lang="en-US" baseline="0" dirty="0" smtClean="0"/>
              <a:t> in run-to-completion</a:t>
            </a:r>
          </a:p>
          <a:p>
            <a:r>
              <a:rPr lang="en-US" baseline="0" dirty="0" smtClean="0"/>
              <a:t>1. State memory layout – processing decoupling as a benefit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like a multi-processor or network processor. What makes this interesting and different is that we can preschedule it for deterministic</a:t>
            </a:r>
            <a:r>
              <a:rPr lang="en-US" baseline="0" dirty="0" smtClean="0"/>
              <a:t> latency. </a:t>
            </a:r>
            <a:r>
              <a:rPr lang="en-US" baseline="0" dirty="0" smtClean="0"/>
              <a:t>How do we do that?</a:t>
            </a:r>
          </a:p>
          <a:p>
            <a:r>
              <a:rPr lang="en-US" baseline="0" dirty="0" smtClean="0"/>
              <a:t>Given a P4 program and the table sizes. The scheduling problem is to figure out (1) how to place the tables and (2) how to satisfy requirements on the processors.</a:t>
            </a:r>
          </a:p>
          <a:p>
            <a:r>
              <a:rPr lang="en-US" baseline="0" dirty="0" smtClean="0"/>
              <a:t>You could try and solve one joint scheduling problem.</a:t>
            </a:r>
          </a:p>
          <a:p>
            <a:r>
              <a:rPr lang="en-US" baseline="0" dirty="0" smtClean="0"/>
              <a:t>It turns out you can simplify this problem greatly. It turns out you can decouple these two. We can pack them into memory clusters in any way they want. The crossbar</a:t>
            </a:r>
          </a:p>
          <a:p>
            <a:r>
              <a:rPr lang="en-US" baseline="0" dirty="0" smtClean="0"/>
              <a:t>Allows me to stitch them together and make things work.</a:t>
            </a:r>
          </a:p>
          <a:p>
            <a:r>
              <a:rPr lang="en-US" baseline="0" dirty="0" smtClean="0"/>
              <a:t>You could have an </a:t>
            </a:r>
            <a:r>
              <a:rPr lang="en-US" baseline="0" dirty="0" err="1" smtClean="0"/>
              <a:t>interstital</a:t>
            </a:r>
            <a:r>
              <a:rPr lang="en-US" baseline="0" dirty="0" smtClean="0"/>
              <a:t> slide before this.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</a:t>
            </a:r>
            <a:r>
              <a:rPr lang="en-US" baseline="0" dirty="0" smtClean="0"/>
              <a:t>leads into the compiler.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This slide is about how we represent P4 program for the purpose of the scheduler</a:t>
            </a:r>
          </a:p>
          <a:p>
            <a:r>
              <a:rPr lang="en-US" dirty="0" smtClean="0"/>
              <a:t>TODO: Add figures here.</a:t>
            </a:r>
          </a:p>
          <a:p>
            <a:r>
              <a:rPr lang="en-US" dirty="0" smtClean="0"/>
              <a:t>Start with table dependency graph in P4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show more fine-grained dependency graph in P4.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you have explained</a:t>
            </a:r>
            <a:r>
              <a:rPr lang="en-US" baseline="0" dirty="0" smtClean="0"/>
              <a:t> what the DAG is and what the match/action capacity is.</a:t>
            </a:r>
          </a:p>
          <a:p>
            <a:r>
              <a:rPr lang="en-US" baseline="0" dirty="0" smtClean="0"/>
              <a:t>TODO: Also say there are two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one packet per clock cycle. It’s easy to extend it to more</a:t>
            </a:r>
            <a:r>
              <a:rPr lang="en-US" baseline="0" dirty="0" smtClean="0"/>
              <a:t> general throughputs.</a:t>
            </a:r>
          </a:p>
          <a:p>
            <a:r>
              <a:rPr lang="en-US" baseline="0" dirty="0" smtClean="0"/>
              <a:t>TODO: Replace all the text with a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Show this idea of scheduling on a circle of</a:t>
            </a:r>
            <a:r>
              <a:rPr lang="en-US" baseline="0" dirty="0" smtClean="0"/>
              <a:t> length N.</a:t>
            </a:r>
          </a:p>
          <a:p>
            <a:r>
              <a:rPr lang="en-US" baseline="0" dirty="0" smtClean="0"/>
              <a:t>Periodic schedule is just the schedule on a circle, as opposed to a line.</a:t>
            </a:r>
          </a:p>
          <a:p>
            <a:r>
              <a:rPr lang="en-US" baseline="0" dirty="0" smtClean="0"/>
              <a:t>What does the periodic schedule even mean? Show the previous example on a circle.</a:t>
            </a:r>
          </a:p>
          <a:p>
            <a:r>
              <a:rPr lang="en-US" baseline="0" dirty="0" smtClean="0"/>
              <a:t>The reason you can do this as an ILP is you can take any time slot and write it as t*P + Q.</a:t>
            </a:r>
          </a:p>
          <a:p>
            <a:r>
              <a:rPr lang="en-US" baseline="0" dirty="0" smtClean="0"/>
              <a:t>This is how you can formulate as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When you combine</a:t>
            </a:r>
            <a:r>
              <a:rPr lang="en-US" baseline="0" dirty="0" smtClean="0"/>
              <a:t> because it’s a bit more balanced, that’s why RMT does better.</a:t>
            </a:r>
          </a:p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Add an architecture diagram</a:t>
            </a:r>
          </a:p>
          <a:p>
            <a:r>
              <a:rPr lang="en-US" baseline="0" dirty="0" smtClean="0"/>
              <a:t>Make the high-level point that these are the differences between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RMT.</a:t>
            </a:r>
          </a:p>
          <a:p>
            <a:r>
              <a:rPr lang="en-US" baseline="0" dirty="0" smtClean="0"/>
              <a:t>Slide needs a figure + few panes/bullets that emphasize the differences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211" y="3650165"/>
            <a:ext cx="12368463" cy="2173120"/>
          </a:xfrm>
        </p:spPr>
        <p:txBody>
          <a:bodyPr>
            <a:noAutofit/>
          </a:bodyPr>
          <a:lstStyle/>
          <a:p>
            <a:r>
              <a:rPr lang="en-US" sz="3200" dirty="0"/>
              <a:t>Sharad </a:t>
            </a:r>
            <a:r>
              <a:rPr lang="en-US" sz="3200" dirty="0" err="1"/>
              <a:t>Chole</a:t>
            </a:r>
            <a:r>
              <a:rPr lang="en-US" sz="3200" dirty="0"/>
              <a:t>, Andrew Fingerhut, Sha Ma, </a:t>
            </a:r>
            <a:r>
              <a:rPr lang="en-US" sz="3200" dirty="0" err="1"/>
              <a:t>Anirudh</a:t>
            </a:r>
            <a:r>
              <a:rPr lang="en-US" sz="3200" dirty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Shay </a:t>
            </a:r>
            <a:r>
              <a:rPr lang="en-US" sz="3200" dirty="0" err="1"/>
              <a:t>Vargaftik</a:t>
            </a:r>
            <a:r>
              <a:rPr lang="en-US" sz="3200" dirty="0"/>
              <a:t>, </a:t>
            </a:r>
            <a:r>
              <a:rPr lang="en-US" sz="3200" dirty="0" err="1"/>
              <a:t>Alon</a:t>
            </a:r>
            <a:r>
              <a:rPr lang="en-US" sz="3200" dirty="0"/>
              <a:t> Berger, Gal Mendelson, Mohammad </a:t>
            </a:r>
            <a:r>
              <a:rPr lang="en-US" sz="3200" dirty="0" err="1"/>
              <a:t>Alizadeh</a:t>
            </a:r>
            <a:r>
              <a:rPr lang="en-US" sz="3200" dirty="0"/>
              <a:t>, Shang-</a:t>
            </a:r>
            <a:r>
              <a:rPr lang="en-US" sz="3200" dirty="0" err="1"/>
              <a:t>Tse</a:t>
            </a:r>
            <a:r>
              <a:rPr lang="en-US" sz="3200" dirty="0"/>
              <a:t> Chuang, Isaac </a:t>
            </a:r>
            <a:r>
              <a:rPr lang="en-US" sz="3200" dirty="0" err="1"/>
              <a:t>Keslassy</a:t>
            </a:r>
            <a:r>
              <a:rPr lang="en-US" sz="3200" dirty="0"/>
              <a:t>, Ariel </a:t>
            </a:r>
            <a:r>
              <a:rPr lang="en-US" sz="3200" dirty="0" err="1"/>
              <a:t>Orda</a:t>
            </a:r>
            <a:r>
              <a:rPr lang="en-US" sz="3200" dirty="0"/>
              <a:t>, and Tom </a:t>
            </a:r>
            <a:r>
              <a:rPr lang="en-US" sz="3200" dirty="0" err="1"/>
              <a:t>Edsall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69" y="5762622"/>
            <a:ext cx="3283460" cy="73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5322705"/>
            <a:ext cx="2709745" cy="143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6" y="5403938"/>
            <a:ext cx="3435128" cy="13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328079" y="2253803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Match/Action capacity: 1 per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9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compilation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processor handles a new packet every N cycles (N procs)</a:t>
            </a:r>
          </a:p>
          <a:p>
            <a:endParaRPr lang="en-US" dirty="0"/>
          </a:p>
          <a:p>
            <a:r>
              <a:rPr lang="en-US" dirty="0" smtClean="0"/>
              <a:t>Schedule each operation so that schedule can be repeated every N cycles</a:t>
            </a:r>
          </a:p>
          <a:p>
            <a:endParaRPr lang="en-US" dirty="0" smtClean="0"/>
          </a:p>
          <a:p>
            <a:r>
              <a:rPr lang="en-US" dirty="0" smtClean="0"/>
              <a:t>Can be formulated as an ILP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(e.g., RMT)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each operation a start time relative to the first operation</a:t>
            </a:r>
          </a:p>
          <a:p>
            <a:r>
              <a:rPr lang="en-US" dirty="0"/>
              <a:t>Group operations into buckets based on the reminder when the operation start time is divided by N.</a:t>
            </a:r>
          </a:p>
          <a:p>
            <a:r>
              <a:rPr lang="en-US" dirty="0"/>
              <a:t>Total match/action requirements in a bucket &lt;= match/action capacity</a:t>
            </a:r>
          </a:p>
          <a:p>
            <a:r>
              <a:rPr lang="en-US" dirty="0"/>
              <a:t>Dependencies must be satisfied between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3" y="2112135"/>
            <a:ext cx="80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Minimum number of processors/stages to run switch.p4 at 1 packet per cycle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87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  <a:p>
            <a:pPr lvl="1"/>
            <a:r>
              <a:rPr lang="en-US" dirty="0" smtClean="0"/>
              <a:t>If not, spread action over multiple cycles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  <a:p>
            <a:endParaRPr lang="en-US" dirty="0"/>
          </a:p>
          <a:p>
            <a:r>
              <a:rPr lang="en-US" dirty="0" smtClean="0"/>
              <a:t>Three possible crossbars:</a:t>
            </a:r>
          </a:p>
          <a:p>
            <a:pPr lvl="1"/>
            <a:r>
              <a:rPr lang="en-US" dirty="0" smtClean="0"/>
              <a:t>Unit crossbar: 32*32 crossbar with width to support 8 keys: too restrictive</a:t>
            </a:r>
          </a:p>
          <a:p>
            <a:pPr lvl="1"/>
            <a:r>
              <a:rPr lang="en-US" dirty="0" smtClean="0"/>
              <a:t>Full crossbar: (32 * 8) * (32 * 8) crossbar: too expensive to build</a:t>
            </a:r>
          </a:p>
          <a:p>
            <a:pPr lvl="1"/>
            <a:r>
              <a:rPr lang="en-US" dirty="0" smtClean="0"/>
              <a:t>Segment crossbar: 8 parallel (32*32) crossbars: feasible, with little loss in expressiveness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excluding wires and memory (common to both)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</a:t>
            </a:r>
            <a:r>
              <a:rPr lang="en-US" dirty="0" smtClean="0"/>
              <a:t>mm</a:t>
            </a:r>
          </a:p>
          <a:p>
            <a:pPr lvl="1"/>
            <a:r>
              <a:rPr lang="en-US" dirty="0" smtClean="0"/>
              <a:t>Break down 45.5 </a:t>
            </a:r>
            <a:r>
              <a:rPr lang="en-US" smtClean="0"/>
              <a:t>into crossbar and VLIW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Overall, our 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400G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aggregated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RMT couples memory allocation with computations</a:t>
            </a:r>
          </a:p>
          <a:p>
            <a:pPr lvl="1"/>
            <a:r>
              <a:rPr lang="en-US" dirty="0" smtClean="0"/>
              <a:t>Example 1: large </a:t>
            </a:r>
            <a:r>
              <a:rPr lang="en-US" dirty="0"/>
              <a:t>match-action table split over multiple stages</a:t>
            </a:r>
          </a:p>
          <a:p>
            <a:pPr lvl="1"/>
            <a:r>
              <a:rPr lang="en-US" dirty="0"/>
              <a:t>Action can’t execute until last stage; preceding action units </a:t>
            </a:r>
            <a:r>
              <a:rPr lang="en-US" dirty="0" smtClean="0"/>
              <a:t>unused</a:t>
            </a:r>
          </a:p>
          <a:p>
            <a:endParaRPr lang="en-US" dirty="0" smtClean="0"/>
          </a:p>
          <a:p>
            <a:r>
              <a:rPr lang="en-US" dirty="0" smtClean="0"/>
              <a:t>Forces match, followed by action order on operations</a:t>
            </a:r>
          </a:p>
          <a:p>
            <a:pPr lvl="1"/>
            <a:r>
              <a:rPr lang="en-US" dirty="0" smtClean="0"/>
              <a:t>Example 2: default actions, match capacity is wasted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shared memory using crossbar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run-to-completion processors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3" idx="2"/>
            <a:endCxn id="87" idx="0"/>
          </p:cNvCxnSpPr>
          <p:nvPr/>
        </p:nvCxnSpPr>
        <p:spPr>
          <a:xfrm flipH="1">
            <a:off x="6012812" y="1873405"/>
            <a:ext cx="3271" cy="3082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1"/>
          </p:cNvCxnSpPr>
          <p:nvPr/>
        </p:nvCxnSpPr>
        <p:spPr>
          <a:xfrm flipH="1">
            <a:off x="3278459" y="1634323"/>
            <a:ext cx="1828798" cy="51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6947441" y="1634323"/>
            <a:ext cx="2073896" cy="495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51864" y="1449659"/>
            <a:ext cx="1728438" cy="4237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257" y="1449657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Packet distributor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86485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46013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957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38147" y="179534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41328" y="183623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27943" y="1821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</a:p>
          <a:p>
            <a:endParaRPr lang="en-US" dirty="0"/>
          </a:p>
          <a:p>
            <a:r>
              <a:rPr lang="en-US" dirty="0" smtClean="0"/>
              <a:t>Compute scheduling</a:t>
            </a:r>
          </a:p>
          <a:p>
            <a:endParaRPr lang="en-US" dirty="0"/>
          </a:p>
          <a:p>
            <a:r>
              <a:rPr lang="en-US" dirty="0" smtClean="0"/>
              <a:t>Can be decoupled for RR 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6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Compiling: fine-grained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P4 captures coarse-grained dependencies between tables in Table Dependency Graph; each node is a table, dependencies are conservative</a:t>
            </a:r>
          </a:p>
          <a:p>
            <a:endParaRPr lang="en-US" dirty="0"/>
          </a:p>
          <a:p>
            <a:r>
              <a:rPr lang="en-US" dirty="0" smtClean="0"/>
              <a:t>We use fine-grained dependencies in Operation Dependency Graph with one node for each match/action operation</a:t>
            </a:r>
          </a:p>
          <a:p>
            <a:endParaRPr lang="en-US" dirty="0"/>
          </a:p>
          <a:p>
            <a:r>
              <a:rPr lang="en-US" dirty="0" smtClean="0"/>
              <a:t>Node attribute: Number of primitive actions or match key size</a:t>
            </a:r>
          </a:p>
          <a:p>
            <a:endParaRPr lang="en-US" dirty="0"/>
          </a:p>
          <a:p>
            <a:r>
              <a:rPr lang="en-US" dirty="0"/>
              <a:t>Edge </a:t>
            </a:r>
            <a:r>
              <a:rPr lang="en-US" dirty="0" smtClean="0"/>
              <a:t>attribute: min. </a:t>
            </a:r>
            <a:r>
              <a:rPr lang="en-US" dirty="0"/>
              <a:t>latency between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/>
              <a:t>Either the time required to complete a match</a:t>
            </a:r>
          </a:p>
          <a:p>
            <a:pPr lvl="1"/>
            <a:r>
              <a:rPr lang="en-US" dirty="0"/>
              <a:t>Or the time required to complete an </a:t>
            </a:r>
            <a:r>
              <a:rPr lang="en-US" dirty="0" smtClean="0"/>
              <a:t>action</a:t>
            </a:r>
          </a:p>
          <a:p>
            <a:endParaRPr lang="en-US" dirty="0" smtClean="0"/>
          </a:p>
          <a:p>
            <a:r>
              <a:rPr lang="en-US" dirty="0" smtClean="0"/>
              <a:t>Straightforward </a:t>
            </a:r>
            <a:r>
              <a:rPr lang="en-US" dirty="0"/>
              <a:t>to generate by extending p4-hlir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on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resources</a:t>
            </a:r>
          </a:p>
          <a:p>
            <a:endParaRPr lang="en-US" dirty="0"/>
          </a:p>
          <a:p>
            <a:r>
              <a:rPr lang="en-US" dirty="0" smtClean="0"/>
              <a:t>Action resources</a:t>
            </a:r>
          </a:p>
          <a:p>
            <a:endParaRPr lang="en-US" dirty="0"/>
          </a:p>
          <a:p>
            <a:r>
              <a:rPr lang="en-US" dirty="0" smtClean="0"/>
              <a:t>Bring back diagram of the processor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1558</Words>
  <Application>Microsoft Macintosh PowerPoint</Application>
  <PresentationFormat>Widescreen</PresentationFormat>
  <Paragraphs>548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Gadugi</vt:lpstr>
      <vt:lpstr>Arial</vt:lpstr>
      <vt:lpstr>Office Theme</vt:lpstr>
      <vt:lpstr>dRMT: Disaggregated Programmable Switching</vt:lpstr>
      <vt:lpstr>Programmable Switches (e.g., RMT)</vt:lpstr>
      <vt:lpstr>Resources are aggregated in RMT</vt:lpstr>
      <vt:lpstr>dRMT: disaggregated RMT</vt:lpstr>
      <vt:lpstr>dRMT: shared memory using crossbar</vt:lpstr>
      <vt:lpstr>dRMT: run-to-completion processors</vt:lpstr>
      <vt:lpstr>Compiling to dRMT</vt:lpstr>
      <vt:lpstr>Compiling: fine-grained dependencies</vt:lpstr>
      <vt:lpstr>Constraints on the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The general compilation problem</vt:lpstr>
      <vt:lpstr>ILP formulation</vt:lpstr>
      <vt:lpstr>Results: switch.p4 on RMT and dRMT</vt:lpstr>
      <vt:lpstr>dRMT eliminates performance cliffs</vt:lpstr>
      <vt:lpstr>Hardware design for dRMT</vt:lpstr>
      <vt:lpstr>Crossbar analysis</vt:lpstr>
      <vt:lpstr>Hardware costs</vt:lpstr>
      <vt:lpstr>Related Work</vt:lpstr>
      <vt:lpstr>Ongoing and 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408</cp:revision>
  <dcterms:created xsi:type="dcterms:W3CDTF">2017-05-13T13:11:05Z</dcterms:created>
  <dcterms:modified xsi:type="dcterms:W3CDTF">2017-05-16T04:42:57Z</dcterms:modified>
</cp:coreProperties>
</file>