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301" r:id="rId2"/>
    <p:sldId id="302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54" r:id="rId15"/>
    <p:sldId id="349" r:id="rId16"/>
    <p:sldId id="289" r:id="rId17"/>
    <p:sldId id="270" r:id="rId18"/>
    <p:sldId id="319" r:id="rId19"/>
    <p:sldId id="321" r:id="rId20"/>
    <p:sldId id="322" r:id="rId21"/>
    <p:sldId id="323" r:id="rId22"/>
    <p:sldId id="324" r:id="rId23"/>
    <p:sldId id="325" r:id="rId24"/>
    <p:sldId id="265" r:id="rId25"/>
    <p:sldId id="327" r:id="rId26"/>
    <p:sldId id="353" r:id="rId27"/>
    <p:sldId id="355" r:id="rId28"/>
    <p:sldId id="343" r:id="rId29"/>
    <p:sldId id="346" r:id="rId30"/>
    <p:sldId id="350" r:id="rId31"/>
    <p:sldId id="351" r:id="rId32"/>
    <p:sldId id="352" r:id="rId33"/>
    <p:sldId id="338" r:id="rId34"/>
    <p:sldId id="290" r:id="rId35"/>
    <p:sldId id="31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4657"/>
    <a:srgbClr val="0432FF"/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5"/>
    <p:restoredTop sz="75380"/>
  </p:normalViewPr>
  <p:slideViewPr>
    <p:cSldViewPr snapToGrid="0" snapToObjects="1" showGuides="1">
      <p:cViewPr>
        <p:scale>
          <a:sx n="98" d="100"/>
          <a:sy n="98" d="100"/>
        </p:scale>
        <p:origin x="1208" y="-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/Users/jafinger/Documents/npu-ideas/disaggregated-programmable-switching/area-power-estimates/fraction-of-tables-by-max-primitive-ac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Distribution</a:t>
            </a:r>
            <a:r>
              <a:rPr lang="en-US" baseline="0" dirty="0" smtClean="0"/>
              <a:t> of number of packet fields in switch.p4 actions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v>Number of primitive actions to execute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Sheet1!$A$6:$A$20</c:f>
              <c:numCache>
                <c:formatCode>General</c:formatCode>
                <c:ptCount val="1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10.0</c:v>
                </c:pt>
                <c:pt idx="10">
                  <c:v>14.0</c:v>
                </c:pt>
                <c:pt idx="11">
                  <c:v>18.0</c:v>
                </c:pt>
                <c:pt idx="12">
                  <c:v>21.0</c:v>
                </c:pt>
                <c:pt idx="13">
                  <c:v>25.0</c:v>
                </c:pt>
                <c:pt idx="14">
                  <c:v>29.0</c:v>
                </c:pt>
              </c:numCache>
            </c:numRef>
          </c:cat>
          <c:val>
            <c:numRef>
              <c:f>Sheet1!$E$6:$E$20</c:f>
              <c:numCache>
                <c:formatCode>0.00%</c:formatCode>
                <c:ptCount val="15"/>
                <c:pt idx="0">
                  <c:v>0.0564516129032258</c:v>
                </c:pt>
                <c:pt idx="1">
                  <c:v>0.258064516129032</c:v>
                </c:pt>
                <c:pt idx="2">
                  <c:v>0.169354838709677</c:v>
                </c:pt>
                <c:pt idx="3">
                  <c:v>0.153225806451613</c:v>
                </c:pt>
                <c:pt idx="4">
                  <c:v>0.104838709677419</c:v>
                </c:pt>
                <c:pt idx="5">
                  <c:v>0.0241935483870968</c:v>
                </c:pt>
                <c:pt idx="6">
                  <c:v>0.032258064516129</c:v>
                </c:pt>
                <c:pt idx="7">
                  <c:v>0.0564516129032258</c:v>
                </c:pt>
                <c:pt idx="8">
                  <c:v>0.0564516129032258</c:v>
                </c:pt>
                <c:pt idx="9">
                  <c:v>0.0403225806451613</c:v>
                </c:pt>
                <c:pt idx="10">
                  <c:v>0.00806451612903226</c:v>
                </c:pt>
                <c:pt idx="11">
                  <c:v>0.0161290322580645</c:v>
                </c:pt>
                <c:pt idx="12">
                  <c:v>0.00806451612903226</c:v>
                </c:pt>
                <c:pt idx="13">
                  <c:v>0.00806451612903226</c:v>
                </c:pt>
                <c:pt idx="14">
                  <c:v>0.00806451612903226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4307520"/>
        <c:axId val="1458713952"/>
      </c:barChart>
      <c:catAx>
        <c:axId val="146430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713952"/>
        <c:crosses val="autoZero"/>
        <c:auto val="1"/>
        <c:lblAlgn val="ctr"/>
        <c:lblOffset val="100"/>
        <c:noMultiLvlLbl val="0"/>
      </c:catAx>
      <c:valAx>
        <c:axId val="1458713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Fraction of tables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307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8/16/17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As a packet enters each stage, the “match unit” extracts search keys from the packet header; sends to the local memory cluster for lookup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Contrast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and RMT: every packet in RMT goes through every stage. Here it goes through only one processor. Each packet stays at one 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2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9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combine slides 3 and 4, combine them here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76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rest of the talk will look at these questions in more depth.</a:t>
            </a:r>
          </a:p>
          <a:p>
            <a:r>
              <a:rPr lang="en-US" dirty="0" smtClean="0"/>
              <a:t>Switch</a:t>
            </a:r>
            <a:r>
              <a:rPr lang="en-US" baseline="0" dirty="0" smtClean="0"/>
              <a:t> questions to contributions when putting up </a:t>
            </a:r>
            <a:r>
              <a:rPr lang="en-US" baseline="0" dirty="0" err="1" smtClean="0"/>
              <a:t>contributuions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rest of the talk will look at these questions in more depth.</a:t>
            </a:r>
          </a:p>
          <a:p>
            <a:r>
              <a:rPr lang="en-US" dirty="0" smtClean="0"/>
              <a:t>Switch</a:t>
            </a:r>
            <a:r>
              <a:rPr lang="en-US" baseline="0" dirty="0" smtClean="0"/>
              <a:t> questions to contributions when putting up </a:t>
            </a:r>
            <a:r>
              <a:rPr lang="en-US" baseline="0" dirty="0" err="1" smtClean="0"/>
              <a:t>contributuions</a:t>
            </a:r>
            <a:endParaRPr lang="en-US" baseline="0" dirty="0" smtClean="0"/>
          </a:p>
          <a:p>
            <a:r>
              <a:rPr lang="en-US" baseline="0" dirty="0" smtClean="0"/>
              <a:t>Summarize crossbar and instruction memory techniques here into one sentence here.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231FF"/>
                </a:solidFill>
              </a:rPr>
              <a:t>(But </a:t>
            </a:r>
            <a:r>
              <a:rPr lang="en-US" sz="1200" dirty="0" err="1" smtClean="0">
                <a:solidFill>
                  <a:srgbClr val="0231FF"/>
                </a:solidFill>
              </a:rPr>
              <a:t>dRMT</a:t>
            </a:r>
            <a:r>
              <a:rPr lang="en-US" sz="1200" dirty="0" smtClean="0">
                <a:solidFill>
                  <a:srgbClr val="0231FF"/>
                </a:solidFill>
              </a:rPr>
              <a:t> utilizes hardware resources more efficiently.)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94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Could provide more intuition for this decoupling.</a:t>
            </a:r>
          </a:p>
          <a:p>
            <a:r>
              <a:rPr lang="en-US" dirty="0" smtClean="0"/>
              <a:t>Assumption that each table is accessed</a:t>
            </a:r>
            <a:r>
              <a:rPr lang="en-US" baseline="0" dirty="0" smtClean="0"/>
              <a:t> only once per packet.</a:t>
            </a:r>
          </a:p>
          <a:p>
            <a:r>
              <a:rPr lang="en-US" baseline="0" dirty="0" smtClean="0"/>
              <a:t>Crisp way of explaining bin packing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Wasn’t clear what exactly the two problems were. Visual does not depict processor scheduling here.</a:t>
            </a:r>
          </a:p>
          <a:p>
            <a:r>
              <a:rPr lang="en-US" baseline="0" dirty="0" smtClean="0"/>
              <a:t>TODO: Visually depict scheduling here</a:t>
            </a:r>
            <a:r>
              <a:rPr lang="en-US" baseline="0" dirty="0" smtClean="0"/>
              <a:t>. Could you a cartoon of the scheduling tableau.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Change this into compiler overview and add a overview diagram P4-&gt;DAG-&gt;Packet</a:t>
            </a:r>
            <a:r>
              <a:rPr lang="en-US" baseline="0" dirty="0" smtClean="0"/>
              <a:t> Scheduling.</a:t>
            </a:r>
            <a:r>
              <a:rPr lang="en-US" dirty="0" smtClean="0"/>
              <a:t> Also simplify</a:t>
            </a:r>
            <a:r>
              <a:rPr lang="en-US" baseline="0" dirty="0" smtClean="0"/>
              <a:t> constraints. Maybe show constraints in the overview diagram.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r>
              <a:rPr lang="en-US" dirty="0" smtClean="0"/>
              <a:t>IPC went by too fast. Need to introduce it so that people are not lost. Maybe</a:t>
            </a:r>
            <a:r>
              <a:rPr lang="en-US" baseline="0" dirty="0" smtClean="0"/>
              <a:t> just call it packet concurrency?</a:t>
            </a:r>
          </a:p>
          <a:p>
            <a:r>
              <a:rPr lang="en-US" baseline="0" dirty="0" smtClean="0"/>
              <a:t>Multi-processor design can lead to reordering. Useful to mention this is not a problem up front because everything has the same latency.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much redundancy in the second bullet</a:t>
            </a:r>
          </a:p>
          <a:p>
            <a:r>
              <a:rPr lang="en-US" baseline="0" dirty="0" smtClean="0"/>
              <a:t>TODO: More animations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many details</a:t>
            </a:r>
          </a:p>
          <a:p>
            <a:r>
              <a:rPr lang="en-US" baseline="0" dirty="0" smtClean="0"/>
              <a:t>It wasn’t clear what a key was.</a:t>
            </a:r>
          </a:p>
          <a:p>
            <a:r>
              <a:rPr lang="en-US" baseline="0" dirty="0" smtClean="0"/>
              <a:t>Too many details.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Simplify number of constraints.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7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Might be too detailed.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part was not very interesting here.</a:t>
            </a:r>
          </a:p>
          <a:p>
            <a:r>
              <a:rPr lang="en-US" baseline="0" dirty="0" smtClean="0"/>
              <a:t>Didn’t get the high-level problem in slide 15. Make it very clear what proc. Scheduling was on slide 15.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that you go from P4-&gt;Operation dependency graph -&gt; ILP (and then you could say that the P4-&gt;ODG transformation is not shown).</a:t>
            </a:r>
          </a:p>
          <a:p>
            <a:r>
              <a:rPr lang="en-US" baseline="0" dirty="0" smtClean="0"/>
              <a:t>Could remove this slide.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part of the scheduling was interesting here?</a:t>
            </a:r>
          </a:p>
          <a:p>
            <a:r>
              <a:rPr lang="en-US" dirty="0" smtClean="0"/>
              <a:t>Too much 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4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Talk about why focusing on one processor is sufficient. Maybe bring up single vs. multiple packet types?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08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 wasn’t clear until the example what proc. Scheduling even meant.</a:t>
            </a:r>
          </a:p>
          <a:p>
            <a:r>
              <a:rPr lang="en-US" baseline="0" dirty="0" smtClean="0"/>
              <a:t>From here, it was clear.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24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 the cyclical nature of the scheduling problem.</a:t>
            </a:r>
          </a:p>
          <a:p>
            <a:r>
              <a:rPr lang="en-US" dirty="0" smtClean="0"/>
              <a:t>Say that “if there</a:t>
            </a:r>
            <a:r>
              <a:rPr lang="en-US" baseline="0" dirty="0" smtClean="0"/>
              <a:t> were a no-op here”, instead of making it seem like why the n-op is there is obvious. The location of a no-op is non-trivial.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80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Didn’t</a:t>
            </a:r>
            <a:r>
              <a:rPr lang="en-US" baseline="0" dirty="0" smtClean="0"/>
              <a:t> make sense</a:t>
            </a:r>
          </a:p>
          <a:p>
            <a:r>
              <a:rPr lang="en-US" baseline="0" dirty="0" err="1" smtClean="0"/>
              <a:t>Conisder</a:t>
            </a:r>
            <a:r>
              <a:rPr lang="en-US" baseline="0" dirty="0" smtClean="0"/>
              <a:t> flipping axis in the graph</a:t>
            </a:r>
          </a:p>
          <a:p>
            <a:r>
              <a:rPr lang="en-US" baseline="0" dirty="0" smtClean="0"/>
              <a:t>Don’t show all lines at once.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2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decent figure</a:t>
            </a:r>
          </a:p>
          <a:p>
            <a:r>
              <a:rPr lang="en-US" dirty="0" smtClean="0"/>
              <a:t>Make the segment crossbar a more prominent</a:t>
            </a:r>
            <a:r>
              <a:rPr lang="en-US" baseline="0" dirty="0" smtClean="0"/>
              <a:t> contribution</a:t>
            </a:r>
          </a:p>
          <a:p>
            <a:r>
              <a:rPr lang="en-US" baseline="0" dirty="0" smtClean="0"/>
              <a:t>Don</a:t>
            </a:r>
            <a:r>
              <a:rPr lang="uk-UA" baseline="0" dirty="0" smtClean="0"/>
              <a:t>’</a:t>
            </a:r>
            <a:r>
              <a:rPr lang="en-US" baseline="0" dirty="0" smtClean="0"/>
              <a:t>t present all three as equally worthy choices</a:t>
            </a:r>
          </a:p>
          <a:p>
            <a:r>
              <a:rPr lang="en-US" baseline="0" dirty="0" smtClean="0"/>
              <a:t>Multiple keys under a cluster: explain</a:t>
            </a:r>
          </a:p>
          <a:p>
            <a:r>
              <a:rPr lang="en-US" baseline="0" dirty="0" smtClean="0"/>
              <a:t>Make it clear what was clever about us creating this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Sub-sub-sub bullets are super-super-superfluous</a:t>
            </a:r>
          </a:p>
          <a:p>
            <a:r>
              <a:rPr lang="en-US" baseline="0" dirty="0" smtClean="0"/>
              <a:t>Add a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Add results on random P4 DAGs as well?</a:t>
            </a:r>
          </a:p>
          <a:p>
            <a:r>
              <a:rPr lang="en-US" dirty="0" smtClean="0"/>
              <a:t>Highlight the numbers better. Put </a:t>
            </a:r>
            <a:r>
              <a:rPr lang="en-US" dirty="0" err="1" smtClean="0"/>
              <a:t>dRMT</a:t>
            </a:r>
            <a:r>
              <a:rPr lang="en-US" baseline="0" dirty="0" smtClean="0"/>
              <a:t> at the middle</a:t>
            </a:r>
            <a:r>
              <a:rPr lang="en-US" baseline="0" dirty="0" smtClean="0"/>
              <a:t>.</a:t>
            </a:r>
          </a:p>
          <a:p>
            <a:r>
              <a:rPr lang="en-US" baseline="0" smtClean="0"/>
              <a:t>Make a bar chart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6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the lower half is a histogram or empirical distribution</a:t>
            </a:r>
          </a:p>
          <a:p>
            <a:r>
              <a:rPr lang="en-US" dirty="0" smtClean="0"/>
              <a:t>The pdf indicates 29 is sufficient, but you seem to have 32.</a:t>
            </a:r>
          </a:p>
          <a:p>
            <a:endParaRPr lang="en-US" dirty="0" smtClean="0"/>
          </a:p>
          <a:p>
            <a:r>
              <a:rPr lang="en-US" dirty="0" smtClean="0"/>
              <a:t>Seemed like a jump from </a:t>
            </a:r>
            <a:r>
              <a:rPr lang="en-US" dirty="0" err="1" smtClean="0"/>
              <a:t>eval</a:t>
            </a:r>
            <a:r>
              <a:rPr lang="en-US" dirty="0" smtClean="0"/>
              <a:t> to design (hardware design)</a:t>
            </a:r>
          </a:p>
          <a:p>
            <a:r>
              <a:rPr lang="en-US" dirty="0" smtClean="0"/>
              <a:t>Some sign posting would help.</a:t>
            </a:r>
          </a:p>
          <a:p>
            <a:endParaRPr lang="en-US" dirty="0" smtClean="0"/>
          </a:p>
          <a:p>
            <a:r>
              <a:rPr lang="en-US" dirty="0" smtClean="0"/>
              <a:t>Make it clear that the processor has to store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3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Area numbers for 32x32 crossbar with 8 80-bit keys on each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01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This diagram might be too detailed.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Maybe just replace it</a:t>
            </a:r>
            <a:r>
              <a:rPr lang="en-US" baseline="0" dirty="0" smtClean="0"/>
              <a:t> with a high-level overview slide.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differences with RMT: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Config</a:t>
            </a:r>
            <a:r>
              <a:rPr lang="en-US" baseline="0" dirty="0" smtClean="0">
                <a:sym typeface="Wingdings"/>
              </a:rPr>
              <a:t> table &amp; instruction table more expensive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</a:t>
            </a:r>
            <a:r>
              <a:rPr lang="en-US" baseline="0" dirty="0" smtClean="0"/>
              <a:t> Scratchpad (store results for delayed execution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VLIW Instructions: 32 ALUs instead of 224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13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  <a:p>
            <a:r>
              <a:rPr lang="en-US" baseline="0" dirty="0" smtClean="0"/>
              <a:t>Packet that arrived this scheduling period, 1 period in the past, 2 in the past, and so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Wasn’t very clear here.</a:t>
            </a:r>
          </a:p>
          <a:p>
            <a:r>
              <a:rPr lang="en-US" baseline="0" dirty="0" smtClean="0"/>
              <a:t>What was interesting: scheduling or ILP?</a:t>
            </a:r>
          </a:p>
          <a:p>
            <a:r>
              <a:rPr lang="en-US" baseline="0" dirty="0" smtClean="0"/>
              <a:t>ILP sounded very procedural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interesting about the ILP here?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Could remove ILP if the problem is stated clearly before hand.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action capacity</a:t>
            </a:r>
          </a:p>
          <a:p>
            <a:endParaRPr lang="en-US" dirty="0" smtClean="0"/>
          </a:p>
          <a:p>
            <a:r>
              <a:rPr lang="en-US" dirty="0" smtClean="0"/>
              <a:t>There is space</a:t>
            </a:r>
            <a:r>
              <a:rPr lang="en-US" baseline="0" dirty="0" smtClean="0"/>
              <a:t> on the right in grey for the memory cluster. It’s confusing.</a:t>
            </a:r>
          </a:p>
          <a:p>
            <a:r>
              <a:rPr lang="en-US" baseline="0" dirty="0" smtClean="0"/>
              <a:t>Don’t talk about unused actions right here. It’s confusing. Make sure each example focuses on only one problem, not two.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removing slide on tables without a match.</a:t>
            </a:r>
            <a:r>
              <a:rPr lang="en-US" baseline="0" dirty="0" smtClean="0"/>
              <a:t> Technically, we can pack this with another program that *does* use the match.</a:t>
            </a:r>
          </a:p>
          <a:p>
            <a:r>
              <a:rPr lang="en-US" baseline="0" dirty="0" smtClean="0">
                <a:sym typeface="Wingdings"/>
              </a:rPr>
              <a:t>TODO: Could combine slide 4 with slide 3.</a:t>
            </a:r>
          </a:p>
          <a:p>
            <a:pPr marL="171450" indent="-171450">
              <a:buFont typeface="Wingdings" charset="2"/>
              <a:buChar char="à"/>
            </a:pPr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Need to explain the concept of disaggregation more crisply</a:t>
            </a:r>
          </a:p>
          <a:p>
            <a:r>
              <a:rPr lang="en-US" dirty="0" smtClean="0"/>
              <a:t>Give an example of</a:t>
            </a:r>
            <a:r>
              <a:rPr lang="en-US" baseline="0" dirty="0" smtClean="0"/>
              <a:t> a real use case with a default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94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0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As a packet enters each stage, the “match unit” extracts search keys from the packet header; sends to the local memory cluster for lookup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Is there a benefit to having differently sized memory </a:t>
            </a:r>
            <a:r>
              <a:rPr lang="en-US" baseline="0" dirty="0" err="1" smtClean="0"/>
              <a:t>clustere</a:t>
            </a:r>
            <a:r>
              <a:rPr lang="en-US" baseline="0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3ACEE758-B1E0-E146-A594-881D7FF9B010}" type="datetime1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1323-EF66-DB48-924A-6A82D06A902B}" type="datetime1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D483-EB50-4145-AE88-FDCA453066CB}" type="datetime1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1413B59A-65CD-9F48-BB52-13742438337F}" type="datetime1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4A68-95DD-684B-B3F2-F5E01E8FB5C8}" type="datetime1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29BB-3D19-1349-A1B8-A4F943120660}" type="datetime1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331D-890D-3143-8EC1-2CB4B7B9639D}" type="datetime1">
              <a:rPr lang="en-US" smtClean="0"/>
              <a:t>8/16/17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122B-B602-9544-8970-C67C2EDFA6F9}" type="datetime1">
              <a:rPr lang="en-US" smtClean="0"/>
              <a:t>8/16/17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74AC-01F2-9A4B-800E-2BC1B351743C}" type="datetime1">
              <a:rPr lang="en-US" smtClean="0"/>
              <a:t>8/16/17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8406-4460-7E49-9913-6009EBC7B617}" type="datetime1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4C06-867B-7C49-A2B4-7D9ACC232DE8}" type="datetime1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90A3E028-2444-3248-86FF-320A994DDA6C}" type="datetime1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u="sng" dirty="0" err="1"/>
              <a:t>Anirudh</a:t>
            </a:r>
            <a:r>
              <a:rPr lang="en-US" sz="2800" u="sng" dirty="0"/>
              <a:t> </a:t>
            </a:r>
            <a:r>
              <a:rPr lang="en-US" sz="2800" u="sng" dirty="0" err="1" smtClean="0"/>
              <a:t>Sivaraman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Shay </a:t>
            </a:r>
            <a:r>
              <a:rPr lang="en-US" sz="2800" dirty="0" err="1" smtClean="0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 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45" y="5517398"/>
            <a:ext cx="3280424" cy="732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7" y="5274962"/>
            <a:ext cx="2024389" cy="106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15" y="5341577"/>
            <a:ext cx="2648857" cy="10696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664132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605886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975358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2843005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268900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686494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60487" y="38715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5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>
                <a:solidFill>
                  <a:srgbClr val="0231FF"/>
                </a:solidFill>
              </a:rPr>
              <a:t> </a:t>
            </a:r>
            <a:r>
              <a:rPr lang="en-US" dirty="0" smtClean="0">
                <a:solidFill>
                  <a:srgbClr val="0231FF"/>
                </a:solidFill>
              </a:rPr>
              <a:t>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dirty="0" smtClean="0"/>
              <a:t>RMT forces </a:t>
            </a:r>
            <a:r>
              <a:rPr lang="en-US" dirty="0"/>
              <a:t>rigid order on </a:t>
            </a:r>
            <a:r>
              <a:rPr lang="en-US" dirty="0" smtClean="0"/>
              <a:t>operations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enables arbitrary order for operations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(recirculation)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1806646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/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endParaRPr lang="en-US" sz="800" dirty="0" smtClean="0"/>
          </a:p>
          <a:p>
            <a:endParaRPr lang="en-US" sz="3200" dirty="0" smtClean="0"/>
          </a:p>
          <a:p>
            <a:r>
              <a:rPr lang="en-US" sz="3200" dirty="0" smtClean="0"/>
              <a:t>Is </a:t>
            </a:r>
            <a:r>
              <a:rPr lang="en-US" sz="3200" dirty="0" err="1" smtClean="0"/>
              <a:t>dRMT</a:t>
            </a:r>
            <a:r>
              <a:rPr lang="en-US" sz="3200" dirty="0" smtClean="0"/>
              <a:t> feasible in hardware?</a:t>
            </a:r>
          </a:p>
          <a:p>
            <a:pPr lvl="1"/>
            <a:r>
              <a:rPr lang="en-US" dirty="0" smtClean="0"/>
              <a:t>Processor and crossbar area, wiring complexity, etc.</a:t>
            </a:r>
          </a:p>
          <a:p>
            <a:pPr marL="0" indent="0">
              <a:buNone/>
            </a:pP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1806646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/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Yes. Schedule system at compile time to prevent contention.</a:t>
            </a:r>
          </a:p>
          <a:p>
            <a:endParaRPr lang="en-US" sz="800" dirty="0" smtClean="0"/>
          </a:p>
          <a:p>
            <a:r>
              <a:rPr lang="en-US" sz="3200" dirty="0" smtClean="0"/>
              <a:t>Is </a:t>
            </a:r>
            <a:r>
              <a:rPr lang="en-US" sz="3200" dirty="0" err="1" smtClean="0"/>
              <a:t>dRMT</a:t>
            </a:r>
            <a:r>
              <a:rPr lang="en-US" sz="3200" dirty="0" smtClean="0"/>
              <a:t> feasible in hardware?</a:t>
            </a:r>
          </a:p>
          <a:p>
            <a:pPr lvl="1"/>
            <a:r>
              <a:rPr lang="en-US" dirty="0" smtClean="0"/>
              <a:t>Processor and crossbar area, wiring complexity, etc.</a:t>
            </a:r>
          </a:p>
          <a:p>
            <a:pPr marL="0" indent="0">
              <a:buNone/>
            </a:pP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Yes. Designed </a:t>
            </a:r>
            <a:r>
              <a:rPr lang="en-US" sz="3200" dirty="0" err="1" smtClean="0">
                <a:solidFill>
                  <a:srgbClr val="0231FF"/>
                </a:solidFill>
              </a:rPr>
              <a:t>dRMT</a:t>
            </a:r>
            <a:r>
              <a:rPr lang="en-US" sz="3200" dirty="0" smtClean="0">
                <a:solidFill>
                  <a:srgbClr val="0231FF"/>
                </a:solidFill>
              </a:rPr>
              <a:t> hardware with area comparable to RMT.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4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4767" y="1899115"/>
            <a:ext cx="4101736" cy="479848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Table placement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Processor scheduling</a:t>
            </a:r>
            <a:endParaRPr lang="en-US" sz="1800" dirty="0"/>
          </a:p>
          <a:p>
            <a:endParaRPr lang="en-US" sz="3600" dirty="0"/>
          </a:p>
          <a:p>
            <a:pPr marL="0" indent="0">
              <a:buNone/>
            </a:pPr>
            <a:r>
              <a:rPr lang="en-US" sz="3000" dirty="0" smtClean="0"/>
              <a:t>Crossbar decouples the two problems</a:t>
            </a:r>
            <a:endParaRPr lang="en-US" sz="30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4637314" y="1825152"/>
            <a:ext cx="7223772" cy="4849968"/>
            <a:chOff x="1632386" y="1942335"/>
            <a:chExt cx="8399900" cy="502757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9298973" y="2190018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298973" y="3166619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9298973" y="2537354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298973" y="2809577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608141" y="265531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632386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43188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48398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59199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20089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30891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13452" y="2022622"/>
              <a:ext cx="1644510" cy="1118457"/>
              <a:chOff x="2100665" y="2119910"/>
              <a:chExt cx="1656097" cy="222598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22" name="Trapezoid 21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4" name="Group 23"/>
            <p:cNvGrpSpPr/>
            <p:nvPr/>
          </p:nvGrpSpPr>
          <p:grpSpPr>
            <a:xfrm>
              <a:off x="1887006" y="5329646"/>
              <a:ext cx="1506655" cy="1640264"/>
              <a:chOff x="1887006" y="4277169"/>
              <a:chExt cx="1506655" cy="297891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87006" y="4771820"/>
                <a:ext cx="1506655" cy="24842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4613902" y="5329646"/>
              <a:ext cx="1506655" cy="1640265"/>
              <a:chOff x="1887006" y="4277169"/>
              <a:chExt cx="1506655" cy="29789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887006" y="4771820"/>
                <a:ext cx="1506655" cy="2484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7758468" y="5329646"/>
              <a:ext cx="1506655" cy="1640265"/>
              <a:chOff x="1887006" y="4277169"/>
              <a:chExt cx="1506655" cy="29789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887006" y="4771820"/>
                <a:ext cx="1506655" cy="2484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/>
            <p:cNvCxnSpPr/>
            <p:nvPr/>
          </p:nvCxnSpPr>
          <p:spPr>
            <a:xfrm>
              <a:off x="6591789" y="6127986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650031" y="3392488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367229" y="3389484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613001" y="3384288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1893646" y="3683738"/>
              <a:ext cx="7472425" cy="1644608"/>
              <a:chOff x="3667044" y="2253664"/>
              <a:chExt cx="3460640" cy="79465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667044" y="2253664"/>
                <a:ext cx="3460640" cy="7946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alpha val="83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4161341" y="2409648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Freeform 39"/>
              <p:cNvSpPr/>
              <p:nvPr/>
            </p:nvSpPr>
            <p:spPr>
              <a:xfrm flipH="1" flipV="1">
                <a:off x="5400070" y="2659335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1" name="Freeform 40"/>
              <p:cNvSpPr/>
              <p:nvPr/>
            </p:nvSpPr>
            <p:spPr>
              <a:xfrm flipH="1">
                <a:off x="5420121" y="2416920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" name="Freeform 41"/>
              <p:cNvSpPr/>
              <p:nvPr/>
            </p:nvSpPr>
            <p:spPr>
              <a:xfrm flipV="1">
                <a:off x="4181391" y="2666607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2406486" y="209183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88092" y="219362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570114" y="227502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527222" y="2027346"/>
              <a:ext cx="1644510" cy="1118457"/>
              <a:chOff x="2100665" y="2119910"/>
              <a:chExt cx="1656097" cy="2225988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49" name="Trapezoid 48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51" name="Rectangle 50"/>
            <p:cNvSpPr/>
            <p:nvPr/>
          </p:nvSpPr>
          <p:spPr>
            <a:xfrm>
              <a:off x="5120256" y="209656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201862" y="2198347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83884" y="227975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719540" y="2019008"/>
              <a:ext cx="1644510" cy="1118457"/>
              <a:chOff x="2100665" y="2119910"/>
              <a:chExt cx="1656097" cy="2225988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59" name="Rectangle 58"/>
            <p:cNvSpPr/>
            <p:nvPr/>
          </p:nvSpPr>
          <p:spPr>
            <a:xfrm>
              <a:off x="8312574" y="2088225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394180" y="219000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476202" y="2271415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905641" y="5354383"/>
            <a:ext cx="1295698" cy="1319574"/>
            <a:chOff x="3280596" y="3290652"/>
            <a:chExt cx="1295698" cy="1319574"/>
          </a:xfrm>
        </p:grpSpPr>
        <p:sp>
          <p:nvSpPr>
            <p:cNvPr id="78" name="Rectangle 77"/>
            <p:cNvSpPr/>
            <p:nvPr/>
          </p:nvSpPr>
          <p:spPr>
            <a:xfrm>
              <a:off x="3280596" y="3290652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325604" y="3381598"/>
              <a:ext cx="1049447" cy="1188146"/>
            </a:xfrm>
            <a:prstGeom prst="rect">
              <a:avLst/>
            </a:prstGeom>
            <a:solidFill>
              <a:srgbClr val="00FD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200346" y="5354383"/>
            <a:ext cx="1295698" cy="1319574"/>
            <a:chOff x="3218925" y="5381772"/>
            <a:chExt cx="1295698" cy="1319574"/>
          </a:xfrm>
        </p:grpSpPr>
        <p:sp>
          <p:nvSpPr>
            <p:cNvPr id="76" name="Rectangle 75"/>
            <p:cNvSpPr/>
            <p:nvPr/>
          </p:nvSpPr>
          <p:spPr>
            <a:xfrm>
              <a:off x="3218925" y="5381772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253592" y="5428683"/>
              <a:ext cx="1012400" cy="659147"/>
            </a:xfrm>
            <a:prstGeom prst="rect">
              <a:avLst/>
            </a:prstGeom>
            <a:solidFill>
              <a:srgbClr val="00FA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253339" y="6126355"/>
              <a:ext cx="1245292" cy="532785"/>
            </a:xfrm>
            <a:prstGeom prst="rect">
              <a:avLst/>
            </a:prstGeom>
            <a:solidFill>
              <a:srgbClr val="D92AFF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856283" y="5354291"/>
            <a:ext cx="1295698" cy="1319574"/>
            <a:chOff x="1773645" y="5378025"/>
            <a:chExt cx="1295698" cy="1319574"/>
          </a:xfrm>
        </p:grpSpPr>
        <p:sp>
          <p:nvSpPr>
            <p:cNvPr id="77" name="Rectangle 76"/>
            <p:cNvSpPr/>
            <p:nvPr/>
          </p:nvSpPr>
          <p:spPr>
            <a:xfrm>
              <a:off x="1773645" y="5378025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4608" y="5415574"/>
              <a:ext cx="841565" cy="685363"/>
            </a:xfrm>
            <a:prstGeom prst="rect">
              <a:avLst/>
            </a:prstGeom>
            <a:solidFill>
              <a:srgbClr val="FFFC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97668" y="6126355"/>
              <a:ext cx="1245292" cy="532785"/>
            </a:xfrm>
            <a:prstGeom prst="rect">
              <a:avLst/>
            </a:prstGeom>
            <a:solidFill>
              <a:srgbClr val="D92AFF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675898" y="5447486"/>
              <a:ext cx="363719" cy="636150"/>
            </a:xfrm>
            <a:prstGeom prst="rect">
              <a:avLst/>
            </a:prstGeom>
            <a:solidFill>
              <a:srgbClr val="FF93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151121" y="156953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471934" y="156614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</a:t>
            </a:r>
            <a:r>
              <a:rPr lang="en-US" dirty="0">
                <a:latin typeface="Seravek"/>
                <a:cs typeface="Seravek"/>
              </a:rPr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159804" y="156240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</a:t>
            </a:r>
            <a:r>
              <a:rPr lang="en-US" dirty="0">
                <a:latin typeface="Seravek"/>
                <a:cs typeface="Seravek"/>
              </a:rPr>
              <a:t>N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4605256" y="1841449"/>
            <a:ext cx="1772086" cy="1415952"/>
            <a:chOff x="4605256" y="1841449"/>
            <a:chExt cx="1772086" cy="1415952"/>
          </a:xfrm>
        </p:grpSpPr>
        <p:sp>
          <p:nvSpPr>
            <p:cNvPr id="89" name="Rectangle 88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938761" y="1836164"/>
            <a:ext cx="1772086" cy="1415952"/>
            <a:chOff x="4605256" y="1841449"/>
            <a:chExt cx="1772086" cy="1415952"/>
          </a:xfrm>
        </p:grpSpPr>
        <p:sp>
          <p:nvSpPr>
            <p:cNvPr id="102" name="Rectangle 101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684610" y="1835032"/>
            <a:ext cx="1772086" cy="1415952"/>
            <a:chOff x="4605256" y="1841449"/>
            <a:chExt cx="1772086" cy="1415952"/>
          </a:xfrm>
        </p:grpSpPr>
        <p:sp>
          <p:nvSpPr>
            <p:cNvPr id="105" name="Rectangle 104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 dirty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695" y="1825625"/>
            <a:ext cx="11702143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Processor 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Generate </a:t>
            </a:r>
            <a:r>
              <a:rPr lang="en-US" dirty="0">
                <a:solidFill>
                  <a:srgbClr val="0231FF"/>
                </a:solidFill>
              </a:rPr>
              <a:t>up to M </a:t>
            </a:r>
            <a:r>
              <a:rPr lang="en-US" dirty="0" smtClean="0">
                <a:solidFill>
                  <a:srgbClr val="0231FF"/>
                </a:solidFill>
              </a:rPr>
              <a:t>b-bit </a:t>
            </a:r>
            <a:r>
              <a:rPr lang="en-US" dirty="0">
                <a:solidFill>
                  <a:srgbClr val="0231FF"/>
                </a:solidFill>
              </a:rPr>
              <a:t>keys </a:t>
            </a:r>
            <a:r>
              <a:rPr lang="en-US" dirty="0" smtClean="0">
                <a:solidFill>
                  <a:srgbClr val="0231FF"/>
                </a:solidFill>
              </a:rPr>
              <a:t>to match on per cycle (M=8, b=80)</a:t>
            </a:r>
            <a:endParaRPr lang="en-US" dirty="0" smtClean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actions on up to A packet fields per cycle (A=32)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match/action on different packets every cycle (Inter-packet concurrency (IPC) = 1 or 2)</a:t>
            </a:r>
            <a:endParaRPr lang="en-US" sz="2800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(action)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M</a:t>
            </a:r>
            <a:r>
              <a:rPr lang="en-US" sz="3000" dirty="0">
                <a:solidFill>
                  <a:srgbClr val="0231FF"/>
                </a:solidFill>
              </a:rPr>
              <a:t> (</a:t>
            </a:r>
            <a:r>
              <a:rPr lang="en-US" sz="3000" dirty="0" smtClean="0">
                <a:solidFill>
                  <a:srgbClr val="0231FF"/>
                </a:solidFill>
              </a:rPr>
              <a:t>or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dirty="0" smtClean="0">
                <a:solidFill>
                  <a:srgbClr val="0231FF"/>
                </a:solidFill>
              </a:rPr>
              <a:t>) cycles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endParaRPr lang="en-US" sz="3000" dirty="0">
              <a:solidFill>
                <a:srgbClr val="0231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dependencies from P4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Operation dependency graph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92630" y="4998720"/>
            <a:ext cx="10951026" cy="1608407"/>
            <a:chOff x="892630" y="4998720"/>
            <a:chExt cx="10951026" cy="1608407"/>
          </a:xfrm>
        </p:grpSpPr>
        <p:cxnSp>
          <p:nvCxnSpPr>
            <p:cNvPr id="25" name="Straight Arrow Connector 24"/>
            <p:cNvCxnSpPr>
              <a:stCxn id="27" idx="6"/>
              <a:endCxn id="35" idx="2"/>
            </p:cNvCxnSpPr>
            <p:nvPr/>
          </p:nvCxnSpPr>
          <p:spPr>
            <a:xfrm flipV="1">
              <a:off x="7306489" y="5287596"/>
              <a:ext cx="775065" cy="1741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92630" y="4998720"/>
              <a:ext cx="1598021" cy="61693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708468" y="5064034"/>
              <a:ext cx="1598021" cy="481955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428419" y="5886993"/>
              <a:ext cx="1598021" cy="503727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6"/>
              <a:endCxn id="36" idx="2"/>
            </p:cNvCxnSpPr>
            <p:nvPr/>
          </p:nvCxnSpPr>
          <p:spPr>
            <a:xfrm>
              <a:off x="9026440" y="6138857"/>
              <a:ext cx="1219195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122024" y="5007429"/>
              <a:ext cx="1598021" cy="616938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081554" y="5046618"/>
              <a:ext cx="1598021" cy="481955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0245635" y="5895702"/>
              <a:ext cx="1598021" cy="503727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5" idx="6"/>
              <a:endCxn id="36" idx="2"/>
            </p:cNvCxnSpPr>
            <p:nvPr/>
          </p:nvCxnSpPr>
          <p:spPr>
            <a:xfrm>
              <a:off x="9679575" y="5287596"/>
              <a:ext cx="566060" cy="85997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6"/>
              <a:endCxn id="27" idx="2"/>
            </p:cNvCxnSpPr>
            <p:nvPr/>
          </p:nvCxnSpPr>
          <p:spPr>
            <a:xfrm flipV="1">
              <a:off x="4720045" y="5305012"/>
              <a:ext cx="988423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6" idx="6"/>
              <a:endCxn id="34" idx="2"/>
            </p:cNvCxnSpPr>
            <p:nvPr/>
          </p:nvCxnSpPr>
          <p:spPr>
            <a:xfrm>
              <a:off x="2490651" y="5307189"/>
              <a:ext cx="631373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477586" y="542979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76798" y="541237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71803" y="53731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318168" y="62377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940832" y="542108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94984" y="2752200"/>
            <a:ext cx="7157304" cy="1055341"/>
            <a:chOff x="1894984" y="2752200"/>
            <a:chExt cx="7157304" cy="1055341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487783" y="3105411"/>
              <a:ext cx="1375955" cy="1374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6461759" y="3108273"/>
              <a:ext cx="984069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683724" y="3161210"/>
              <a:ext cx="78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27073" y="3130730"/>
              <a:ext cx="788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94984" y="2800777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Routable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55299" y="2756206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Multicast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59489" y="2752200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IGMP</a:t>
              </a:r>
              <a:endParaRPr lang="en-US" sz="2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24458" y="2135045"/>
            <a:ext cx="5067413" cy="3133544"/>
            <a:chOff x="524458" y="2187297"/>
            <a:chExt cx="5067413" cy="3133544"/>
          </a:xfrm>
        </p:grpSpPr>
        <p:sp>
          <p:nvSpPr>
            <p:cNvPr id="59" name="Oval 58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2" name="Straight Arrow Connector 61"/>
            <p:cNvCxnSpPr>
              <a:stCxn id="60" idx="6"/>
              <a:endCxn id="67" idx="2"/>
            </p:cNvCxnSpPr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70" name="Straight Arrow Connector 69"/>
            <p:cNvCxnSpPr>
              <a:stCxn id="59" idx="6"/>
              <a:endCxn id="60" idx="2"/>
            </p:cNvCxnSpPr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36" name="Straight Arrow Connector 235"/>
            <p:cNvCxnSpPr>
              <a:stCxn id="60" idx="5"/>
              <a:endCxn id="61" idx="2"/>
            </p:cNvCxnSpPr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524458" y="4152316"/>
              <a:ext cx="5067413" cy="1168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err="1" smtClean="0">
                  <a:latin typeface="Seravek" charset="0"/>
                  <a:ea typeface="Seravek" charset="0"/>
                  <a:cs typeface="Seravek" charset="0"/>
                </a:rPr>
                <a:t>d</a:t>
              </a:r>
              <a:r>
                <a:rPr lang="en-US" sz="2800" baseline="-25000" dirty="0" err="1" smtClean="0">
                  <a:latin typeface="Seravek" charset="0"/>
                  <a:ea typeface="Seravek" charset="0"/>
                  <a:cs typeface="Seravek" charset="0"/>
                </a:rPr>
                <a:t>M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 </a:t>
              </a: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(Match latency) = 2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cycles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err="1">
                  <a:latin typeface="Seravek" charset="0"/>
                  <a:ea typeface="Seravek" charset="0"/>
                  <a:cs typeface="Seravek" charset="0"/>
                </a:rPr>
                <a:t>d</a:t>
              </a:r>
              <a:r>
                <a:rPr lang="en-US" sz="2800" baseline="-25000" dirty="0" err="1">
                  <a:latin typeface="Seravek" charset="0"/>
                  <a:ea typeface="Seravek" charset="0"/>
                  <a:cs typeface="Seravek" charset="0"/>
                </a:rPr>
                <a:t>A</a:t>
              </a: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 (Action latency) = 1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cycles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08467" y="1688363"/>
            <a:ext cx="6296294" cy="3614081"/>
            <a:chOff x="5512523" y="1688363"/>
            <a:chExt cx="6296294" cy="3614081"/>
          </a:xfrm>
        </p:grpSpPr>
        <p:sp>
          <p:nvSpPr>
            <p:cNvPr id="18" name="TextBox 17"/>
            <p:cNvSpPr txBox="1"/>
            <p:nvPr/>
          </p:nvSpPr>
          <p:spPr>
            <a:xfrm>
              <a:off x="5512523" y="4100064"/>
              <a:ext cx="6296294" cy="1202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Each can do 1 match/action per cycle</a:t>
              </a:r>
              <a:endParaRPr lang="en-US" sz="2800" dirty="0" smtClean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3000" dirty="0" smtClean="0">
                  <a:latin typeface="Seravek" charset="0"/>
                  <a:ea typeface="Seravek" charset="0"/>
                  <a:cs typeface="Seravek" charset="0"/>
                </a:rPr>
                <a:t>IPC (Concurrency) = 1  </a:t>
              </a:r>
              <a:r>
                <a:rPr lang="en-US" sz="3000" dirty="0" err="1" smtClean="0">
                  <a:latin typeface="Seravek" charset="0"/>
                  <a:ea typeface="Seravek" charset="0"/>
                  <a:cs typeface="Seravek" charset="0"/>
                </a:rPr>
                <a:t>pkt</a:t>
              </a:r>
              <a:r>
                <a:rPr lang="en-US" sz="3000" dirty="0" smtClean="0">
                  <a:latin typeface="Seravek" charset="0"/>
                  <a:ea typeface="Seravek" charset="0"/>
                  <a:cs typeface="Seravek" charset="0"/>
                </a:rPr>
                <a:t> per cycle</a:t>
              </a:r>
              <a:endParaRPr lang="en-US" sz="30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27598" y="1982488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38400" y="1984025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11471" y="1688365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Proc.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843610" y="1982488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854411" y="1984025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369087" y="1688363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Proc. 2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308664" y="2062775"/>
              <a:ext cx="1644510" cy="1118457"/>
              <a:chOff x="2100665" y="2119910"/>
              <a:chExt cx="1656097" cy="222598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35" name="Trapezoid 34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37" name="Rectangle 36"/>
            <p:cNvSpPr/>
            <p:nvPr/>
          </p:nvSpPr>
          <p:spPr>
            <a:xfrm>
              <a:off x="6901698" y="2131992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83304" y="223377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65326" y="2315182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9022434" y="2067499"/>
              <a:ext cx="1644510" cy="1118457"/>
              <a:chOff x="2100665" y="2119910"/>
              <a:chExt cx="1656097" cy="222598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43" name="Trapezoid 42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45" name="Rectangle 44"/>
            <p:cNvSpPr/>
            <p:nvPr/>
          </p:nvSpPr>
          <p:spPr>
            <a:xfrm>
              <a:off x="9615468" y="213671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697074" y="2238500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779096" y="231990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99702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746" y="221432"/>
            <a:ext cx="1146090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 Programmable Switches (e.g., RMT)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804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20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9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635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4637315" y="3721260"/>
            <a:ext cx="1227908" cy="118328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65368" y="3240557"/>
            <a:ext cx="342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Each processor can only do 1 action </a:t>
            </a:r>
            <a:r>
              <a:rPr lang="en-US" sz="2400" smtClean="0">
                <a:latin typeface="Seravek" charset="0"/>
                <a:ea typeface="Seravek" charset="0"/>
                <a:cs typeface="Seravek" charset="0"/>
              </a:rPr>
              <a:t>per cycle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21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24" name="Oval 23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2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027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22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97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23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43239" y="2135045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17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07178"/>
              </p:ext>
            </p:extLst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95308"/>
              </p:ext>
            </p:extLst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2515" y="1609108"/>
            <a:ext cx="10940395" cy="5248891"/>
            <a:chOff x="8033188" y="2901951"/>
            <a:chExt cx="4093201" cy="3956048"/>
          </a:xfrm>
        </p:grpSpPr>
        <p:sp>
          <p:nvSpPr>
            <p:cNvPr id="13" name="Rectangle 12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08027" y="4012912"/>
              <a:ext cx="3156418" cy="1925341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dRMT</a:t>
              </a: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 is near optimal; to run at line-rate: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Fewest possible processors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Near-ideal (critical path) latency </a:t>
              </a:r>
              <a:endParaRPr lang="en-US" sz="3200" dirty="0" smtClean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Comparable on switch.p4 combined, which is optimized for RMT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881052" y="1690688"/>
            <a:ext cx="7340440" cy="5167312"/>
            <a:chOff x="2187392" y="1472918"/>
            <a:chExt cx="7031546" cy="538508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392" y="1627909"/>
              <a:ext cx="6973455" cy="523009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25086" y="1654035"/>
              <a:ext cx="359956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Seravek" charset="0"/>
                  <a:ea typeface="Seravek" charset="0"/>
                  <a:cs typeface="Seravek" charset="0"/>
                </a:rPr>
                <a:t>                                                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9780" y="1472918"/>
              <a:ext cx="6289158" cy="461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eravek" charset="0"/>
                  <a:ea typeface="Seravek" charset="0"/>
                  <a:cs typeface="Seravek" charset="0"/>
                </a:rPr>
                <a:t>Throughput vs. Processors for switch.p4 egress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</a:t>
            </a:r>
            <a:r>
              <a:rPr lang="en-US" dirty="0" smtClean="0"/>
              <a:t>crossbar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ontent Placeholder 13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Requirements: 32 processors, 32 memory clusters, 8 keys</a:t>
            </a:r>
          </a:p>
          <a:p>
            <a:r>
              <a:rPr lang="en-US" sz="3200" dirty="0" smtClean="0"/>
              <a:t>Two extremes</a:t>
            </a:r>
            <a:endParaRPr lang="en-US" sz="3200" dirty="0" smtClean="0"/>
          </a:p>
          <a:p>
            <a:pPr lvl="1"/>
            <a:r>
              <a:rPr lang="en-US" sz="2800" dirty="0" smtClean="0"/>
              <a:t>Full crossbar from each processor key to each </a:t>
            </a:r>
            <a:r>
              <a:rPr lang="en-US" sz="2800" dirty="0"/>
              <a:t>cluster </a:t>
            </a:r>
            <a:r>
              <a:rPr lang="en-US" sz="2800" dirty="0" smtClean="0"/>
              <a:t>key</a:t>
            </a:r>
          </a:p>
          <a:p>
            <a:pPr lvl="2"/>
            <a:r>
              <a:rPr lang="en-US" sz="2400" dirty="0" smtClean="0"/>
              <a:t>((</a:t>
            </a:r>
            <a:r>
              <a:rPr lang="en-US" sz="2400" dirty="0"/>
              <a:t>32 * 8) * (32 * </a:t>
            </a:r>
            <a:r>
              <a:rPr lang="en-US" sz="2400" dirty="0" smtClean="0"/>
              <a:t>8) crossbar), very flexible, but very costly</a:t>
            </a:r>
          </a:p>
          <a:p>
            <a:pPr lvl="1"/>
            <a:r>
              <a:rPr lang="en-US" sz="2800" dirty="0" smtClean="0"/>
              <a:t>Unit crossbar between each processor and each cluster</a:t>
            </a:r>
          </a:p>
          <a:p>
            <a:pPr lvl="2"/>
            <a:r>
              <a:rPr lang="en-US" sz="2400" dirty="0" smtClean="0"/>
              <a:t>Wide 32*32 crossbar, inflexible, but cheap</a:t>
            </a:r>
          </a:p>
          <a:p>
            <a:endParaRPr lang="en-US" sz="200" dirty="0"/>
          </a:p>
          <a:p>
            <a:endParaRPr lang="en-US" sz="100" dirty="0" smtClean="0"/>
          </a:p>
        </p:txBody>
      </p:sp>
    </p:spTree>
    <p:extLst>
      <p:ext uri="{BB962C8B-B14F-4D97-AF65-F5344CB8AC3E}">
        <p14:creationId xmlns:p14="http://schemas.microsoft.com/office/powerpoint/2010/main" val="34794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dRMT’s</a:t>
            </a:r>
            <a:r>
              <a:rPr lang="en-US" dirty="0" smtClean="0"/>
              <a:t> segment crossbar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Segment crossbar: 8 parallel (32 * 32) crossbars</a:t>
            </a:r>
          </a:p>
          <a:p>
            <a:pPr lvl="2"/>
            <a:r>
              <a:rPr lang="en-US" sz="2400" dirty="0"/>
              <a:t>Compromise between full and unit crossbar</a:t>
            </a:r>
          </a:p>
          <a:p>
            <a:r>
              <a:rPr lang="en-US" sz="3200" dirty="0"/>
              <a:t>Segment and full are equivalent if tables are not split across clusters. </a:t>
            </a:r>
            <a:r>
              <a:rPr lang="en-US" sz="3200" dirty="0" err="1"/>
              <a:t>dRMT</a:t>
            </a:r>
            <a:r>
              <a:rPr lang="en-US" sz="3200" dirty="0"/>
              <a:t> uses a segment crossbar.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16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area estimates (mm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756727"/>
              </p:ext>
            </p:extLst>
          </p:nvPr>
        </p:nvGraphicFramePr>
        <p:xfrm>
          <a:off x="3116985" y="2124474"/>
          <a:ext cx="5958030" cy="2392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9914"/>
                <a:gridCol w="2078614"/>
                <a:gridCol w="2049502"/>
              </a:tblGrid>
              <a:tr h="945297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Number of Processors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RMT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dRMT(IPC=2) with crossbar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38"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smtClean="0"/>
                        <a:t>16</a:t>
                      </a:r>
                      <a:endParaRPr lang="en-US" sz="24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19.9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22.7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8243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29.9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34.1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8243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39.8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45.5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96659" y="5355772"/>
            <a:ext cx="8598682" cy="770708"/>
          </a:xfrm>
          <a:prstGeom prst="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hardware area is comparable to RMT. 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architecture </a:t>
            </a:r>
            <a:r>
              <a:rPr lang="en-US" dirty="0"/>
              <a:t>for </a:t>
            </a:r>
            <a:r>
              <a:rPr lang="en-US" dirty="0" smtClean="0"/>
              <a:t>programmable switches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Ongoing </a:t>
            </a:r>
            <a:r>
              <a:rPr lang="en-US" dirty="0"/>
              <a:t>work: Implementation in programmable </a:t>
            </a:r>
            <a:r>
              <a:rPr lang="en-US" dirty="0" smtClean="0"/>
              <a:t>NIC</a:t>
            </a:r>
          </a:p>
          <a:p>
            <a:endParaRPr lang="en-US" dirty="0"/>
          </a:p>
          <a:p>
            <a:r>
              <a:rPr lang="en-US" dirty="0" smtClean="0"/>
              <a:t>Many open questions</a:t>
            </a:r>
          </a:p>
          <a:p>
            <a:pPr lvl="1"/>
            <a:r>
              <a:rPr lang="en-US" dirty="0" smtClean="0"/>
              <a:t>Scheduling different packet types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packet processing</a:t>
            </a:r>
          </a:p>
          <a:p>
            <a:pPr lvl="1"/>
            <a:endParaRPr lang="en-US" dirty="0"/>
          </a:p>
          <a:p>
            <a:r>
              <a:rPr lang="en-US" dirty="0"/>
              <a:t>Webpage: http://</a:t>
            </a:r>
            <a:r>
              <a:rPr lang="en-US" dirty="0" err="1"/>
              <a:t>drmt.technion.ac.il</a:t>
            </a:r>
            <a:r>
              <a:rPr lang="en-US" dirty="0"/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97333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012216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07311" y="5760915"/>
            <a:ext cx="1219862" cy="851508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990852" y="2901951"/>
            <a:ext cx="4153650" cy="3956048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769441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 capacity</a:t>
              </a:r>
              <a:endParaRPr lang="en-US" sz="2200" dirty="0"/>
            </a:p>
          </p:txBody>
        </p:sp>
      </p:grp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hardware: instruction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dRMT</a:t>
            </a:r>
            <a:r>
              <a:rPr lang="en-US" dirty="0" smtClean="0"/>
              <a:t> processor executes/stores an entire program; an RMT </a:t>
            </a:r>
            <a:r>
              <a:rPr lang="en-US" dirty="0"/>
              <a:t>stage only </a:t>
            </a:r>
            <a:r>
              <a:rPr lang="en-US" dirty="0" smtClean="0"/>
              <a:t>executes/stores </a:t>
            </a:r>
            <a:r>
              <a:rPr lang="en-US" dirty="0"/>
              <a:t>a program slice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Must reduce memory required to encode an action.</a:t>
            </a:r>
          </a:p>
          <a:p>
            <a:r>
              <a:rPr lang="en-US" dirty="0" smtClean="0"/>
              <a:t>RMT actions can modify 224 packet fields in parallel; we found 32 sufficient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682571"/>
              </p:ext>
            </p:extLst>
          </p:nvPr>
        </p:nvGraphicFramePr>
        <p:xfrm>
          <a:off x="2859075" y="3698671"/>
          <a:ext cx="6175557" cy="299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86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smtClean="0"/>
              <a:t> architecture: crossbar</a:t>
            </a:r>
            <a:endParaRPr lang="en-US" dirty="0"/>
          </a:p>
        </p:txBody>
      </p:sp>
      <p:sp>
        <p:nvSpPr>
          <p:cNvPr id="141" name="Content Placeholder 137"/>
          <p:cNvSpPr>
            <a:spLocks noGrp="1"/>
          </p:cNvSpPr>
          <p:nvPr>
            <p:ph sz="half" idx="1"/>
          </p:nvPr>
        </p:nvSpPr>
        <p:spPr>
          <a:xfrm>
            <a:off x="1009114" y="4696460"/>
            <a:ext cx="10838897" cy="2190867"/>
          </a:xfrm>
        </p:spPr>
        <p:txBody>
          <a:bodyPr>
            <a:normAutofit/>
          </a:bodyPr>
          <a:lstStyle/>
          <a:p>
            <a:r>
              <a:rPr lang="en-US" dirty="0" smtClean="0"/>
              <a:t>The segment crossbar is equivalent to full crossbar if tables are not split across clusters! (see paper for details)</a:t>
            </a:r>
          </a:p>
          <a:p>
            <a:endParaRPr lang="en-US" sz="100" dirty="0" smtClean="0"/>
          </a:p>
          <a:p>
            <a:r>
              <a:rPr lang="en-US" dirty="0" err="1"/>
              <a:t>dRMT</a:t>
            </a:r>
            <a:r>
              <a:rPr lang="en-US" dirty="0"/>
              <a:t> uses One-to-Many Segment </a:t>
            </a:r>
            <a:r>
              <a:rPr lang="en-US" dirty="0" smtClean="0"/>
              <a:t>Crossbar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68264" y="1132375"/>
            <a:ext cx="2190562" cy="3336034"/>
            <a:chOff x="1468264" y="962556"/>
            <a:chExt cx="2190562" cy="3336034"/>
          </a:xfrm>
        </p:grpSpPr>
        <p:sp>
          <p:nvSpPr>
            <p:cNvPr id="4" name="Rectangle 3"/>
            <p:cNvSpPr/>
            <p:nvPr/>
          </p:nvSpPr>
          <p:spPr>
            <a:xfrm>
              <a:off x="1468264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68265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598892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83409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67926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22642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07159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91676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9971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9972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770599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55116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9633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94349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78866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63383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843459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127976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412493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27478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Unit Crossbar</a:t>
              </a:r>
            </a:p>
            <a:p>
              <a:pPr algn="ctr"/>
              <a:r>
                <a:rPr lang="en-US" dirty="0" smtClean="0"/>
                <a:t>(0.561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40864" y="1126595"/>
            <a:ext cx="2190562" cy="3341814"/>
            <a:chOff x="4580113" y="962556"/>
            <a:chExt cx="2190562" cy="3341814"/>
          </a:xfrm>
        </p:grpSpPr>
        <p:sp>
          <p:nvSpPr>
            <p:cNvPr id="68" name="Rectangle 67"/>
            <p:cNvSpPr/>
            <p:nvPr/>
          </p:nvSpPr>
          <p:spPr>
            <a:xfrm>
              <a:off x="4580113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0114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710741" y="1655317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995258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279775" y="1655317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734491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19008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303525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51820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51821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882448" y="1655317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166965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451482" y="1655317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906198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190715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475232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Curved Connector 83"/>
            <p:cNvCxnSpPr/>
            <p:nvPr/>
          </p:nvCxnSpPr>
          <p:spPr>
            <a:xfrm rot="5400000">
              <a:off x="4955308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/>
            <p:nvPr/>
          </p:nvCxnSpPr>
          <p:spPr>
            <a:xfrm rot="16200000" flipH="1">
              <a:off x="5825678" y="2257861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/>
            <p:nvPr/>
          </p:nvCxnSpPr>
          <p:spPr>
            <a:xfrm rot="5400000">
              <a:off x="5524342" y="1695758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728757" y="365803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Segment Crossbar</a:t>
              </a:r>
            </a:p>
            <a:p>
              <a:pPr algn="ctr"/>
              <a:r>
                <a:rPr lang="en-US" dirty="0" smtClean="0"/>
                <a:t>(0.576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15007" y="1132376"/>
            <a:ext cx="2190562" cy="3336033"/>
            <a:chOff x="7831779" y="962557"/>
            <a:chExt cx="2190562" cy="3336033"/>
          </a:xfrm>
        </p:grpSpPr>
        <p:sp>
          <p:nvSpPr>
            <p:cNvPr id="89" name="Rectangle 88"/>
            <p:cNvSpPr/>
            <p:nvPr/>
          </p:nvSpPr>
          <p:spPr>
            <a:xfrm>
              <a:off x="7831779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831780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962407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8246924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531441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986157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270674" y="2706027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55519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003486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003487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9134114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418631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9703148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9157864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944238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9726898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Curved Connector 104"/>
            <p:cNvCxnSpPr/>
            <p:nvPr/>
          </p:nvCxnSpPr>
          <p:spPr>
            <a:xfrm rot="16200000" flipH="1">
              <a:off x="9034910" y="2015779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/>
            <p:cNvCxnSpPr/>
            <p:nvPr/>
          </p:nvCxnSpPr>
          <p:spPr>
            <a:xfrm rot="5400000">
              <a:off x="8349232" y="1553500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/>
            <p:cNvCxnSpPr/>
            <p:nvPr/>
          </p:nvCxnSpPr>
          <p:spPr>
            <a:xfrm rot="5400000">
              <a:off x="9077344" y="1997095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007534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Full Crossbar</a:t>
              </a:r>
            </a:p>
            <a:p>
              <a:pPr algn="ctr"/>
              <a:r>
                <a:rPr lang="en-US" dirty="0" smtClean="0"/>
                <a:t>(4.464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4326"/>
            <a:ext cx="1051560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Match Action Processor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31356" y="1032948"/>
            <a:ext cx="9164151" cy="5412551"/>
            <a:chOff x="1431356" y="1032948"/>
            <a:chExt cx="9164151" cy="5412551"/>
          </a:xfrm>
        </p:grpSpPr>
        <p:grpSp>
          <p:nvGrpSpPr>
            <p:cNvPr id="4" name="Group 3"/>
            <p:cNvGrpSpPr/>
            <p:nvPr/>
          </p:nvGrpSpPr>
          <p:grpSpPr>
            <a:xfrm>
              <a:off x="1431356" y="1032948"/>
              <a:ext cx="1245997" cy="3460135"/>
              <a:chOff x="1431356" y="1032948"/>
              <a:chExt cx="1245997" cy="3460135"/>
            </a:xfrm>
            <a:solidFill>
              <a:schemeClr val="bg2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1431356" y="1032948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492461" y="1108717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54395" y="1186135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723858" y="5614502"/>
              <a:ext cx="2680494" cy="830997"/>
              <a:chOff x="4723858" y="5614502"/>
              <a:chExt cx="2680494" cy="83099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723858" y="5627382"/>
                <a:ext cx="2680494" cy="74066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55198" y="5614502"/>
                <a:ext cx="16004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Crossbar </a:t>
                </a:r>
                <a:r>
                  <a:rPr lang="en-US" sz="2400" dirty="0" smtClean="0"/>
                  <a:t>to</a:t>
                </a:r>
              </a:p>
              <a:p>
                <a:pPr algn="ctr"/>
                <a:r>
                  <a:rPr lang="en-US" sz="2400" dirty="0" smtClean="0"/>
                  <a:t>Memories</a:t>
                </a:r>
                <a:endParaRPr lang="en-US" sz="2400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781313" y="2611147"/>
              <a:ext cx="1162181" cy="11223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Scratch</a:t>
              </a:r>
            </a:p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Pad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943494" y="3172329"/>
              <a:ext cx="705151" cy="5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276993" y="2839609"/>
              <a:ext cx="1665249" cy="2896241"/>
              <a:chOff x="4276993" y="2839609"/>
              <a:chExt cx="1665249" cy="2896241"/>
            </a:xfrm>
          </p:grpSpPr>
          <p:cxnSp>
            <p:nvCxnSpPr>
              <p:cNvPr id="14" name="Elbow Connector 13"/>
              <p:cNvCxnSpPr>
                <a:stCxn id="26" idx="3"/>
                <a:endCxn id="28" idx="1"/>
              </p:cNvCxnSpPr>
              <p:nvPr/>
            </p:nvCxnSpPr>
            <p:spPr>
              <a:xfrm>
                <a:off x="4276993" y="2839609"/>
                <a:ext cx="839414" cy="28962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480945" y="3929758"/>
                <a:ext cx="146129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8x80b </a:t>
                </a:r>
                <a:r>
                  <a:rPr lang="en-US" sz="2400" dirty="0"/>
                  <a:t>Key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651646" y="1397780"/>
              <a:ext cx="854863" cy="3314518"/>
              <a:chOff x="7651646" y="1397780"/>
              <a:chExt cx="854863" cy="3314518"/>
            </a:xfrm>
          </p:grpSpPr>
          <p:sp>
            <p:nvSpPr>
              <p:cNvPr id="17" name="Rectangle 5"/>
              <p:cNvSpPr/>
              <p:nvPr/>
            </p:nvSpPr>
            <p:spPr>
              <a:xfrm>
                <a:off x="7651646" y="1397780"/>
                <a:ext cx="799729" cy="3314518"/>
              </a:xfrm>
              <a:custGeom>
                <a:avLst/>
                <a:gdLst>
                  <a:gd name="connsiteX0" fmla="*/ 0 w 645216"/>
                  <a:gd name="connsiteY0" fmla="*/ 0 h 3314518"/>
                  <a:gd name="connsiteX1" fmla="*/ 645216 w 645216"/>
                  <a:gd name="connsiteY1" fmla="*/ 0 h 3314518"/>
                  <a:gd name="connsiteX2" fmla="*/ 645216 w 645216"/>
                  <a:gd name="connsiteY2" fmla="*/ 3314518 h 3314518"/>
                  <a:gd name="connsiteX3" fmla="*/ 0 w 645216"/>
                  <a:gd name="connsiteY3" fmla="*/ 3314518 h 3314518"/>
                  <a:gd name="connsiteX4" fmla="*/ 0 w 645216"/>
                  <a:gd name="connsiteY4" fmla="*/ 0 h 3314518"/>
                  <a:gd name="connsiteX0" fmla="*/ 5212 w 650428"/>
                  <a:gd name="connsiteY0" fmla="*/ 0 h 3314518"/>
                  <a:gd name="connsiteX1" fmla="*/ 650428 w 650428"/>
                  <a:gd name="connsiteY1" fmla="*/ 0 h 3314518"/>
                  <a:gd name="connsiteX2" fmla="*/ 650428 w 650428"/>
                  <a:gd name="connsiteY2" fmla="*/ 3314518 h 3314518"/>
                  <a:gd name="connsiteX3" fmla="*/ 5212 w 650428"/>
                  <a:gd name="connsiteY3" fmla="*/ 3314518 h 3314518"/>
                  <a:gd name="connsiteX4" fmla="*/ 0 w 650428"/>
                  <a:gd name="connsiteY4" fmla="*/ 1544879 h 3314518"/>
                  <a:gd name="connsiteX5" fmla="*/ 5212 w 650428"/>
                  <a:gd name="connsiteY5" fmla="*/ 0 h 3314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0428" h="3314518">
                    <a:moveTo>
                      <a:pt x="5212" y="0"/>
                    </a:moveTo>
                    <a:lnTo>
                      <a:pt x="650428" y="0"/>
                    </a:lnTo>
                    <a:lnTo>
                      <a:pt x="650428" y="3314518"/>
                    </a:lnTo>
                    <a:lnTo>
                      <a:pt x="5212" y="3314518"/>
                    </a:lnTo>
                    <a:cubicBezTo>
                      <a:pt x="3475" y="2724638"/>
                      <a:pt x="1737" y="2134759"/>
                      <a:pt x="0" y="1544879"/>
                    </a:cubicBezTo>
                    <a:cubicBezTo>
                      <a:pt x="1737" y="1029919"/>
                      <a:pt x="3475" y="514960"/>
                      <a:pt x="5212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5400000">
                <a:off x="6685594" y="2636933"/>
                <a:ext cx="28108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Input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0192" y="4493082"/>
              <a:ext cx="1621544" cy="1952417"/>
              <a:chOff x="2770192" y="4493082"/>
              <a:chExt cx="1621544" cy="1952417"/>
            </a:xfrm>
            <a:solidFill>
              <a:schemeClr val="bg2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2875512" y="5483025"/>
                <a:ext cx="1516224" cy="9624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rgbClr val="002060"/>
                    </a:solidFill>
                  </a:rPr>
                  <a:t>Config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Table</a:t>
                </a:r>
              </a:p>
            </p:txBody>
          </p:sp>
          <p:cxnSp>
            <p:nvCxnSpPr>
              <p:cNvPr id="21" name="Elbow Connector 20"/>
              <p:cNvCxnSpPr>
                <a:endCxn id="26" idx="2"/>
              </p:cNvCxnSpPr>
              <p:nvPr/>
            </p:nvCxnSpPr>
            <p:spPr>
              <a:xfrm rot="16200000" flipV="1">
                <a:off x="3572234" y="4800630"/>
                <a:ext cx="989942" cy="37484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endCxn id="26" idx="2"/>
              </p:cNvCxnSpPr>
              <p:nvPr/>
            </p:nvCxnSpPr>
            <p:spPr>
              <a:xfrm flipV="1">
                <a:off x="2770192" y="4493082"/>
                <a:ext cx="1109590" cy="859010"/>
              </a:xfrm>
              <a:prstGeom prst="bentConnector2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574338" y="1428023"/>
              <a:ext cx="853358" cy="3306947"/>
              <a:chOff x="9574338" y="1428023"/>
              <a:chExt cx="853358" cy="330694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574338" y="1428023"/>
                <a:ext cx="804448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5400000">
                <a:off x="8492166" y="2643435"/>
                <a:ext cx="30400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Output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404352" y="4726122"/>
              <a:ext cx="3191155" cy="1639651"/>
              <a:chOff x="7404352" y="4726122"/>
              <a:chExt cx="3191155" cy="1639651"/>
            </a:xfrm>
            <a:solidFill>
              <a:schemeClr val="bg2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7641320" y="5649621"/>
                <a:ext cx="2954187" cy="7161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VLIW Instruction Table</a:t>
                </a:r>
              </a:p>
            </p:txBody>
          </p:sp>
          <p:cxnSp>
            <p:nvCxnSpPr>
              <p:cNvPr id="28" name="Straight Arrow Connector 27"/>
              <p:cNvCxnSpPr>
                <a:stCxn id="28" idx="6"/>
                <a:endCxn id="32" idx="1"/>
              </p:cNvCxnSpPr>
              <p:nvPr/>
            </p:nvCxnSpPr>
            <p:spPr>
              <a:xfrm>
                <a:off x="7404352" y="5997714"/>
                <a:ext cx="236968" cy="9983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8122657" y="4726122"/>
                <a:ext cx="22894" cy="93359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866385" y="5026501"/>
                <a:ext cx="62869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Ctrl</a:t>
                </a:r>
              </a:p>
            </p:txBody>
          </p:sp>
        </p:grpSp>
        <p:cxnSp>
          <p:nvCxnSpPr>
            <p:cNvPr id="31" name="Elbow Connector 30"/>
            <p:cNvCxnSpPr>
              <a:endCxn id="12" idx="1"/>
            </p:cNvCxnSpPr>
            <p:nvPr/>
          </p:nvCxnSpPr>
          <p:spPr>
            <a:xfrm flipH="1" flipV="1">
              <a:off x="1554395" y="2839609"/>
              <a:ext cx="8824391" cy="241888"/>
            </a:xfrm>
            <a:prstGeom prst="bentConnector5">
              <a:avLst>
                <a:gd name="adj1" fmla="val -2591"/>
                <a:gd name="adj2" fmla="val 878077"/>
                <a:gd name="adj3" fmla="val 1025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462034" y="4493083"/>
              <a:ext cx="1308158" cy="1189742"/>
              <a:chOff x="1462034" y="4493083"/>
              <a:chExt cx="1308158" cy="1189742"/>
            </a:xfrm>
            <a:solidFill>
              <a:schemeClr val="bg2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1462034" y="5021359"/>
                <a:ext cx="1308158" cy="661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Thread Select</a:t>
                </a:r>
              </a:p>
            </p:txBody>
          </p:sp>
          <p:cxnSp>
            <p:nvCxnSpPr>
              <p:cNvPr id="34" name="Straight Arrow Connector 33"/>
              <p:cNvCxnSpPr>
                <a:endCxn id="12" idx="2"/>
              </p:cNvCxnSpPr>
              <p:nvPr/>
            </p:nvCxnSpPr>
            <p:spPr>
              <a:xfrm flipH="1" flipV="1">
                <a:off x="2115874" y="4493083"/>
                <a:ext cx="239" cy="528276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584623" y="3733511"/>
              <a:ext cx="1819729" cy="1893871"/>
              <a:chOff x="5584623" y="3733511"/>
              <a:chExt cx="1819729" cy="189387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6362404" y="3733511"/>
                <a:ext cx="11554" cy="1893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5584623" y="4602074"/>
                <a:ext cx="181972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8x96b </a:t>
                </a:r>
                <a:r>
                  <a:rPr lang="en-US" sz="2400" dirty="0" smtClean="0"/>
                  <a:t>Action</a:t>
                </a:r>
              </a:p>
              <a:p>
                <a:pPr algn="ctr"/>
                <a:r>
                  <a:rPr lang="en-US" sz="2400" dirty="0" smtClean="0"/>
                  <a:t>Memory</a:t>
                </a:r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677353" y="1108717"/>
              <a:ext cx="4974293" cy="1833942"/>
              <a:chOff x="2677353" y="1108717"/>
              <a:chExt cx="4974293" cy="1833942"/>
            </a:xfrm>
          </p:grpSpPr>
          <p:cxnSp>
            <p:nvCxnSpPr>
              <p:cNvPr id="39" name="Elbow Connector 38"/>
              <p:cNvCxnSpPr>
                <a:endCxn id="13" idx="4"/>
              </p:cNvCxnSpPr>
              <p:nvPr/>
            </p:nvCxnSpPr>
            <p:spPr>
              <a:xfrm>
                <a:off x="3012630" y="1117033"/>
                <a:ext cx="4639016" cy="1825626"/>
              </a:xfrm>
              <a:prstGeom prst="bentConnector3">
                <a:avLst>
                  <a:gd name="adj1" fmla="val 9044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12" idx="3"/>
              </p:cNvCxnSpPr>
              <p:nvPr/>
            </p:nvCxnSpPr>
            <p:spPr>
              <a:xfrm flipV="1">
                <a:off x="2677353" y="1108717"/>
                <a:ext cx="326724" cy="173089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677353" y="1140223"/>
              <a:ext cx="1602640" cy="3352859"/>
              <a:chOff x="2677353" y="1140223"/>
              <a:chExt cx="1602640" cy="335285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482570" y="1186135"/>
                <a:ext cx="794423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3" name="Straight Arrow Connector 42"/>
              <p:cNvCxnSpPr>
                <a:stCxn id="12" idx="3"/>
                <a:endCxn id="26" idx="1"/>
              </p:cNvCxnSpPr>
              <p:nvPr/>
            </p:nvCxnSpPr>
            <p:spPr>
              <a:xfrm>
                <a:off x="2677353" y="2839609"/>
                <a:ext cx="8052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5400000">
                <a:off x="2199660" y="2389559"/>
                <a:ext cx="33296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Match Key Generation </a:t>
                </a:r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451380" y="1345781"/>
              <a:ext cx="1368449" cy="4303840"/>
              <a:chOff x="8451380" y="1345781"/>
              <a:chExt cx="1368449" cy="430384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8451380" y="147794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8451380" y="1641676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8451380" y="1826349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8878927" y="1345781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6" name="Group 65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extBox 66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>
                <a:off x="8473741" y="4228294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473741" y="439202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8473741" y="4576698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8901288" y="4096130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0" name="Group 59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4" name="Straight Arrow Connector 53"/>
              <p:cNvCxnSpPr>
                <a:stCxn id="32" idx="0"/>
              </p:cNvCxnSpPr>
              <p:nvPr/>
            </p:nvCxnSpPr>
            <p:spPr>
              <a:xfrm flipH="1" flipV="1">
                <a:off x="9101343" y="4697000"/>
                <a:ext cx="17071" cy="952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595648" y="5019885"/>
                <a:ext cx="122418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Op code</a:t>
                </a:r>
              </a:p>
            </p:txBody>
          </p:sp>
          <p:cxnSp>
            <p:nvCxnSpPr>
              <p:cNvPr id="56" name="Straight Arrow Connector 55"/>
              <p:cNvCxnSpPr>
                <a:endCxn id="57" idx="3"/>
              </p:cNvCxnSpPr>
              <p:nvPr/>
            </p:nvCxnSpPr>
            <p:spPr>
              <a:xfrm flipH="1" flipV="1">
                <a:off x="9078982" y="1946651"/>
                <a:ext cx="22361" cy="2149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 rot="5400000">
                <a:off x="8811627" y="2769089"/>
                <a:ext cx="67999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… …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9278434" y="4385362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9269303" y="1679038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 of scheduling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Objective: Minimize max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sz="1500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sectors.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).</a:t>
                </a:r>
              </a:p>
              <a:p>
                <a:pPr lvl="1"/>
                <a:r>
                  <a:rPr lang="en-US" dirty="0" smtClean="0"/>
                  <a:t>Enforce resource limits on all operations within a sector.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87737" y="237744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97191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44147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06449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63795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22572" y="209876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6874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23618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7849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97189" y="279545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4767944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blipFill rotWithShape="0">
                <a:blip r:embed="rId9"/>
                <a:stretch>
                  <a:fillRect t="-13483" b="-25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denote whether t</a:t>
                </a:r>
                <a:r>
                  <a:rPr lang="en-US" baseline="-25000" dirty="0" smtClean="0"/>
                  <a:t>op</a:t>
                </a:r>
                <a:r>
                  <a:rPr lang="en-US" dirty="0" smtClean="0"/>
                  <a:t>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  (for each op)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  (for each r)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violated (match constraints similar)</a:t>
                </a:r>
                <a:endParaRPr lang="en-US" sz="3000" dirty="0">
                  <a:solidFill>
                    <a:srgbClr val="0231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  <a:blipFill rotWithShape="0">
                <a:blip r:embed="rId2"/>
                <a:stretch>
                  <a:fillRect l="-113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(default action)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95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Recirculate packet to “extend” pipeline </a:t>
            </a:r>
            <a:r>
              <a:rPr lang="en-US" dirty="0" smtClean="0">
                <a:solidFill>
                  <a:srgbClr val="C00000"/>
                </a:solidFill>
              </a:rPr>
              <a:t>→ Lowers throughput 2x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871961" cy="4351338"/>
          </a:xfrm>
        </p:spPr>
        <p:txBody>
          <a:bodyPr/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Conflates 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Forces </a:t>
            </a:r>
            <a:r>
              <a:rPr lang="en-US" dirty="0"/>
              <a:t>rigid order on </a:t>
            </a:r>
            <a:r>
              <a:rPr lang="en-US" dirty="0" smtClean="0"/>
              <a:t>operations (</a:t>
            </a:r>
            <a:r>
              <a:rPr lang="en-US" sz="2600" dirty="0" err="1" smtClean="0"/>
              <a:t>match</a:t>
            </a:r>
            <a:r>
              <a:rPr lang="en-US" sz="2600" dirty="0" err="1"/>
              <a:t>→action→match→action</a:t>
            </a:r>
            <a:r>
              <a:rPr lang="en-US" sz="2600" dirty="0" smtClean="0"/>
              <a:t>→ </a:t>
            </a:r>
            <a:r>
              <a:rPr lang="mr-IN" sz="2600" dirty="0" smtClean="0"/>
              <a:t>…</a:t>
            </a:r>
            <a:r>
              <a:rPr lang="en-US" sz="2600" dirty="0"/>
              <a:t>)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Suffers </a:t>
            </a:r>
            <a:r>
              <a:rPr lang="en-US" dirty="0"/>
              <a:t>performance cliff if program doesn’t fit</a:t>
            </a: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3514" y="4293794"/>
            <a:ext cx="111535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(disaggregated Reconfigurable Match-Action Tables) solves all 3 problems </a:t>
            </a:r>
          </a:p>
          <a:p>
            <a:endParaRPr lang="en-US" sz="1600" dirty="0" smtClean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3200" dirty="0" smtClean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rPr>
              <a:t>Key idea: </a:t>
            </a: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Disaggregate hardware resources of a programmable switch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4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10823156" y="2088750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648209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54783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201734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60089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52782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20004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5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105840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097386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477580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168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477933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15071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481505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11654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2" grpId="1" animBg="1"/>
      <p:bldP spid="233" grpId="0" animBg="1"/>
      <p:bldP spid="234" grpId="0" animBg="1"/>
      <p:bldP spid="234" grpId="1" animBg="1"/>
      <p:bldP spid="235" grpId="0" animBg="1"/>
      <p:bldP spid="236" grpId="0" animBg="1"/>
      <p:bldP spid="236" grpId="1" animBg="1"/>
      <p:bldP spid="2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10029</TotalTime>
  <Words>2858</Words>
  <Application>Microsoft Macintosh PowerPoint</Application>
  <PresentationFormat>Widescreen</PresentationFormat>
  <Paragraphs>845</Paragraphs>
  <Slides>35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Problems with RMT Architecture</vt:lpstr>
      <vt:lpstr>Problems with RMT Architecture</vt:lpstr>
      <vt:lpstr>Problems with RMT Architecture</vt:lpstr>
      <vt:lpstr>Problems with RMT Architecture</vt:lpstr>
      <vt:lpstr>The dRMT Architecture</vt:lpstr>
      <vt:lpstr>PowerPoint Presentation</vt:lpstr>
      <vt:lpstr>PowerPoint Presentation</vt:lpstr>
      <vt:lpstr>PowerPoint Presentation</vt:lpstr>
      <vt:lpstr>PowerPoint Presentation</vt:lpstr>
      <vt:lpstr>dRMT solves problems with RMT</vt:lpstr>
      <vt:lpstr>Two Key Questions</vt:lpstr>
      <vt:lpstr>Two Key Contributions</vt:lpstr>
      <vt:lpstr>Compiling a program to dRMT</vt:lpstr>
      <vt:lpstr>Scheduling Constraints</vt:lpstr>
      <vt:lpstr>Extracting dependencies from P4 programs</vt:lpstr>
      <vt:lpstr>Scheduling Example</vt:lpstr>
      <vt:lpstr>Scheduling Example</vt:lpstr>
      <vt:lpstr>Scheduling Example</vt:lpstr>
      <vt:lpstr>Scheduling Example</vt:lpstr>
      <vt:lpstr>Scheduling Example</vt:lpstr>
      <vt:lpstr>Scheduling Example</vt:lpstr>
      <vt:lpstr>Evaluation: switch.p4 on RMT and dRMT</vt:lpstr>
      <vt:lpstr>dRMT eliminates performance cliffs</vt:lpstr>
      <vt:lpstr>dRMT crossbar design</vt:lpstr>
      <vt:lpstr>dRMT’s segment crossbar</vt:lpstr>
      <vt:lpstr>Hardware area estimates (mm2)</vt:lpstr>
      <vt:lpstr>Summary</vt:lpstr>
      <vt:lpstr>Backup slides</vt:lpstr>
      <vt:lpstr>dRMT hardware: instruction memory</vt:lpstr>
      <vt:lpstr>dRMT architecture: crossbar</vt:lpstr>
      <vt:lpstr>dRMT Match Action Processor</vt:lpstr>
      <vt:lpstr>ILP formulation of scheduling problem</vt:lpstr>
      <vt:lpstr>Enforcing periodic resource constraints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1281</cp:revision>
  <dcterms:created xsi:type="dcterms:W3CDTF">2017-05-13T13:11:05Z</dcterms:created>
  <dcterms:modified xsi:type="dcterms:W3CDTF">2017-08-16T13:25:32Z</dcterms:modified>
</cp:coreProperties>
</file>