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49" r:id="rId15"/>
    <p:sldId id="289" r:id="rId16"/>
    <p:sldId id="270" r:id="rId17"/>
    <p:sldId id="319" r:id="rId18"/>
    <p:sldId id="321" r:id="rId19"/>
    <p:sldId id="322" r:id="rId20"/>
    <p:sldId id="323" r:id="rId21"/>
    <p:sldId id="324" r:id="rId22"/>
    <p:sldId id="325" r:id="rId23"/>
    <p:sldId id="265" r:id="rId24"/>
    <p:sldId id="327" r:id="rId25"/>
    <p:sldId id="351" r:id="rId26"/>
    <p:sldId id="353" r:id="rId27"/>
    <p:sldId id="343" r:id="rId28"/>
    <p:sldId id="346" r:id="rId29"/>
    <p:sldId id="350" r:id="rId30"/>
    <p:sldId id="352" r:id="rId31"/>
    <p:sldId id="338" r:id="rId32"/>
    <p:sldId id="290" r:id="rId33"/>
    <p:sldId id="31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657"/>
    <a:srgbClr val="0432FF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6"/>
    <p:restoredTop sz="87994"/>
  </p:normalViewPr>
  <p:slideViewPr>
    <p:cSldViewPr snapToGrid="0" snapToObjects="1" showGuides="1">
      <p:cViewPr>
        <p:scale>
          <a:sx n="98" d="100"/>
          <a:sy n="98" d="100"/>
        </p:scale>
        <p:origin x="1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Switch.p4 Analysis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9828256"/>
        <c:axId val="-99931872"/>
      </c:barChart>
      <c:catAx>
        <c:axId val="-9982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931872"/>
        <c:crosses val="autoZero"/>
        <c:auto val="1"/>
        <c:lblAlgn val="ctr"/>
        <c:lblOffset val="100"/>
        <c:noMultiLvlLbl val="0"/>
      </c:catAx>
      <c:valAx>
        <c:axId val="-9993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82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</a:t>
            </a:r>
            <a:r>
              <a:rPr lang="en-US" baseline="0" dirty="0" smtClean="0"/>
              <a:t>a packet enters each stage, the “match unit” extracts search keys from the packet header; sends to the local memory cluster for </a:t>
            </a:r>
            <a:r>
              <a:rPr lang="en-US" baseline="0" dirty="0" smtClean="0"/>
              <a:t>lookup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Contrast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and RMT: every packet in RMT goes through every stage. Here it goes through only one processor. Each packet stays at one processor.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combine slides 3 and 4, combine them here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Switch</a:t>
            </a:r>
            <a:r>
              <a:rPr lang="en-US" baseline="0" dirty="0" smtClean="0"/>
              <a:t> questions to contributions when putting up </a:t>
            </a:r>
            <a:r>
              <a:rPr lang="en-US" baseline="0" dirty="0" err="1" smtClean="0"/>
              <a:t>contributuions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Could provide more intuition for this decoupling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Assumption that each table is accessed</a:t>
            </a:r>
            <a:r>
              <a:rPr lang="en-US" baseline="0" dirty="0" smtClean="0"/>
              <a:t> only once per packet.</a:t>
            </a:r>
          </a:p>
          <a:p>
            <a:r>
              <a:rPr lang="en-US" baseline="0" dirty="0" smtClean="0"/>
              <a:t>Crisp way of explaining bin packing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part of the scheduling was interesting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Talk about why focusing on one processor is sufficient. Maybe bring up single vs. multiple packet types?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8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the cyclical nature of the scheduling problem.</a:t>
            </a:r>
          </a:p>
          <a:p>
            <a:r>
              <a:rPr lang="en-US" dirty="0" smtClean="0"/>
              <a:t>Say that “if there</a:t>
            </a:r>
            <a:r>
              <a:rPr lang="en-US" baseline="0" dirty="0" smtClean="0"/>
              <a:t> were a no-op here”, instead of making it seem like why the n-op is there is obvious. The location of a no-op is non-trivial.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</a:t>
            </a:r>
            <a:r>
              <a:rPr lang="en-US" baseline="0" dirty="0" smtClean="0"/>
              <a:t> make sense</a:t>
            </a:r>
          </a:p>
          <a:p>
            <a:r>
              <a:rPr lang="en-US" baseline="0" dirty="0" err="1" smtClean="0"/>
              <a:t>Conisder</a:t>
            </a:r>
            <a:r>
              <a:rPr lang="en-US" baseline="0" dirty="0" smtClean="0"/>
              <a:t> flipping axis in the graph</a:t>
            </a:r>
          </a:p>
          <a:p>
            <a:r>
              <a:rPr lang="en-US" baseline="0" dirty="0" smtClean="0"/>
              <a:t>Don’t show all lines at once.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</a:t>
            </a:r>
            <a:r>
              <a:rPr lang="en-US" dirty="0" smtClean="0"/>
              <a:t>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</a:t>
            </a:r>
            <a:r>
              <a:rPr lang="en-US" dirty="0" smtClean="0"/>
              <a:t>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Wasn’t very clear here.</a:t>
            </a:r>
          </a:p>
          <a:p>
            <a:r>
              <a:rPr lang="en-US" baseline="0" dirty="0" smtClean="0"/>
              <a:t>What was interesting: scheduling or ILP?</a:t>
            </a:r>
          </a:p>
          <a:p>
            <a:r>
              <a:rPr lang="en-US" baseline="0" dirty="0" smtClean="0"/>
              <a:t>ILP sounded very procedural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interesting about the ILP here?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action capacity</a:t>
            </a:r>
          </a:p>
          <a:p>
            <a:endParaRPr lang="en-US" dirty="0" smtClean="0"/>
          </a:p>
          <a:p>
            <a:r>
              <a:rPr lang="en-US" dirty="0" smtClean="0"/>
              <a:t>There is space</a:t>
            </a:r>
            <a:r>
              <a:rPr lang="en-US" baseline="0" dirty="0" smtClean="0"/>
              <a:t> on the right in grey for the memory cluster. It’s confusing.</a:t>
            </a:r>
          </a:p>
          <a:p>
            <a:r>
              <a:rPr lang="en-US" baseline="0" dirty="0" smtClean="0"/>
              <a:t>Don’t talk about unused actions right here. It’s confusing. Make sure each example focuses on only one problem, not two.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removing slide on tables without a match.</a:t>
            </a:r>
            <a:r>
              <a:rPr lang="en-US" baseline="0" dirty="0" smtClean="0"/>
              <a:t> Technically, we can pack this with another program that *does* use the match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>
                <a:sym typeface="Wingdings"/>
              </a:rPr>
              <a:t>TODO: Could combine slide 4 with slide 3.</a:t>
            </a:r>
            <a:endParaRPr lang="en-US" baseline="0" dirty="0" smtClean="0">
              <a:sym typeface="Wingdings"/>
            </a:endParaRP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Need to explain the concept of disaggregation more </a:t>
            </a:r>
            <a:r>
              <a:rPr lang="en-US" dirty="0" smtClean="0"/>
              <a:t>crisply</a:t>
            </a:r>
          </a:p>
          <a:p>
            <a:r>
              <a:rPr lang="en-US" dirty="0" smtClean="0"/>
              <a:t>Give an example of</a:t>
            </a:r>
            <a:r>
              <a:rPr lang="en-US" baseline="0" dirty="0" smtClean="0"/>
              <a:t> a real use case with a default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</a:t>
            </a:r>
            <a:r>
              <a:rPr lang="en-US" baseline="0" dirty="0" smtClean="0"/>
              <a:t>a packet enters each stage, the “match unit” extracts search keys from the packet header; sends to the local </a:t>
            </a:r>
            <a:r>
              <a:rPr lang="en-US" baseline="0" dirty="0" smtClean="0"/>
              <a:t>memory cluster for lookup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Is there a benefit to having differently sized memory </a:t>
            </a:r>
            <a:r>
              <a:rPr lang="en-US" baseline="0" dirty="0" err="1" smtClean="0"/>
              <a:t>clustere</a:t>
            </a:r>
            <a:r>
              <a:rPr lang="en-US" baseline="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3ACEE758-B1E0-E146-A594-881D7FF9B010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323-EF66-DB48-924A-6A82D06A902B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483-EB50-4145-AE88-FDCA453066CB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1413B59A-65CD-9F48-BB52-13742438337F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A68-95DD-684B-B3F2-F5E01E8FB5C8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29BB-3D19-1349-A1B8-A4F943120660}" type="datetime1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331D-890D-3143-8EC1-2CB4B7B9639D}" type="datetime1">
              <a:rPr lang="en-US" smtClean="0"/>
              <a:t>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122B-B602-9544-8970-C67C2EDFA6F9}" type="datetime1">
              <a:rPr lang="en-US" smtClean="0"/>
              <a:t>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74AC-01F2-9A4B-800E-2BC1B351743C}" type="datetime1">
              <a:rPr lang="en-US" smtClean="0"/>
              <a:t>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8406-4460-7E49-9913-6009EBC7B617}" type="datetime1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C06-867B-7C49-A2B4-7D9ACC232DE8}" type="datetime1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90A3E028-2444-3248-86FF-320A994DDA6C}" type="datetime1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u="sng" dirty="0" err="1"/>
              <a:t>Anirudh</a:t>
            </a:r>
            <a:r>
              <a:rPr lang="en-US" sz="2800" u="sng" dirty="0"/>
              <a:t> </a:t>
            </a:r>
            <a:r>
              <a:rPr lang="en-US" sz="2800" u="sng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1806646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We can schedule system at compile time to prevent contention.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/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4767" y="1899115"/>
            <a:ext cx="3908244" cy="479848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Table placement</a:t>
            </a:r>
          </a:p>
          <a:p>
            <a:endParaRPr lang="en-US" sz="3600" dirty="0" smtClean="0"/>
          </a:p>
          <a:p>
            <a:r>
              <a:rPr lang="en-US" sz="3000" dirty="0" smtClean="0"/>
              <a:t>Processor scheduling</a:t>
            </a:r>
            <a:endParaRPr lang="en-US" sz="1800" dirty="0"/>
          </a:p>
          <a:p>
            <a:endParaRPr lang="en-US" sz="3600" dirty="0" smtClean="0"/>
          </a:p>
          <a:p>
            <a:r>
              <a:rPr lang="en-US" sz="3000" dirty="0" smtClean="0"/>
              <a:t>Crossbar decouples the two problems</a:t>
            </a:r>
            <a:endParaRPr lang="en-US" sz="3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637314" y="1825152"/>
            <a:ext cx="7223772" cy="4849968"/>
            <a:chOff x="1632386" y="1942335"/>
            <a:chExt cx="8399900" cy="502757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298973" y="2190018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298973" y="3166619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298973" y="2537354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298973" y="2809577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08141" y="265531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632386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43188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8398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9199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0089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0891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13452" y="2022622"/>
              <a:ext cx="1644510" cy="1118457"/>
              <a:chOff x="2100665" y="2119910"/>
              <a:chExt cx="1656097" cy="222598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22" name="Trapezoid 21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1887006" y="5329646"/>
              <a:ext cx="1506655" cy="1640264"/>
              <a:chOff x="1887006" y="4277169"/>
              <a:chExt cx="1506655" cy="297891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87006" y="4771820"/>
                <a:ext cx="1506655" cy="2484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613902" y="5329646"/>
              <a:ext cx="1506655" cy="1640265"/>
              <a:chOff x="1887006" y="4277169"/>
              <a:chExt cx="1506655" cy="29789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7758468" y="5329646"/>
              <a:ext cx="1506655" cy="1640265"/>
              <a:chOff x="1887006" y="4277169"/>
              <a:chExt cx="1506655" cy="29789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591789" y="6127986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50031" y="33924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367229" y="3389484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13001" y="33842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893646" y="3683738"/>
              <a:ext cx="7472425" cy="1644608"/>
              <a:chOff x="3667044" y="2253664"/>
              <a:chExt cx="3460640" cy="79465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667044" y="2253664"/>
                <a:ext cx="3460640" cy="7946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3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161341" y="2409648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 flipV="1">
                <a:off x="5400070" y="2659335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Freeform 40"/>
              <p:cNvSpPr/>
              <p:nvPr/>
            </p:nvSpPr>
            <p:spPr>
              <a:xfrm flipH="1">
                <a:off x="5420121" y="2416920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Freeform 41"/>
              <p:cNvSpPr/>
              <p:nvPr/>
            </p:nvSpPr>
            <p:spPr>
              <a:xfrm flipV="1">
                <a:off x="4181391" y="2666607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2406486" y="209183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88092" y="219362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70114" y="227502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27222" y="2027346"/>
              <a:ext cx="1644510" cy="1118457"/>
              <a:chOff x="2100665" y="2119910"/>
              <a:chExt cx="1656097" cy="22259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9" name="Trapezoid 48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5120256" y="209656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201862" y="2198347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884" y="227975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719540" y="2019008"/>
              <a:ext cx="1644510" cy="1118457"/>
              <a:chOff x="2100665" y="2119910"/>
              <a:chExt cx="1656097" cy="222598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8312574" y="208822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94180" y="219000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76202" y="227141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905641" y="5354383"/>
            <a:ext cx="1295698" cy="1319574"/>
            <a:chOff x="3280596" y="3290652"/>
            <a:chExt cx="1295698" cy="1319574"/>
          </a:xfrm>
        </p:grpSpPr>
        <p:sp>
          <p:nvSpPr>
            <p:cNvPr id="78" name="Rectangle 77"/>
            <p:cNvSpPr/>
            <p:nvPr/>
          </p:nvSpPr>
          <p:spPr>
            <a:xfrm>
              <a:off x="3280596" y="329065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25604" y="3381598"/>
              <a:ext cx="1049447" cy="1188146"/>
            </a:xfrm>
            <a:prstGeom prst="rect">
              <a:avLst/>
            </a:prstGeom>
            <a:solidFill>
              <a:srgbClr val="00FD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00346" y="5354383"/>
            <a:ext cx="1295698" cy="1319574"/>
            <a:chOff x="3218925" y="5381772"/>
            <a:chExt cx="1295698" cy="1319574"/>
          </a:xfrm>
        </p:grpSpPr>
        <p:sp>
          <p:nvSpPr>
            <p:cNvPr id="76" name="Rectangle 75"/>
            <p:cNvSpPr/>
            <p:nvPr/>
          </p:nvSpPr>
          <p:spPr>
            <a:xfrm>
              <a:off x="3218925" y="538177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53592" y="5428683"/>
              <a:ext cx="1012400" cy="659147"/>
            </a:xfrm>
            <a:prstGeom prst="rect">
              <a:avLst/>
            </a:prstGeom>
            <a:solidFill>
              <a:srgbClr val="00FA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53339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56283" y="5354291"/>
            <a:ext cx="1295698" cy="1319574"/>
            <a:chOff x="1773645" y="5378025"/>
            <a:chExt cx="1295698" cy="1319574"/>
          </a:xfrm>
        </p:grpSpPr>
        <p:sp>
          <p:nvSpPr>
            <p:cNvPr id="77" name="Rectangle 76"/>
            <p:cNvSpPr/>
            <p:nvPr/>
          </p:nvSpPr>
          <p:spPr>
            <a:xfrm>
              <a:off x="1773645" y="5378025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4608" y="5415574"/>
              <a:ext cx="841565" cy="685363"/>
            </a:xfrm>
            <a:prstGeom prst="rect">
              <a:avLst/>
            </a:prstGeom>
            <a:solidFill>
              <a:srgbClr val="FFFC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97668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75898" y="5447486"/>
              <a:ext cx="363719" cy="636150"/>
            </a:xfrm>
            <a:prstGeom prst="rect">
              <a:avLst/>
            </a:prstGeom>
            <a:solidFill>
              <a:srgbClr val="FF93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51121" y="156953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71934" y="15661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59804" y="156240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N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605256" y="1841449"/>
            <a:ext cx="1772086" cy="1415952"/>
            <a:chOff x="4605256" y="1841449"/>
            <a:chExt cx="1772086" cy="1415952"/>
          </a:xfrm>
        </p:grpSpPr>
        <p:sp>
          <p:nvSpPr>
            <p:cNvPr id="89" name="Rectangle 88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938761" y="1836164"/>
            <a:ext cx="1772086" cy="1415952"/>
            <a:chOff x="4605256" y="1841449"/>
            <a:chExt cx="1772086" cy="1415952"/>
          </a:xfrm>
        </p:grpSpPr>
        <p:sp>
          <p:nvSpPr>
            <p:cNvPr id="102" name="Rectangle 101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684610" y="1835032"/>
            <a:ext cx="1772086" cy="1415952"/>
            <a:chOff x="4605256" y="1841449"/>
            <a:chExt cx="1772086" cy="1415952"/>
          </a:xfrm>
        </p:grpSpPr>
        <p:sp>
          <p:nvSpPr>
            <p:cNvPr id="105" name="Rectangle 104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 dirty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5" y="1825625"/>
            <a:ext cx="11702143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</a:t>
            </a:r>
            <a:r>
              <a:rPr lang="en-US" sz="3000" dirty="0" smtClean="0">
                <a:solidFill>
                  <a:srgbClr val="0231FF"/>
                </a:solidFill>
              </a:rPr>
              <a:t>match (action) </a:t>
            </a:r>
            <a:r>
              <a:rPr lang="en-US" sz="3000" dirty="0" smtClean="0">
                <a:solidFill>
                  <a:srgbClr val="0231FF"/>
                </a:solidFill>
              </a:rPr>
              <a:t>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dM</a:t>
            </a:r>
            <a:r>
              <a:rPr lang="en-US" sz="3000" dirty="0">
                <a:solidFill>
                  <a:srgbClr val="0231FF"/>
                </a:solidFill>
              </a:rPr>
              <a:t> </a:t>
            </a:r>
            <a:r>
              <a:rPr lang="en-US" sz="3000" dirty="0" smtClean="0">
                <a:solidFill>
                  <a:srgbClr val="0231FF"/>
                </a:solidFill>
              </a:rPr>
              <a:t>)or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baseline="-25000" dirty="0" smtClean="0">
                <a:solidFill>
                  <a:srgbClr val="0231FF"/>
                </a:solidFill>
              </a:rPr>
              <a:t> </a:t>
            </a:r>
            <a:r>
              <a:rPr lang="en-US" sz="3000" dirty="0" smtClean="0">
                <a:solidFill>
                  <a:srgbClr val="0231FF"/>
                </a:solidFill>
              </a:rPr>
              <a:t>) </a:t>
            </a:r>
            <a:r>
              <a:rPr lang="en-US" sz="3000" dirty="0">
                <a:solidFill>
                  <a:srgbClr val="0231FF"/>
                </a:solidFill>
              </a:rPr>
              <a:t>cycles </a:t>
            </a:r>
            <a:r>
              <a:rPr lang="en-US" sz="3000" dirty="0" smtClean="0">
                <a:solidFill>
                  <a:srgbClr val="0231FF"/>
                </a:solidFill>
              </a:rPr>
              <a:t>(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=2</a:t>
            </a:r>
            <a:r>
              <a:rPr lang="en-US" sz="3000" dirty="0">
                <a:solidFill>
                  <a:srgbClr val="0231FF"/>
                </a:solidFill>
              </a:rPr>
              <a:t>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1830245"/>
            <a:ext cx="5067413" cy="4630337"/>
            <a:chOff x="524458" y="1882497"/>
            <a:chExt cx="5067413" cy="4630337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2360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match → 1 key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action → 1 field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4818514"/>
            <a:chOff x="5512523" y="1688363"/>
            <a:chExt cx="6296294" cy="4818514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2406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N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processors 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M (Match capacity) = 1 key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A (Action capacity) = 1 field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46" y="221432"/>
            <a:ext cx="1146090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00054" y="3449562"/>
            <a:ext cx="342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Violates action capacity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optimal; to run at line-rate: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architecture: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 entire program; an RMT </a:t>
            </a:r>
            <a:r>
              <a:rPr lang="en-US" dirty="0"/>
              <a:t>stage only executes 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instruction.</a:t>
            </a:r>
          </a:p>
          <a:p>
            <a:r>
              <a:rPr lang="en-US" dirty="0" smtClean="0"/>
              <a:t>RMT instructions have 224 parallel ops;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957627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architecture: crossbar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Requirements: 32 processors, 32 memory clusters, 8 keys</a:t>
            </a:r>
          </a:p>
          <a:p>
            <a:r>
              <a:rPr lang="en-US" sz="3200" dirty="0" smtClean="0"/>
              <a:t>Three designs: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</a:t>
            </a:r>
            <a:r>
              <a:rPr lang="en-US" sz="2400" dirty="0" smtClean="0"/>
              <a:t>inflexible, </a:t>
            </a:r>
            <a:r>
              <a:rPr lang="en-US" sz="2400" dirty="0" smtClean="0"/>
              <a:t>but cheap</a:t>
            </a:r>
          </a:p>
          <a:p>
            <a:pPr lvl="1"/>
            <a:r>
              <a:rPr lang="en-US" sz="2800" dirty="0" smtClean="0"/>
              <a:t>Segment crossbar: 8 parallel (32 * 32) crossbars</a:t>
            </a:r>
          </a:p>
          <a:p>
            <a:pPr lvl="2"/>
            <a:r>
              <a:rPr lang="en-US" sz="2400" dirty="0" smtClean="0"/>
              <a:t>Compromise between full and unit crossbar</a:t>
            </a:r>
          </a:p>
          <a:p>
            <a:r>
              <a:rPr lang="en-US" sz="3200" dirty="0" smtClean="0"/>
              <a:t>Segment and full are equivalent if tables are not split across clusters. </a:t>
            </a:r>
            <a:r>
              <a:rPr lang="en-US" sz="3200" dirty="0" err="1" smtClean="0"/>
              <a:t>dRMT</a:t>
            </a:r>
            <a:r>
              <a:rPr lang="en-US" sz="3200" dirty="0" smtClean="0"/>
              <a:t> uses a segment crossbar.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area estimates (mm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93370"/>
              </p:ext>
            </p:extLst>
          </p:nvPr>
        </p:nvGraphicFramePr>
        <p:xfrm>
          <a:off x="3116985" y="2124474"/>
          <a:ext cx="5958030" cy="239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9914"/>
                <a:gridCol w="2078614"/>
                <a:gridCol w="2049502"/>
              </a:tblGrid>
              <a:tr h="94529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Number of Processors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RMT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dRMT(IPC=2) with crossbar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/>
                        <a:t>16</a:t>
                      </a:r>
                      <a:endParaRPr lang="en-US" sz="2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19.9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22.7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34.1</a:t>
                      </a:r>
                      <a:endParaRPr lang="en-US" sz="2400" dirty="0"/>
                    </a:p>
                  </a:txBody>
                  <a:tcPr/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39.8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45.5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hardware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area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is comparable to RMT. 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7694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</a:t>
              </a:r>
              <a:r>
                <a:rPr lang="en-US" sz="2200" dirty="0" smtClean="0"/>
                <a:t>capacity</a:t>
              </a:r>
              <a:endParaRPr lang="en-US" sz="2200" dirty="0"/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9972</TotalTime>
  <Words>2609</Words>
  <Application>Microsoft Macintosh PowerPoint</Application>
  <PresentationFormat>Widescreen</PresentationFormat>
  <Paragraphs>826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program to dRMT</vt:lpstr>
      <vt:lpstr>Scheduling Constraints</vt:lpstr>
      <vt:lpstr>Modeling dependencies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Evaluation: switch.p4 on RMT and dRMT</vt:lpstr>
      <vt:lpstr>dRMT eliminates performance cliffs</vt:lpstr>
      <vt:lpstr>dRMT architecture: instruction memory</vt:lpstr>
      <vt:lpstr>dRMT architecture: crossbar</vt:lpstr>
      <vt:lpstr>Hardware area estimates (mm2)</vt:lpstr>
      <vt:lpstr>Summary</vt:lpstr>
      <vt:lpstr>Backup slides</vt:lpstr>
      <vt:lpstr>dRMT architecture: crossbar</vt:lpstr>
      <vt:lpstr>dRMT Match Action Processor</vt:lpstr>
      <vt:lpstr>ILP formulation of scheduling problem</vt:lpstr>
      <vt:lpstr>Enforcing periodic resource constraints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1201</cp:revision>
  <dcterms:created xsi:type="dcterms:W3CDTF">2017-05-13T13:11:05Z</dcterms:created>
  <dcterms:modified xsi:type="dcterms:W3CDTF">2017-08-11T17:31:11Z</dcterms:modified>
</cp:coreProperties>
</file>