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9" r:id="rId15"/>
    <p:sldId id="289" r:id="rId16"/>
    <p:sldId id="270" r:id="rId17"/>
    <p:sldId id="319" r:id="rId18"/>
    <p:sldId id="321" r:id="rId19"/>
    <p:sldId id="322" r:id="rId20"/>
    <p:sldId id="323" r:id="rId21"/>
    <p:sldId id="324" r:id="rId22"/>
    <p:sldId id="325" r:id="rId23"/>
    <p:sldId id="290" r:id="rId24"/>
    <p:sldId id="316" r:id="rId25"/>
    <p:sldId id="265" r:id="rId26"/>
    <p:sldId id="327" r:id="rId27"/>
    <p:sldId id="338" r:id="rId28"/>
    <p:sldId id="339" r:id="rId29"/>
    <p:sldId id="343" r:id="rId30"/>
    <p:sldId id="346" r:id="rId31"/>
    <p:sldId id="320" r:id="rId32"/>
    <p:sldId id="351" r:id="rId33"/>
    <p:sldId id="350" r:id="rId34"/>
    <p:sldId id="348" r:id="rId35"/>
    <p:sldId id="347" r:id="rId36"/>
    <p:sldId id="344" r:id="rId37"/>
    <p:sldId id="341" r:id="rId38"/>
    <p:sldId id="342" r:id="rId39"/>
    <p:sldId id="336" r:id="rId40"/>
    <p:sldId id="328" r:id="rId41"/>
    <p:sldId id="326" r:id="rId42"/>
    <p:sldId id="300" r:id="rId43"/>
    <p:sldId id="273" r:id="rId44"/>
    <p:sldId id="304" r:id="rId45"/>
    <p:sldId id="286" r:id="rId46"/>
    <p:sldId id="329" r:id="rId47"/>
    <p:sldId id="330" r:id="rId48"/>
    <p:sldId id="331" r:id="rId49"/>
    <p:sldId id="332" r:id="rId50"/>
    <p:sldId id="333" r:id="rId51"/>
    <p:sldId id="33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7"/>
    <p:restoredTop sz="91014"/>
  </p:normalViewPr>
  <p:slideViewPr>
    <p:cSldViewPr snapToGrid="0" snapToObjects="1" showGuides="1">
      <p:cViewPr>
        <p:scale>
          <a:sx n="98" d="100"/>
          <a:sy n="98" d="100"/>
        </p:scale>
        <p:origin x="7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75793920"/>
        <c:axId val="-1671803824"/>
      </c:lineChart>
      <c:catAx>
        <c:axId val="-1675793920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-1671803824"/>
        <c:crosses val="autoZero"/>
        <c:auto val="1"/>
        <c:lblAlgn val="ctr"/>
        <c:lblOffset val="100"/>
        <c:noMultiLvlLbl val="0"/>
      </c:catAx>
      <c:valAx>
        <c:axId val="-167180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-167579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Switch.p4 Analysis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11739328"/>
        <c:axId val="-1811737008"/>
      </c:barChart>
      <c:catAx>
        <c:axId val="-181173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1737008"/>
        <c:crosses val="autoZero"/>
        <c:auto val="1"/>
        <c:lblAlgn val="ctr"/>
        <c:lblOffset val="100"/>
        <c:noMultiLvlLbl val="0"/>
      </c:catAx>
      <c:valAx>
        <c:axId val="-181173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173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7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0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1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6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</a:t>
            </a:r>
            <a:r>
              <a:rPr lang="en-US" sz="2800" u="sng" dirty="0" smtClean="0"/>
              <a:t>Mohammad </a:t>
            </a:r>
            <a:r>
              <a:rPr lang="en-US" sz="2800" u="sng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Processor resource constraints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IPC packets per cycle   (IPC=1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</a:t>
            </a:r>
            <a:r>
              <a:rPr lang="en-US" sz="3200" dirty="0" smtClean="0"/>
              <a:t>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 dirty="0" smtClean="0">
                <a:solidFill>
                  <a:srgbClr val="0231FF"/>
                </a:solidFill>
              </a:rPr>
              <a:t>cycles 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=22)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>
                <a:solidFill>
                  <a:srgbClr val="0231FF"/>
                </a:solidFill>
              </a:rPr>
              <a:t>cycles </a:t>
            </a:r>
            <a:r>
              <a:rPr lang="en-US" sz="3000" smtClean="0">
                <a:solidFill>
                  <a:srgbClr val="0231FF"/>
                </a:solidFill>
              </a:rPr>
              <a:t>(d</a:t>
            </a:r>
            <a:r>
              <a:rPr lang="en-US" sz="3000" baseline="-25000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=2</a:t>
            </a:r>
            <a:r>
              <a:rPr lang="en-US" sz="3000" dirty="0">
                <a:solidFill>
                  <a:srgbClr val="0231FF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</a:t>
            </a:r>
            <a:r>
              <a:rPr lang="en-US" dirty="0" smtClean="0"/>
              <a:t>graph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</a:t>
            </a:r>
            <a:r>
              <a:rPr lang="en-US" dirty="0" smtClean="0"/>
              <a:t>graph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</a:t>
            </a:r>
            <a:r>
              <a:rPr lang="en-US" dirty="0" smtClean="0"/>
              <a:t> </a:t>
            </a:r>
            <a:r>
              <a:rPr lang="en-US" dirty="0" smtClean="0"/>
              <a:t>Programmable </a:t>
            </a:r>
            <a:r>
              <a:rPr lang="en-US" dirty="0" smtClean="0"/>
              <a:t>Switches </a:t>
            </a:r>
            <a:r>
              <a:rPr lang="en-US" dirty="0" smtClean="0"/>
              <a:t>(e.g</a:t>
            </a:r>
            <a:r>
              <a:rPr lang="en-US" dirty="0" smtClean="0"/>
              <a:t>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</a:t>
                </a:r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</a:t>
                </a:r>
                <a:r>
                  <a:rPr lang="en-US" dirty="0" smtClean="0"/>
                  <a:t>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A  (for each r)</a:t>
                </a:r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smtClean="0"/>
              <a:t>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</a:t>
                      </a:r>
                      <a:r>
                        <a:rPr lang="en-US" sz="2000" dirty="0" smtClean="0"/>
                        <a:t>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</a:t>
            </a:r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number of processors to </a:t>
            </a:r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smtClean="0"/>
                        <a:t>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</a:t>
            </a:r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number of threads to </a:t>
            </a:r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18304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Crossbar </a:t>
            </a: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segment crossbar is </a:t>
            </a:r>
            <a:r>
              <a:rPr lang="en-US" dirty="0" smtClean="0"/>
              <a:t>equivalent to </a:t>
            </a:r>
            <a:r>
              <a:rPr lang="en-US" dirty="0" smtClean="0"/>
              <a:t>full crossbar </a:t>
            </a:r>
            <a:r>
              <a:rPr lang="en-US" dirty="0" smtClean="0"/>
              <a:t>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23" idx="4"/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4" idx="4"/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31515"/>
              </p:ext>
            </p:extLst>
          </p:nvPr>
        </p:nvGraphicFramePr>
        <p:xfrm>
          <a:off x="979715" y="2268166"/>
          <a:ext cx="10580914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449"/>
                <a:gridCol w="2146242"/>
                <a:gridCol w="2312859"/>
                <a:gridCol w="2116182"/>
                <a:gridCol w="211618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Cross</a:t>
                      </a:r>
                      <a:r>
                        <a:rPr lang="en-US" sz="2400" baseline="0" dirty="0" smtClean="0"/>
                        <a:t>bar with 32 memory clusters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dRMT(IPC=1)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0.857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1.740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cost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Paper appearing at SIGCOMM 2017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Lots of interesting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9811" cy="46013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432FF"/>
                </a:solidFill>
              </a:rPr>
              <a:t>Memory: </a:t>
            </a:r>
            <a:r>
              <a:rPr lang="en-US" sz="3200" dirty="0" smtClean="0"/>
              <a:t>Allocate logical tables to memory clusters</a:t>
            </a:r>
          </a:p>
          <a:p>
            <a:endParaRPr lang="en-US" dirty="0"/>
          </a:p>
          <a:p>
            <a:r>
              <a:rPr lang="en-US" sz="3200" dirty="0" smtClean="0">
                <a:solidFill>
                  <a:srgbClr val="0432FF"/>
                </a:solidFill>
              </a:rPr>
              <a:t>Compute: </a:t>
            </a:r>
            <a:r>
              <a:rPr lang="en-US" sz="3200" dirty="0" smtClean="0"/>
              <a:t>Schedule </a:t>
            </a:r>
            <a:r>
              <a:rPr lang="en-US" sz="3200" dirty="0" smtClean="0"/>
              <a:t>processors respecting resource </a:t>
            </a:r>
            <a:r>
              <a:rPr lang="en-US" sz="3200" dirty="0" smtClean="0"/>
              <a:t>and </a:t>
            </a:r>
            <a:r>
              <a:rPr lang="en-US" sz="3200" dirty="0" smtClean="0"/>
              <a:t>dependency </a:t>
            </a:r>
            <a:r>
              <a:rPr lang="en-US" sz="3200" dirty="0" smtClean="0"/>
              <a:t>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sz="2800" dirty="0" smtClean="0"/>
              <a:t>Crossbar decouples the </a:t>
            </a:r>
            <a:r>
              <a:rPr lang="en-US" sz="2800" dirty="0" smtClean="0"/>
              <a:t>memory and compute problems</a:t>
            </a:r>
            <a:endParaRPr lang="en-US" sz="2800" dirty="0" smtClean="0"/>
          </a:p>
          <a:p>
            <a:pPr lvl="2"/>
            <a:r>
              <a:rPr lang="en-US" sz="2400" dirty="0" smtClean="0"/>
              <a:t>Compute schedule </a:t>
            </a:r>
            <a:r>
              <a:rPr lang="en-US" sz="2400" dirty="0" smtClean="0"/>
              <a:t>must satisfy crossbar constraints on processor side</a:t>
            </a:r>
            <a:endParaRPr lang="en-US" sz="2400" dirty="0" smtClean="0"/>
          </a:p>
          <a:p>
            <a:pPr lvl="2"/>
            <a:r>
              <a:rPr lang="en-US" sz="2400" dirty="0" smtClean="0"/>
              <a:t>Table placement </a:t>
            </a:r>
            <a:r>
              <a:rPr lang="en-US" sz="2400" dirty="0" smtClean="0"/>
              <a:t>must </a:t>
            </a:r>
            <a:r>
              <a:rPr lang="en-US" sz="2400" dirty="0" smtClean="0"/>
              <a:t>satisfy crossbar constraints </a:t>
            </a:r>
            <a:r>
              <a:rPr lang="en-US" sz="2400" dirty="0" smtClean="0"/>
              <a:t>on </a:t>
            </a:r>
            <a:r>
              <a:rPr lang="en-US" sz="2400" dirty="0" smtClean="0"/>
              <a:t>memory side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73344" cy="4810306"/>
          </a:xfrm>
        </p:spPr>
        <p:txBody>
          <a:bodyPr>
            <a:normAutofit/>
          </a:bodyPr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</a:t>
            </a:r>
            <a:r>
              <a:rPr lang="en-US" dirty="0" smtClean="0">
                <a:solidFill>
                  <a:srgbClr val="0231FF"/>
                </a:solidFill>
              </a:rPr>
              <a:t>processors/threads </a:t>
            </a:r>
            <a:r>
              <a:rPr lang="en-US" dirty="0" smtClean="0">
                <a:solidFill>
                  <a:srgbClr val="0231FF"/>
                </a:solidFill>
              </a:rPr>
              <a:t>to run a P4 </a:t>
            </a:r>
            <a:r>
              <a:rPr lang="en-US" dirty="0" smtClean="0">
                <a:solidFill>
                  <a:srgbClr val="0231FF"/>
                </a:solidFill>
              </a:rPr>
              <a:t>program at line-rate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838200" y="1365250"/>
            <a:ext cx="5181600" cy="4811713"/>
          </a:xfrm>
        </p:spPr>
        <p:txBody>
          <a:bodyPr>
            <a:normAutofit/>
          </a:bodyPr>
          <a:lstStyle/>
          <a:p>
            <a:r>
              <a:rPr lang="en-US" dirty="0" smtClean="0"/>
              <a:t>Disaggregated flexible architecture for high speed programmable switching</a:t>
            </a:r>
          </a:p>
          <a:p>
            <a:r>
              <a:rPr lang="en-US" dirty="0" smtClean="0"/>
              <a:t>Higher resource utilization</a:t>
            </a:r>
          </a:p>
          <a:p>
            <a:pPr lvl="1"/>
            <a:r>
              <a:rPr lang="en-US" dirty="0" smtClean="0"/>
              <a:t>Lower latency</a:t>
            </a:r>
          </a:p>
          <a:p>
            <a:pPr lvl="1"/>
            <a:r>
              <a:rPr lang="en-US" dirty="0" smtClean="0"/>
              <a:t>Lower thread count</a:t>
            </a:r>
          </a:p>
          <a:p>
            <a:r>
              <a:rPr lang="en-US" dirty="0" smtClean="0"/>
              <a:t>Graceful degradation of throughput</a:t>
            </a:r>
          </a:p>
          <a:p>
            <a:r>
              <a:rPr lang="en-US" dirty="0" smtClean="0"/>
              <a:t>Independent scaling of processing/memory capacity</a:t>
            </a:r>
            <a:endParaRPr lang="en-US" dirty="0"/>
          </a:p>
        </p:txBody>
      </p:sp>
      <p:sp>
        <p:nvSpPr>
          <p:cNvPr id="142" name="Content Placeholder 137"/>
          <p:cNvSpPr>
            <a:spLocks noGrp="1"/>
          </p:cNvSpPr>
          <p:nvPr>
            <p:ph sz="half" idx="1"/>
          </p:nvPr>
        </p:nvSpPr>
        <p:spPr>
          <a:xfrm>
            <a:off x="6453249" y="1365249"/>
            <a:ext cx="5181600" cy="481171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Applications: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Low Latency Switching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SmartNIC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Off-chip buffers/non-deterministic memory latencies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in 16 nm excluding wires and memory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</a:t>
            </a:r>
            <a:r>
              <a:rPr lang="en-US" dirty="0" smtClean="0"/>
              <a:t>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838200" y="1365250"/>
            <a:ext cx="5181600" cy="48117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Key Differences:</a:t>
            </a:r>
          </a:p>
          <a:p>
            <a:r>
              <a:rPr lang="en-US" dirty="0" smtClean="0"/>
              <a:t>Match Action Processor</a:t>
            </a:r>
          </a:p>
          <a:p>
            <a:pPr lvl="1"/>
            <a:r>
              <a:rPr lang="en-US" dirty="0" smtClean="0"/>
              <a:t>Packet Contexts</a:t>
            </a:r>
          </a:p>
          <a:p>
            <a:pPr lvl="1"/>
            <a:r>
              <a:rPr lang="en-US" dirty="0" smtClean="0"/>
              <a:t>Scratch pad</a:t>
            </a:r>
          </a:p>
          <a:p>
            <a:r>
              <a:rPr lang="en-US" dirty="0" smtClean="0"/>
              <a:t>VLIW Instructions</a:t>
            </a:r>
          </a:p>
          <a:p>
            <a:r>
              <a:rPr lang="en-US" dirty="0" smtClean="0"/>
              <a:t>Crossbar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Match-Action Processor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31356" y="1032948"/>
            <a:ext cx="1245997" cy="3460135"/>
            <a:chOff x="1431356" y="1032948"/>
            <a:chExt cx="1245997" cy="3460135"/>
          </a:xfrm>
          <a:solidFill>
            <a:schemeClr val="bg2"/>
          </a:solidFill>
        </p:grpSpPr>
        <p:sp>
          <p:nvSpPr>
            <p:cNvPr id="65" name="Rectangle 64"/>
            <p:cNvSpPr/>
            <p:nvPr/>
          </p:nvSpPr>
          <p:spPr>
            <a:xfrm>
              <a:off x="1431356" y="1032948"/>
              <a:ext cx="1122958" cy="33069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Packet Header Vector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(4Kb)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92461" y="1108717"/>
              <a:ext cx="1122958" cy="33069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Packet Header Vector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(4Kb)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4395" y="1186135"/>
              <a:ext cx="1122958" cy="33069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Packet Header Vector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(4Kb)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23858" y="5614502"/>
            <a:ext cx="2680494" cy="830997"/>
            <a:chOff x="4723858" y="5614502"/>
            <a:chExt cx="2680494" cy="830997"/>
          </a:xfrm>
        </p:grpSpPr>
        <p:sp>
          <p:nvSpPr>
            <p:cNvPr id="16" name="Oval 15"/>
            <p:cNvSpPr/>
            <p:nvPr/>
          </p:nvSpPr>
          <p:spPr>
            <a:xfrm>
              <a:off x="4723858" y="5627382"/>
              <a:ext cx="2680494" cy="7406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5198" y="5614502"/>
              <a:ext cx="16004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Crossbar </a:t>
              </a:r>
              <a:r>
                <a:rPr lang="en-US" sz="2400" dirty="0" smtClean="0"/>
                <a:t>to</a:t>
              </a:r>
            </a:p>
            <a:p>
              <a:pPr algn="ctr"/>
              <a:r>
                <a:rPr lang="en-US" sz="2400" dirty="0" smtClean="0"/>
                <a:t>Memories</a:t>
              </a:r>
              <a:endParaRPr lang="en-US" sz="2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781313" y="2611147"/>
            <a:ext cx="1162181" cy="11223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43494" y="3172329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76993" y="2839609"/>
            <a:ext cx="1665249" cy="2896241"/>
            <a:chOff x="4276993" y="2839609"/>
            <a:chExt cx="1665249" cy="2896241"/>
          </a:xfrm>
        </p:grpSpPr>
        <p:cxnSp>
          <p:nvCxnSpPr>
            <p:cNvPr id="17" name="Elbow Connector 16"/>
            <p:cNvCxnSpPr>
              <a:stCxn id="24" idx="3"/>
              <a:endCxn id="26" idx="1"/>
            </p:cNvCxnSpPr>
            <p:nvPr/>
          </p:nvCxnSpPr>
          <p:spPr>
            <a:xfrm>
              <a:off x="4276993" y="2839609"/>
              <a:ext cx="839414" cy="2896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80945" y="3929758"/>
              <a:ext cx="146129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8x80b </a:t>
              </a:r>
              <a:r>
                <a:rPr lang="en-US" sz="2400" dirty="0"/>
                <a:t>Key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651646" y="1397780"/>
            <a:ext cx="854863" cy="3314518"/>
            <a:chOff x="7651646" y="1397780"/>
            <a:chExt cx="854863" cy="3314518"/>
          </a:xfrm>
        </p:grpSpPr>
        <p:sp>
          <p:nvSpPr>
            <p:cNvPr id="10" name="Rectangle 5"/>
            <p:cNvSpPr/>
            <p:nvPr/>
          </p:nvSpPr>
          <p:spPr>
            <a:xfrm>
              <a:off x="7651646" y="1397780"/>
              <a:ext cx="799729" cy="3314518"/>
            </a:xfrm>
            <a:custGeom>
              <a:avLst/>
              <a:gdLst>
                <a:gd name="connsiteX0" fmla="*/ 0 w 645216"/>
                <a:gd name="connsiteY0" fmla="*/ 0 h 3314518"/>
                <a:gd name="connsiteX1" fmla="*/ 645216 w 645216"/>
                <a:gd name="connsiteY1" fmla="*/ 0 h 3314518"/>
                <a:gd name="connsiteX2" fmla="*/ 645216 w 645216"/>
                <a:gd name="connsiteY2" fmla="*/ 3314518 h 3314518"/>
                <a:gd name="connsiteX3" fmla="*/ 0 w 645216"/>
                <a:gd name="connsiteY3" fmla="*/ 3314518 h 3314518"/>
                <a:gd name="connsiteX4" fmla="*/ 0 w 645216"/>
                <a:gd name="connsiteY4" fmla="*/ 0 h 3314518"/>
                <a:gd name="connsiteX0" fmla="*/ 5212 w 650428"/>
                <a:gd name="connsiteY0" fmla="*/ 0 h 3314518"/>
                <a:gd name="connsiteX1" fmla="*/ 650428 w 650428"/>
                <a:gd name="connsiteY1" fmla="*/ 0 h 3314518"/>
                <a:gd name="connsiteX2" fmla="*/ 650428 w 650428"/>
                <a:gd name="connsiteY2" fmla="*/ 3314518 h 3314518"/>
                <a:gd name="connsiteX3" fmla="*/ 5212 w 650428"/>
                <a:gd name="connsiteY3" fmla="*/ 3314518 h 3314518"/>
                <a:gd name="connsiteX4" fmla="*/ 0 w 650428"/>
                <a:gd name="connsiteY4" fmla="*/ 1544879 h 3314518"/>
                <a:gd name="connsiteX5" fmla="*/ 5212 w 650428"/>
                <a:gd name="connsiteY5" fmla="*/ 0 h 331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0428" h="3314518">
                  <a:moveTo>
                    <a:pt x="5212" y="0"/>
                  </a:moveTo>
                  <a:lnTo>
                    <a:pt x="650428" y="0"/>
                  </a:lnTo>
                  <a:lnTo>
                    <a:pt x="650428" y="3314518"/>
                  </a:lnTo>
                  <a:lnTo>
                    <a:pt x="5212" y="3314518"/>
                  </a:lnTo>
                  <a:cubicBezTo>
                    <a:pt x="3475" y="2724638"/>
                    <a:pt x="1737" y="2134759"/>
                    <a:pt x="0" y="1544879"/>
                  </a:cubicBezTo>
                  <a:cubicBezTo>
                    <a:pt x="1737" y="1029919"/>
                    <a:pt x="3475" y="514960"/>
                    <a:pt x="521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5400000">
              <a:off x="6685594" y="2636933"/>
              <a:ext cx="28108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Action Input </a:t>
              </a:r>
              <a:r>
                <a:rPr lang="en-US" sz="2400" dirty="0" smtClean="0"/>
                <a:t>Selector</a:t>
              </a:r>
            </a:p>
            <a:p>
              <a:pPr algn="ctr"/>
              <a:r>
                <a:rPr lang="en-US" sz="2400" dirty="0" smtClean="0"/>
                <a:t>(crossbar)</a:t>
              </a:r>
              <a:endParaRPr lang="en-US" sz="2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70192" y="4493082"/>
            <a:ext cx="1621544" cy="1952417"/>
            <a:chOff x="2770192" y="4493082"/>
            <a:chExt cx="1621544" cy="1952417"/>
          </a:xfrm>
          <a:solidFill>
            <a:schemeClr val="bg2"/>
          </a:solidFill>
        </p:grpSpPr>
        <p:sp>
          <p:nvSpPr>
            <p:cNvPr id="21" name="Rectangle 20"/>
            <p:cNvSpPr/>
            <p:nvPr/>
          </p:nvSpPr>
          <p:spPr>
            <a:xfrm>
              <a:off x="2875512" y="5483025"/>
              <a:ext cx="1516224" cy="9624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rgbClr val="002060"/>
                  </a:solidFill>
                </a:rPr>
                <a:t>Config</a:t>
              </a:r>
              <a:endParaRPr lang="en-US" sz="24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Table</a:t>
              </a:r>
            </a:p>
          </p:txBody>
        </p:sp>
        <p:cxnSp>
          <p:nvCxnSpPr>
            <p:cNvPr id="22" name="Elbow Connector 21"/>
            <p:cNvCxnSpPr>
              <a:endCxn id="24" idx="2"/>
            </p:cNvCxnSpPr>
            <p:nvPr/>
          </p:nvCxnSpPr>
          <p:spPr>
            <a:xfrm rot="16200000" flipV="1">
              <a:off x="3572234" y="4800630"/>
              <a:ext cx="989942" cy="37484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4" idx="2"/>
            </p:cNvCxnSpPr>
            <p:nvPr/>
          </p:nvCxnSpPr>
          <p:spPr>
            <a:xfrm flipV="1">
              <a:off x="2770192" y="4493082"/>
              <a:ext cx="1109590" cy="859010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574338" y="1428023"/>
            <a:ext cx="853358" cy="3306947"/>
            <a:chOff x="9574338" y="1428023"/>
            <a:chExt cx="853358" cy="3306947"/>
          </a:xfrm>
        </p:grpSpPr>
        <p:sp>
          <p:nvSpPr>
            <p:cNvPr id="36" name="Rectangle 35"/>
            <p:cNvSpPr/>
            <p:nvPr/>
          </p:nvSpPr>
          <p:spPr>
            <a:xfrm>
              <a:off x="9574338" y="1428023"/>
              <a:ext cx="804448" cy="3306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8492166" y="2643435"/>
              <a:ext cx="304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Action Output </a:t>
              </a:r>
              <a:r>
                <a:rPr lang="en-US" sz="2400" dirty="0" smtClean="0"/>
                <a:t>Selector</a:t>
              </a:r>
            </a:p>
            <a:p>
              <a:pPr algn="ctr"/>
              <a:r>
                <a:rPr lang="en-US" sz="2400" dirty="0" smtClean="0"/>
                <a:t>(crossbar)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404352" y="4726122"/>
            <a:ext cx="3191155" cy="1639651"/>
            <a:chOff x="7404352" y="4726122"/>
            <a:chExt cx="3191155" cy="1639651"/>
          </a:xfrm>
          <a:solidFill>
            <a:schemeClr val="bg2"/>
          </a:solidFill>
        </p:grpSpPr>
        <p:sp>
          <p:nvSpPr>
            <p:cNvPr id="19" name="Rectangle 18"/>
            <p:cNvSpPr/>
            <p:nvPr/>
          </p:nvSpPr>
          <p:spPr>
            <a:xfrm>
              <a:off x="7641320" y="5649621"/>
              <a:ext cx="2954187" cy="7161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VLIW Instruction Table</a:t>
              </a:r>
            </a:p>
          </p:txBody>
        </p:sp>
        <p:cxnSp>
          <p:nvCxnSpPr>
            <p:cNvPr id="20" name="Straight Arrow Connector 19"/>
            <p:cNvCxnSpPr>
              <a:stCxn id="26" idx="6"/>
              <a:endCxn id="30" idx="1"/>
            </p:cNvCxnSpPr>
            <p:nvPr/>
          </p:nvCxnSpPr>
          <p:spPr>
            <a:xfrm>
              <a:off x="7404352" y="5997714"/>
              <a:ext cx="236968" cy="998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8122657" y="4726122"/>
              <a:ext cx="22894" cy="93359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866385" y="5026501"/>
              <a:ext cx="62869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Ctrl</a:t>
              </a:r>
            </a:p>
          </p:txBody>
        </p:sp>
      </p:grpSp>
      <p:cxnSp>
        <p:nvCxnSpPr>
          <p:cNvPr id="45" name="Elbow Connector 44"/>
          <p:cNvCxnSpPr>
            <a:endCxn id="10" idx="1"/>
          </p:cNvCxnSpPr>
          <p:nvPr/>
        </p:nvCxnSpPr>
        <p:spPr>
          <a:xfrm flipH="1" flipV="1">
            <a:off x="1554395" y="2839609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462034" y="4493083"/>
            <a:ext cx="1308158" cy="1189742"/>
            <a:chOff x="1462034" y="4493083"/>
            <a:chExt cx="1308158" cy="1189742"/>
          </a:xfrm>
          <a:solidFill>
            <a:schemeClr val="bg2"/>
          </a:solidFill>
        </p:grpSpPr>
        <p:sp>
          <p:nvSpPr>
            <p:cNvPr id="25" name="Rectangle 24"/>
            <p:cNvSpPr/>
            <p:nvPr/>
          </p:nvSpPr>
          <p:spPr>
            <a:xfrm>
              <a:off x="1462034" y="5021359"/>
              <a:ext cx="1308158" cy="661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Thread Select</a:t>
              </a:r>
            </a:p>
          </p:txBody>
        </p:sp>
        <p:cxnSp>
          <p:nvCxnSpPr>
            <p:cNvPr id="46" name="Straight Arrow Connector 45"/>
            <p:cNvCxnSpPr>
              <a:endCxn id="10" idx="2"/>
            </p:cNvCxnSpPr>
            <p:nvPr/>
          </p:nvCxnSpPr>
          <p:spPr>
            <a:xfrm flipH="1" flipV="1">
              <a:off x="2115874" y="4493083"/>
              <a:ext cx="239" cy="528276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584623" y="3733511"/>
            <a:ext cx="1819729" cy="1893871"/>
            <a:chOff x="5584623" y="3733511"/>
            <a:chExt cx="1819729" cy="1893871"/>
          </a:xfrm>
        </p:grpSpPr>
        <p:cxnSp>
          <p:nvCxnSpPr>
            <p:cNvPr id="27" name="Straight Arrow Connector 26"/>
            <p:cNvCxnSpPr/>
            <p:nvPr/>
          </p:nvCxnSpPr>
          <p:spPr>
            <a:xfrm flipH="1" flipV="1">
              <a:off x="6362404" y="3733511"/>
              <a:ext cx="11554" cy="1893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623" y="4602074"/>
              <a:ext cx="18197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8x96b </a:t>
              </a:r>
              <a:r>
                <a:rPr lang="en-US" sz="2400" dirty="0" smtClean="0"/>
                <a:t>Action</a:t>
              </a:r>
            </a:p>
            <a:p>
              <a:pPr algn="ctr"/>
              <a:r>
                <a:rPr lang="en-US" sz="2400" dirty="0" smtClean="0"/>
                <a:t>Memory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677353" y="1108717"/>
            <a:ext cx="4974293" cy="1833942"/>
            <a:chOff x="2677353" y="1108717"/>
            <a:chExt cx="4974293" cy="1833942"/>
          </a:xfrm>
        </p:grpSpPr>
        <p:cxnSp>
          <p:nvCxnSpPr>
            <p:cNvPr id="48" name="Elbow Connector 47"/>
            <p:cNvCxnSpPr>
              <a:endCxn id="11" idx="4"/>
            </p:cNvCxnSpPr>
            <p:nvPr/>
          </p:nvCxnSpPr>
          <p:spPr>
            <a:xfrm>
              <a:off x="3012630" y="1117033"/>
              <a:ext cx="4639016" cy="1825626"/>
            </a:xfrm>
            <a:prstGeom prst="bentConnector3">
              <a:avLst>
                <a:gd name="adj1" fmla="val 904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0" idx="3"/>
            </p:cNvCxnSpPr>
            <p:nvPr/>
          </p:nvCxnSpPr>
          <p:spPr>
            <a:xfrm flipV="1">
              <a:off x="2677353" y="1108717"/>
              <a:ext cx="326724" cy="173089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677353" y="1140223"/>
            <a:ext cx="1602640" cy="3352859"/>
            <a:chOff x="2677353" y="1140223"/>
            <a:chExt cx="1602640" cy="3352859"/>
          </a:xfrm>
        </p:grpSpPr>
        <p:sp>
          <p:nvSpPr>
            <p:cNvPr id="14" name="Rectangle 13"/>
            <p:cNvSpPr/>
            <p:nvPr/>
          </p:nvSpPr>
          <p:spPr>
            <a:xfrm>
              <a:off x="3482570" y="1186135"/>
              <a:ext cx="794423" cy="3306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206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3"/>
              <a:endCxn id="24" idx="1"/>
            </p:cNvCxnSpPr>
            <p:nvPr/>
          </p:nvCxnSpPr>
          <p:spPr>
            <a:xfrm>
              <a:off x="2677353" y="2839609"/>
              <a:ext cx="805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5400000">
              <a:off x="2199660" y="2389559"/>
              <a:ext cx="33296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Match Key Generation </a:t>
              </a:r>
              <a:r>
                <a:rPr lang="en-US" sz="2400" dirty="0" smtClean="0"/>
                <a:t>(crossbar)</a:t>
              </a:r>
              <a:endParaRPr lang="en-US" sz="2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451380" y="1345781"/>
            <a:ext cx="1368449" cy="4303840"/>
            <a:chOff x="8451380" y="1345781"/>
            <a:chExt cx="1368449" cy="430384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8451380" y="1477945"/>
              <a:ext cx="467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51380" y="1641676"/>
              <a:ext cx="467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451380" y="1826349"/>
              <a:ext cx="467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78927" y="1345781"/>
              <a:ext cx="400110" cy="639450"/>
              <a:chOff x="8844431" y="1455574"/>
              <a:chExt cx="400110" cy="639450"/>
            </a:xfrm>
          </p:grpSpPr>
          <p:grpSp>
            <p:nvGrpSpPr>
              <p:cNvPr id="58" name="Group 57" title="ALU"/>
              <p:cNvGrpSpPr/>
              <p:nvPr/>
            </p:nvGrpSpPr>
            <p:grpSpPr>
              <a:xfrm>
                <a:off x="8901532" y="1482638"/>
                <a:ext cx="320040" cy="612386"/>
                <a:chOff x="7068312" y="1524262"/>
                <a:chExt cx="320040" cy="612386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7068312" y="1524262"/>
                  <a:ext cx="320040" cy="112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388352" y="1636776"/>
                  <a:ext cx="0" cy="3111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7068312" y="1947939"/>
                  <a:ext cx="320040" cy="1887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068312" y="1524262"/>
                  <a:ext cx="8565" cy="6123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 rot="5400000">
                <a:off x="8744051" y="1555954"/>
                <a:ext cx="600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ALU</a:t>
                </a:r>
                <a:endParaRPr lang="en-US" sz="2400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>
              <a:off x="8473741" y="4228294"/>
              <a:ext cx="467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473741" y="4392025"/>
              <a:ext cx="467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473741" y="4576698"/>
              <a:ext cx="467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8901288" y="4096130"/>
              <a:ext cx="400110" cy="639450"/>
              <a:chOff x="8844431" y="1455574"/>
              <a:chExt cx="400110" cy="639450"/>
            </a:xfrm>
          </p:grpSpPr>
          <p:grpSp>
            <p:nvGrpSpPr>
              <p:cNvPr id="52" name="Group 51" title="ALU"/>
              <p:cNvGrpSpPr/>
              <p:nvPr/>
            </p:nvGrpSpPr>
            <p:grpSpPr>
              <a:xfrm>
                <a:off x="8901532" y="1482638"/>
                <a:ext cx="320040" cy="612386"/>
                <a:chOff x="7068312" y="1524262"/>
                <a:chExt cx="320040" cy="612386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068312" y="1524262"/>
                  <a:ext cx="320040" cy="112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388352" y="1636776"/>
                  <a:ext cx="0" cy="3111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7068312" y="1947939"/>
                  <a:ext cx="320040" cy="1887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068312" y="1524262"/>
                  <a:ext cx="8565" cy="6123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 rot="5400000">
                <a:off x="8744051" y="1555954"/>
                <a:ext cx="600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ALU</a:t>
                </a:r>
                <a:endParaRPr lang="en-US" sz="2400" dirty="0"/>
              </a:p>
            </p:txBody>
          </p:sp>
        </p:grpSp>
        <p:cxnSp>
          <p:nvCxnSpPr>
            <p:cNvPr id="38" name="Straight Arrow Connector 37"/>
            <p:cNvCxnSpPr>
              <a:stCxn id="30" idx="0"/>
            </p:cNvCxnSpPr>
            <p:nvPr/>
          </p:nvCxnSpPr>
          <p:spPr>
            <a:xfrm flipH="1" flipV="1">
              <a:off x="9101343" y="4697000"/>
              <a:ext cx="17071" cy="952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595648" y="5019885"/>
              <a:ext cx="12241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Op code</a:t>
              </a:r>
            </a:p>
          </p:txBody>
        </p:sp>
        <p:cxnSp>
          <p:nvCxnSpPr>
            <p:cNvPr id="42" name="Straight Arrow Connector 41"/>
            <p:cNvCxnSpPr>
              <a:endCxn id="55" idx="3"/>
            </p:cNvCxnSpPr>
            <p:nvPr/>
          </p:nvCxnSpPr>
          <p:spPr>
            <a:xfrm flipH="1" flipV="1">
              <a:off x="9078982" y="1946651"/>
              <a:ext cx="22361" cy="214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8811627" y="2769089"/>
              <a:ext cx="6799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/>
                <a:t>… …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9278434" y="4385362"/>
              <a:ext cx="295297" cy="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9269303" y="1679038"/>
              <a:ext cx="295297" cy="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VLIW Instructions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838199" y="4064205"/>
            <a:ext cx="5779803" cy="21127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 90% of tables require 8 or fewer primitive actions.</a:t>
            </a:r>
          </a:p>
          <a:p>
            <a:r>
              <a:rPr lang="en-US" dirty="0" smtClean="0"/>
              <a:t>dRMT implements 32 of 32-bit ALUs</a:t>
            </a:r>
          </a:p>
          <a:p>
            <a:r>
              <a:rPr lang="en-US" dirty="0" smtClean="0"/>
              <a:t>Instruction memory is implemented as 32 of 1K deep SRAMs	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42446" y="1073037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5421" y="1365250"/>
            <a:ext cx="3882239" cy="4322979"/>
            <a:chOff x="494937" y="187709"/>
            <a:chExt cx="4633298" cy="5159304"/>
          </a:xfrm>
        </p:grpSpPr>
        <p:sp>
          <p:nvSpPr>
            <p:cNvPr id="9" name="Rectangle 8"/>
            <p:cNvSpPr/>
            <p:nvPr/>
          </p:nvSpPr>
          <p:spPr>
            <a:xfrm>
              <a:off x="4118984" y="3970609"/>
              <a:ext cx="897882" cy="130157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1K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SRAM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(for ALU 0)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8992" y="1839302"/>
              <a:ext cx="1009243" cy="130157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1K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SRAM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(for ALU 31)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2834" y="187709"/>
              <a:ext cx="1310133" cy="97971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32 X 96b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 Select Table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77677" y="308234"/>
              <a:ext cx="9794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Action Program</a:t>
              </a:r>
              <a:endParaRPr lang="en-US" sz="1400" dirty="0"/>
            </a:p>
            <a:p>
              <a:r>
                <a:rPr lang="en-US" sz="1400" dirty="0"/>
                <a:t>Counter</a:t>
              </a:r>
            </a:p>
          </p:txBody>
        </p:sp>
        <p:cxnSp>
          <p:nvCxnSpPr>
            <p:cNvPr id="13" name="Straight Arrow Connector 12"/>
            <p:cNvCxnSpPr>
              <a:stCxn id="25" idx="3"/>
              <a:endCxn id="22" idx="1"/>
            </p:cNvCxnSpPr>
            <p:nvPr/>
          </p:nvCxnSpPr>
          <p:spPr>
            <a:xfrm>
              <a:off x="2257138" y="677566"/>
              <a:ext cx="305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2" idx="2"/>
            </p:cNvCxnSpPr>
            <p:nvPr/>
          </p:nvCxnSpPr>
          <p:spPr>
            <a:xfrm>
              <a:off x="3217901" y="1167423"/>
              <a:ext cx="8402" cy="685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62834" y="1290305"/>
              <a:ext cx="80823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Bits[95:93]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4937" y="1972581"/>
              <a:ext cx="1792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Instruction </a:t>
              </a:r>
              <a:r>
                <a:rPr lang="en-US" sz="1400" dirty="0" err="1"/>
                <a:t>Ptr</a:t>
              </a:r>
              <a:r>
                <a:rPr lang="en-US" sz="1400" dirty="0"/>
                <a:t> 0 (10b)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1561263" y="2353560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… …</a:t>
              </a: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2929595" y="1733521"/>
              <a:ext cx="477836" cy="1561070"/>
            </a:xfrm>
            <a:custGeom>
              <a:avLst/>
              <a:gdLst>
                <a:gd name="connsiteX0" fmla="*/ 0 w 387179"/>
                <a:gd name="connsiteY0" fmla="*/ 0 h 1561070"/>
                <a:gd name="connsiteX1" fmla="*/ 387179 w 387179"/>
                <a:gd name="connsiteY1" fmla="*/ 0 h 1561070"/>
                <a:gd name="connsiteX2" fmla="*/ 387179 w 387179"/>
                <a:gd name="connsiteY2" fmla="*/ 1561070 h 1561070"/>
                <a:gd name="connsiteX3" fmla="*/ 0 w 387179"/>
                <a:gd name="connsiteY3" fmla="*/ 1561070 h 1561070"/>
                <a:gd name="connsiteX4" fmla="*/ 0 w 387179"/>
                <a:gd name="connsiteY4" fmla="*/ 0 h 1561070"/>
                <a:gd name="connsiteX0" fmla="*/ 0 w 387179"/>
                <a:gd name="connsiteY0" fmla="*/ 0 h 1561070"/>
                <a:gd name="connsiteX1" fmla="*/ 387179 w 387179"/>
                <a:gd name="connsiteY1" fmla="*/ 197708 h 1561070"/>
                <a:gd name="connsiteX2" fmla="*/ 387179 w 387179"/>
                <a:gd name="connsiteY2" fmla="*/ 1561070 h 1561070"/>
                <a:gd name="connsiteX3" fmla="*/ 0 w 387179"/>
                <a:gd name="connsiteY3" fmla="*/ 1561070 h 1561070"/>
                <a:gd name="connsiteX4" fmla="*/ 0 w 387179"/>
                <a:gd name="connsiteY4" fmla="*/ 0 h 1561070"/>
                <a:gd name="connsiteX0" fmla="*/ 0 w 387179"/>
                <a:gd name="connsiteY0" fmla="*/ 0 h 1561070"/>
                <a:gd name="connsiteX1" fmla="*/ 387179 w 387179"/>
                <a:gd name="connsiteY1" fmla="*/ 197708 h 1561070"/>
                <a:gd name="connsiteX2" fmla="*/ 387179 w 387179"/>
                <a:gd name="connsiteY2" fmla="*/ 1371600 h 1561070"/>
                <a:gd name="connsiteX3" fmla="*/ 0 w 387179"/>
                <a:gd name="connsiteY3" fmla="*/ 1561070 h 1561070"/>
                <a:gd name="connsiteX4" fmla="*/ 0 w 387179"/>
                <a:gd name="connsiteY4" fmla="*/ 0 h 1561070"/>
                <a:gd name="connsiteX0" fmla="*/ 0 w 387179"/>
                <a:gd name="connsiteY0" fmla="*/ 0 h 1561070"/>
                <a:gd name="connsiteX1" fmla="*/ 387179 w 387179"/>
                <a:gd name="connsiteY1" fmla="*/ 197708 h 1561070"/>
                <a:gd name="connsiteX2" fmla="*/ 387179 w 387179"/>
                <a:gd name="connsiteY2" fmla="*/ 1330411 h 1561070"/>
                <a:gd name="connsiteX3" fmla="*/ 0 w 387179"/>
                <a:gd name="connsiteY3" fmla="*/ 1561070 h 1561070"/>
                <a:gd name="connsiteX4" fmla="*/ 0 w 387179"/>
                <a:gd name="connsiteY4" fmla="*/ 0 h 156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79" h="1561070">
                  <a:moveTo>
                    <a:pt x="0" y="0"/>
                  </a:moveTo>
                  <a:lnTo>
                    <a:pt x="387179" y="197708"/>
                  </a:lnTo>
                  <a:lnTo>
                    <a:pt x="387179" y="1330411"/>
                  </a:lnTo>
                  <a:lnTo>
                    <a:pt x="0" y="156107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8:1 mux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70972" y="2151530"/>
              <a:ext cx="456223" cy="9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4937" y="2829055"/>
              <a:ext cx="1792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Instruction </a:t>
              </a:r>
              <a:r>
                <a:rPr lang="en-US" sz="1400" dirty="0" err="1"/>
                <a:t>Ptr</a:t>
              </a:r>
              <a:r>
                <a:rPr lang="en-US" sz="1400" dirty="0"/>
                <a:t> 7 (10b)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470972" y="3012380"/>
              <a:ext cx="456709" cy="13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407435" y="2484365"/>
              <a:ext cx="711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5894" y="3800121"/>
              <a:ext cx="1792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Instruction </a:t>
              </a:r>
              <a:r>
                <a:rPr lang="en-US" sz="1400" dirty="0" err="1"/>
                <a:t>Ptr</a:t>
              </a:r>
              <a:r>
                <a:rPr lang="en-US" sz="1400" dirty="0"/>
                <a:t> 0 (10b)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561263" y="4405982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… …</a:t>
              </a:r>
            </a:p>
          </p:txBody>
        </p:sp>
        <p:sp>
          <p:nvSpPr>
            <p:cNvPr id="25" name="Rectangle 19"/>
            <p:cNvSpPr/>
            <p:nvPr/>
          </p:nvSpPr>
          <p:spPr>
            <a:xfrm>
              <a:off x="2929595" y="3785943"/>
              <a:ext cx="477836" cy="1561070"/>
            </a:xfrm>
            <a:custGeom>
              <a:avLst/>
              <a:gdLst>
                <a:gd name="connsiteX0" fmla="*/ 0 w 387179"/>
                <a:gd name="connsiteY0" fmla="*/ 0 h 1561070"/>
                <a:gd name="connsiteX1" fmla="*/ 387179 w 387179"/>
                <a:gd name="connsiteY1" fmla="*/ 0 h 1561070"/>
                <a:gd name="connsiteX2" fmla="*/ 387179 w 387179"/>
                <a:gd name="connsiteY2" fmla="*/ 1561070 h 1561070"/>
                <a:gd name="connsiteX3" fmla="*/ 0 w 387179"/>
                <a:gd name="connsiteY3" fmla="*/ 1561070 h 1561070"/>
                <a:gd name="connsiteX4" fmla="*/ 0 w 387179"/>
                <a:gd name="connsiteY4" fmla="*/ 0 h 1561070"/>
                <a:gd name="connsiteX0" fmla="*/ 0 w 387179"/>
                <a:gd name="connsiteY0" fmla="*/ 0 h 1561070"/>
                <a:gd name="connsiteX1" fmla="*/ 387179 w 387179"/>
                <a:gd name="connsiteY1" fmla="*/ 197708 h 1561070"/>
                <a:gd name="connsiteX2" fmla="*/ 387179 w 387179"/>
                <a:gd name="connsiteY2" fmla="*/ 1561070 h 1561070"/>
                <a:gd name="connsiteX3" fmla="*/ 0 w 387179"/>
                <a:gd name="connsiteY3" fmla="*/ 1561070 h 1561070"/>
                <a:gd name="connsiteX4" fmla="*/ 0 w 387179"/>
                <a:gd name="connsiteY4" fmla="*/ 0 h 1561070"/>
                <a:gd name="connsiteX0" fmla="*/ 0 w 387179"/>
                <a:gd name="connsiteY0" fmla="*/ 0 h 1561070"/>
                <a:gd name="connsiteX1" fmla="*/ 387179 w 387179"/>
                <a:gd name="connsiteY1" fmla="*/ 197708 h 1561070"/>
                <a:gd name="connsiteX2" fmla="*/ 387179 w 387179"/>
                <a:gd name="connsiteY2" fmla="*/ 1371600 h 1561070"/>
                <a:gd name="connsiteX3" fmla="*/ 0 w 387179"/>
                <a:gd name="connsiteY3" fmla="*/ 1561070 h 1561070"/>
                <a:gd name="connsiteX4" fmla="*/ 0 w 387179"/>
                <a:gd name="connsiteY4" fmla="*/ 0 h 1561070"/>
                <a:gd name="connsiteX0" fmla="*/ 0 w 387179"/>
                <a:gd name="connsiteY0" fmla="*/ 0 h 1561070"/>
                <a:gd name="connsiteX1" fmla="*/ 387179 w 387179"/>
                <a:gd name="connsiteY1" fmla="*/ 197708 h 1561070"/>
                <a:gd name="connsiteX2" fmla="*/ 387179 w 387179"/>
                <a:gd name="connsiteY2" fmla="*/ 1330411 h 1561070"/>
                <a:gd name="connsiteX3" fmla="*/ 0 w 387179"/>
                <a:gd name="connsiteY3" fmla="*/ 1561070 h 1561070"/>
                <a:gd name="connsiteX4" fmla="*/ 0 w 387179"/>
                <a:gd name="connsiteY4" fmla="*/ 0 h 156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79" h="1561070">
                  <a:moveTo>
                    <a:pt x="0" y="0"/>
                  </a:moveTo>
                  <a:lnTo>
                    <a:pt x="387179" y="197708"/>
                  </a:lnTo>
                  <a:lnTo>
                    <a:pt x="387179" y="1330411"/>
                  </a:lnTo>
                  <a:lnTo>
                    <a:pt x="0" y="156107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8:1 mux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464058" y="3976372"/>
              <a:ext cx="463621" cy="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4937" y="4785422"/>
              <a:ext cx="1792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Instruction </a:t>
              </a:r>
              <a:r>
                <a:rPr lang="en-US" sz="1400" dirty="0" err="1"/>
                <a:t>Ptr</a:t>
              </a:r>
              <a:r>
                <a:rPr lang="en-US" sz="1400" dirty="0"/>
                <a:t> 7 (10b)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464058" y="4952474"/>
              <a:ext cx="463622" cy="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07435" y="4536787"/>
              <a:ext cx="711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5400000">
              <a:off x="4426178" y="3408966"/>
              <a:ext cx="3080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…</a:t>
              </a:r>
            </a:p>
          </p:txBody>
        </p:sp>
        <p:cxnSp>
          <p:nvCxnSpPr>
            <p:cNvPr id="31" name="Elbow Connector 30"/>
            <p:cNvCxnSpPr/>
            <p:nvPr/>
          </p:nvCxnSpPr>
          <p:spPr>
            <a:xfrm rot="16200000" flipH="1">
              <a:off x="2446996" y="2136882"/>
              <a:ext cx="2388321" cy="463620"/>
            </a:xfrm>
            <a:prstGeom prst="bentConnector3">
              <a:avLst>
                <a:gd name="adj1" fmla="val 62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0800000" flipV="1">
              <a:off x="3226303" y="3562860"/>
              <a:ext cx="646665" cy="334257"/>
            </a:xfrm>
            <a:prstGeom prst="bentConnector3">
              <a:avLst>
                <a:gd name="adj1" fmla="val 989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26294" y="3307534"/>
              <a:ext cx="10040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/>
                <a:t>Bits[2:0]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/>
      <p:bldGraphic spid="5" grpId="0">
        <p:bldAsOne/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Crossbar choices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5" y="4500515"/>
            <a:ext cx="9838994" cy="2190867"/>
          </a:xfrm>
        </p:spPr>
        <p:txBody>
          <a:bodyPr/>
          <a:lstStyle/>
          <a:p>
            <a:r>
              <a:rPr lang="en-US" dirty="0" smtClean="0"/>
              <a:t>The segment crossbar is as powerful as full crossbar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 tables are split across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Total key-segments per cluster &lt; Max Key Segments per cluster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dRMT uses One-to-Many Segment Crossbar.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962556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23" idx="4"/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4" idx="4"/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549100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580113" y="962556"/>
            <a:ext cx="2190562" cy="3341814"/>
            <a:chOff x="4580113" y="962556"/>
            <a:chExt cx="2190562" cy="3341814"/>
          </a:xfrm>
        </p:grpSpPr>
        <p:sp>
          <p:nvSpPr>
            <p:cNvPr id="23" name="Rectangle 22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/>
            <p:cNvCxnSpPr>
              <a:stCxn id="44" idx="4"/>
              <a:endCxn id="39" idx="0"/>
            </p:cNvCxnSpPr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45" idx="4"/>
              <a:endCxn id="48" idx="0"/>
            </p:cNvCxnSpPr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46" idx="4"/>
              <a:endCxn id="41" idx="0"/>
            </p:cNvCxnSpPr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831779" y="962557"/>
            <a:ext cx="2190562" cy="3336033"/>
            <a:chOff x="7831779" y="962557"/>
            <a:chExt cx="2190562" cy="3336033"/>
          </a:xfrm>
        </p:grpSpPr>
        <p:sp>
          <p:nvSpPr>
            <p:cNvPr id="42" name="Rectangle 41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903030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30" name="Slide Number Placeholder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3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Hardware Evaluation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90535" y="985246"/>
          <a:ext cx="812800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dRMT(IPC=1)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dRMT(IPC=2)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Key Generation</a:t>
                      </a:r>
                      <a:endParaRPr lang="en-US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Key Crossbar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Packet Storage</a:t>
                      </a:r>
                      <a:endParaRPr lang="en-US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Scratch Pad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Actions</a:t>
                      </a:r>
                      <a:endParaRPr lang="en-US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/>
                        <a:t>Input</a:t>
                      </a:r>
                      <a:r>
                        <a:rPr lang="en-US" b="0" i="0" baseline="0" dirty="0" smtClean="0"/>
                        <a:t> Crossbar</a:t>
                      </a:r>
                      <a:endParaRPr lang="en-US" b="0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0" dirty="0" smtClean="0"/>
                        <a:t>ALUs</a:t>
                      </a:r>
                      <a:endParaRPr lang="en-US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0" dirty="0" smtClean="0"/>
                        <a:t>Output</a:t>
                      </a:r>
                      <a:r>
                        <a:rPr lang="en-US" i="0" baseline="0" dirty="0" smtClean="0"/>
                        <a:t> Crossbar</a:t>
                      </a:r>
                      <a:endParaRPr lang="en-US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/>
                        <a:t>VLIW</a:t>
                      </a:r>
                      <a:r>
                        <a:rPr lang="en-US" b="0" i="0" baseline="0" dirty="0" smtClean="0"/>
                        <a:t> Table</a:t>
                      </a:r>
                      <a:endParaRPr lang="en-US" b="0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 smtClean="0"/>
                        <a:t>Total</a:t>
                      </a:r>
                      <a:endParaRPr lang="en-US" b="1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1.243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1.056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1.367</a:t>
                      </a:r>
                      <a:endParaRPr 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6742" y="6137563"/>
            <a:ext cx="358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Estimated area </a:t>
            </a:r>
            <a:r>
              <a:rPr lang="en-US" dirty="0" smtClean="0"/>
              <a:t>per processor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Hardware Evaluation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36246" y="1262326"/>
          <a:ext cx="81280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1428"/>
                <a:gridCol w="1648691"/>
                <a:gridCol w="1776681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Processors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bar with 32 memory clusters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dRMT(IPC=1) with crossbar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dRMT(IPC=2) with crossbar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0" dirty="0" smtClean="0"/>
                        <a:t>16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15233" y="3247491"/>
            <a:ext cx="477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r>
              <a:rPr lang="en-US"/>
              <a:t>)</a:t>
            </a:r>
            <a:r>
              <a:rPr lang="en-US" smtClean="0"/>
              <a:t> Area </a:t>
            </a:r>
            <a:r>
              <a:rPr lang="en-US" dirty="0" smtClean="0"/>
              <a:t>of all processors plus interconnect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90887" y="3914599"/>
          <a:ext cx="4018718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35"/>
                <a:gridCol w="248198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Processors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for Cross</a:t>
                      </a:r>
                      <a:r>
                        <a:rPr lang="en-US" baseline="0" dirty="0" smtClean="0"/>
                        <a:t>bar with 32 memory clusters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0" dirty="0" smtClean="0"/>
                        <a:t>16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 W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1.31 W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1.75 W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71086" y="5964975"/>
            <a:ext cx="34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 Crossbar Power @1.2 GHz  0.9V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3366</Words>
  <Application>Microsoft Macintosh PowerPoint</Application>
  <PresentationFormat>Widescreen</PresentationFormat>
  <Paragraphs>1167</Paragraphs>
  <Slides>51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ILP formulation of scheduling problem</vt:lpstr>
      <vt:lpstr>Enforcing periodic resource constraints</vt:lpstr>
      <vt:lpstr>Evaluation: switch.p4 on RMT and dRMT</vt:lpstr>
      <vt:lpstr>dRMT eliminates performance cliffs</vt:lpstr>
      <vt:lpstr>dRMT Match Action Processor</vt:lpstr>
      <vt:lpstr>Crossbar designs</vt:lpstr>
      <vt:lpstr>Hardware area estimates (mm2)</vt:lpstr>
      <vt:lpstr>Summary</vt:lpstr>
      <vt:lpstr>PowerPoint Presentation</vt:lpstr>
      <vt:lpstr>Problems with RMT Architecture</vt:lpstr>
      <vt:lpstr>Compiling a P4 program to dRMT</vt:lpstr>
      <vt:lpstr>Evaluation: Key questions</vt:lpstr>
      <vt:lpstr>Summary</vt:lpstr>
      <vt:lpstr>Hardware costs</vt:lpstr>
      <vt:lpstr>Crossbar requirements</vt:lpstr>
      <vt:lpstr>Crossbar designs</vt:lpstr>
      <vt:lpstr>Differences in architecture relative to RMT</vt:lpstr>
      <vt:lpstr>dRMT eliminates performance cliffs</vt:lpstr>
      <vt:lpstr>Results: switch.p4 on RMT and dRMT</vt:lpstr>
      <vt:lpstr>Hardware design for dRMT</vt:lpstr>
      <vt:lpstr>Ongoing and future work</vt:lpstr>
      <vt:lpstr>Problems with RMT Architecture</vt:lpstr>
      <vt:lpstr>Related Work</vt:lpstr>
      <vt:lpstr>Hardware Implementation</vt:lpstr>
      <vt:lpstr>Match-Action Processor</vt:lpstr>
      <vt:lpstr>VLIW Instructions</vt:lpstr>
      <vt:lpstr>Crossbar choices</vt:lpstr>
      <vt:lpstr>Hardware Evaluation</vt:lpstr>
      <vt:lpstr>Hardware Evaluation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1066</cp:revision>
  <dcterms:created xsi:type="dcterms:W3CDTF">2017-05-13T13:11:05Z</dcterms:created>
  <dcterms:modified xsi:type="dcterms:W3CDTF">2017-05-18T15:43:59Z</dcterms:modified>
</cp:coreProperties>
</file>