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406" r:id="rId25"/>
    <p:sldId id="378" r:id="rId26"/>
    <p:sldId id="379" r:id="rId27"/>
    <p:sldId id="380" r:id="rId28"/>
    <p:sldId id="397" r:id="rId29"/>
    <p:sldId id="343" r:id="rId30"/>
    <p:sldId id="407" r:id="rId31"/>
    <p:sldId id="350" r:id="rId32"/>
    <p:sldId id="404" r:id="rId33"/>
    <p:sldId id="405" r:id="rId34"/>
    <p:sldId id="403" r:id="rId35"/>
    <p:sldId id="402" r:id="rId36"/>
    <p:sldId id="398" r:id="rId37"/>
    <p:sldId id="399" r:id="rId38"/>
    <p:sldId id="400" r:id="rId39"/>
    <p:sldId id="401" r:id="rId40"/>
    <p:sldId id="375" r:id="rId41"/>
    <p:sldId id="376" r:id="rId42"/>
    <p:sldId id="368" r:id="rId43"/>
    <p:sldId id="365" r:id="rId44"/>
    <p:sldId id="351" r:id="rId45"/>
    <p:sldId id="352" r:id="rId46"/>
    <p:sldId id="338" r:id="rId47"/>
    <p:sldId id="316" r:id="rId48"/>
    <p:sldId id="3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092"/>
    <p:restoredTop sz="68237"/>
  </p:normalViewPr>
  <p:slideViewPr>
    <p:cSldViewPr snapToGrid="0" snapToObjects="1" showGuides="1">
      <p:cViewPr>
        <p:scale>
          <a:sx n="74" d="100"/>
          <a:sy n="74" d="100"/>
        </p:scale>
        <p:origin x="144" y="9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171453696"/>
        <c:axId val="1171825056"/>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981557424"/>
        <c:axId val="1171779616"/>
      </c:barChart>
      <c:catAx>
        <c:axId val="117145369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171825056"/>
        <c:crossesAt val="0.0"/>
        <c:auto val="1"/>
        <c:lblAlgn val="ctr"/>
        <c:lblOffset val="100"/>
        <c:noMultiLvlLbl val="0"/>
      </c:catAx>
      <c:valAx>
        <c:axId val="1171825056"/>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171453696"/>
        <c:crosses val="autoZero"/>
        <c:crossBetween val="between"/>
      </c:valAx>
      <c:valAx>
        <c:axId val="1171779616"/>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981557424"/>
        <c:crosses val="max"/>
        <c:crossBetween val="between"/>
      </c:valAx>
      <c:catAx>
        <c:axId val="981557424"/>
        <c:scaling>
          <c:orientation val="minMax"/>
        </c:scaling>
        <c:delete val="1"/>
        <c:axPos val="b"/>
        <c:numFmt formatCode="General" sourceLinked="1"/>
        <c:majorTickMark val="out"/>
        <c:minorTickMark val="none"/>
        <c:tickLblPos val="nextTo"/>
        <c:crossAx val="1171779616"/>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100477088"/>
        <c:axId val="738269904"/>
      </c:scatterChart>
      <c:valAx>
        <c:axId val="110047708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738269904"/>
        <c:crosses val="autoZero"/>
        <c:crossBetween val="midCat"/>
      </c:valAx>
      <c:valAx>
        <c:axId val="738269904"/>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00477088"/>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086522320"/>
        <c:axId val="1086968464"/>
      </c:barChart>
      <c:catAx>
        <c:axId val="1086522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6968464"/>
        <c:crosses val="autoZero"/>
        <c:auto val="1"/>
        <c:lblAlgn val="ctr"/>
        <c:lblOffset val="100"/>
        <c:noMultiLvlLbl val="0"/>
      </c:catAx>
      <c:valAx>
        <c:axId val="108696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6522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performance variability such as contention at a memory and a processor.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4.5%and 50% depending on the particular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Finally,</a:t>
            </a:r>
            <a:r>
              <a:rPr lang="en-US" sz="600" baseline="0" dirty="0" smtClean="0"/>
              <a:t> for the third question, we design hardware for </a:t>
            </a:r>
            <a:r>
              <a:rPr lang="en-US" sz="600" baseline="0" dirty="0" err="1" smtClean="0"/>
              <a:t>dRMT</a:t>
            </a:r>
            <a:r>
              <a:rPr lang="en-US" sz="600" baseline="0" dirty="0" smtClean="0"/>
              <a:t>. When synthesized to gates, we find that while </a:t>
            </a:r>
            <a:r>
              <a:rPr lang="en-US" sz="600" baseline="0" dirty="0" err="1" smtClean="0"/>
              <a:t>dRMT</a:t>
            </a:r>
            <a:r>
              <a:rPr lang="en-US" sz="600" baseline="0" dirty="0" smtClean="0"/>
              <a:t> takes up a few mm^2 more in chip area. But, this is small relative to switching chips that have an area of several hundred mm^2.</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a:t>
            </a:r>
            <a:r>
              <a:rPr lang="en-US" baseline="0" dirty="0" smtClean="0"/>
              <a:t> general, scheduling and placement are coupled. For instance, in RMT, you need to know which stage a table is located in because you can only schedule matches and actions for that table in that stage.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TODO: Explain why scheduling and placement in RMT are coupled clearly.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But, in </a:t>
            </a:r>
            <a:r>
              <a:rPr lang="en-US" baseline="0" dirty="0" err="1" smtClean="0"/>
              <a:t>dRMT</a:t>
            </a:r>
            <a:r>
              <a:rPr lang="en-US" baseline="0" dirty="0" smtClean="0"/>
              <a:t>, we can prove that the crossbar decouples these two problems. This means that you can place your tables in memory clusters first. Then, regardless of the table placement, you can schedule operations on these tables at any processor. This is because the crossbar allows any processor to lookup tables in any memory cluster. The only </a:t>
            </a:r>
            <a:r>
              <a:rPr lang="en-US" baseline="0" dirty="0" err="1" smtClean="0"/>
              <a:t>restricton</a:t>
            </a:r>
            <a:r>
              <a:rPr lang="en-US" baseline="0" dirty="0" smtClean="0"/>
              <a:t> is that neither the processor nor the memory oversubscribes the crossbar by sending or receiving more keys than the crossbar can carry, which is quite easy to enforce.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 this talk, we’ll focus on the scheduling problem. Prior work already handles table placement for RMT, and we can repurpose this for </a:t>
            </a:r>
            <a:r>
              <a:rPr lang="en-US" baseline="0" dirty="0" err="1" smtClean="0"/>
              <a:t>dRMT</a:t>
            </a:r>
            <a:r>
              <a:rPr lang="en-US" baseline="0" dirty="0" smtClean="0"/>
              <a:t> as well.</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RMT architecture because it is representative of many commercial products today.</a:t>
            </a:r>
          </a:p>
          <a:p>
            <a:endParaRPr lang="en-US" baseline="0" dirty="0" smtClean="0"/>
          </a:p>
          <a:p>
            <a:r>
              <a:rPr lang="en-US" baseline="0" dirty="0" smtClean="0"/>
              <a:t>In the RMT architecture, a parser turns bytes from the wire into a bag of packet headers. In each pipeline stage, a programmable match unit extracts the relevant part of the packet header as a key to look up in the match-action table. It then sends this to the memory cluster, which performs the lookup and returns a result. This result is used by a programmable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it’s two classes as soon as you introduce the red and blue transparent panes.</a:t>
            </a:r>
          </a:p>
          <a:p>
            <a:r>
              <a:rPr lang="en-US" baseline="0" dirty="0" smtClean="0"/>
              <a:t>TODO: When you say it’s two classes, say that it’s regardless of the values of the two.</a:t>
            </a:r>
          </a:p>
          <a:p>
            <a:endParaRPr lang="en-US" baseline="0" dirty="0" smtClean="0"/>
          </a:p>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TODO: Crisp explanation of why gains are diminished on combined.</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48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the very beginning of the slide that you’re very briefly telling them about the hardware design. Set expectations right at the </a:t>
            </a:r>
            <a:r>
              <a:rPr lang="en-US" baseline="0" smtClean="0"/>
              <a:t>beginning.</a:t>
            </a:r>
            <a:endParaRPr lang="en-US" baseline="0" dirty="0" smtClean="0"/>
          </a:p>
          <a:p>
            <a:endParaRPr lang="en-US" dirty="0" smtClean="0"/>
          </a:p>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a:p>
            <a:endParaRPr lang="en-US" baseline="0" dirty="0" smtClean="0"/>
          </a:p>
          <a:p>
            <a:r>
              <a:rPr lang="en-US" baseline="0" dirty="0" smtClean="0"/>
              <a:t>TODO: Crisp explanation of manual place-and-route.</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that this is just the cost of logic, doesn’t include</a:t>
            </a:r>
            <a:r>
              <a:rPr lang="en-US" baseline="0" dirty="0" smtClean="0"/>
              <a:t> table memories, IOs, etc.</a:t>
            </a:r>
          </a:p>
          <a:p>
            <a:r>
              <a:rPr lang="en-US" baseline="0" dirty="0" smtClean="0"/>
              <a:t>TODO: Say that we are not changing the </a:t>
            </a:r>
            <a:r>
              <a:rPr lang="en-US" baseline="0" dirty="0" err="1" smtClean="0"/>
              <a:t>Ios</a:t>
            </a:r>
            <a:r>
              <a:rPr lang="en-US" baseline="0" dirty="0" smtClean="0"/>
              <a:t>, table memories, etc.</a:t>
            </a:r>
            <a:endParaRPr lang="en-US" dirty="0" smtClean="0"/>
          </a:p>
          <a:p>
            <a:endParaRPr lang="en-US" dirty="0" smtClean="0"/>
          </a:p>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Use different colors for memory match and action. Maybe make </a:t>
            </a:r>
            <a:r>
              <a:rPr lang="en-US" dirty="0" err="1" smtClean="0"/>
              <a:t>dRMT</a:t>
            </a:r>
            <a:r>
              <a:rPr lang="en-US" dirty="0" smtClean="0"/>
              <a:t> a banner.</a:t>
            </a:r>
          </a:p>
          <a:p>
            <a:endParaRPr lang="en-US" dirty="0" smtClean="0"/>
          </a:p>
          <a:p>
            <a:r>
              <a:rPr lang="en-US" dirty="0" smtClean="0"/>
              <a:t>The problem with RMT is that it aggregates resources into stages,</a:t>
            </a:r>
            <a:r>
              <a:rPr lang="en-US" baseline="0" dirty="0" smtClean="0"/>
              <a:t> which provide a fixed ratio of different resources: memory resources (to store lookup tables), match resources (to generate match keys up to a certain width), and action resources (to transform a limited number of action fields).</a:t>
            </a:r>
          </a:p>
          <a:p>
            <a:endParaRPr lang="en-US" baseline="0" dirty="0" smtClean="0"/>
          </a:p>
          <a:p>
            <a:r>
              <a:rPr lang="en-US" baseline="0" dirty="0" smtClean="0"/>
              <a:t>If your program’s resource requirements do not have the same fixed ratio, you end up wasting resources . This is because you can’t allocate resources independently. If you increase one resource, you have to increase the other to maintain the same ratio. 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8632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48</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1.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tiff"/><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hart" Target="../charts/char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mc:AlternateContent xmlns:mc="http://schemas.openxmlformats.org/markup-compatibility/2006" xmlns:p14="http://schemas.microsoft.com/office/powerpoint/2010/main">
    <mc:Choice Requires="p14">
      <p:transition spd="slow" p14:dur="2000" advTm="10970"/>
    </mc:Choice>
    <mc:Fallback xmlns="">
      <p:transition spd="slow" advTm="109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custDataLst>
      <p:tags r:id="rId1"/>
    </p:custDataLst>
    <p:extLst>
      <p:ext uri="{BB962C8B-B14F-4D97-AF65-F5344CB8AC3E}">
        <p14:creationId xmlns:p14="http://schemas.microsoft.com/office/powerpoint/2010/main" val="483506615"/>
      </p:ext>
    </p:extLst>
  </p:cSld>
  <p:clrMapOvr>
    <a:masterClrMapping/>
  </p:clrMapOvr>
  <mc:AlternateContent xmlns:mc="http://schemas.openxmlformats.org/markup-compatibility/2006" xmlns:p14="http://schemas.microsoft.com/office/powerpoint/2010/main">
    <mc:Choice Requires="p14">
      <p:transition spd="slow" p14:dur="2000" advTm="56054"/>
    </mc:Choice>
    <mc:Fallback xmlns="">
      <p:transition spd="slow" advTm="56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Can </a:t>
            </a:r>
            <a:r>
              <a:rPr lang="en-US" sz="3200" dirty="0" err="1" smtClean="0"/>
              <a:t>dRMT</a:t>
            </a:r>
            <a:r>
              <a:rPr lang="en-US" sz="3200" dirty="0" smtClean="0"/>
              <a:t> provide deterministic performance guarantees?</a:t>
            </a:r>
            <a:endParaRPr lang="en-US" sz="800" dirty="0" smtClean="0"/>
          </a:p>
          <a:p>
            <a:pPr>
              <a:buFont typeface="Wingdings" charset="2"/>
              <a:buChar char="Ø"/>
            </a:pPr>
            <a:r>
              <a:rPr lang="en-US" dirty="0" smtClean="0">
                <a:solidFill>
                  <a:srgbClr val="0432FF"/>
                </a:solidFill>
              </a:rPr>
              <a:t>Yes. Compiler schedules programs using an ILP to eliminate memory and processor contention.</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(4.5-50%)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custDataLst>
      <p:tags r:id="rId1"/>
    </p:custDataLst>
    <p:extLst>
      <p:ext uri="{BB962C8B-B14F-4D97-AF65-F5344CB8AC3E}">
        <p14:creationId xmlns:p14="http://schemas.microsoft.com/office/powerpoint/2010/main" val="1451710730"/>
      </p:ext>
    </p:extLst>
  </p:cSld>
  <p:clrMapOvr>
    <a:masterClrMapping/>
  </p:clrMapOvr>
  <mc:AlternateContent xmlns:mc="http://schemas.openxmlformats.org/markup-compatibility/2006" xmlns:p14="http://schemas.microsoft.com/office/powerpoint/2010/main">
    <mc:Choice Requires="p14">
      <p:transition spd="slow" p14:dur="2000" advTm="106192"/>
    </mc:Choice>
    <mc:Fallback xmlns="">
      <p:transition spd="slow" advTm="106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custDataLst>
      <p:tags r:id="rId1"/>
    </p:custDataLst>
    <p:extLst>
      <p:ext uri="{BB962C8B-B14F-4D97-AF65-F5344CB8AC3E}">
        <p14:creationId xmlns:p14="http://schemas.microsoft.com/office/powerpoint/2010/main" val="555195143"/>
      </p:ext>
    </p:extLst>
  </p:cSld>
  <p:clrMapOvr>
    <a:masterClrMapping/>
  </p:clrMapOvr>
  <mc:AlternateContent xmlns:mc="http://schemas.openxmlformats.org/markup-compatibility/2006" xmlns:p14="http://schemas.microsoft.com/office/powerpoint/2010/main">
    <mc:Choice Requires="p14">
      <p:transition spd="slow" p14:dur="2000" advTm="34907"/>
    </mc:Choice>
    <mc:Fallback xmlns="">
      <p:transition spd="slow" advTm="3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t>
            </a:r>
            <a:r>
              <a:rPr lang="en-US" smtClean="0"/>
              <a:t>and placement.</a:t>
            </a:r>
            <a:endParaRPr lang="en-US" dirty="0" smtClean="0"/>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custDataLst>
      <p:tags r:id="rId1"/>
    </p:custDataLst>
    <p:extLst>
      <p:ext uri="{BB962C8B-B14F-4D97-AF65-F5344CB8AC3E}">
        <p14:creationId xmlns:p14="http://schemas.microsoft.com/office/powerpoint/2010/main" val="863192594"/>
      </p:ext>
    </p:extLst>
  </p:cSld>
  <p:clrMapOvr>
    <a:masterClrMapping/>
  </p:clrMapOvr>
  <mc:AlternateContent xmlns:mc="http://schemas.openxmlformats.org/markup-compatibility/2006" xmlns:p14="http://schemas.microsoft.com/office/powerpoint/2010/main">
    <mc:Choice Requires="p14">
      <p:transition spd="slow" p14:dur="2000" advTm="70411"/>
    </mc:Choice>
    <mc:Fallback xmlns="">
      <p:transition spd="slow" advTm="7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59" name="TextBox 58"/>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60" name="TextBox 59"/>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1915311895"/>
      </p:ext>
    </p:extLst>
  </p:cSld>
  <p:clrMapOvr>
    <a:masterClrMapping/>
  </p:clrMapOvr>
  <mc:AlternateContent xmlns:mc="http://schemas.openxmlformats.org/markup-compatibility/2006" xmlns:p14="http://schemas.microsoft.com/office/powerpoint/2010/main">
    <mc:Choice Requires="p14">
      <p:transition spd="slow" p14:dur="2000" advTm="57192"/>
    </mc:Choice>
    <mc:Fallback xmlns="">
      <p:transition spd="slow" advTm="57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49"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214959"/>
            <a:ext cx="301686" cy="461665"/>
          </a:xfrm>
          <a:prstGeom prst="rect">
            <a:avLst/>
          </a:prstGeom>
          <a:noFill/>
        </p:spPr>
        <p:txBody>
          <a:bodyPr wrap="square" rtlCol="0">
            <a:spAutoFit/>
          </a:bodyPr>
          <a:lstStyle/>
          <a:p>
            <a:r>
              <a:rPr lang="en-US" sz="2400"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214959"/>
            <a:ext cx="301686" cy="461665"/>
          </a:xfrm>
          <a:prstGeom prst="rect">
            <a:avLst/>
          </a:prstGeom>
          <a:noFill/>
        </p:spPr>
        <p:txBody>
          <a:bodyPr wrap="square" rtlCol="0">
            <a:spAutoFit/>
          </a:bodyPr>
          <a:lstStyle/>
          <a:p>
            <a:r>
              <a:rPr lang="en-US" sz="2400"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408811124"/>
      </p:ext>
    </p:extLst>
  </p:cSld>
  <p:clrMapOvr>
    <a:masterClrMapping/>
  </p:clrMapOvr>
  <mc:AlternateContent xmlns:mc="http://schemas.openxmlformats.org/markup-compatibility/2006" xmlns:p14="http://schemas.microsoft.com/office/powerpoint/2010/main">
    <mc:Choice Requires="p14">
      <p:transition spd="slow" p14:dur="2000" advTm="32569"/>
    </mc:Choice>
    <mc:Fallback xmlns="">
      <p:transition spd="slow" advTm="32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000651553"/>
      </p:ext>
    </p:extLst>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31525007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2" name="TextBox 21"/>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3" name="TextBox 22"/>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763014597"/>
      </p:ext>
    </p:extLst>
  </p:cSld>
  <p:clrMapOvr>
    <a:masterClrMapping/>
  </p:clrMapOvr>
  <mc:AlternateContent xmlns:mc="http://schemas.openxmlformats.org/markup-compatibility/2006" xmlns:p14="http://schemas.microsoft.com/office/powerpoint/2010/main">
    <mc:Choice Requires="p14">
      <p:transition spd="slow" p14:dur="2000" advTm="12903"/>
    </mc:Choice>
    <mc:Fallback xmlns="">
      <p:transition spd="slow" advTm="12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
        <p:nvSpPr>
          <p:cNvPr id="20" name="TextBox 19"/>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1" name="TextBox 20"/>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2" name="TextBox 21"/>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664087740"/>
      </p:ext>
    </p:extLst>
  </p:cSld>
  <p:clrMapOvr>
    <a:masterClrMapping/>
  </p:clrMapOvr>
  <mc:AlternateContent xmlns:mc="http://schemas.openxmlformats.org/markup-compatibility/2006" xmlns:p14="http://schemas.microsoft.com/office/powerpoint/2010/main">
    <mc:Choice Requires="p14">
      <p:transition spd="slow" p14:dur="2000" advTm="21142"/>
    </mc:Choice>
    <mc:Fallback xmlns="">
      <p:transition spd="slow" advTm="21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872051258"/>
      </p:ext>
    </p:extLst>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862339655"/>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a:t>
            </a:r>
            <a:r>
              <a:rPr lang="en-US" dirty="0"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230700473"/>
      </p:ext>
    </p:extLst>
  </p:cSld>
  <p:clrMapOvr>
    <a:masterClrMapping/>
  </p:clrMapOvr>
  <mc:AlternateContent xmlns:mc="http://schemas.openxmlformats.org/markup-compatibility/2006" xmlns:p14="http://schemas.microsoft.com/office/powerpoint/2010/main">
    <mc:Choice Requires="p14">
      <p:transition spd="slow" p14:dur="2000" advTm="14699"/>
    </mc:Choice>
    <mc:Fallback xmlns="">
      <p:transition spd="slow" advTm="1469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delays: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latin typeface="Seravek" charset="0"/>
                <a:ea typeface="Seravek" charset="0"/>
                <a:cs typeface="Seravek" charset="0"/>
              </a:rPr>
              <a:t>Objective: Minimize max </a:t>
            </a:r>
            <a:r>
              <a:rPr lang="en-US" sz="3200" dirty="0" err="1" smtClean="0">
                <a:solidFill>
                  <a:srgbClr val="FF0000"/>
                </a:solidFill>
                <a:latin typeface="Seravek" charset="0"/>
                <a:ea typeface="Seravek" charset="0"/>
                <a:cs typeface="Seravek" charset="0"/>
              </a:rPr>
              <a:t>t</a:t>
            </a:r>
            <a:r>
              <a:rPr lang="en-US" sz="3200" baseline="-25000" dirty="0" err="1" smtClean="0">
                <a:solidFill>
                  <a:srgbClr val="FF0000"/>
                </a:solidFill>
                <a:latin typeface="Seravek" charset="0"/>
                <a:ea typeface="Seravek" charset="0"/>
                <a:cs typeface="Seravek" charset="0"/>
              </a:rPr>
              <a:t>i</a:t>
            </a:r>
            <a:endParaRPr lang="en-US" sz="3200" dirty="0">
              <a:solidFill>
                <a:srgbClr val="FF0000"/>
              </a:solidFill>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Seravek" charset="0"/>
                <a:ea typeface="Seravek" charset="0"/>
                <a:cs typeface="Seravek" charset="0"/>
              </a:rPr>
              <a:t>1. Write </a:t>
            </a:r>
            <a:r>
              <a:rPr lang="en-US" sz="3200" dirty="0" err="1">
                <a:solidFill>
                  <a:srgbClr val="FF0000"/>
                </a:solidFill>
                <a:latin typeface="Seravek" charset="0"/>
                <a:ea typeface="Seravek" charset="0"/>
                <a:cs typeface="Seravek" charset="0"/>
              </a:rPr>
              <a:t>t</a:t>
            </a:r>
            <a:r>
              <a:rPr lang="en-US" sz="3200" baseline="-25000" dirty="0" err="1">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2</a:t>
            </a:r>
            <a:r>
              <a:rPr lang="en-US" sz="3200" dirty="0" smtClean="0">
                <a:solidFill>
                  <a:srgbClr val="FF0000"/>
                </a:solidFill>
                <a:latin typeface="Seravek" charset="0"/>
                <a:ea typeface="Seravek" charset="0"/>
                <a:cs typeface="Seravek" charset="0"/>
              </a:rPr>
              <a:t> </a:t>
            </a:r>
            <a:r>
              <a:rPr lang="en-US" sz="3200" dirty="0">
                <a:solidFill>
                  <a:srgbClr val="FF0000"/>
                </a:solidFill>
                <a:latin typeface="Seravek" charset="0"/>
                <a:ea typeface="Seravek" charset="0"/>
                <a:cs typeface="Seravek" charset="0"/>
              </a:rPr>
              <a:t>* q</a:t>
            </a:r>
            <a:r>
              <a:rPr lang="en-US" sz="3200" baseline="-25000" dirty="0">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a:t>
            </a:r>
            <a:r>
              <a:rPr lang="en-US" sz="3200" dirty="0" err="1" smtClean="0">
                <a:solidFill>
                  <a:srgbClr val="FF0000"/>
                </a:solidFill>
                <a:latin typeface="Seravek" charset="0"/>
                <a:ea typeface="Seravek" charset="0"/>
                <a:cs typeface="Seravek" charset="0"/>
              </a:rPr>
              <a:t>r</a:t>
            </a:r>
            <a:r>
              <a:rPr lang="en-US" sz="3200" baseline="-25000" dirty="0" err="1" smtClean="0">
                <a:solidFill>
                  <a:srgbClr val="FF0000"/>
                </a:solidFill>
                <a:latin typeface="Seravek" charset="0"/>
                <a:ea typeface="Seravek" charset="0"/>
                <a:cs typeface="Seravek" charset="0"/>
              </a:rPr>
              <a:t>i</a:t>
            </a:r>
            <a:r>
              <a:rPr lang="en-US" sz="3200" baseline="-25000" dirty="0" smtClean="0">
                <a:solidFill>
                  <a:srgbClr val="FF0000"/>
                </a:solidFill>
                <a:latin typeface="Seravek" charset="0"/>
                <a:ea typeface="Seravek" charset="0"/>
                <a:cs typeface="Seravek" charset="0"/>
              </a:rPr>
              <a:t>.</a:t>
            </a:r>
            <a:endParaRPr lang="en-US" sz="3200" baseline="-25000" dirty="0">
              <a:solidFill>
                <a:srgbClr val="FF0000"/>
              </a:solidFill>
              <a:latin typeface="Seravek" charset="0"/>
              <a:ea typeface="Seravek" charset="0"/>
              <a:cs typeface="Seravek" charset="0"/>
            </a:endParaRPr>
          </a:p>
          <a:p>
            <a:pPr algn="ctr"/>
            <a:r>
              <a:rPr lang="en-US" sz="3200" dirty="0">
                <a:solidFill>
                  <a:srgbClr val="FF0000"/>
                </a:solidFill>
                <a:latin typeface="Seravek" charset="0"/>
                <a:ea typeface="Seravek" charset="0"/>
                <a:cs typeface="Seravek" charset="0"/>
              </a:rPr>
              <a:t>2. </a:t>
            </a:r>
            <a:r>
              <a:rPr lang="en-US" sz="3200" dirty="0" smtClean="0">
                <a:solidFill>
                  <a:srgbClr val="FF0000"/>
                </a:solidFill>
                <a:latin typeface="Seravek" charset="0"/>
                <a:ea typeface="Seravek" charset="0"/>
                <a:cs typeface="Seravek" charset="0"/>
              </a:rPr>
              <a:t>Group </a:t>
            </a:r>
            <a:r>
              <a:rPr lang="en-US" sz="3200" dirty="0">
                <a:solidFill>
                  <a:srgbClr val="FF0000"/>
                </a:solidFill>
                <a:latin typeface="Seravek" charset="0"/>
                <a:ea typeface="Seravek" charset="0"/>
                <a:cs typeface="Seravek" charset="0"/>
              </a:rPr>
              <a:t>all t with same </a:t>
            </a:r>
            <a:r>
              <a:rPr lang="en-US" sz="3200" dirty="0" smtClean="0">
                <a:solidFill>
                  <a:srgbClr val="FF0000"/>
                </a:solidFill>
                <a:latin typeface="Seravek" charset="0"/>
                <a:ea typeface="Seravek" charset="0"/>
                <a:cs typeface="Seravek" charset="0"/>
              </a:rPr>
              <a:t>r.</a:t>
            </a:r>
          </a:p>
          <a:p>
            <a:pPr algn="ctr"/>
            <a:r>
              <a:rPr lang="en-US" sz="3200" dirty="0" smtClean="0">
                <a:solidFill>
                  <a:srgbClr val="FF0000"/>
                </a:solidFill>
                <a:latin typeface="Seravek" charset="0"/>
                <a:ea typeface="Seravek" charset="0"/>
                <a:cs typeface="Seravek" charset="0"/>
              </a:rPr>
              <a:t>3. Enforce constraints</a:t>
            </a:r>
          </a:p>
          <a:p>
            <a:pPr algn="ctr"/>
            <a:r>
              <a:rPr lang="en-US" sz="3200" dirty="0" smtClean="0">
                <a:solidFill>
                  <a:srgbClr val="FF0000"/>
                </a:solidFill>
                <a:latin typeface="Seravek" charset="0"/>
                <a:ea typeface="Seravek" charset="0"/>
                <a:cs typeface="Seravek" charset="0"/>
              </a:rPr>
              <a:t>for each group.</a:t>
            </a:r>
            <a:endParaRPr lang="en-US" sz="3200" dirty="0">
              <a:solidFill>
                <a:srgbClr val="FF0000"/>
              </a:solidFill>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cxnSp>
        <p:nvCxnSpPr>
          <p:cNvPr id="5" name="Straight Arrow Connector 4"/>
          <p:cNvCxnSpPr/>
          <p:nvPr/>
        </p:nvCxnSpPr>
        <p:spPr>
          <a:xfrm flipV="1">
            <a:off x="207034" y="1104181"/>
            <a:ext cx="293298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3849" y="603849"/>
            <a:ext cx="2282997" cy="584775"/>
          </a:xfrm>
          <a:prstGeom prst="rect">
            <a:avLst/>
          </a:prstGeom>
          <a:noFill/>
        </p:spPr>
        <p:txBody>
          <a:bodyPr wrap="none" rtlCol="0">
            <a:spAutoFit/>
          </a:bodyPr>
          <a:lstStyle/>
          <a:p>
            <a:r>
              <a:rPr lang="en-US" sz="3200" smtClean="0">
                <a:latin typeface="Seravek" charset="0"/>
                <a:ea typeface="Seravek" charset="0"/>
                <a:cs typeface="Seravek" charset="0"/>
              </a:rPr>
              <a:t>Clock cycles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1293618200"/>
      </p:ext>
    </p:extLst>
  </p:cSld>
  <p:clrMapOvr>
    <a:masterClrMapping/>
  </p:clrMapOvr>
  <mc:AlternateContent xmlns:mc="http://schemas.openxmlformats.org/markup-compatibility/2006" xmlns:p14="http://schemas.microsoft.com/office/powerpoint/2010/main">
    <mc:Choice Requires="p14">
      <p:transition spd="slow" p14:dur="2000" advTm="162582"/>
    </mc:Choice>
    <mc:Fallback xmlns="">
      <p:transition spd="slow" advTm="162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200"/>
                                  </p:stCondLst>
                                  <p:childTnLst>
                                    <p:set>
                                      <p:cBhvr>
                                        <p:cTn id="57" dur="1" fill="hold">
                                          <p:stCondLst>
                                            <p:cond delay="0"/>
                                          </p:stCondLst>
                                        </p:cTn>
                                        <p:tgtEl>
                                          <p:spTgt spid="432"/>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nodeType="afterEffect">
                                  <p:stCondLst>
                                    <p:cond delay="200"/>
                                  </p:stCondLst>
                                  <p:childTnLst>
                                    <p:set>
                                      <p:cBhvr>
                                        <p:cTn id="60" dur="1" fill="hold">
                                          <p:stCondLst>
                                            <p:cond delay="0"/>
                                          </p:stCondLst>
                                        </p:cTn>
                                        <p:tgtEl>
                                          <p:spTgt spid="442"/>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nodeType="afterEffect">
                                  <p:stCondLst>
                                    <p:cond delay="200"/>
                                  </p:stCondLst>
                                  <p:childTnLst>
                                    <p:set>
                                      <p:cBhvr>
                                        <p:cTn id="63" dur="1" fill="hold">
                                          <p:stCondLst>
                                            <p:cond delay="0"/>
                                          </p:stCondLst>
                                        </p:cTn>
                                        <p:tgtEl>
                                          <p:spTgt spid="452"/>
                                        </p:tgtEl>
                                        <p:attrNameLst>
                                          <p:attrName>style.visibility</p:attrName>
                                        </p:attrNameLst>
                                      </p:cBhvr>
                                      <p:to>
                                        <p:strVal val="visible"/>
                                      </p:to>
                                    </p:set>
                                  </p:childTnLst>
                                </p:cTn>
                              </p:par>
                            </p:childTnLst>
                          </p:cTn>
                        </p:par>
                        <p:par>
                          <p:cTn id="64" fill="hold">
                            <p:stCondLst>
                              <p:cond delay="600"/>
                            </p:stCondLst>
                            <p:childTnLst>
                              <p:par>
                                <p:cTn id="65" presetID="1" presetClass="entr" presetSubtype="0" fill="hold" nodeType="afterEffect">
                                  <p:stCondLst>
                                    <p:cond delay="200"/>
                                  </p:stCondLst>
                                  <p:childTnLst>
                                    <p:set>
                                      <p:cBhvr>
                                        <p:cTn id="66" dur="1" fill="hold">
                                          <p:stCondLst>
                                            <p:cond delay="0"/>
                                          </p:stCondLst>
                                        </p:cTn>
                                        <p:tgtEl>
                                          <p:spTgt spid="4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7">
                                            <p:txEl>
                                              <p:pRg st="2" end="2"/>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41266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456793530"/>
      </p:ext>
    </p:extLst>
  </p:cSld>
  <p:clrMapOvr>
    <a:masterClrMapping/>
  </p:clrMapOvr>
  <mc:AlternateContent xmlns:mc="http://schemas.openxmlformats.org/markup-compatibility/2006" xmlns:p14="http://schemas.microsoft.com/office/powerpoint/2010/main">
    <mc:Choice Requires="p14">
      <p:transition spd="slow" p14:dur="2000" advTm="56939"/>
    </mc:Choice>
    <mc:Fallback xmlns="">
      <p:transition spd="slow" advTm="56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3722537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mc:AlternateContent xmlns:mc="http://schemas.openxmlformats.org/markup-compatibility/2006" xmlns:p14="http://schemas.microsoft.com/office/powerpoint/2010/main">
    <mc:Choice Requires="p14">
      <p:transition spd="slow" p14:dur="2000" advTm="6564"/>
    </mc:Choice>
    <mc:Fallback xmlns="">
      <p:transition spd="slow" advTm="656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mc:AlternateContent xmlns:mc="http://schemas.openxmlformats.org/markup-compatibility/2006" xmlns:p14="http://schemas.microsoft.com/office/powerpoint/2010/main">
    <mc:Choice Requires="p14">
      <p:transition spd="slow" p14:dur="2000" advTm="22641"/>
    </mc:Choice>
    <mc:Fallback xmlns="">
      <p:transition spd="slow" advTm="2264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933991997"/>
      </p:ext>
    </p:extLst>
  </p:cSld>
  <p:clrMapOvr>
    <a:masterClrMapping/>
  </p:clrMapOvr>
  <mc:AlternateContent xmlns:mc="http://schemas.openxmlformats.org/markup-compatibility/2006" xmlns:p14="http://schemas.microsoft.com/office/powerpoint/2010/main">
    <mc:Choice Requires="p14">
      <p:transition spd="slow" p14:dur="2000" advTm="17508"/>
    </mc:Choice>
    <mc:Fallback xmlns="">
      <p:transition spd="slow" advTm="1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a:xfrm>
            <a:off x="838200" y="1097218"/>
            <a:ext cx="10515600" cy="5355339"/>
          </a:xfrm>
        </p:spPr>
        <p:txBody>
          <a:bodyPr>
            <a:normAutofit/>
          </a:bodyPr>
          <a:lstStyle/>
          <a:p>
            <a:r>
              <a:rPr lang="en-US" dirty="0" err="1" smtClean="0"/>
              <a:t>dRMT</a:t>
            </a:r>
            <a:r>
              <a:rPr lang="en-US" dirty="0" smtClean="0"/>
              <a:t> processor</a:t>
            </a:r>
          </a:p>
          <a:p>
            <a:pPr lvl="1"/>
            <a:r>
              <a:rPr lang="en-US" dirty="0" smtClean="0"/>
              <a:t>Match and action units are similar to RMT.</a:t>
            </a:r>
          </a:p>
          <a:p>
            <a:pPr lvl="1"/>
            <a:r>
              <a:rPr lang="en-US" dirty="0" err="1" smtClean="0"/>
              <a:t>dRMT</a:t>
            </a:r>
            <a:r>
              <a:rPr lang="en-US" dirty="0" smtClean="0"/>
              <a:t> processor executes and stores entire program; an RMT stage only executes and stores a fragment.</a:t>
            </a:r>
          </a:p>
          <a:p>
            <a:pPr lvl="1"/>
            <a:r>
              <a:rPr lang="en-US" dirty="0" smtClean="0"/>
              <a:t>Several optimizations to reduce the cost of storing an entire program.</a:t>
            </a:r>
          </a:p>
          <a:p>
            <a:endParaRPr lang="en-US" dirty="0" smtClean="0"/>
          </a:p>
          <a:p>
            <a:r>
              <a:rPr lang="en-US" dirty="0" err="1" smtClean="0"/>
              <a:t>dRMT</a:t>
            </a:r>
            <a:r>
              <a:rPr lang="en-US" dirty="0" smtClean="0"/>
              <a:t> crossbar</a:t>
            </a:r>
          </a:p>
          <a:p>
            <a:pPr lvl="1"/>
            <a:r>
              <a:rPr lang="en-US" dirty="0" smtClean="0"/>
              <a:t>Wiring problem: Need wires to connect every processor-cluster pair.</a:t>
            </a:r>
          </a:p>
          <a:p>
            <a:pPr lvl="1"/>
            <a:r>
              <a:rPr lang="en-US" dirty="0" smtClean="0"/>
              <a:t>New crossbar design significantly reduces wire count.</a:t>
            </a:r>
          </a:p>
          <a:p>
            <a:pPr lvl="1"/>
            <a:r>
              <a:rPr lang="en-US" dirty="0" smtClean="0"/>
              <a:t>Can scale to 32 processors with manual routing of crossbar’s wires.</a:t>
            </a:r>
          </a:p>
          <a:p>
            <a:pPr lvl="1"/>
            <a:r>
              <a:rPr lang="en-US" dirty="0" smtClean="0"/>
              <a:t>Seems hard to go beyond 32, but 32 is competitive with existing chips.</a:t>
            </a:r>
          </a:p>
          <a:p>
            <a:pPr lvl="1"/>
            <a:endParaRPr lang="en-US" dirty="0" smtClean="0"/>
          </a:p>
          <a:p>
            <a:pPr lvl="1"/>
            <a:endParaRPr lang="en-US" dirty="0" smtClean="0"/>
          </a:p>
        </p:txBody>
      </p:sp>
    </p:spTree>
    <p:custDataLst>
      <p:tags r:id="rId1"/>
    </p:custDataLst>
    <p:extLst>
      <p:ext uri="{BB962C8B-B14F-4D97-AF65-F5344CB8AC3E}">
        <p14:creationId xmlns:p14="http://schemas.microsoft.com/office/powerpoint/2010/main" val="850599924"/>
      </p:ext>
    </p:extLst>
  </p:cSld>
  <p:clrMapOvr>
    <a:masterClrMapping/>
  </p:clrMapOvr>
  <mc:AlternateContent xmlns:mc="http://schemas.openxmlformats.org/markup-compatibility/2006" xmlns:p14="http://schemas.microsoft.com/office/powerpoint/2010/main">
    <mc:Choice Requires="p14">
      <p:transition spd="slow" p14:dur="2000" advTm="120644"/>
    </mc:Choice>
    <mc:Fallback xmlns="">
      <p:transition spd="slow" advTm="120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r>
              <a:rPr lang="en-US" dirty="0" smtClean="0"/>
              <a:t> logic</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4667568"/>
      </p:ext>
    </p:extLst>
  </p:cSld>
  <p:clrMapOvr>
    <a:masterClrMapping/>
  </p:clrMapOvr>
  <mc:AlternateContent xmlns:mc="http://schemas.openxmlformats.org/markup-compatibility/2006" xmlns:p14="http://schemas.microsoft.com/office/powerpoint/2010/main">
    <mc:Choice Requires="p14">
      <p:transition spd="slow" p14:dur="2000" advTm="37466"/>
    </mc:Choice>
    <mc:Fallback xmlns="">
      <p:transition spd="slow" advTm="37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resources</a:t>
            </a:r>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custDataLst>
      <p:tags r:id="rId1"/>
    </p:custDataLst>
    <p:extLst>
      <p:ext uri="{BB962C8B-B14F-4D97-AF65-F5344CB8AC3E}">
        <p14:creationId xmlns:p14="http://schemas.microsoft.com/office/powerpoint/2010/main" val="1839078741"/>
      </p:ext>
    </p:extLst>
  </p:cSld>
  <p:clrMapOvr>
    <a:masterClrMapping/>
  </p:clrMapOvr>
  <mc:AlternateContent xmlns:mc="http://schemas.openxmlformats.org/markup-compatibility/2006" xmlns:p14="http://schemas.microsoft.com/office/powerpoint/2010/main">
    <mc:Choice Requires="p14">
      <p:transition spd="slow" p14:dur="2000" advTm="67106"/>
    </mc:Choice>
    <mc:Fallback xmlns="">
      <p:transition spd="slow" advTm="67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65671" y="2632721"/>
            <a:ext cx="10515600" cy="435133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4"/>
          <a:stretch>
            <a:fillRect/>
          </a:stretch>
        </p:blipFill>
        <p:spPr>
          <a:xfrm>
            <a:off x="1489648" y="826495"/>
            <a:ext cx="8913809" cy="4492277"/>
          </a:xfrm>
          <a:prstGeom prst="rect">
            <a:avLst/>
          </a:prstGeom>
        </p:spPr>
      </p:pic>
    </p:spTree>
    <p:custDataLst>
      <p:tags r:id="rId1"/>
    </p:custDataLst>
    <p:extLst>
      <p:ext uri="{BB962C8B-B14F-4D97-AF65-F5344CB8AC3E}">
        <p14:creationId xmlns:p14="http://schemas.microsoft.com/office/powerpoint/2010/main" val="177971114"/>
      </p:ext>
    </p:extLst>
  </p:cSld>
  <p:clrMapOvr>
    <a:masterClrMapping/>
  </p:clrMapOvr>
  <mc:AlternateContent xmlns:mc="http://schemas.openxmlformats.org/markup-compatibility/2006" xmlns:p14="http://schemas.microsoft.com/office/powerpoint/2010/main">
    <mc:Choice Requires="p14">
      <p:transition spd="slow" p14:dur="2000" advTm="23525"/>
    </mc:Choice>
    <mc:Fallback xmlns="">
      <p:transition spd="slow" advTm="2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31</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advTm="16074"/>
    </mc:Choice>
    <mc:Fallback xmlns="">
      <p:transition advTm="16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45</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48</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advTm="22085">
        <p:fade/>
      </p:transition>
    </mc:Choice>
    <mc:Fallback xmlns="">
      <p:transition spd="med" advTm="220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custDataLst>
      <p:tags r:id="rId1"/>
    </p:custDataLst>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advTm="26604">
        <p:fade/>
      </p:transition>
    </mc:Choice>
    <mc:Fallback xmlns="">
      <p:transition spd="med" advTm="266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advTm="25122">
        <p:fade/>
      </p:transition>
    </mc:Choice>
    <mc:Fallback xmlns="">
      <p:transition spd="med" advTm="2512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custDataLst>
      <p:tags r:id="rId1"/>
    </p:custDataLst>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advTm="10044"/>
    </mc:Choice>
    <mc:Fallback xmlns="">
      <p:transition advTm="10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9"/>
                                        </p:tgtEl>
                                      </p:cBhvr>
                                    </p:animEffect>
                                    <p:set>
                                      <p:cBhvr>
                                        <p:cTn id="35" dur="1" fill="hold">
                                          <p:stCondLst>
                                            <p:cond delay="499"/>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0.00104 0.00069 L 0.59636 0.00069 " pathEditMode="relative" rAng="0" ptsTypes="AA">
                                      <p:cBhvr>
                                        <p:cTn id="4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6" grpId="0" animBg="1"/>
      <p:bldP spid="106" grpId="1" animBg="1"/>
      <p:bldP spid="107" grpId="0" animBg="1"/>
      <p:bldP spid="107" grpId="1"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couples memory allocation with </a:t>
            </a:r>
            <a:r>
              <a:rPr lang="en-US" dirty="0" err="1" smtClean="0"/>
              <a:t>match+action</a:t>
            </a:r>
            <a:r>
              <a:rPr lang="en-US" dirty="0" smtClean="0"/>
              <a:t> allocation</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477328"/>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p:txBody>
      </p:sp>
    </p:spTree>
    <p:custDataLst>
      <p:tags r:id="rId1"/>
    </p:custDataLst>
    <p:extLst>
      <p:ext uri="{BB962C8B-B14F-4D97-AF65-F5344CB8AC3E}">
        <p14:creationId xmlns:p14="http://schemas.microsoft.com/office/powerpoint/2010/main" val="1649164035"/>
      </p:ext>
    </p:extLst>
  </p:cSld>
  <p:clrMapOvr>
    <a:masterClrMapping/>
  </p:clrMapOvr>
  <mc:AlternateContent xmlns:mc="http://schemas.openxmlformats.org/markup-compatibility/2006" xmlns:p14="http://schemas.microsoft.com/office/powerpoint/2010/main">
    <mc:Choice Requires="p14">
      <p:transition spd="slow" p14:dur="2000" advTm="105013"/>
    </mc:Choice>
    <mc:Fallback xmlns="">
      <p:transition spd="slow" advTm="105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10.1|5.6|9.1|2.6|2.1"/>
</p:tagLst>
</file>

<file path=ppt/tags/tag10.xml><?xml version="1.0" encoding="utf-8"?>
<p:tagLst xmlns:a="http://schemas.openxmlformats.org/drawingml/2006/main" xmlns:r="http://schemas.openxmlformats.org/officeDocument/2006/relationships" xmlns:p="http://schemas.openxmlformats.org/presentationml/2006/main">
  <p:tag name="TIMING" val="|16.4|1.4|38.7"/>
</p:tagLst>
</file>

<file path=ppt/tags/tag11.xml><?xml version="1.0" encoding="utf-8"?>
<p:tagLst xmlns:a="http://schemas.openxmlformats.org/drawingml/2006/main" xmlns:r="http://schemas.openxmlformats.org/officeDocument/2006/relationships" xmlns:p="http://schemas.openxmlformats.org/presentationml/2006/main">
  <p:tag name="TIMING" val="|5.3|7.9|5.9|8.9|4.9|14.4|5.1"/>
</p:tagLst>
</file>

<file path=ppt/tags/tag12.xml><?xml version="1.0" encoding="utf-8"?>
<p:tagLst xmlns:a="http://schemas.openxmlformats.org/drawingml/2006/main" xmlns:r="http://schemas.openxmlformats.org/officeDocument/2006/relationships" xmlns:p="http://schemas.openxmlformats.org/presentationml/2006/main">
  <p:tag name="TIMING" val="|4.8|6.6|1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8.8"/>
</p:tagLst>
</file>

<file path=ppt/tags/tag15.xml><?xml version="1.0" encoding="utf-8"?>
<p:tagLst xmlns:a="http://schemas.openxmlformats.org/drawingml/2006/main" xmlns:r="http://schemas.openxmlformats.org/officeDocument/2006/relationships" xmlns:p="http://schemas.openxmlformats.org/presentationml/2006/main">
  <p:tag name="TIMING" val="|21.4|5.2|7|12.4|8.9|9.8|14.8|15.9|39.6|9.6|11.7"/>
</p:tagLst>
</file>

<file path=ppt/tags/tag16.xml><?xml version="1.0" encoding="utf-8"?>
<p:tagLst xmlns:a="http://schemas.openxmlformats.org/drawingml/2006/main" xmlns:r="http://schemas.openxmlformats.org/officeDocument/2006/relationships" xmlns:p="http://schemas.openxmlformats.org/presentationml/2006/main">
  <p:tag name="TIMING" val="|8.1|6"/>
</p:tagLst>
</file>

<file path=ppt/tags/tag17.xml><?xml version="1.0" encoding="utf-8"?>
<p:tagLst xmlns:a="http://schemas.openxmlformats.org/drawingml/2006/main" xmlns:r="http://schemas.openxmlformats.org/officeDocument/2006/relationships" xmlns:p="http://schemas.openxmlformats.org/presentationml/2006/main">
  <p:tag name="TIMING" val="|6.9|8.6"/>
</p:tagLst>
</file>

<file path=ppt/tags/tag18.xml><?xml version="1.0" encoding="utf-8"?>
<p:tagLst xmlns:a="http://schemas.openxmlformats.org/drawingml/2006/main" xmlns:r="http://schemas.openxmlformats.org/officeDocument/2006/relationships" xmlns:p="http://schemas.openxmlformats.org/presentationml/2006/main">
  <p:tag name="TIMING" val="|2.2|8.5"/>
</p:tagLst>
</file>

<file path=ppt/tags/tag19.xml><?xml version="1.0" encoding="utf-8"?>
<p:tagLst xmlns:a="http://schemas.openxmlformats.org/drawingml/2006/main" xmlns:r="http://schemas.openxmlformats.org/officeDocument/2006/relationships" xmlns:p="http://schemas.openxmlformats.org/presentationml/2006/main">
  <p:tag name="TIMING" val="|6.2|0.7|1.7|9.2|25.4|9.8|29.8|6|14.2"/>
</p:tagLst>
</file>

<file path=ppt/tags/tag2.xml><?xml version="1.0" encoding="utf-8"?>
<p:tagLst xmlns:a="http://schemas.openxmlformats.org/drawingml/2006/main" xmlns:r="http://schemas.openxmlformats.org/officeDocument/2006/relationships" xmlns:p="http://schemas.openxmlformats.org/presentationml/2006/main">
  <p:tag name="TIMING" val="|2.9|45.6"/>
</p:tagLst>
</file>

<file path=ppt/tags/tag20.xml><?xml version="1.0" encoding="utf-8"?>
<p:tagLst xmlns:a="http://schemas.openxmlformats.org/drawingml/2006/main" xmlns:r="http://schemas.openxmlformats.org/officeDocument/2006/relationships" xmlns:p="http://schemas.openxmlformats.org/presentationml/2006/main">
  <p:tag name="TIMING" val="|14.2|6.6"/>
</p:tagLst>
</file>

<file path=ppt/tags/tag21.xml><?xml version="1.0" encoding="utf-8"?>
<p:tagLst xmlns:a="http://schemas.openxmlformats.org/drawingml/2006/main" xmlns:r="http://schemas.openxmlformats.org/officeDocument/2006/relationships" xmlns:p="http://schemas.openxmlformats.org/presentationml/2006/main">
  <p:tag name="TIMING" val="|13.4|5.5"/>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19.9|1.4"/>
</p:tagLst>
</file>

<file path=ppt/tags/tag5.xml><?xml version="1.0" encoding="utf-8"?>
<p:tagLst xmlns:a="http://schemas.openxmlformats.org/drawingml/2006/main" xmlns:r="http://schemas.openxmlformats.org/officeDocument/2006/relationships" xmlns:p="http://schemas.openxmlformats.org/presentationml/2006/main">
  <p:tag name="TIMING" val="|3.5|0.7|0.6|1.7|0.5"/>
</p:tagLst>
</file>

<file path=ppt/tags/tag6.xml><?xml version="1.0" encoding="utf-8"?>
<p:tagLst xmlns:a="http://schemas.openxmlformats.org/drawingml/2006/main" xmlns:r="http://schemas.openxmlformats.org/officeDocument/2006/relationships" xmlns:p="http://schemas.openxmlformats.org/presentationml/2006/main">
  <p:tag name="TIMING" val="|18.4|16.7|5.3|22.6|14.8"/>
</p:tagLst>
</file>

<file path=ppt/tags/tag7.xml><?xml version="1.0" encoding="utf-8"?>
<p:tagLst xmlns:a="http://schemas.openxmlformats.org/drawingml/2006/main" xmlns:r="http://schemas.openxmlformats.org/officeDocument/2006/relationships" xmlns:p="http://schemas.openxmlformats.org/presentationml/2006/main">
  <p:tag name="TIMING" val="|15.2|7.4|9.5"/>
</p:tagLst>
</file>

<file path=ppt/tags/tag8.xml><?xml version="1.0" encoding="utf-8"?>
<p:tagLst xmlns:a="http://schemas.openxmlformats.org/drawingml/2006/main" xmlns:r="http://schemas.openxmlformats.org/officeDocument/2006/relationships" xmlns:p="http://schemas.openxmlformats.org/presentationml/2006/main">
  <p:tag name="TIMING" val="|10.3|26.2|4|7.2|17.3|20.8"/>
</p:tagLst>
</file>

<file path=ppt/tags/tag9.xml><?xml version="1.0" encoding="utf-8"?>
<p:tagLst xmlns:a="http://schemas.openxmlformats.org/drawingml/2006/main" xmlns:r="http://schemas.openxmlformats.org/officeDocument/2006/relationships" xmlns:p="http://schemas.openxmlformats.org/presentationml/2006/main">
  <p:tag name="TIMING" val="|5.5|6.9|3.5|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12418</TotalTime>
  <Words>6890</Words>
  <Application>Microsoft Macintosh PowerPoint</Application>
  <PresentationFormat>Widescreen</PresentationFormat>
  <Paragraphs>1357</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delays: ILP formulation</vt:lpstr>
      <vt:lpstr>Evaluation: Comparing RMT and dRMT</vt:lpstr>
      <vt:lpstr>Evaluation: Comparing RMT and dRMT</vt:lpstr>
      <vt:lpstr>Evaluation: Comparing RMT and dRMT</vt:lpstr>
      <vt:lpstr>Evaluation: Comparing RMT and dRMT</vt:lpstr>
      <vt:lpstr>Evaluation: Comparing RMT and dRMT</vt:lpstr>
      <vt:lpstr>dRMT hardware feasibility</vt:lpstr>
      <vt:lpstr>Comparing areas of RMT and dRMT logic</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2811</cp:revision>
  <dcterms:created xsi:type="dcterms:W3CDTF">2017-05-13T13:11:05Z</dcterms:created>
  <dcterms:modified xsi:type="dcterms:W3CDTF">2017-08-22T16:51:43Z</dcterms:modified>
</cp:coreProperties>
</file>