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8" r:id="rId22"/>
    <p:sldId id="396" r:id="rId23"/>
    <p:sldId id="389" r:id="rId24"/>
    <p:sldId id="373" r:id="rId25"/>
    <p:sldId id="377" r:id="rId26"/>
    <p:sldId id="378" r:id="rId27"/>
    <p:sldId id="379" r:id="rId28"/>
    <p:sldId id="380" r:id="rId29"/>
    <p:sldId id="403" r:id="rId30"/>
    <p:sldId id="397" r:id="rId31"/>
    <p:sldId id="343" r:id="rId32"/>
    <p:sldId id="346" r:id="rId33"/>
    <p:sldId id="350"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6"/>
    <p:restoredTop sz="62918"/>
  </p:normalViewPr>
  <p:slideViewPr>
    <p:cSldViewPr snapToGrid="0" snapToObjects="1" showGuides="1">
      <p:cViewPr>
        <p:scale>
          <a:sx n="84" d="100"/>
          <a:sy n="84" d="100"/>
        </p:scale>
        <p:origin x="98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liff_char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hip_area_bar_char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587753920"/>
        <c:axId val="-1575669664"/>
      </c:scatterChart>
      <c:valAx>
        <c:axId val="-158775392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75669664"/>
        <c:crosses val="autoZero"/>
        <c:crossBetween val="midCat"/>
      </c:valAx>
      <c:valAx>
        <c:axId val="-1575669664"/>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layout/>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58775392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87814368"/>
        <c:axId val="-1588859904"/>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88868160"/>
        <c:axId val="-1572983296"/>
      </c:barChart>
      <c:catAx>
        <c:axId val="-1587814368"/>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88859904"/>
        <c:crossesAt val="0.0"/>
        <c:auto val="1"/>
        <c:lblAlgn val="ctr"/>
        <c:lblOffset val="100"/>
        <c:noMultiLvlLbl val="0"/>
      </c:catAx>
      <c:valAx>
        <c:axId val="-1588859904"/>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87814368"/>
        <c:crosses val="autoZero"/>
        <c:crossBetween val="between"/>
      </c:valAx>
      <c:valAx>
        <c:axId val="-1572983296"/>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88868160"/>
        <c:crosses val="max"/>
        <c:crossBetween val="between"/>
      </c:valAx>
      <c:catAx>
        <c:axId val="-1588868160"/>
        <c:scaling>
          <c:orientation val="minMax"/>
        </c:scaling>
        <c:delete val="1"/>
        <c:axPos val="b"/>
        <c:numFmt formatCode="General" sourceLinked="1"/>
        <c:majorTickMark val="out"/>
        <c:minorTickMark val="none"/>
        <c:tickLblPos val="nextTo"/>
        <c:crossAx val="-1572983296"/>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572917856"/>
        <c:axId val="-1572891968"/>
      </c:barChart>
      <c:catAx>
        <c:axId val="-157291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2891968"/>
        <c:crosses val="autoZero"/>
        <c:auto val="1"/>
        <c:lblAlgn val="ctr"/>
        <c:lblOffset val="100"/>
        <c:noMultiLvlLbl val="0"/>
      </c:catAx>
      <c:valAx>
        <c:axId val="-1572891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291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We keep saying clock cycle without introducing it.</a:t>
            </a:r>
          </a:p>
          <a:p>
            <a:endParaRPr lang="en-US" baseline="0" dirty="0" smtClean="0"/>
          </a:p>
          <a:p>
            <a:r>
              <a:rPr lang="en-US" baseline="0" dirty="0" smtClean="0"/>
              <a:t>In 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t>
            </a:r>
            <a:r>
              <a:rPr lang="en-US" baseline="0" dirty="0" smtClean="0"/>
              <a:t>and there won’t be any case of two processors accessing the same memory cluster in </a:t>
            </a:r>
            <a:r>
              <a:rPr lang="en-US" baseline="0" smtClean="0"/>
              <a:t>one clock cycle.</a:t>
            </a:r>
            <a:endParaRPr lang="en-US" baseline="0" dirty="0" smtClean="0"/>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a:t>
            </a:r>
            <a:r>
              <a:rPr lang="en-US" baseline="0" dirty="0" smtClean="0"/>
              <a:t>The operator’s view is that: an </a:t>
            </a:r>
            <a:r>
              <a:rPr lang="en-US" baseline="0" dirty="0" smtClean="0"/>
              <a:t>operator can program the headers that are matched on in every stage and the actions carried out on packet headers in a match-action table.</a:t>
            </a:r>
          </a:p>
          <a:p>
            <a:endParaRPr lang="en-US" baseline="0" dirty="0" smtClean="0"/>
          </a:p>
          <a:p>
            <a:r>
              <a:rPr lang="en-US" baseline="0" dirty="0" smtClean="0"/>
              <a:t>At the hardware level, a </a:t>
            </a:r>
            <a:r>
              <a:rPr lang="en-US" baseline="0" dirty="0" smtClean="0"/>
              <a:t>parser turns bytes from the wire into a bag of packet headers. In each pipeline stage, a match unit extracts the relevant part of the packet header as a key to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14750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140392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107972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30</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4.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hart" Target="../charts/char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them.</a:t>
            </a:r>
          </a:p>
          <a:p>
            <a:pPr lvl="1"/>
            <a:r>
              <a:rPr lang="en-US" sz="2200" dirty="0" smtClean="0"/>
              <a:t>Assign tables to clusters; </a:t>
            </a:r>
            <a:r>
              <a:rPr lang="en-US" sz="2200" smtClean="0"/>
              <a:t>respect cluster sizes </a:t>
            </a:r>
            <a:r>
              <a:rPr lang="en-US" sz="2200" dirty="0" smtClean="0"/>
              <a:t>and crossbar constraints.</a:t>
            </a:r>
          </a:p>
          <a:p>
            <a:pPr lvl="1"/>
            <a:r>
              <a:rPr lang="en-US" sz="2200" dirty="0"/>
              <a:t>S</a:t>
            </a:r>
            <a:r>
              <a:rPr lang="en-US" sz="2200" dirty="0" smtClean="0"/>
              <a:t>chedule programs on processors; respect match, action, and crossbar constraints.</a:t>
            </a:r>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6401238"/>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575814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95158522"/>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64700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428322" cy="584775"/>
          </a:xfrm>
          <a:prstGeom prst="rect">
            <a:avLst/>
          </a:prstGeom>
          <a:noFill/>
        </p:spPr>
        <p:txBody>
          <a:bodyPr wrap="none" rtlCol="0">
            <a:spAutoFit/>
          </a:bodyPr>
          <a:lstStyle/>
          <a:p>
            <a:r>
              <a:rPr lang="en-US" sz="3200" dirty="0" smtClean="0">
                <a:latin typeface="Seravek" charset="0"/>
                <a:ea typeface="Seravek" charset="0"/>
                <a:cs typeface="Seravek" charset="0"/>
              </a:rPr>
              <a:t>0</a:t>
            </a:r>
            <a:endParaRPr lang="en-US" sz="3200" dirty="0">
              <a:latin typeface="Seravek" charset="0"/>
              <a:ea typeface="Seravek" charset="0"/>
              <a:cs typeface="Seravek" charset="0"/>
            </a:endParaRPr>
          </a:p>
        </p:txBody>
      </p:sp>
      <p:sp>
        <p:nvSpPr>
          <p:cNvPr id="152" name="TextBox 151"/>
          <p:cNvSpPr txBox="1"/>
          <p:nvPr/>
        </p:nvSpPr>
        <p:spPr>
          <a:xfrm>
            <a:off x="710110"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3" name="TextBox 152"/>
          <p:cNvSpPr txBox="1"/>
          <p:nvPr/>
        </p:nvSpPr>
        <p:spPr>
          <a:xfrm>
            <a:off x="1252329" y="804604"/>
            <a:ext cx="380232" cy="584775"/>
          </a:xfrm>
          <a:prstGeom prst="rect">
            <a:avLst/>
          </a:prstGeom>
          <a:noFill/>
        </p:spPr>
        <p:txBody>
          <a:bodyPr wrap="none" rtlCol="0">
            <a:spAutoFit/>
          </a:bodyPr>
          <a:lstStyle/>
          <a:p>
            <a:r>
              <a:rPr lang="en-US" sz="3200" dirty="0" smtClean="0">
                <a:latin typeface="Seravek" charset="0"/>
                <a:ea typeface="Seravek" charset="0"/>
                <a:cs typeface="Seravek" charset="0"/>
              </a:rPr>
              <a:t>2</a:t>
            </a:r>
            <a:endParaRPr lang="en-US" sz="3200" dirty="0">
              <a:latin typeface="Seravek" charset="0"/>
              <a:ea typeface="Seravek" charset="0"/>
              <a:cs typeface="Seravek" charset="0"/>
            </a:endParaRPr>
          </a:p>
        </p:txBody>
      </p:sp>
      <p:sp>
        <p:nvSpPr>
          <p:cNvPr id="154" name="TextBox 153"/>
          <p:cNvSpPr txBox="1"/>
          <p:nvPr/>
        </p:nvSpPr>
        <p:spPr>
          <a:xfrm>
            <a:off x="1804900"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5" name="TextBox 154"/>
          <p:cNvSpPr txBox="1"/>
          <p:nvPr/>
        </p:nvSpPr>
        <p:spPr>
          <a:xfrm>
            <a:off x="2360677" y="804604"/>
            <a:ext cx="404278" cy="584775"/>
          </a:xfrm>
          <a:prstGeom prst="rect">
            <a:avLst/>
          </a:prstGeom>
          <a:noFill/>
        </p:spPr>
        <p:txBody>
          <a:bodyPr wrap="none" rtlCol="0">
            <a:spAutoFit/>
          </a:bodyPr>
          <a:lstStyle/>
          <a:p>
            <a:r>
              <a:rPr lang="en-US" sz="3200" dirty="0" smtClean="0">
                <a:latin typeface="Seravek" charset="0"/>
                <a:ea typeface="Seravek" charset="0"/>
                <a:cs typeface="Seravek" charset="0"/>
              </a:rPr>
              <a:t>4</a:t>
            </a:r>
            <a:endParaRPr lang="en-US" sz="3200" dirty="0">
              <a:latin typeface="Seravek" charset="0"/>
              <a:ea typeface="Seravek" charset="0"/>
              <a:cs typeface="Seravek" charset="0"/>
            </a:endParaRPr>
          </a:p>
        </p:txBody>
      </p:sp>
      <p:sp>
        <p:nvSpPr>
          <p:cNvPr id="160" name="TextBox 159"/>
          <p:cNvSpPr txBox="1"/>
          <p:nvPr/>
        </p:nvSpPr>
        <p:spPr>
          <a:xfrm>
            <a:off x="2937294"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683933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81146460"/>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41877545"/>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75170851"/>
              </p:ext>
            </p:extLst>
          </p:nvPr>
        </p:nvGraphicFramePr>
        <p:xfrm>
          <a:off x="1606731" y="1557507"/>
          <a:ext cx="8765550" cy="2309200"/>
        </p:xfrm>
        <a:graphic>
          <a:graphicData uri="http://schemas.openxmlformats.org/drawingml/2006/table">
            <a:tbl>
              <a:tblPr firstRow="1" bandRow="1">
                <a:tableStyleId>{2D5ABB26-0587-4C30-8999-92F81FD0307C}</a:tableStyleId>
              </a:tblPr>
              <a:tblGrid>
                <a:gridCol w="2781675"/>
                <a:gridCol w="2140064"/>
                <a:gridCol w="2007784"/>
                <a:gridCol w="1836027"/>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tc>
                <a:tc>
                  <a:txBody>
                    <a:bodyPr/>
                    <a:lstStyle/>
                    <a:p>
                      <a:pPr algn="ctr"/>
                      <a:r>
                        <a:rPr lang="en-US" sz="2000" b="1"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10017486"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a:t>
            </a:r>
          </a:p>
          <a:p>
            <a:endParaRPr lang="en-US" sz="3200" dirty="0">
              <a:latin typeface="Seravek" charset="0"/>
              <a:ea typeface="Seravek" charset="0"/>
              <a:cs typeface="Seravek" charset="0"/>
            </a:endParaRPr>
          </a:p>
          <a:p>
            <a:r>
              <a:rPr lang="en-US" sz="3200" dirty="0" smtClean="0">
                <a:latin typeface="Seravek" charset="0"/>
                <a:ea typeface="Seravek" charset="0"/>
                <a:cs typeface="Seravek" charset="0"/>
              </a:rPr>
              <a:t>On 100 random programs, mean gain of 10% (max 30%)</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076353"/>
              </p:ext>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Disaggregation improves flexibility</a:t>
            </a:r>
          </a:p>
          <a:p>
            <a:pPr lvl="1">
              <a:buFont typeface="Wingdings" charset="2"/>
              <a:buChar char="Ø"/>
            </a:pPr>
            <a:r>
              <a:rPr lang="en-US" dirty="0" smtClean="0"/>
              <a:t>Improves hardware utilization</a:t>
            </a:r>
          </a:p>
          <a:p>
            <a:pPr lvl="1">
              <a:buFont typeface="Wingdings" charset="2"/>
              <a:buChar char="Ø"/>
            </a:pPr>
            <a:r>
              <a:rPr lang="en-US" dirty="0" smtClean="0"/>
              <a:t>More complex programs on the same hardware</a:t>
            </a:r>
          </a:p>
          <a:p>
            <a:pPr lvl="1">
              <a:buFont typeface="Wingdings" charset="2"/>
              <a:buChar char="Ø"/>
            </a:pPr>
            <a:r>
              <a:rPr lang="en-US" dirty="0" smtClean="0"/>
              <a:t>Less hardware for the same program</a:t>
            </a:r>
          </a:p>
          <a:p>
            <a:endParaRPr lang="en-US" dirty="0" smtClean="0"/>
          </a:p>
          <a:p>
            <a:endParaRPr lang="en-US" dirty="0" smtClean="0"/>
          </a:p>
          <a:p>
            <a:r>
              <a:rPr lang="en-US" dirty="0" smtClean="0"/>
              <a:t>Ongoing: Silicon implementation of </a:t>
            </a:r>
            <a:r>
              <a:rPr lang="en-US" dirty="0" err="1" smtClean="0"/>
              <a:t>dRMT</a:t>
            </a:r>
            <a:r>
              <a:rPr lang="en-US" dirty="0" smtClean="0"/>
              <a:t> in programmable NIC</a:t>
            </a:r>
          </a:p>
          <a:p>
            <a:endParaRPr lang="en-US" dirty="0" smtClean="0"/>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6912499" y="80521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33</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11720</TotalTime>
  <Words>7020</Words>
  <Application>Microsoft Macintosh PowerPoint</Application>
  <PresentationFormat>Widescreen</PresentationFormat>
  <Paragraphs>1367</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eliminates performance cliffs</vt:lpstr>
      <vt:lpstr>dRMT hardware feasibility</vt:lpstr>
      <vt:lpstr>Comparing chip areas of RMT and dRMT</vt:lpstr>
      <vt:lpstr>Conclusion</vt:lpstr>
      <vt:lpstr>Backup slides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2623</cp:revision>
  <dcterms:created xsi:type="dcterms:W3CDTF">2017-05-13T13:11:05Z</dcterms:created>
  <dcterms:modified xsi:type="dcterms:W3CDTF">2017-08-21T05:37:54Z</dcterms:modified>
</cp:coreProperties>
</file>