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9" r:id="rId22"/>
    <p:sldId id="373" r:id="rId23"/>
    <p:sldId id="377" r:id="rId24"/>
    <p:sldId id="406" r:id="rId25"/>
    <p:sldId id="378" r:id="rId26"/>
    <p:sldId id="379" r:id="rId27"/>
    <p:sldId id="380" r:id="rId28"/>
    <p:sldId id="397" r:id="rId29"/>
    <p:sldId id="343" r:id="rId30"/>
    <p:sldId id="407" r:id="rId31"/>
    <p:sldId id="350" r:id="rId32"/>
    <p:sldId id="404" r:id="rId33"/>
    <p:sldId id="405" r:id="rId34"/>
    <p:sldId id="403" r:id="rId35"/>
    <p:sldId id="402" r:id="rId36"/>
    <p:sldId id="398" r:id="rId37"/>
    <p:sldId id="399" r:id="rId38"/>
    <p:sldId id="400" r:id="rId39"/>
    <p:sldId id="401" r:id="rId40"/>
    <p:sldId id="375" r:id="rId41"/>
    <p:sldId id="376" r:id="rId42"/>
    <p:sldId id="368" r:id="rId43"/>
    <p:sldId id="365" r:id="rId44"/>
    <p:sldId id="351" r:id="rId45"/>
    <p:sldId id="352" r:id="rId46"/>
    <p:sldId id="338" r:id="rId47"/>
    <p:sldId id="316" r:id="rId48"/>
    <p:sldId id="35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68237"/>
  </p:normalViewPr>
  <p:slideViewPr>
    <p:cSldViewPr snapToGrid="0" snapToObjects="1" showGuides="1">
      <p:cViewPr>
        <p:scale>
          <a:sx n="74" d="100"/>
          <a:sy n="74" d="100"/>
        </p:scale>
        <p:origin x="816" y="9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commentAuthors" Target="commentAuthors.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hip_area_bar_chart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nirudh/drmt_talk/cliff_chart.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1100716608"/>
        <c:axId val="1100395696"/>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1100077984"/>
        <c:axId val="1100746048"/>
      </c:barChart>
      <c:catAx>
        <c:axId val="1100716608"/>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Processors/Stages</a:t>
                </a:r>
                <a:endParaRPr lang="en-US" sz="22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1100395696"/>
        <c:crossesAt val="0.0"/>
        <c:auto val="1"/>
        <c:lblAlgn val="ctr"/>
        <c:lblOffset val="100"/>
        <c:noMultiLvlLbl val="0"/>
      </c:catAx>
      <c:valAx>
        <c:axId val="1100395696"/>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1100716608"/>
        <c:crosses val="autoZero"/>
        <c:crossBetween val="between"/>
      </c:valAx>
      <c:valAx>
        <c:axId val="1100746048"/>
        <c:scaling>
          <c:orientation val="minMax"/>
          <c:max val="45.0"/>
          <c:min val="0.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1100077984"/>
        <c:crosses val="max"/>
        <c:crossBetween val="between"/>
      </c:valAx>
      <c:catAx>
        <c:axId val="1100077984"/>
        <c:scaling>
          <c:orientation val="minMax"/>
        </c:scaling>
        <c:delete val="1"/>
        <c:axPos val="b"/>
        <c:numFmt formatCode="General" sourceLinked="1"/>
        <c:majorTickMark val="out"/>
        <c:minorTickMark val="none"/>
        <c:tickLblPos val="nextTo"/>
        <c:crossAx val="1100746048"/>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smtClean="0">
                <a:solidFill>
                  <a:schemeClr val="tx1"/>
                </a:solidFill>
                <a:latin typeface="Seravek" charset="0"/>
                <a:ea typeface="Seravek" charset="0"/>
                <a:cs typeface="Seravek" charset="0"/>
              </a:rPr>
              <a:t>Performance</a:t>
            </a:r>
            <a:r>
              <a:rPr lang="en-US" sz="2800" b="1" baseline="0" dirty="0" smtClean="0">
                <a:solidFill>
                  <a:schemeClr val="tx1"/>
                </a:solidFill>
                <a:latin typeface="Seravek" charset="0"/>
                <a:ea typeface="Seravek" charset="0"/>
                <a:cs typeface="Seravek" charset="0"/>
              </a:rPr>
              <a:t> of switch.p4 egress</a:t>
            </a:r>
            <a:endParaRPr lang="en-US" sz="2800" b="1" dirty="0">
              <a:solidFill>
                <a:schemeClr val="tx1"/>
              </a:solidFill>
              <a:latin typeface="Seravek" charset="0"/>
              <a:ea typeface="Seravek" charset="0"/>
              <a:cs typeface="Seravek"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777216403759"/>
          <c:y val="0.160691414133549"/>
          <c:w val="0.826157289912231"/>
          <c:h val="0.651475073581266"/>
        </c:manualLayout>
      </c:layout>
      <c:scatterChart>
        <c:scatterStyle val="lineMarker"/>
        <c:varyColors val="0"/>
        <c:ser>
          <c:idx val="1"/>
          <c:order val="0"/>
          <c:tx>
            <c:strRef>
              <c:f>Sheet1!$B$1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Sheet1!$A$2:$A$32</c:f>
              <c:numCache>
                <c:formatCode>0.00</c:formatCode>
                <c:ptCount val="31"/>
                <c:pt idx="0">
                  <c:v>1.0</c:v>
                </c:pt>
                <c:pt idx="1">
                  <c:v>2.0</c:v>
                </c:pt>
                <c:pt idx="2">
                  <c:v>3.0</c:v>
                </c:pt>
                <c:pt idx="3">
                  <c:v>4.0</c:v>
                </c:pt>
                <c:pt idx="4">
                  <c:v>5.0</c:v>
                </c:pt>
                <c:pt idx="5">
                  <c:v>6.0</c:v>
                </c:pt>
                <c:pt idx="6">
                  <c:v>7.0</c:v>
                </c:pt>
              </c:numCache>
            </c:numRef>
          </c:xVal>
          <c:yVal>
            <c:numRef>
              <c:f>Sheet1!$B$2:$B$32</c:f>
              <c:numCache>
                <c:formatCode>0.00</c:formatCode>
                <c:ptCount val="31"/>
                <c:pt idx="0">
                  <c:v>0.14</c:v>
                </c:pt>
                <c:pt idx="1">
                  <c:v>0.29</c:v>
                </c:pt>
                <c:pt idx="2">
                  <c:v>0.43</c:v>
                </c:pt>
                <c:pt idx="3">
                  <c:v>0.57</c:v>
                </c:pt>
                <c:pt idx="4">
                  <c:v>0.71</c:v>
                </c:pt>
                <c:pt idx="5">
                  <c:v>0.86</c:v>
                </c:pt>
                <c:pt idx="6">
                  <c:v>1.0</c:v>
                </c:pt>
              </c:numCache>
            </c:numRef>
          </c:yVal>
          <c:smooth val="0"/>
        </c:ser>
        <c:ser>
          <c:idx val="0"/>
          <c:order val="1"/>
          <c:tx>
            <c:strRef>
              <c:f>Sheet1!$D$1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Sheet1!$C$2:$C$32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numCache>
            </c:numRef>
          </c:xVal>
          <c:yVal>
            <c:numRef>
              <c:f>Sheet1!$D$2:$D$32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numCache>
            </c:numRef>
          </c:yVal>
          <c:smooth val="0"/>
        </c:ser>
        <c:dLbls>
          <c:showLegendKey val="0"/>
          <c:showVal val="0"/>
          <c:showCatName val="0"/>
          <c:showSerName val="0"/>
          <c:showPercent val="0"/>
          <c:showBubbleSize val="0"/>
        </c:dLbls>
        <c:axId val="676131520"/>
        <c:axId val="1105763040"/>
      </c:scatterChart>
      <c:valAx>
        <c:axId val="676131520"/>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1" dirty="0">
                    <a:solidFill>
                      <a:schemeClr val="tx1"/>
                    </a:solidFill>
                  </a:rPr>
                  <a:t>Processors</a:t>
                </a:r>
              </a:p>
            </c:rich>
          </c:tx>
          <c:layout>
            <c:manualLayout>
              <c:xMode val="edge"/>
              <c:yMode val="edge"/>
              <c:x val="0.421609324909884"/>
              <c:y val="0.902350737673305"/>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105763040"/>
        <c:crosses val="autoZero"/>
        <c:crossBetween val="midCat"/>
      </c:valAx>
      <c:valAx>
        <c:axId val="1105763040"/>
        <c:scaling>
          <c:orientation val="minMax"/>
          <c:max val="1.0"/>
          <c:min val="0.0"/>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676131520"/>
        <c:crosses val="autoZero"/>
        <c:crossBetween val="midCat"/>
      </c:valAx>
      <c:spPr>
        <a:noFill/>
        <a:ln>
          <a:noFill/>
        </a:ln>
        <a:effectLst/>
      </c:spPr>
    </c:plotArea>
    <c:legend>
      <c:legendPos val="b"/>
      <c:layout>
        <c:manualLayout>
          <c:xMode val="edge"/>
          <c:yMode val="edge"/>
          <c:x val="0.741372649026741"/>
          <c:y val="0.600938855095112"/>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1052964928"/>
        <c:axId val="675993744"/>
      </c:barChart>
      <c:catAx>
        <c:axId val="1052964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5993744"/>
        <c:crosses val="autoZero"/>
        <c:auto val="1"/>
        <c:lblAlgn val="ctr"/>
        <c:lblOffset val="100"/>
        <c:noMultiLvlLbl val="0"/>
      </c:catAx>
      <c:valAx>
        <c:axId val="675993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29649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decreases drastically. If a program needs more stages than what the switch has, you need to recirculate the packet back into the pipeline for a second pass. But this cuts throughput in half.</a:t>
            </a:r>
          </a:p>
          <a:p>
            <a:endParaRPr lang="en-US" baseline="0" dirty="0" smtClean="0"/>
          </a:p>
          <a:p>
            <a:r>
              <a:rPr lang="en-US" baseline="0" dirty="0" smtClean="0"/>
              <a:t>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I’ll ask and answer three questions to determine if </a:t>
            </a:r>
            <a:r>
              <a:rPr lang="en-US" baseline="0" dirty="0" err="1" smtClean="0"/>
              <a:t>dRMT</a:t>
            </a:r>
            <a:r>
              <a:rPr lang="en-US" baseline="0" dirty="0" smtClean="0"/>
              <a:t> is practical.</a:t>
            </a:r>
          </a:p>
          <a:p>
            <a:endParaRPr lang="en-US" baseline="0" dirty="0" smtClean="0"/>
          </a:p>
          <a:p>
            <a:r>
              <a:rPr lang="en-US" baseline="0" dirty="0" smtClean="0"/>
              <a:t>First, can </a:t>
            </a:r>
            <a:r>
              <a:rPr lang="en-US" baseline="0" dirty="0" err="1" smtClean="0"/>
              <a:t>dRMT</a:t>
            </a:r>
            <a:r>
              <a:rPr lang="en-US" baseline="0" dirty="0" smtClean="0"/>
              <a:t> provide deterministic performance guarantees for packet processing? By this, we mean that the compiler should tell a network operator what their program’s throughput and latency at run time will be. This is a requirement for high-end routers, which provide guaranteed performance regardless of workload.</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eliminate all sources of performance variability such as contention at a memory and a processor. This scheduling problem can be posed as an integer linear program..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4.5%and 50% depending on the particular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t>Finally,</a:t>
            </a:r>
            <a:r>
              <a:rPr lang="en-US" sz="600" baseline="0" dirty="0" smtClean="0"/>
              <a:t> for the third question, we design hardware for </a:t>
            </a:r>
            <a:r>
              <a:rPr lang="en-US" sz="600" baseline="0" dirty="0" err="1" smtClean="0"/>
              <a:t>dRMT</a:t>
            </a:r>
            <a:r>
              <a:rPr lang="en-US" sz="600" baseline="0" dirty="0" smtClean="0"/>
              <a:t>. When synthesized to gates, we find that while </a:t>
            </a:r>
            <a:r>
              <a:rPr lang="en-US" sz="600" baseline="0" dirty="0" err="1" smtClean="0"/>
              <a:t>dRMT</a:t>
            </a:r>
            <a:r>
              <a:rPr lang="en-US" sz="600" baseline="0" dirty="0" smtClean="0"/>
              <a:t> takes up a few mm^2 more in chip area. But, this is small relative to switching chips that have an area of several hundred mm^2.</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questions. First, how we compile a packet-processing program to </a:t>
            </a:r>
            <a:r>
              <a:rPr lang="en-US" baseline="0" dirty="0" err="1" smtClean="0"/>
              <a:t>dRMT</a:t>
            </a:r>
            <a:r>
              <a:rPr lang="en-US" baseline="0" dirty="0" smtClean="0"/>
              <a:t>?</a:t>
            </a:r>
          </a:p>
          <a:p>
            <a:endParaRPr lang="en-US" baseline="0" dirty="0" smtClean="0"/>
          </a:p>
          <a:p>
            <a:r>
              <a:rPr lang="en-US" baseline="0" dirty="0" smtClean="0"/>
              <a:t>There are broadly two steps here. The first is table placement: placing the different look-up tables in different memory clusters while respecting memory size constraints in each cluster. Here’s what the output of table placement looks like. Each pattern represents a table with a different width and height.</a:t>
            </a:r>
          </a:p>
          <a:p>
            <a:endParaRPr lang="en-US" baseline="0" dirty="0" smtClean="0"/>
          </a:p>
          <a:p>
            <a:r>
              <a:rPr lang="en-US" baseline="0" dirty="0" smtClean="0"/>
              <a:t>The second is processor scheduling. This is the task of figuring out what match or action operations to run on each processor at each clock cycle. The output of this step is a scheduling table for each processor. The horizontal axis here is the clock cycle. The vertical axis is the packet number. Each entry tells you which operation to execute for a particular packet at a particular clock cycle.</a:t>
            </a:r>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In</a:t>
            </a:r>
            <a:r>
              <a:rPr lang="en-US" baseline="0" dirty="0" smtClean="0"/>
              <a:t> general, scheduling and placement are coupled. For instance, in RMT, you need to know which stage a table is located in because you can only schedule matches and actions for that table in that stage.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TODO: Explain why scheduling and placement in RMT are coupled clearly.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But, in </a:t>
            </a:r>
            <a:r>
              <a:rPr lang="en-US" baseline="0" dirty="0" err="1" smtClean="0"/>
              <a:t>dRMT</a:t>
            </a:r>
            <a:r>
              <a:rPr lang="en-US" baseline="0" dirty="0" smtClean="0"/>
              <a:t>, we can prove that the crossbar decouples these two problems. This means that you can place your tables in memory clusters first. Then, regardless of the table placement, you can schedule operations on these tables at any processor. This is because the crossbar allows any processor to lookup tables in any memory cluster. The only </a:t>
            </a:r>
            <a:r>
              <a:rPr lang="en-US" baseline="0" dirty="0" err="1" smtClean="0"/>
              <a:t>restricton</a:t>
            </a:r>
            <a:r>
              <a:rPr lang="en-US" baseline="0" dirty="0" smtClean="0"/>
              <a:t> is that neither the processor nor the memory oversubscribes the crossbar by sending or receiving more keys than the crossbar can carry, which is quite easy to enforce.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In this talk, we’ll focus on the scheduling problem. Prior work already handles table placement for RMT, and we can repurpose this for </a:t>
            </a:r>
            <a:r>
              <a:rPr lang="en-US" baseline="0" dirty="0" err="1" smtClean="0"/>
              <a:t>dRMT</a:t>
            </a:r>
            <a:r>
              <a:rPr lang="en-US" baseline="0" dirty="0" smtClean="0"/>
              <a:t> as well.</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processor scheduling, we need to handle two main kinds of constraints.</a:t>
            </a:r>
          </a:p>
          <a:p>
            <a:r>
              <a:rPr lang="en-US" baseline="0" dirty="0" smtClean="0"/>
              <a:t>The first are dependency constraints between different operations in a program. The second are resource constraints that tell us how many matches and actions a processor can perform per clock cycle and how many processors are there.</a:t>
            </a:r>
          </a:p>
          <a:p>
            <a:endParaRPr lang="en-US" baseline="0" dirty="0" smtClean="0"/>
          </a:p>
          <a:p>
            <a:r>
              <a:rPr lang="en-US" baseline="0" dirty="0" smtClean="0"/>
              <a:t>Let me illustrate both with a simple example. Let’s say we have this dependency graph of 4 operations, 2 matches and 2 actions, arranged in a straight line. This is a very simple DAG, just for the purpose on this example. Real DAGs are much more complex, and we can automatically extract these DAGs from P4 programs. (first mention of P4).</a:t>
            </a:r>
          </a:p>
          <a:p>
            <a:endParaRPr lang="en-US" baseline="0" dirty="0" smtClean="0"/>
          </a:p>
          <a:p>
            <a:r>
              <a:rPr lang="en-US" baseline="0" dirty="0" smtClean="0"/>
              <a:t>Next, we annotate the edges in the DAG with latencies. These latencies tell us how long we need to wait after an operation before starting an operation dependent on the first one. For instance, if it takes 3 cycles to complete a match and 1 cycle to complete an action, we would annotate the edges this way.</a:t>
            </a:r>
          </a:p>
          <a:p>
            <a:endParaRPr lang="en-US" baseline="0" dirty="0" smtClean="0"/>
          </a:p>
          <a:p>
            <a:r>
              <a:rPr lang="en-US" baseline="0" dirty="0" smtClean="0"/>
              <a:t>OK,, now let’s look at the resource constraints. Let’s say we have two processors, each with the ability to perform up to 1 match and 1 action operation per clock cycle. How do we schedule this straight-line DAG while respecting both the dependency and resource constraints?</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we</a:t>
            </a:r>
            <a:r>
              <a:rPr lang="en-US" baseline="0" dirty="0" smtClean="0"/>
              <a:t> have two processors. Let’s say we want to handle 1 packet per clock cycle across both processors. This 1 packet per clock cycle is a typical requirement for routers. It’s required to satisfy the line rate of the router. This means each processor needs to handle a packet every 2 cycles.</a:t>
            </a:r>
          </a:p>
          <a:p>
            <a:endParaRPr lang="en-US" dirty="0" smtClean="0"/>
          </a:p>
          <a:p>
            <a:r>
              <a:rPr lang="en-US" dirty="0" smtClean="0"/>
              <a:t>Let’s first start with a schedule</a:t>
            </a:r>
            <a:r>
              <a:rPr lang="en-US" baseline="0" dirty="0" smtClean="0"/>
              <a:t> for the first packet that respects the dependency constraints alone. This is what it looks like. Now, let’s try repeating this every 2 clock cycles.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second packet that starts at clock cycle 3, there is no problem because at each clock cycle, we are doing at most one match and one action.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schedule the 3</a:t>
            </a:r>
            <a:r>
              <a:rPr lang="en-US" baseline="30000" dirty="0" smtClean="0"/>
              <a:t>rd</a:t>
            </a:r>
            <a:r>
              <a:rPr lang="en-US" dirty="0" smtClean="0"/>
              <a:t> packet starting at clock cycle</a:t>
            </a:r>
            <a:r>
              <a:rPr lang="en-US" baseline="0" dirty="0" smtClean="0"/>
              <a:t> 5, we have a problem at cycle 5, because both M1 and M0 are started by the processor in clock cycle 5. How do we fix this?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possibility is to delay the conflicting operation M1 so that it starts in the 6</a:t>
            </a:r>
            <a:r>
              <a:rPr lang="en-US" baseline="30000" dirty="0" smtClean="0"/>
              <a:t>th</a:t>
            </a:r>
            <a:r>
              <a:rPr lang="en-US" dirty="0" smtClean="0"/>
              <a:t> slot instead of the 5</a:t>
            </a:r>
            <a:r>
              <a:rPr lang="en-US" baseline="30000" dirty="0" smtClean="0"/>
              <a:t>th</a:t>
            </a:r>
            <a:r>
              <a:rPr lang="en-US" dirty="0" smtClean="0"/>
              <a:t> slot. Now, once we have delayed M1, we have a new schedule for packet</a:t>
            </a:r>
            <a:r>
              <a:rPr lang="en-US" baseline="0" dirty="0" smtClean="0"/>
              <a:t> 1. Let’s repeat this new schedule every two clock cycles to see if there is any conflict.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RMT architecture because it is representative of many commercial products today.</a:t>
            </a:r>
          </a:p>
          <a:p>
            <a:endParaRPr lang="en-US" baseline="0" dirty="0" smtClean="0"/>
          </a:p>
          <a:p>
            <a:r>
              <a:rPr lang="en-US" baseline="0" dirty="0" smtClean="0"/>
              <a:t>In the RMT architecture, a parser turns bytes from the wire into a bag of packet headers. In each pipeline stage, a programmable match unit extracts the relevant part of the packet header as a key to look up in the match-action table. It then sends this to the memory cluster, which performs the lookup and returns a result. This result is used by a programmable action unit to transform the packet headers appropriately.</a:t>
            </a:r>
          </a:p>
          <a:p>
            <a:endParaRPr lang="en-US" baseline="0" dirty="0" smtClean="0"/>
          </a:p>
          <a:p>
            <a:r>
              <a:rPr lang="en-US" baseline="0" dirty="0" smtClean="0"/>
              <a:t>This process then repeats itself.</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up</a:t>
            </a:r>
            <a:r>
              <a:rPr lang="en-US" baseline="0" dirty="0" smtClean="0"/>
              <a:t> to packet 3, there’s no conflict yet.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a:t>
            </a:r>
            <a:r>
              <a:rPr lang="en-US" baseline="0" dirty="0" smtClean="0"/>
              <a:t> this example we used a heuristic and inserted a no-op at the first instant that there was a conflict. Will this always find a schedule that can be repeated forever? Also, is it guaranteed to optimal in terms of minimizing the number of no-ops we insert? We want to minimize the number of no-ops to minimize the packet processing latency of any individual packet.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that it’s two classes as soon as you introduce the red and blue transparent panes.</a:t>
            </a:r>
          </a:p>
          <a:p>
            <a:r>
              <a:rPr lang="en-US" baseline="0" dirty="0" smtClean="0"/>
              <a:t>TODO: When you say it’s two classes, say that it’s regardless of the values of the two.</a:t>
            </a:r>
          </a:p>
          <a:p>
            <a:endParaRPr lang="en-US" baseline="0" dirty="0" smtClean="0"/>
          </a:p>
          <a:p>
            <a:r>
              <a:rPr lang="en-US" baseline="0" dirty="0" smtClean="0"/>
              <a:t>It turns out we can formulate the scheduling problem as an ILP to minimize the number of no-ops. I’ll give you the intuition for the ILP here; the details are in the paper.</a:t>
            </a:r>
          </a:p>
          <a:p>
            <a:endParaRPr lang="en-US" baseline="0" dirty="0" smtClean="0"/>
          </a:p>
          <a:p>
            <a:r>
              <a:rPr lang="en-US" baseline="0" dirty="0" smtClean="0"/>
              <a:t>Here you have time going from left to right, and each box here represents a clock cycle. We assign each operation in the DAG a starting time variable in the ILP. These are the times that we assigned for the first three operations. The ILP’s objective is to minimize the maximum of the </a:t>
            </a:r>
            <a:r>
              <a:rPr lang="en-US" baseline="0" dirty="0" err="1" smtClean="0"/>
              <a:t>ts</a:t>
            </a:r>
            <a:r>
              <a:rPr lang="en-US" baseline="0" dirty="0" smtClean="0"/>
              <a:t>. The constraints are what we discussed earlier. First, we have dependency constraints like this. Where the gap between two operations should be at least the latency of the edge between them if one exists.</a:t>
            </a:r>
          </a:p>
          <a:p>
            <a:endParaRPr lang="en-US" baseline="0" dirty="0" smtClean="0"/>
          </a:p>
          <a:p>
            <a:r>
              <a:rPr lang="en-US" baseline="0" dirty="0" smtClean="0"/>
              <a:t>OK, so far, this is standard for an ILP. The more interesting part is how we handle the resource constraints when repeating the schedule periodically. Let’s say we repeat this schedule every 2 clock cycles because we are scheduling on two processors like the previous example.</a:t>
            </a:r>
          </a:p>
          <a:p>
            <a:endParaRPr lang="en-US" baseline="0" dirty="0" smtClean="0"/>
          </a:p>
          <a:p>
            <a:r>
              <a:rPr lang="en-US" baseline="0" dirty="0" smtClean="0"/>
              <a:t>This is what the scheduling table looks like. It’s similar to the one in the previous slide. Now, let’s look at the operations at every clock cycle. Let’s highlight a few clock cycles for clarity. The operations in each clock cycle fall into two classes. There’s the red class that consists of t2 alone. There’s the blue class that consists of t1 and t0 from two different packets. So if we can guarantee that the resource requirements of both classes are satisfied by the match and action units on a single processor, we have a feasible schedule.</a:t>
            </a:r>
          </a:p>
          <a:p>
            <a:endParaRPr lang="en-US" baseline="0" dirty="0" smtClean="0"/>
          </a:p>
          <a:p>
            <a:r>
              <a:rPr lang="en-US" baseline="0" dirty="0" smtClean="0"/>
              <a:t>But how do we get these classes of operations. There’s a very natural representation of these classes. Let’s write each operation as 2 * quotient + remainder. The 2 here is because we are scheduling a packet every 2 cycles; we can generalize it to other scheduling periods. Now we group all t that leave the same remainder when divided by 2. Because there are two remainders when dividing by 2, we get two groups, and we enforce constraints for each r.</a:t>
            </a:r>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a:p>
            <a:endParaRPr lang="en-US" baseline="0" dirty="0" smtClean="0"/>
          </a:p>
          <a:p>
            <a:r>
              <a:rPr lang="en-US" baseline="0" dirty="0" smtClean="0"/>
              <a:t>TODO: Crisp explanation of why gains are diminished on combined.</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a:p>
            <a:endParaRPr lang="en-US" baseline="0" dirty="0" smtClean="0"/>
          </a:p>
          <a:p>
            <a:r>
              <a:rPr lang="en-US" baseline="0" dirty="0" smtClean="0"/>
              <a:t>TODO: Crisp explanation of why gains are diminished on combined.</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848862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gains on the egress pipeline of switch.p4 are a bit more than the gains on the ingress.</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 against a P4 program that combines the ingress and egress pipelines into a single program and runs them together on the same physical pipeline. When we combine the ingress and egress pipelines, RMT benefits from the ability for the ingress to utilize match or action resources left unused by the egress or the other way around. Hence our gains relative to RMT are diminished in this combined case.</a:t>
            </a:r>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compared against a proprietary P4 program from a large switching chip vendor and report normalized results here.</a:t>
            </a:r>
          </a:p>
          <a:p>
            <a:endParaRPr lang="en-US" baseline="0" dirty="0" smtClean="0"/>
          </a:p>
          <a:p>
            <a:r>
              <a:rPr lang="en-US" baseline="0" dirty="0" smtClean="0"/>
              <a:t>In summary: We have gains of 4.5% to 50% on real programs. We also generated 100 random programs and found that </a:t>
            </a:r>
            <a:r>
              <a:rPr lang="en-US" baseline="0" dirty="0" err="1" smtClean="0"/>
              <a:t>dRMT</a:t>
            </a:r>
            <a:r>
              <a:rPr lang="en-US" baseline="0" dirty="0" smtClean="0"/>
              <a:t> had a mean gain of 10% and a max gain of 30% relative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at the very beginning of the slide that you’re very briefly telling them about the hardware design. Set expectations right at the </a:t>
            </a:r>
            <a:r>
              <a:rPr lang="en-US" baseline="0" smtClean="0"/>
              <a:t>beginning.</a:t>
            </a:r>
            <a:endParaRPr lang="en-US" baseline="0" dirty="0" smtClean="0"/>
          </a:p>
          <a:p>
            <a:endParaRPr lang="en-US" dirty="0" smtClean="0"/>
          </a:p>
          <a:p>
            <a:r>
              <a:rPr lang="en-US" dirty="0" smtClean="0"/>
              <a:t>Finally, I’ll briefly</a:t>
            </a:r>
            <a:r>
              <a:rPr lang="en-US" baseline="0" dirty="0" smtClean="0"/>
              <a:t> touch upon the hardware feasibility of </a:t>
            </a:r>
            <a:r>
              <a:rPr lang="en-US" baseline="0" dirty="0" err="1" smtClean="0"/>
              <a:t>dRMT</a:t>
            </a:r>
            <a:r>
              <a:rPr lang="en-US" baseline="0" dirty="0" smtClean="0"/>
              <a:t>. There are two main concerns.</a:t>
            </a:r>
          </a:p>
          <a:p>
            <a:endParaRPr lang="en-US" baseline="0" dirty="0" smtClean="0"/>
          </a:p>
          <a:p>
            <a:r>
              <a:rPr lang="en-US" baseline="0" dirty="0" smtClean="0"/>
              <a:t>The first is the processor. </a:t>
            </a:r>
            <a:r>
              <a:rPr lang="en-US" baseline="0" dirty="0" err="1" smtClean="0"/>
              <a:t>dRMT’s</a:t>
            </a:r>
            <a:r>
              <a:rPr lang="en-US" baseline="0" dirty="0" smtClean="0"/>
              <a:t> hardware units for extracting keys for matching and performing actions on packet header are similar to RMT’s hardware within an RMT stage. The major difference is that because each </a:t>
            </a:r>
            <a:r>
              <a:rPr lang="en-US" baseline="0" dirty="0" err="1" smtClean="0"/>
              <a:t>dRMT</a:t>
            </a:r>
            <a:r>
              <a:rPr lang="en-US" baseline="0" dirty="0" smtClean="0"/>
              <a:t> processor executes all operations for a packet sent to it, </a:t>
            </a:r>
            <a:r>
              <a:rPr lang="en-US" baseline="0" dirty="0" err="1" smtClean="0"/>
              <a:t>dRMT</a:t>
            </a:r>
            <a:r>
              <a:rPr lang="en-US" baseline="0" dirty="0" smtClean="0"/>
              <a:t> procs needs to execute and store an entire program. In RMT, a program is split up into multiple pipeline stages, so an RMT stage only needs to store the set of packet operations for the portion of the program it is executing. This required us to optimize the design of the </a:t>
            </a:r>
            <a:r>
              <a:rPr lang="en-US" baseline="0" dirty="0" err="1" smtClean="0"/>
              <a:t>dRMT</a:t>
            </a:r>
            <a:r>
              <a:rPr lang="en-US" baseline="0" dirty="0" smtClean="0"/>
              <a:t> processor to make it area competitive with RMT.</a:t>
            </a:r>
          </a:p>
          <a:p>
            <a:endParaRPr lang="en-US" baseline="0" dirty="0" smtClean="0"/>
          </a:p>
          <a:p>
            <a:r>
              <a:rPr lang="en-US" baseline="0" dirty="0" smtClean="0"/>
              <a:t>The second is the crossbar, which needs to provide the ability to route every key generated by a processor to any memory cluster. Because a crossbar needs to connect every pair of memories and processors, its wiring complexity goes up </a:t>
            </a:r>
            <a:r>
              <a:rPr lang="en-US" baseline="0" dirty="0" err="1" smtClean="0"/>
              <a:t>quadratically</a:t>
            </a:r>
            <a:r>
              <a:rPr lang="en-US" baseline="0" dirty="0" smtClean="0"/>
              <a:t> with the number of processors and memories. We have come up with a new crossbar design to scale our crossbar and have also carried out manual place and route to actually lay out the wires and gates for the crossbar. By combining both the design and place-and-route steps, we are able to scale to up to 32 processors. That said, the crossbar is </a:t>
            </a:r>
            <a:r>
              <a:rPr lang="en-US" baseline="0" dirty="0" err="1" smtClean="0"/>
              <a:t>dRMT’s</a:t>
            </a:r>
            <a:r>
              <a:rPr lang="en-US" baseline="0" dirty="0" smtClean="0"/>
              <a:t> limiting factor. It seems hard to scale beyond 32 processors. But, 32 is already more than what commercial products support.</a:t>
            </a:r>
          </a:p>
          <a:p>
            <a:endParaRPr lang="en-US" baseline="0" dirty="0" smtClean="0"/>
          </a:p>
          <a:p>
            <a:r>
              <a:rPr lang="en-US" baseline="0" dirty="0" smtClean="0"/>
              <a:t>TODO: Crisp explanation of manual place-and-route.</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Say that this is just the cost of logic, doesn’t include</a:t>
            </a:r>
            <a:r>
              <a:rPr lang="en-US" baseline="0" dirty="0" smtClean="0"/>
              <a:t> table memories, IOs, etc.</a:t>
            </a:r>
          </a:p>
          <a:p>
            <a:r>
              <a:rPr lang="en-US" baseline="0" dirty="0" smtClean="0"/>
              <a:t>TODO: Say that we are not changing the </a:t>
            </a:r>
            <a:r>
              <a:rPr lang="en-US" baseline="0" dirty="0" err="1" smtClean="0"/>
              <a:t>Ios</a:t>
            </a:r>
            <a:r>
              <a:rPr lang="en-US" baseline="0" dirty="0" smtClean="0"/>
              <a:t>, table memories, etc.</a:t>
            </a:r>
            <a:endParaRPr lang="en-US" dirty="0" smtClean="0"/>
          </a:p>
          <a:p>
            <a:endParaRPr lang="en-US" dirty="0" smtClean="0"/>
          </a:p>
          <a:p>
            <a:r>
              <a:rPr lang="en-US" dirty="0" smtClean="0"/>
              <a:t>We</a:t>
            </a:r>
            <a:r>
              <a:rPr lang="en-US" baseline="0" dirty="0" smtClean="0"/>
              <a:t> synthesized our </a:t>
            </a:r>
            <a:r>
              <a:rPr lang="en-US" baseline="0" dirty="0" err="1" smtClean="0"/>
              <a:t>dRMT</a:t>
            </a:r>
            <a:r>
              <a:rPr lang="en-US" baseline="0" dirty="0" smtClean="0"/>
              <a:t> processor and crossbar designs to a recent 16 nm transistor library. This bar graph shows the area of RMT stages alone and </a:t>
            </a:r>
            <a:r>
              <a:rPr lang="en-US" baseline="0" dirty="0" err="1" smtClean="0"/>
              <a:t>dRMT’s</a:t>
            </a:r>
            <a:r>
              <a:rPr lang="en-US" baseline="0" dirty="0" smtClean="0"/>
              <a:t> processors and crossbars alone. It does not include the substantial area contributions of the serial links on a switching chip, the packet data buffer, and the SRAM and TCAM for lookup tables.</a:t>
            </a:r>
          </a:p>
          <a:p>
            <a:endParaRPr lang="en-US" baseline="0" dirty="0" smtClean="0"/>
          </a:p>
          <a:p>
            <a:r>
              <a:rPr lang="en-US" baseline="0" dirty="0" smtClean="0"/>
              <a:t>We find that </a:t>
            </a:r>
            <a:r>
              <a:rPr lang="en-US" baseline="0" dirty="0" err="1" smtClean="0"/>
              <a:t>dRMT’s</a:t>
            </a:r>
            <a:r>
              <a:rPr lang="en-US" baseline="0" dirty="0" smtClean="0"/>
              <a:t> processors and crossbar incur a few mm^2 in additional area relative to RMT’s stages for the same number of processors or stages. </a:t>
            </a:r>
            <a:r>
              <a:rPr lang="en-US" dirty="0" smtClean="0"/>
              <a:t>This is a very</a:t>
            </a:r>
            <a:r>
              <a:rPr lang="en-US" baseline="0" dirty="0" smtClean="0"/>
              <a:t> small amount of additional area relative to a recent commercial switching chips that are between 300 and 700 mm^2. So we think this is quite modest.</a:t>
            </a:r>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Use different colors for memory match and action. Maybe make </a:t>
            </a:r>
            <a:r>
              <a:rPr lang="en-US" dirty="0" err="1" smtClean="0"/>
              <a:t>dRMT</a:t>
            </a:r>
            <a:r>
              <a:rPr lang="en-US" dirty="0" smtClean="0"/>
              <a:t> a banner.</a:t>
            </a:r>
          </a:p>
          <a:p>
            <a:endParaRPr lang="en-US" dirty="0" smtClean="0"/>
          </a:p>
          <a:p>
            <a:r>
              <a:rPr lang="en-US" dirty="0" smtClean="0"/>
              <a:t>The problem with RMT is that it aggregates resources into stages,</a:t>
            </a:r>
            <a:r>
              <a:rPr lang="en-US" baseline="0" dirty="0" smtClean="0"/>
              <a:t> which provide a fixed ratio of different resources: memory resources (to store lookup tables), match resources (to generate match keys up to a certain width), and action resources (to transform a limited number of action fields).</a:t>
            </a:r>
          </a:p>
          <a:p>
            <a:endParaRPr lang="en-US" baseline="0" dirty="0" smtClean="0"/>
          </a:p>
          <a:p>
            <a:r>
              <a:rPr lang="en-US" baseline="0" dirty="0" smtClean="0"/>
              <a:t>If your program’s resource requirements do not have the same fixed ratio, you end up wasting resources . This is because you can’t allocate resources independently. If you increase one resource, you have to increase the other to maintain the same ratio. So if your program needs a lot of memory, it is also given a lot of match and action resources, which might be wasted.</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The result is more flexibility in allocation and hence better hardware utilization.</a:t>
            </a:r>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this</a:t>
            </a:r>
            <a:r>
              <a:rPr lang="en-US" baseline="0" dirty="0" smtClean="0"/>
              <a:t> talk has been about a disaggregated architecture for a programmable switch, where we </a:t>
            </a:r>
            <a:r>
              <a:rPr lang="en-US" baseline="0" dirty="0" err="1" smtClean="0"/>
              <a:t>disagg</a:t>
            </a:r>
            <a:r>
              <a:rPr lang="en-US" baseline="0" dirty="0" smtClean="0"/>
              <a:t>. memory using a </a:t>
            </a:r>
            <a:r>
              <a:rPr lang="en-US" baseline="0" dirty="0" err="1" smtClean="0"/>
              <a:t>xbar</a:t>
            </a:r>
            <a:r>
              <a:rPr lang="en-US" baseline="0" dirty="0" smtClean="0"/>
              <a:t> and </a:t>
            </a:r>
            <a:r>
              <a:rPr lang="en-US" baseline="0" dirty="0" err="1" smtClean="0"/>
              <a:t>disagg</a:t>
            </a:r>
            <a:r>
              <a:rPr lang="en-US" baseline="0" dirty="0" smtClean="0"/>
              <a:t> compute using a processor instead of a stage. The reason to do this is that </a:t>
            </a:r>
            <a:r>
              <a:rPr lang="en-US" baseline="0" dirty="0" err="1" smtClean="0"/>
              <a:t>disagg</a:t>
            </a:r>
            <a:r>
              <a:rPr lang="en-US" baseline="0" dirty="0" smtClean="0"/>
              <a:t> improves flexibility in scheduling operations, which improves hardware utilization. The net result is that the same hardware can go further by running more complex programs. Conversely, you can use less hardware for the same old programs.</a:t>
            </a:r>
          </a:p>
          <a:p>
            <a:endParaRPr lang="en-US" baseline="0" dirty="0" smtClean="0"/>
          </a:p>
          <a:p>
            <a:r>
              <a:rPr lang="en-US" baseline="0" dirty="0" smtClean="0"/>
              <a:t>Currently, we are working on a silicon implementation of the </a:t>
            </a:r>
            <a:r>
              <a:rPr lang="en-US" baseline="0" dirty="0" err="1" smtClean="0"/>
              <a:t>dRMT</a:t>
            </a:r>
            <a:r>
              <a:rPr lang="en-US" baseline="0" dirty="0" smtClean="0"/>
              <a:t> architecture in the context of a high-speed programmable NIC. Our webpage with instructions to reproduce results is available here, and I am happy to </a:t>
            </a:r>
            <a:r>
              <a:rPr lang="en-US" baseline="0" smtClean="0"/>
              <a:t>take questions.</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1863276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does</a:t>
            </a:r>
            <a:r>
              <a:rPr lang="en-US" baseline="0" dirty="0" smtClean="0"/>
              <a:t> this work forever in steady state when packets are arriving every 2 clock cycles? Let’s check. Packet 4, 5, 6, there are no conflicts. You can check that there are no conflicts by looking at any of the columns in the table here and seeing that there is at most one match or action operation.</a:t>
            </a:r>
          </a:p>
          <a:p>
            <a:endParaRPr lang="en-US" baseline="0" dirty="0" smtClean="0"/>
          </a:p>
          <a:p>
            <a:r>
              <a:rPr lang="en-US" baseline="0" dirty="0" smtClean="0"/>
              <a:t>We can keep going this way until we hit steady state and see a repeating pattern. We’ll stop with packet 6, but it turns out that this particular schedule works in steady state if you repeat it forever.</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528355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33</a:t>
            </a:fld>
            <a:endParaRPr lang="en-US"/>
          </a:p>
        </p:txBody>
      </p:sp>
    </p:spTree>
    <p:extLst>
      <p:ext uri="{BB962C8B-B14F-4D97-AF65-F5344CB8AC3E}">
        <p14:creationId xmlns:p14="http://schemas.microsoft.com/office/powerpoint/2010/main" val="481350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looked</a:t>
            </a:r>
            <a:r>
              <a:rPr lang="en-US" baseline="0" dirty="0" smtClean="0"/>
              <a:t> at what would happen if we decreased the number of processors from the minimum number required for 1 packet per cycle. We specifically look at switch.p4’s egress program, which needs a minimum of 7 processors for </a:t>
            </a:r>
            <a:r>
              <a:rPr lang="en-US" baseline="0" dirty="0" err="1" smtClean="0"/>
              <a:t>dRMT</a:t>
            </a:r>
            <a:r>
              <a:rPr lang="en-US" baseline="0" dirty="0" smtClean="0"/>
              <a:t> and 12 for RMT.</a:t>
            </a:r>
          </a:p>
          <a:p>
            <a:endParaRPr lang="en-US" baseline="0" dirty="0" smtClean="0"/>
          </a:p>
          <a:p>
            <a:r>
              <a:rPr lang="en-US" baseline="0" dirty="0" smtClean="0"/>
              <a:t>We see that the performance for </a:t>
            </a:r>
            <a:r>
              <a:rPr lang="en-US" baseline="0" dirty="0" err="1" smtClean="0"/>
              <a:t>dRMT</a:t>
            </a:r>
            <a:r>
              <a:rPr lang="en-US" baseline="0" dirty="0" smtClean="0"/>
              <a:t> degrades gracefully with a decrease in the number of processors. But for RMT, the performance falls by a factor of 2 when going from 12 to 11 processors because of the need to recirculate packet. It drops again when going from 6 to </a:t>
            </a:r>
            <a:r>
              <a:rPr lang="en-US" baseline="0" smtClean="0"/>
              <a:t>5 because we need another recirculation and so 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34</a:t>
            </a:fld>
            <a:endParaRPr lang="en-US"/>
          </a:p>
        </p:txBody>
      </p:sp>
    </p:spTree>
    <p:extLst>
      <p:ext uri="{BB962C8B-B14F-4D97-AF65-F5344CB8AC3E}">
        <p14:creationId xmlns:p14="http://schemas.microsoft.com/office/powerpoint/2010/main" val="1803975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45</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46</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48</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rigidly forced to always execute matches followed by actions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Unlike the pipeline, packets don’t move around between processors. Let’s look at </a:t>
            </a:r>
            <a:r>
              <a:rPr lang="en-US" baseline="0" dirty="0" err="1" smtClean="0"/>
              <a:t>pkt</a:t>
            </a:r>
            <a:r>
              <a:rPr lang="en-US" baseline="0" dirty="0" smtClean="0"/>
              <a:t> 2 on proc 2. Over the duration of this packet, the proc might access tables in different memory clusters.</a:t>
            </a:r>
          </a:p>
          <a:p>
            <a:endParaRPr lang="en-US" baseline="0" dirty="0" smtClean="0"/>
          </a:p>
          <a:p>
            <a:r>
              <a:rPr lang="en-US" baseline="0" dirty="0" smtClean="0"/>
              <a:t>TODO: Action orientation here is flipped.</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 what specific</a:t>
            </a:r>
            <a:r>
              <a:rPr lang="en-US" baseline="0" dirty="0" smtClean="0"/>
              <a:t> </a:t>
            </a:r>
            <a:r>
              <a:rPr lang="en-US" dirty="0" smtClean="0"/>
              <a:t>problems </a:t>
            </a:r>
            <a:r>
              <a:rPr lang="en-US" dirty="0" err="1" smtClean="0"/>
              <a:t>dRMT</a:t>
            </a:r>
            <a:r>
              <a:rPr lang="en-US" baseline="0" dirty="0" smtClean="0"/>
              <a:t> solves. I am discussing a few here. The paper provides many more examples.</a:t>
            </a:r>
          </a:p>
          <a:p>
            <a:endParaRPr lang="en-US" baseline="0" dirty="0" smtClean="0"/>
          </a:p>
          <a:p>
            <a:r>
              <a:rPr lang="en-US" baseline="0" dirty="0" smtClean="0"/>
              <a:t>First, RMT conflates memory and packet processing resources. So if you allocate more of one, you are forced to allocate more of the other. A common example is when you have a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Similarly, the action units are unused until the last stage because it is not clear until then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6.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6.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6.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6.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6.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6.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tags" Target="../tags/tag15.xml"/><Relationship Id="rId2" Type="http://schemas.openxmlformats.org/officeDocument/2006/relationships/slideLayout" Target="../slideLayouts/slideLayout6.xml"/><Relationship Id="rId3" Type="http://schemas.openxmlformats.org/officeDocument/2006/relationships/notesSlide" Target="../notesSlides/notesSlide22.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6.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6.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6.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chart" Target="../charts/chart1.xml"/><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5.tiff"/><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chart" Target="../charts/char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6.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chart" Target="../charts/char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6.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6.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mc:AlternateContent xmlns:mc="http://schemas.openxmlformats.org/markup-compatibility/2006" xmlns:p14="http://schemas.microsoft.com/office/powerpoint/2010/main">
    <mc:Choice Requires="p14">
      <p:transition spd="slow" p14:dur="2000" advTm="10970"/>
    </mc:Choice>
    <mc:Fallback xmlns="">
      <p:transition spd="slow" advTm="1097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suffers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custDataLst>
      <p:tags r:id="rId1"/>
    </p:custDataLst>
    <p:extLst>
      <p:ext uri="{BB962C8B-B14F-4D97-AF65-F5344CB8AC3E}">
        <p14:creationId xmlns:p14="http://schemas.microsoft.com/office/powerpoint/2010/main" val="483506615"/>
      </p:ext>
    </p:extLst>
  </p:cSld>
  <p:clrMapOvr>
    <a:masterClrMapping/>
  </p:clrMapOvr>
  <mc:AlternateContent xmlns:mc="http://schemas.openxmlformats.org/markup-compatibility/2006" xmlns:p14="http://schemas.microsoft.com/office/powerpoint/2010/main">
    <mc:Choice Requires="p14">
      <p:transition spd="slow" p14:dur="2000" advTm="56054"/>
    </mc:Choice>
    <mc:Fallback xmlns="">
      <p:transition spd="slow" advTm="560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q</a:t>
            </a:r>
            <a:r>
              <a:rPr lang="en-US" dirty="0" smtClean="0"/>
              <a:t>uestions to determine </a:t>
            </a:r>
            <a:r>
              <a:rPr lang="en-US" dirty="0" err="1" smtClean="0"/>
              <a:t>dRMT’s</a:t>
            </a:r>
            <a:r>
              <a:rPr lang="en-US" dirty="0" smtClean="0"/>
              <a:t> practicality</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smtClean="0"/>
              <a:t>Can </a:t>
            </a:r>
            <a:r>
              <a:rPr lang="en-US" sz="3200" dirty="0" err="1" smtClean="0"/>
              <a:t>dRMT</a:t>
            </a:r>
            <a:r>
              <a:rPr lang="en-US" sz="3200" dirty="0" smtClean="0"/>
              <a:t> provide deterministic performance guarantees?</a:t>
            </a:r>
            <a:endParaRPr lang="en-US" sz="800" dirty="0" smtClean="0"/>
          </a:p>
          <a:p>
            <a:pPr>
              <a:buFont typeface="Wingdings" charset="2"/>
              <a:buChar char="Ø"/>
            </a:pPr>
            <a:r>
              <a:rPr lang="en-US" dirty="0" smtClean="0">
                <a:solidFill>
                  <a:srgbClr val="0432FF"/>
                </a:solidFill>
              </a:rPr>
              <a:t>Yes. Compiler schedules programs using an ILP to eliminate memory and processor contention.</a:t>
            </a:r>
          </a:p>
          <a:p>
            <a:endParaRPr lang="en-US" sz="3200" dirty="0" smtClean="0"/>
          </a:p>
          <a:p>
            <a:r>
              <a:rPr lang="en-US" sz="3200" dirty="0" smtClean="0"/>
              <a:t>How does </a:t>
            </a:r>
            <a:r>
              <a:rPr lang="en-US" sz="3200" dirty="0" err="1" smtClean="0"/>
              <a:t>dRMT</a:t>
            </a:r>
            <a:r>
              <a:rPr lang="en-US" sz="3200" dirty="0" smtClean="0"/>
              <a:t> compare with RMT on real programs?</a:t>
            </a:r>
          </a:p>
          <a:p>
            <a:pPr>
              <a:buFont typeface="Wingdings" charset="2"/>
              <a:buChar char="Ø"/>
            </a:pPr>
            <a:r>
              <a:rPr lang="en-US" dirty="0" smtClean="0">
                <a:solidFill>
                  <a:srgbClr val="0432FF"/>
                </a:solidFill>
              </a:rPr>
              <a:t>Needs (4.5-50%) fewer processors on real and synthetic P4 programs.</a:t>
            </a:r>
          </a:p>
          <a:p>
            <a:endParaRPr lang="en-US" sz="3200" dirty="0" smtClean="0"/>
          </a:p>
          <a:p>
            <a:r>
              <a:rPr lang="en-US" sz="3200" dirty="0" smtClean="0"/>
              <a:t>Is </a:t>
            </a:r>
            <a:r>
              <a:rPr lang="en-US" sz="3200" dirty="0" err="1" smtClean="0"/>
              <a:t>dRMT</a:t>
            </a:r>
            <a:r>
              <a:rPr lang="en-US" sz="3200" dirty="0" smtClean="0"/>
              <a:t>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but the additional area is modest relative to a switching chip.</a:t>
            </a:r>
            <a:endParaRPr lang="en-US" sz="3200" dirty="0" smtClean="0"/>
          </a:p>
          <a:p>
            <a:endParaRPr lang="en-US" sz="3200" dirty="0" smtClean="0"/>
          </a:p>
        </p:txBody>
      </p:sp>
    </p:spTree>
    <p:custDataLst>
      <p:tags r:id="rId1"/>
    </p:custDataLst>
    <p:extLst>
      <p:ext uri="{BB962C8B-B14F-4D97-AF65-F5344CB8AC3E}">
        <p14:creationId xmlns:p14="http://schemas.microsoft.com/office/powerpoint/2010/main" val="1451710730"/>
      </p:ext>
    </p:extLst>
  </p:cSld>
  <p:clrMapOvr>
    <a:masterClrMapping/>
  </p:clrMapOvr>
  <mc:AlternateContent xmlns:mc="http://schemas.openxmlformats.org/markup-compatibility/2006" xmlns:p14="http://schemas.microsoft.com/office/powerpoint/2010/main">
    <mc:Choice Requires="p14">
      <p:transition spd="slow" p14:dur="2000" advTm="106192"/>
    </mc:Choice>
    <mc:Fallback xmlns="">
      <p:transition spd="slow" advTm="1061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143773697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555792668"/>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564516403"/>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custDataLst>
      <p:tags r:id="rId1"/>
    </p:custDataLst>
    <p:extLst>
      <p:ext uri="{BB962C8B-B14F-4D97-AF65-F5344CB8AC3E}">
        <p14:creationId xmlns:p14="http://schemas.microsoft.com/office/powerpoint/2010/main" val="555195143"/>
      </p:ext>
    </p:extLst>
  </p:cSld>
  <p:clrMapOvr>
    <a:masterClrMapping/>
  </p:clrMapOvr>
  <mc:AlternateContent xmlns:mc="http://schemas.openxmlformats.org/markup-compatibility/2006" xmlns:p14="http://schemas.microsoft.com/office/powerpoint/2010/main">
    <mc:Choice Requires="p14">
      <p:transition spd="slow" p14:dur="2000" advTm="34907"/>
    </mc:Choice>
    <mc:Fallback xmlns="">
      <p:transition spd="slow" advTm="349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decouples scheduling and placement</a:t>
            </a:r>
            <a:endParaRPr lang="en-US" dirty="0"/>
          </a:p>
        </p:txBody>
      </p:sp>
      <p:sp>
        <p:nvSpPr>
          <p:cNvPr id="3" name="Content Placeholder 2"/>
          <p:cNvSpPr>
            <a:spLocks noGrp="1"/>
          </p:cNvSpPr>
          <p:nvPr>
            <p:ph idx="1"/>
          </p:nvPr>
        </p:nvSpPr>
        <p:spPr/>
        <p:txBody>
          <a:bodyPr>
            <a:normAutofit/>
          </a:bodyPr>
          <a:lstStyle/>
          <a:p>
            <a:r>
              <a:rPr lang="en-US" dirty="0" smtClean="0"/>
              <a:t>RMT couples scheduling </a:t>
            </a:r>
            <a:r>
              <a:rPr lang="en-US" smtClean="0"/>
              <a:t>and placement.</a:t>
            </a:r>
            <a:endParaRPr lang="en-US" dirty="0" smtClean="0"/>
          </a:p>
          <a:p>
            <a:endParaRPr lang="en-US" dirty="0" smtClean="0"/>
          </a:p>
          <a:p>
            <a:r>
              <a:rPr lang="en-US" dirty="0" smtClean="0"/>
              <a:t>In </a:t>
            </a:r>
            <a:r>
              <a:rPr lang="en-US" dirty="0" err="1" smtClean="0"/>
              <a:t>dRMT</a:t>
            </a:r>
            <a:r>
              <a:rPr lang="en-US" dirty="0"/>
              <a:t> </a:t>
            </a:r>
            <a:r>
              <a:rPr lang="en-US" dirty="0" smtClean="0"/>
              <a:t>the crossbar decouples them if both scheduling and placement respect crossbar constraints.</a:t>
            </a:r>
          </a:p>
          <a:p>
            <a:endParaRPr lang="en-US" dirty="0" smtClean="0"/>
          </a:p>
          <a:p>
            <a:r>
              <a:rPr lang="en-US" dirty="0" smtClean="0"/>
              <a:t>Focus on scheduling alone. Prior work handles table placement (Jose et al., NSDI 2015).</a:t>
            </a:r>
            <a:endParaRPr lang="en-US" dirty="0"/>
          </a:p>
          <a:p>
            <a:endParaRPr lang="en-US" dirty="0" smtClean="0"/>
          </a:p>
        </p:txBody>
      </p:sp>
    </p:spTree>
    <p:custDataLst>
      <p:tags r:id="rId1"/>
    </p:custDataLst>
    <p:extLst>
      <p:ext uri="{BB962C8B-B14F-4D97-AF65-F5344CB8AC3E}">
        <p14:creationId xmlns:p14="http://schemas.microsoft.com/office/powerpoint/2010/main" val="863192594"/>
      </p:ext>
    </p:extLst>
  </p:cSld>
  <p:clrMapOvr>
    <a:masterClrMapping/>
  </p:clrMapOvr>
  <mc:AlternateContent xmlns:mc="http://schemas.openxmlformats.org/markup-compatibility/2006" xmlns:p14="http://schemas.microsoft.com/office/powerpoint/2010/main">
    <mc:Choice Requires="p14">
      <p:transition spd="slow" p14:dur="2000" advTm="70411"/>
    </mc:Choice>
    <mc:Fallback xmlns="">
      <p:transition spd="slow" advTm="704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custDataLst>
      <p:tags r:id="rId1"/>
    </p:custDataLst>
    <p:extLst>
      <p:ext uri="{BB962C8B-B14F-4D97-AF65-F5344CB8AC3E}">
        <p14:creationId xmlns:p14="http://schemas.microsoft.com/office/powerpoint/2010/main" val="1915311895"/>
      </p:ext>
    </p:extLst>
  </p:cSld>
  <p:clrMapOvr>
    <a:masterClrMapping/>
  </p:clrMapOvr>
  <mc:AlternateContent xmlns:mc="http://schemas.openxmlformats.org/markup-compatibility/2006" xmlns:p14="http://schemas.microsoft.com/office/powerpoint/2010/main">
    <mc:Choice Requires="p14">
      <p:transition spd="slow" p14:dur="2000" advTm="57192"/>
    </mc:Choice>
    <mc:Fallback xmlns="">
      <p:transition spd="slow" advTm="571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1">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custDataLst>
      <p:tags r:id="rId1"/>
    </p:custDataLst>
    <p:extLst>
      <p:ext uri="{BB962C8B-B14F-4D97-AF65-F5344CB8AC3E}">
        <p14:creationId xmlns:p14="http://schemas.microsoft.com/office/powerpoint/2010/main" val="408811124"/>
      </p:ext>
    </p:extLst>
  </p:cSld>
  <p:clrMapOvr>
    <a:masterClrMapping/>
  </p:clrMapOvr>
  <mc:AlternateContent xmlns:mc="http://schemas.openxmlformats.org/markup-compatibility/2006" xmlns:p14="http://schemas.microsoft.com/office/powerpoint/2010/main">
    <mc:Choice Requires="p14">
      <p:transition spd="slow" p14:dur="2000" advTm="32569"/>
    </mc:Choice>
    <mc:Fallback xmlns="">
      <p:transition spd="slow" advTm="325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mc:AlternateContent xmlns:mc="http://schemas.openxmlformats.org/markup-compatibility/2006" xmlns:p14="http://schemas.microsoft.com/office/powerpoint/2010/main">
    <mc:Choice Requires="p14">
      <p:transition spd="slow" p14:dur="2000" advTm="9183"/>
    </mc:Choice>
    <mc:Fallback xmlns="">
      <p:transition spd="slow" advTm="9183"/>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mc:AlternateContent xmlns:mc="http://schemas.openxmlformats.org/markup-compatibility/2006" xmlns:p14="http://schemas.microsoft.com/office/powerpoint/2010/main">
    <mc:Choice Requires="p14">
      <p:transition spd="slow" p14:dur="2000" advTm="16605"/>
    </mc:Choice>
    <mc:Fallback xmlns="">
      <p:transition spd="slow" advTm="1660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63014597"/>
      </p:ext>
    </p:extLst>
  </p:cSld>
  <p:clrMapOvr>
    <a:masterClrMapping/>
  </p:clrMapOvr>
  <mc:AlternateContent xmlns:mc="http://schemas.openxmlformats.org/markup-compatibility/2006" xmlns:p14="http://schemas.microsoft.com/office/powerpoint/2010/main">
    <mc:Choice Requires="p14">
      <p:transition spd="slow" p14:dur="2000" advTm="12903"/>
    </mc:Choice>
    <mc:Fallback xmlns="">
      <p:transition spd="slow" advTm="129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664087740"/>
      </p:ext>
    </p:extLst>
  </p:cSld>
  <p:clrMapOvr>
    <a:masterClrMapping/>
  </p:clrMapOvr>
  <mc:AlternateContent xmlns:mc="http://schemas.openxmlformats.org/markup-compatibility/2006" xmlns:p14="http://schemas.microsoft.com/office/powerpoint/2010/main">
    <mc:Choice Requires="p14">
      <p:transition spd="slow" p14:dur="2000" advTm="21142"/>
    </mc:Choice>
    <mc:Fallback xmlns="">
      <p:transition spd="slow" advTm="21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a:t>
            </a:r>
            <a:r>
              <a:rPr lang="en-US" dirty="0"/>
              <a:t>s</a:t>
            </a:r>
            <a:r>
              <a:rPr lang="en-US" dirty="0" smtClean="0"/>
              <a:t>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1872051258"/>
      </p:ext>
    </p:extLst>
  </p:cSld>
  <p:clrMapOvr>
    <a:masterClrMapping/>
  </p:clrMapOvr>
  <mc:AlternateContent xmlns:mc="http://schemas.openxmlformats.org/markup-compatibility/2006" xmlns:p14="http://schemas.microsoft.com/office/powerpoint/2010/main">
    <mc:Choice Requires="p14">
      <p:transition spd="slow" p14:dur="2000" advTm="52444"/>
    </mc:Choice>
    <mc:Fallback xmlns="">
      <p:transition spd="slow" advTm="524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mc:AlternateContent xmlns:mc="http://schemas.openxmlformats.org/markup-compatibility/2006" xmlns:p14="http://schemas.microsoft.com/office/powerpoint/2010/main">
    <mc:Choice Requires="p14">
      <p:transition spd="slow" p14:dur="2000" advTm="11857"/>
    </mc:Choice>
    <mc:Fallback xmlns="">
      <p:transition spd="slow" advTm="11857"/>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mc:AlternateContent xmlns:mc="http://schemas.openxmlformats.org/markup-compatibility/2006" xmlns:p14="http://schemas.microsoft.com/office/powerpoint/2010/main">
    <mc:Choice Requires="p14">
      <p:transition spd="slow" p14:dur="2000" advTm="14699"/>
    </mc:Choice>
    <mc:Fallback xmlns="">
      <p:transition spd="slow" advTm="14699"/>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delays: ILP formulation</a:t>
            </a:r>
            <a:endParaRPr lang="en-US" dirty="0"/>
          </a:p>
        </p:txBody>
      </p:sp>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7017053" y="1144558"/>
            <a:ext cx="4934504" cy="77648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FF0000"/>
                </a:solidFill>
                <a:latin typeface="Seravek" charset="0"/>
                <a:ea typeface="Seravek" charset="0"/>
                <a:cs typeface="Seravek" charset="0"/>
              </a:rPr>
              <a:t>Objective: Minimize max </a:t>
            </a:r>
            <a:r>
              <a:rPr lang="en-US" sz="3200" dirty="0" err="1" smtClean="0">
                <a:solidFill>
                  <a:srgbClr val="FF0000"/>
                </a:solidFill>
                <a:latin typeface="Seravek" charset="0"/>
                <a:ea typeface="Seravek" charset="0"/>
                <a:cs typeface="Seravek" charset="0"/>
              </a:rPr>
              <a:t>t</a:t>
            </a:r>
            <a:r>
              <a:rPr lang="en-US" sz="3200" baseline="-25000" dirty="0" err="1" smtClean="0">
                <a:solidFill>
                  <a:srgbClr val="FF0000"/>
                </a:solidFill>
                <a:latin typeface="Seravek" charset="0"/>
                <a:ea typeface="Seravek" charset="0"/>
                <a:cs typeface="Seravek" charset="0"/>
              </a:rPr>
              <a:t>i</a:t>
            </a:r>
            <a:endParaRPr lang="en-US" sz="3200" dirty="0">
              <a:solidFill>
                <a:srgbClr val="FF0000"/>
              </a:solidFill>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6992565" y="3325529"/>
            <a:ext cx="4983480" cy="2160871"/>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Seravek" charset="0"/>
                <a:ea typeface="Seravek" charset="0"/>
                <a:cs typeface="Seravek" charset="0"/>
              </a:rPr>
              <a:t>1. Write </a:t>
            </a:r>
            <a:r>
              <a:rPr lang="en-US" sz="3200" dirty="0" err="1">
                <a:solidFill>
                  <a:srgbClr val="FF0000"/>
                </a:solidFill>
                <a:latin typeface="Seravek" charset="0"/>
                <a:ea typeface="Seravek" charset="0"/>
                <a:cs typeface="Seravek" charset="0"/>
              </a:rPr>
              <a:t>t</a:t>
            </a:r>
            <a:r>
              <a:rPr lang="en-US" sz="3200" baseline="-25000" dirty="0" err="1">
                <a:solidFill>
                  <a:srgbClr val="FF0000"/>
                </a:solidFill>
                <a:latin typeface="Seravek" charset="0"/>
                <a:ea typeface="Seravek" charset="0"/>
                <a:cs typeface="Seravek" charset="0"/>
              </a:rPr>
              <a:t>i</a:t>
            </a:r>
            <a:r>
              <a:rPr lang="en-US" sz="3200" dirty="0">
                <a:solidFill>
                  <a:srgbClr val="FF0000"/>
                </a:solidFill>
                <a:latin typeface="Seravek" charset="0"/>
                <a:ea typeface="Seravek" charset="0"/>
                <a:cs typeface="Seravek" charset="0"/>
              </a:rPr>
              <a:t> = 2</a:t>
            </a:r>
            <a:r>
              <a:rPr lang="en-US" sz="3200" dirty="0" smtClean="0">
                <a:solidFill>
                  <a:srgbClr val="FF0000"/>
                </a:solidFill>
                <a:latin typeface="Seravek" charset="0"/>
                <a:ea typeface="Seravek" charset="0"/>
                <a:cs typeface="Seravek" charset="0"/>
              </a:rPr>
              <a:t> </a:t>
            </a:r>
            <a:r>
              <a:rPr lang="en-US" sz="3200" dirty="0">
                <a:solidFill>
                  <a:srgbClr val="FF0000"/>
                </a:solidFill>
                <a:latin typeface="Seravek" charset="0"/>
                <a:ea typeface="Seravek" charset="0"/>
                <a:cs typeface="Seravek" charset="0"/>
              </a:rPr>
              <a:t>* q</a:t>
            </a:r>
            <a:r>
              <a:rPr lang="en-US" sz="3200" baseline="-25000" dirty="0">
                <a:solidFill>
                  <a:srgbClr val="FF0000"/>
                </a:solidFill>
                <a:latin typeface="Seravek" charset="0"/>
                <a:ea typeface="Seravek" charset="0"/>
                <a:cs typeface="Seravek" charset="0"/>
              </a:rPr>
              <a:t>i</a:t>
            </a:r>
            <a:r>
              <a:rPr lang="en-US" sz="3200" dirty="0">
                <a:solidFill>
                  <a:srgbClr val="FF0000"/>
                </a:solidFill>
                <a:latin typeface="Seravek" charset="0"/>
                <a:ea typeface="Seravek" charset="0"/>
                <a:cs typeface="Seravek" charset="0"/>
              </a:rPr>
              <a:t> + </a:t>
            </a:r>
            <a:r>
              <a:rPr lang="en-US" sz="3200" dirty="0" err="1" smtClean="0">
                <a:solidFill>
                  <a:srgbClr val="FF0000"/>
                </a:solidFill>
                <a:latin typeface="Seravek" charset="0"/>
                <a:ea typeface="Seravek" charset="0"/>
                <a:cs typeface="Seravek" charset="0"/>
              </a:rPr>
              <a:t>r</a:t>
            </a:r>
            <a:r>
              <a:rPr lang="en-US" sz="3200" baseline="-25000" dirty="0" err="1" smtClean="0">
                <a:solidFill>
                  <a:srgbClr val="FF0000"/>
                </a:solidFill>
                <a:latin typeface="Seravek" charset="0"/>
                <a:ea typeface="Seravek" charset="0"/>
                <a:cs typeface="Seravek" charset="0"/>
              </a:rPr>
              <a:t>i</a:t>
            </a:r>
            <a:r>
              <a:rPr lang="en-US" sz="3200" baseline="-25000" dirty="0" smtClean="0">
                <a:solidFill>
                  <a:srgbClr val="FF0000"/>
                </a:solidFill>
                <a:latin typeface="Seravek" charset="0"/>
                <a:ea typeface="Seravek" charset="0"/>
                <a:cs typeface="Seravek" charset="0"/>
              </a:rPr>
              <a:t>.</a:t>
            </a:r>
            <a:endParaRPr lang="en-US" sz="3200" baseline="-25000" dirty="0">
              <a:solidFill>
                <a:srgbClr val="FF0000"/>
              </a:solidFill>
              <a:latin typeface="Seravek" charset="0"/>
              <a:ea typeface="Seravek" charset="0"/>
              <a:cs typeface="Seravek" charset="0"/>
            </a:endParaRPr>
          </a:p>
          <a:p>
            <a:pPr algn="ctr"/>
            <a:r>
              <a:rPr lang="en-US" sz="3200" dirty="0">
                <a:solidFill>
                  <a:srgbClr val="FF0000"/>
                </a:solidFill>
                <a:latin typeface="Seravek" charset="0"/>
                <a:ea typeface="Seravek" charset="0"/>
                <a:cs typeface="Seravek" charset="0"/>
              </a:rPr>
              <a:t>2. </a:t>
            </a:r>
            <a:r>
              <a:rPr lang="en-US" sz="3200" dirty="0" smtClean="0">
                <a:solidFill>
                  <a:srgbClr val="FF0000"/>
                </a:solidFill>
                <a:latin typeface="Seravek" charset="0"/>
                <a:ea typeface="Seravek" charset="0"/>
                <a:cs typeface="Seravek" charset="0"/>
              </a:rPr>
              <a:t>Group </a:t>
            </a:r>
            <a:r>
              <a:rPr lang="en-US" sz="3200" dirty="0">
                <a:solidFill>
                  <a:srgbClr val="FF0000"/>
                </a:solidFill>
                <a:latin typeface="Seravek" charset="0"/>
                <a:ea typeface="Seravek" charset="0"/>
                <a:cs typeface="Seravek" charset="0"/>
              </a:rPr>
              <a:t>all t with same </a:t>
            </a:r>
            <a:r>
              <a:rPr lang="en-US" sz="3200" dirty="0" smtClean="0">
                <a:solidFill>
                  <a:srgbClr val="FF0000"/>
                </a:solidFill>
                <a:latin typeface="Seravek" charset="0"/>
                <a:ea typeface="Seravek" charset="0"/>
                <a:cs typeface="Seravek" charset="0"/>
              </a:rPr>
              <a:t>r.</a:t>
            </a:r>
          </a:p>
          <a:p>
            <a:pPr algn="ctr"/>
            <a:r>
              <a:rPr lang="en-US" sz="3200" dirty="0" smtClean="0">
                <a:solidFill>
                  <a:srgbClr val="FF0000"/>
                </a:solidFill>
                <a:latin typeface="Seravek" charset="0"/>
                <a:ea typeface="Seravek" charset="0"/>
                <a:cs typeface="Seravek" charset="0"/>
              </a:rPr>
              <a:t>3. Enforce constraints</a:t>
            </a:r>
          </a:p>
          <a:p>
            <a:pPr algn="ctr"/>
            <a:r>
              <a:rPr lang="en-US" sz="3200" dirty="0" smtClean="0">
                <a:solidFill>
                  <a:srgbClr val="FF0000"/>
                </a:solidFill>
                <a:latin typeface="Seravek" charset="0"/>
                <a:ea typeface="Seravek" charset="0"/>
                <a:cs typeface="Seravek" charset="0"/>
              </a:rPr>
              <a:t>for each group.</a:t>
            </a:r>
            <a:endParaRPr lang="en-US" sz="3200" dirty="0">
              <a:solidFill>
                <a:srgbClr val="FF0000"/>
              </a:solidFill>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cxnSp>
        <p:nvCxnSpPr>
          <p:cNvPr id="5" name="Straight Arrow Connector 4"/>
          <p:cNvCxnSpPr/>
          <p:nvPr/>
        </p:nvCxnSpPr>
        <p:spPr>
          <a:xfrm flipV="1">
            <a:off x="207034" y="1104181"/>
            <a:ext cx="2932981"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3849" y="603849"/>
            <a:ext cx="2282997" cy="584775"/>
          </a:xfrm>
          <a:prstGeom prst="rect">
            <a:avLst/>
          </a:prstGeom>
          <a:noFill/>
        </p:spPr>
        <p:txBody>
          <a:bodyPr wrap="none" rtlCol="0">
            <a:spAutoFit/>
          </a:bodyPr>
          <a:lstStyle/>
          <a:p>
            <a:r>
              <a:rPr lang="en-US" sz="3200" smtClean="0">
                <a:latin typeface="Seravek" charset="0"/>
                <a:ea typeface="Seravek" charset="0"/>
                <a:cs typeface="Seravek" charset="0"/>
              </a:rPr>
              <a:t>Clock cycles</a:t>
            </a:r>
            <a:endParaRPr lang="en-US" sz="3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1293618200"/>
      </p:ext>
    </p:extLst>
  </p:cSld>
  <p:clrMapOvr>
    <a:masterClrMapping/>
  </p:clrMapOvr>
  <mc:AlternateContent xmlns:mc="http://schemas.openxmlformats.org/markup-compatibility/2006" xmlns:p14="http://schemas.microsoft.com/office/powerpoint/2010/main">
    <mc:Choice Requires="p14">
      <p:transition spd="slow" p14:dur="2000" advTm="162582"/>
    </mc:Choice>
    <mc:Fallback xmlns="">
      <p:transition spd="slow" advTm="1625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12"/>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nodeType="afterEffect">
                                  <p:stCondLst>
                                    <p:cond delay="200"/>
                                  </p:stCondLst>
                                  <p:childTnLst>
                                    <p:set>
                                      <p:cBhvr>
                                        <p:cTn id="57" dur="1" fill="hold">
                                          <p:stCondLst>
                                            <p:cond delay="0"/>
                                          </p:stCondLst>
                                        </p:cTn>
                                        <p:tgtEl>
                                          <p:spTgt spid="432"/>
                                        </p:tgtEl>
                                        <p:attrNameLst>
                                          <p:attrName>style.visibility</p:attrName>
                                        </p:attrNameLst>
                                      </p:cBhvr>
                                      <p:to>
                                        <p:strVal val="visible"/>
                                      </p:to>
                                    </p:set>
                                  </p:childTnLst>
                                </p:cTn>
                              </p:par>
                            </p:childTnLst>
                          </p:cTn>
                        </p:par>
                        <p:par>
                          <p:cTn id="58" fill="hold">
                            <p:stCondLst>
                              <p:cond delay="200"/>
                            </p:stCondLst>
                            <p:childTnLst>
                              <p:par>
                                <p:cTn id="59" presetID="1" presetClass="entr" presetSubtype="0" fill="hold" nodeType="afterEffect">
                                  <p:stCondLst>
                                    <p:cond delay="200"/>
                                  </p:stCondLst>
                                  <p:childTnLst>
                                    <p:set>
                                      <p:cBhvr>
                                        <p:cTn id="60" dur="1" fill="hold">
                                          <p:stCondLst>
                                            <p:cond delay="0"/>
                                          </p:stCondLst>
                                        </p:cTn>
                                        <p:tgtEl>
                                          <p:spTgt spid="442"/>
                                        </p:tgtEl>
                                        <p:attrNameLst>
                                          <p:attrName>style.visibility</p:attrName>
                                        </p:attrNameLst>
                                      </p:cBhvr>
                                      <p:to>
                                        <p:strVal val="visible"/>
                                      </p:to>
                                    </p:set>
                                  </p:childTnLst>
                                </p:cTn>
                              </p:par>
                            </p:childTnLst>
                          </p:cTn>
                        </p:par>
                        <p:par>
                          <p:cTn id="61" fill="hold">
                            <p:stCondLst>
                              <p:cond delay="400"/>
                            </p:stCondLst>
                            <p:childTnLst>
                              <p:par>
                                <p:cTn id="62" presetID="1" presetClass="entr" presetSubtype="0" fill="hold" nodeType="afterEffect">
                                  <p:stCondLst>
                                    <p:cond delay="200"/>
                                  </p:stCondLst>
                                  <p:childTnLst>
                                    <p:set>
                                      <p:cBhvr>
                                        <p:cTn id="63" dur="1" fill="hold">
                                          <p:stCondLst>
                                            <p:cond delay="0"/>
                                          </p:stCondLst>
                                        </p:cTn>
                                        <p:tgtEl>
                                          <p:spTgt spid="452"/>
                                        </p:tgtEl>
                                        <p:attrNameLst>
                                          <p:attrName>style.visibility</p:attrName>
                                        </p:attrNameLst>
                                      </p:cBhvr>
                                      <p:to>
                                        <p:strVal val="visible"/>
                                      </p:to>
                                    </p:set>
                                  </p:childTnLst>
                                </p:cTn>
                              </p:par>
                            </p:childTnLst>
                          </p:cTn>
                        </p:par>
                        <p:par>
                          <p:cTn id="64" fill="hold">
                            <p:stCondLst>
                              <p:cond delay="600"/>
                            </p:stCondLst>
                            <p:childTnLst>
                              <p:par>
                                <p:cTn id="65" presetID="1" presetClass="entr" presetSubtype="0" fill="hold" nodeType="afterEffect">
                                  <p:stCondLst>
                                    <p:cond delay="200"/>
                                  </p:stCondLst>
                                  <p:childTnLst>
                                    <p:set>
                                      <p:cBhvr>
                                        <p:cTn id="66" dur="1" fill="hold">
                                          <p:stCondLst>
                                            <p:cond delay="0"/>
                                          </p:stCondLst>
                                        </p:cTn>
                                        <p:tgtEl>
                                          <p:spTgt spid="4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77">
                                            <p:bg/>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7">
                                            <p:txEl>
                                              <p:pRg st="2" end="2"/>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141" grpId="0" animBg="1"/>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477" grpId="0" uiExpand="1" build="allAtOnce" animBg="1"/>
      <p:bldP spid="478" grpId="0"/>
      <p:bldP spid="479" grpId="0" animBg="1"/>
      <p:bldP spid="480" grpId="0" animBg="1"/>
      <p:bldP spid="481" grpId="0" animBg="1"/>
      <p:bldP spid="482" grpId="0"/>
      <p:bldP spid="483"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04126685"/>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456793530"/>
      </p:ext>
    </p:extLst>
  </p:cSld>
  <p:clrMapOvr>
    <a:masterClrMapping/>
  </p:clrMapOvr>
  <mc:AlternateContent xmlns:mc="http://schemas.openxmlformats.org/markup-compatibility/2006" xmlns:p14="http://schemas.microsoft.com/office/powerpoint/2010/main">
    <mc:Choice Requires="p14">
      <p:transition spd="slow" p14:dur="2000" advTm="56939"/>
    </mc:Choice>
    <mc:Fallback xmlns="">
      <p:transition spd="slow" advTm="569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372253747"/>
      </p:ext>
    </p:extLst>
  </p:cSld>
  <p:clrMapOvr>
    <a:masterClrMapping/>
  </p:clrMapOvr>
  <mc:AlternateContent xmlns:mc="http://schemas.openxmlformats.org/markup-compatibility/2006" xmlns:p14="http://schemas.microsoft.com/office/powerpoint/2010/main">
    <mc:Choice Requires="p14">
      <p:transition spd="slow" p14:dur="2000" advTm="7930"/>
    </mc:Choice>
    <mc:Fallback xmlns="">
      <p:transition spd="slow" advTm="793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3398585"/>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 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mc:AlternateContent xmlns:mc="http://schemas.openxmlformats.org/markup-compatibility/2006" xmlns:p14="http://schemas.microsoft.com/office/powerpoint/2010/main">
    <mc:Choice Requires="p14">
      <p:transition spd="slow" p14:dur="2000" advTm="6564"/>
    </mc:Choice>
    <mc:Fallback xmlns="">
      <p:transition spd="slow" advTm="6564"/>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8068975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mc:AlternateContent xmlns:mc="http://schemas.openxmlformats.org/markup-compatibility/2006" xmlns:p14="http://schemas.microsoft.com/office/powerpoint/2010/main">
    <mc:Choice Requires="p14">
      <p:transition spd="slow" p14:dur="2000" advTm="22641"/>
    </mc:Choice>
    <mc:Fallback xmlns="">
      <p:transition spd="slow" advTm="2264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824240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9932527" cy="1569660"/>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programs written for RMT.</a:t>
            </a:r>
          </a:p>
          <a:p>
            <a:endParaRPr lang="en-US" sz="3200" dirty="0">
              <a:latin typeface="Seravek" charset="0"/>
              <a:ea typeface="Seravek" charset="0"/>
              <a:cs typeface="Seravek" charset="0"/>
            </a:endParaRPr>
          </a:p>
          <a:p>
            <a:r>
              <a:rPr lang="en-US" sz="3200" dirty="0">
                <a:latin typeface="Seravek" charset="0"/>
                <a:ea typeface="Seravek" charset="0"/>
                <a:cs typeface="Seravek" charset="0"/>
              </a:rPr>
              <a:t>M</a:t>
            </a:r>
            <a:r>
              <a:rPr lang="en-US" sz="3200" dirty="0" smtClean="0">
                <a:latin typeface="Seravek" charset="0"/>
                <a:ea typeface="Seravek" charset="0"/>
                <a:cs typeface="Seravek" charset="0"/>
              </a:rPr>
              <a:t>ean gain of 10% (max 30%) on 100 random programs.</a:t>
            </a:r>
            <a:endParaRPr lang="en-US" sz="3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933991997"/>
      </p:ext>
    </p:extLst>
  </p:cSld>
  <p:clrMapOvr>
    <a:masterClrMapping/>
  </p:clrMapOvr>
  <mc:AlternateContent xmlns:mc="http://schemas.openxmlformats.org/markup-compatibility/2006" xmlns:p14="http://schemas.microsoft.com/office/powerpoint/2010/main">
    <mc:Choice Requires="p14">
      <p:transition spd="slow" p14:dur="2000" advTm="17508"/>
    </mc:Choice>
    <mc:Fallback xmlns="">
      <p:transition spd="slow" advTm="175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a:t>
            </a:r>
            <a:r>
              <a:rPr lang="en-US" dirty="0"/>
              <a:t>f</a:t>
            </a:r>
            <a:r>
              <a:rPr lang="en-US" dirty="0" smtClean="0"/>
              <a:t>easibility</a:t>
            </a:r>
            <a:endParaRPr lang="en-US" dirty="0"/>
          </a:p>
        </p:txBody>
      </p:sp>
      <p:sp>
        <p:nvSpPr>
          <p:cNvPr id="3" name="Content Placeholder 2"/>
          <p:cNvSpPr>
            <a:spLocks noGrp="1"/>
          </p:cNvSpPr>
          <p:nvPr>
            <p:ph idx="1"/>
          </p:nvPr>
        </p:nvSpPr>
        <p:spPr>
          <a:xfrm>
            <a:off x="838200" y="1097218"/>
            <a:ext cx="10515600" cy="5355339"/>
          </a:xfrm>
        </p:spPr>
        <p:txBody>
          <a:bodyPr>
            <a:normAutofit/>
          </a:bodyPr>
          <a:lstStyle/>
          <a:p>
            <a:r>
              <a:rPr lang="en-US" dirty="0" err="1" smtClean="0"/>
              <a:t>dRMT</a:t>
            </a:r>
            <a:r>
              <a:rPr lang="en-US" dirty="0" smtClean="0"/>
              <a:t> processor</a:t>
            </a:r>
          </a:p>
          <a:p>
            <a:pPr lvl="1"/>
            <a:r>
              <a:rPr lang="en-US" dirty="0" smtClean="0"/>
              <a:t>Match and action units are similar to RMT.</a:t>
            </a:r>
          </a:p>
          <a:p>
            <a:pPr lvl="1"/>
            <a:r>
              <a:rPr lang="en-US" dirty="0" err="1" smtClean="0"/>
              <a:t>dRMT</a:t>
            </a:r>
            <a:r>
              <a:rPr lang="en-US" dirty="0" smtClean="0"/>
              <a:t> processor executes and stores entire program; an RMT stage only executes and stores a fragment.</a:t>
            </a:r>
          </a:p>
          <a:p>
            <a:pPr lvl="1"/>
            <a:r>
              <a:rPr lang="en-US" dirty="0" smtClean="0"/>
              <a:t>Several optimizations to reduce the cost of storing an entire program.</a:t>
            </a:r>
          </a:p>
          <a:p>
            <a:endParaRPr lang="en-US" dirty="0" smtClean="0"/>
          </a:p>
          <a:p>
            <a:r>
              <a:rPr lang="en-US" dirty="0" err="1" smtClean="0"/>
              <a:t>dRMT</a:t>
            </a:r>
            <a:r>
              <a:rPr lang="en-US" dirty="0" smtClean="0"/>
              <a:t> crossbar</a:t>
            </a:r>
          </a:p>
          <a:p>
            <a:pPr lvl="1"/>
            <a:r>
              <a:rPr lang="en-US" dirty="0" smtClean="0"/>
              <a:t>Wiring problem: Need wires to connect every processor-cluster pair.</a:t>
            </a:r>
          </a:p>
          <a:p>
            <a:pPr lvl="1"/>
            <a:r>
              <a:rPr lang="en-US" dirty="0" smtClean="0"/>
              <a:t>New crossbar design significantly reduces wire count.</a:t>
            </a:r>
          </a:p>
          <a:p>
            <a:pPr lvl="1"/>
            <a:r>
              <a:rPr lang="en-US" dirty="0" smtClean="0"/>
              <a:t>Can scale to 32 processors with manual routing of crossbar’s wires.</a:t>
            </a:r>
          </a:p>
          <a:p>
            <a:pPr lvl="1"/>
            <a:r>
              <a:rPr lang="en-US" dirty="0" smtClean="0"/>
              <a:t>Seems hard to go beyond 32, but 32 is competitive with existing chips.</a:t>
            </a:r>
          </a:p>
          <a:p>
            <a:pPr lvl="1"/>
            <a:endParaRPr lang="en-US" dirty="0" smtClean="0"/>
          </a:p>
          <a:p>
            <a:pPr lvl="1"/>
            <a:endParaRPr lang="en-US" dirty="0" smtClean="0"/>
          </a:p>
        </p:txBody>
      </p:sp>
    </p:spTree>
    <p:custDataLst>
      <p:tags r:id="rId1"/>
    </p:custDataLst>
    <p:extLst>
      <p:ext uri="{BB962C8B-B14F-4D97-AF65-F5344CB8AC3E}">
        <p14:creationId xmlns:p14="http://schemas.microsoft.com/office/powerpoint/2010/main" val="850599924"/>
      </p:ext>
    </p:extLst>
  </p:cSld>
  <p:clrMapOvr>
    <a:masterClrMapping/>
  </p:clrMapOvr>
  <mc:AlternateContent xmlns:mc="http://schemas.openxmlformats.org/markup-compatibility/2006" xmlns:p14="http://schemas.microsoft.com/office/powerpoint/2010/main">
    <mc:Choice Requires="p14">
      <p:transition spd="slow" p14:dur="2000" advTm="120644"/>
    </mc:Choice>
    <mc:Fallback xmlns="">
      <p:transition spd="slow" advTm="1206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areas of RMT and </a:t>
            </a:r>
            <a:r>
              <a:rPr lang="en-US" dirty="0" err="1" smtClean="0"/>
              <a:t>dRMT</a:t>
            </a:r>
            <a:r>
              <a:rPr lang="en-US" dirty="0" smtClean="0"/>
              <a:t> logic</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436466460"/>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2144667568"/>
      </p:ext>
    </p:extLst>
  </p:cSld>
  <p:clrMapOvr>
    <a:masterClrMapping/>
  </p:clrMapOvr>
  <mc:AlternateContent xmlns:mc="http://schemas.openxmlformats.org/markup-compatibility/2006" xmlns:p14="http://schemas.microsoft.com/office/powerpoint/2010/main">
    <mc:Choice Requires="p14">
      <p:transition spd="slow" p14:dur="2000" advTm="37466"/>
    </mc:Choice>
    <mc:Fallback xmlns="">
      <p:transition spd="slow" advTm="374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r>
              <a:rPr lang="en-US" sz="3200" dirty="0" smtClean="0"/>
              <a:t> resources</a:t>
            </a:r>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custDataLst>
      <p:tags r:id="rId1"/>
    </p:custDataLst>
    <p:extLst>
      <p:ext uri="{BB962C8B-B14F-4D97-AF65-F5344CB8AC3E}">
        <p14:creationId xmlns:p14="http://schemas.microsoft.com/office/powerpoint/2010/main" val="1839078741"/>
      </p:ext>
    </p:extLst>
  </p:cSld>
  <p:clrMapOvr>
    <a:masterClrMapping/>
  </p:clrMapOvr>
  <mc:AlternateContent xmlns:mc="http://schemas.openxmlformats.org/markup-compatibility/2006" xmlns:p14="http://schemas.microsoft.com/office/powerpoint/2010/main">
    <mc:Choice Requires="p14">
      <p:transition spd="slow" p14:dur="2000" advTm="67106"/>
    </mc:Choice>
    <mc:Fallback xmlns="">
      <p:transition spd="slow" advTm="671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65671" y="2632721"/>
            <a:ext cx="10515600" cy="4351338"/>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Ongoing: Silicon implementation of </a:t>
            </a:r>
            <a:r>
              <a:rPr lang="en-US" dirty="0" err="1" smtClean="0"/>
              <a:t>dRMT</a:t>
            </a:r>
            <a:r>
              <a:rPr lang="en-US" dirty="0" smtClean="0"/>
              <a:t> in programmable NIC</a:t>
            </a:r>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4"/>
          <a:stretch>
            <a:fillRect/>
          </a:stretch>
        </p:blipFill>
        <p:spPr>
          <a:xfrm>
            <a:off x="1489648" y="826495"/>
            <a:ext cx="8913809" cy="4492277"/>
          </a:xfrm>
          <a:prstGeom prst="rect">
            <a:avLst/>
          </a:prstGeom>
        </p:spPr>
      </p:pic>
    </p:spTree>
    <p:custDataLst>
      <p:tags r:id="rId1"/>
    </p:custDataLst>
    <p:extLst>
      <p:ext uri="{BB962C8B-B14F-4D97-AF65-F5344CB8AC3E}">
        <p14:creationId xmlns:p14="http://schemas.microsoft.com/office/powerpoint/2010/main" val="177971114"/>
      </p:ext>
    </p:extLst>
  </p:cSld>
  <p:clrMapOvr>
    <a:masterClrMapping/>
  </p:clrMapOvr>
  <mc:AlternateContent xmlns:mc="http://schemas.openxmlformats.org/markup-compatibility/2006" xmlns:p14="http://schemas.microsoft.com/office/powerpoint/2010/main">
    <mc:Choice Requires="p14">
      <p:transition spd="slow" p14:dur="2000" advTm="23525"/>
    </mc:Choice>
    <mc:Fallback xmlns="">
      <p:transition spd="slow" advTm="235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31</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18395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235039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nvPr>
        </p:nvGraphicFramePr>
        <p:xfrm>
          <a:off x="-150707" y="106849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770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circle intuition</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6588907" y="2094290"/>
            <a:ext cx="1563624" cy="1566959"/>
            <a:chOff x="9718762" y="4767944"/>
            <a:chExt cx="1463042" cy="1463041"/>
          </a:xfrm>
        </p:grpSpPr>
        <p:sp>
          <p:nvSpPr>
            <p:cNvPr id="5" name="Oval 4"/>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6" name="Straight Connector 5"/>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TextBox 6"/>
              <p:cNvSpPr txBox="1"/>
              <p:nvPr/>
            </p:nvSpPr>
            <p:spPr>
              <a:xfrm>
                <a:off x="7383337" y="23688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383337" y="2368806"/>
                <a:ext cx="548640"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86130" y="295702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386130" y="2957025"/>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31430" y="257430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31430" y="2574304"/>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10" name="Freeform 9"/>
          <p:cNvSpPr/>
          <p:nvPr/>
        </p:nvSpPr>
        <p:spPr>
          <a:xfrm>
            <a:off x="7352900" y="288585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137034" y="169864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321628" y="172234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7383162" y="287911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5851557" y="148116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7320815" y="150200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591980" y="285852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627120" y="182880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6592824" y="209702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6592824" y="209702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4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advTm="16074"/>
    </mc:Choice>
    <mc:Fallback xmlns="">
      <p:transition advTm="160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43</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44</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45</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47</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48</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advTm="22085">
        <p:fade/>
      </p:transition>
    </mc:Choice>
    <mc:Fallback xmlns="">
      <p:transition spd="med" advTm="220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custDataLst>
      <p:tags r:id="rId1"/>
    </p:custDataLst>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advTm="26604">
        <p:fade/>
      </p:transition>
    </mc:Choice>
    <mc:Fallback xmlns="">
      <p:transition spd="med" advTm="266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advTm="25122">
        <p:fade/>
      </p:transition>
    </mc:Choice>
    <mc:Fallback xmlns="">
      <p:transition spd="med" advTm="25122">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dirty="0" smtClean="0"/>
              <a:t>Compute </a:t>
            </a:r>
            <a:r>
              <a:rPr lang="en-US" dirty="0"/>
              <a:t>d</a:t>
            </a:r>
            <a:r>
              <a:rPr lang="en-US" dirty="0" smtClean="0"/>
              <a:t>isaggregation</a:t>
            </a:r>
            <a:endParaRPr lang="en-US" dirty="0"/>
          </a:p>
        </p:txBody>
      </p:sp>
    </p:spTree>
    <p:custDataLst>
      <p:tags r:id="rId1"/>
    </p:custDataLst>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advTm="10044"/>
    </mc:Choice>
    <mc:Fallback xmlns="">
      <p:transition advTm="100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09"/>
                                        </p:tgtEl>
                                      </p:cBhvr>
                                    </p:animEffect>
                                    <p:set>
                                      <p:cBhvr>
                                        <p:cTn id="35" dur="1" fill="hold">
                                          <p:stCondLst>
                                            <p:cond delay="499"/>
                                          </p:stCondLst>
                                        </p:cTn>
                                        <p:tgtEl>
                                          <p:spTgt spid="109"/>
                                        </p:tgtEl>
                                        <p:attrNameLst>
                                          <p:attrName>style.visibility</p:attrName>
                                        </p:attrNameLst>
                                      </p:cBhvr>
                                      <p:to>
                                        <p:strVal val="hidden"/>
                                      </p:to>
                                    </p:set>
                                  </p:childTnLst>
                                </p:cTn>
                              </p:par>
                            </p:childTnLst>
                          </p:cTn>
                        </p:par>
                        <p:par>
                          <p:cTn id="36" fill="hold">
                            <p:stCondLst>
                              <p:cond delay="500"/>
                            </p:stCondLst>
                            <p:childTnLst>
                              <p:par>
                                <p:cTn id="37" presetID="1" presetClass="entr" presetSubtype="0" fill="hold" grpId="1" nodeType="after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childTnLst>
                          </p:cTn>
                        </p:par>
                        <p:par>
                          <p:cTn id="39" fill="hold">
                            <p:stCondLst>
                              <p:cond delay="500"/>
                            </p:stCondLst>
                            <p:childTnLst>
                              <p:par>
                                <p:cTn id="40" presetID="0" presetClass="path" presetSubtype="0" accel="50000" decel="50000" fill="hold" grpId="0" nodeType="afterEffect">
                                  <p:stCondLst>
                                    <p:cond delay="0"/>
                                  </p:stCondLst>
                                  <p:childTnLst>
                                    <p:animMotion origin="layout" path="M 0.00104 0.00069 L 0.59636 0.00069 " pathEditMode="relative" rAng="0" ptsTypes="AA">
                                      <p:cBhvr>
                                        <p:cTn id="4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6" grpId="0" animBg="1"/>
      <p:bldP spid="106" grpId="1" animBg="1"/>
      <p:bldP spid="107" grpId="0" animBg="1"/>
      <p:bldP spid="107" grpId="1"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couples memory allocation with </a:t>
            </a:r>
            <a:r>
              <a:rPr lang="en-US" dirty="0" err="1" smtClean="0"/>
              <a:t>match+action</a:t>
            </a:r>
            <a:r>
              <a:rPr lang="en-US" dirty="0" smtClean="0"/>
              <a:t> allocation</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477328"/>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p:txBody>
      </p:sp>
    </p:spTree>
    <p:custDataLst>
      <p:tags r:id="rId1"/>
    </p:custDataLst>
    <p:extLst>
      <p:ext uri="{BB962C8B-B14F-4D97-AF65-F5344CB8AC3E}">
        <p14:creationId xmlns:p14="http://schemas.microsoft.com/office/powerpoint/2010/main" val="1649164035"/>
      </p:ext>
    </p:extLst>
  </p:cSld>
  <p:clrMapOvr>
    <a:masterClrMapping/>
  </p:clrMapOvr>
  <mc:AlternateContent xmlns:mc="http://schemas.openxmlformats.org/markup-compatibility/2006" xmlns:p14="http://schemas.microsoft.com/office/powerpoint/2010/main">
    <mc:Choice Requires="p14">
      <p:transition spd="slow" p14:dur="2000" advTm="105013"/>
    </mc:Choice>
    <mc:Fallback xmlns="">
      <p:transition spd="slow" advTm="1050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2|10.1|5.6|9.1|2.6|2.1"/>
</p:tagLst>
</file>

<file path=ppt/tags/tag10.xml><?xml version="1.0" encoding="utf-8"?>
<p:tagLst xmlns:a="http://schemas.openxmlformats.org/drawingml/2006/main" xmlns:r="http://schemas.openxmlformats.org/officeDocument/2006/relationships" xmlns:p="http://schemas.openxmlformats.org/presentationml/2006/main">
  <p:tag name="TIMING" val="|16.4|1.4|38.7"/>
</p:tagLst>
</file>

<file path=ppt/tags/tag11.xml><?xml version="1.0" encoding="utf-8"?>
<p:tagLst xmlns:a="http://schemas.openxmlformats.org/drawingml/2006/main" xmlns:r="http://schemas.openxmlformats.org/officeDocument/2006/relationships" xmlns:p="http://schemas.openxmlformats.org/presentationml/2006/main">
  <p:tag name="TIMING" val="|5.3|7.9|5.9|8.9|4.9|14.4|5.1"/>
</p:tagLst>
</file>

<file path=ppt/tags/tag12.xml><?xml version="1.0" encoding="utf-8"?>
<p:tagLst xmlns:a="http://schemas.openxmlformats.org/drawingml/2006/main" xmlns:r="http://schemas.openxmlformats.org/officeDocument/2006/relationships" xmlns:p="http://schemas.openxmlformats.org/presentationml/2006/main">
  <p:tag name="TIMING" val="|4.8|6.6|14"/>
</p:tagLst>
</file>

<file path=ppt/tags/tag13.xml><?xml version="1.0" encoding="utf-8"?>
<p:tagLst xmlns:a="http://schemas.openxmlformats.org/drawingml/2006/main" xmlns:r="http://schemas.openxmlformats.org/officeDocument/2006/relationships" xmlns:p="http://schemas.openxmlformats.org/presentationml/2006/main">
  <p:tag name="TIMING" val="|3.7"/>
</p:tagLst>
</file>

<file path=ppt/tags/tag14.xml><?xml version="1.0" encoding="utf-8"?>
<p:tagLst xmlns:a="http://schemas.openxmlformats.org/drawingml/2006/main" xmlns:r="http://schemas.openxmlformats.org/officeDocument/2006/relationships" xmlns:p="http://schemas.openxmlformats.org/presentationml/2006/main">
  <p:tag name="TIMING" val="|18.8"/>
</p:tagLst>
</file>

<file path=ppt/tags/tag15.xml><?xml version="1.0" encoding="utf-8"?>
<p:tagLst xmlns:a="http://schemas.openxmlformats.org/drawingml/2006/main" xmlns:r="http://schemas.openxmlformats.org/officeDocument/2006/relationships" xmlns:p="http://schemas.openxmlformats.org/presentationml/2006/main">
  <p:tag name="TIMING" val="|21.4|5.2|7|12.4|8.9|9.8|14.8|15.9|39.6|9.6|11.7"/>
</p:tagLst>
</file>

<file path=ppt/tags/tag16.xml><?xml version="1.0" encoding="utf-8"?>
<p:tagLst xmlns:a="http://schemas.openxmlformats.org/drawingml/2006/main" xmlns:r="http://schemas.openxmlformats.org/officeDocument/2006/relationships" xmlns:p="http://schemas.openxmlformats.org/presentationml/2006/main">
  <p:tag name="TIMING" val="|8.1|6"/>
</p:tagLst>
</file>

<file path=ppt/tags/tag17.xml><?xml version="1.0" encoding="utf-8"?>
<p:tagLst xmlns:a="http://schemas.openxmlformats.org/drawingml/2006/main" xmlns:r="http://schemas.openxmlformats.org/officeDocument/2006/relationships" xmlns:p="http://schemas.openxmlformats.org/presentationml/2006/main">
  <p:tag name="TIMING" val="|6.9|8.6"/>
</p:tagLst>
</file>

<file path=ppt/tags/tag18.xml><?xml version="1.0" encoding="utf-8"?>
<p:tagLst xmlns:a="http://schemas.openxmlformats.org/drawingml/2006/main" xmlns:r="http://schemas.openxmlformats.org/officeDocument/2006/relationships" xmlns:p="http://schemas.openxmlformats.org/presentationml/2006/main">
  <p:tag name="TIMING" val="|2.2|8.5"/>
</p:tagLst>
</file>

<file path=ppt/tags/tag19.xml><?xml version="1.0" encoding="utf-8"?>
<p:tagLst xmlns:a="http://schemas.openxmlformats.org/drawingml/2006/main" xmlns:r="http://schemas.openxmlformats.org/officeDocument/2006/relationships" xmlns:p="http://schemas.openxmlformats.org/presentationml/2006/main">
  <p:tag name="TIMING" val="|6.2|0.7|1.7|9.2|25.4|9.8|29.8|6|14.2"/>
</p:tagLst>
</file>

<file path=ppt/tags/tag2.xml><?xml version="1.0" encoding="utf-8"?>
<p:tagLst xmlns:a="http://schemas.openxmlformats.org/drawingml/2006/main" xmlns:r="http://schemas.openxmlformats.org/officeDocument/2006/relationships" xmlns:p="http://schemas.openxmlformats.org/presentationml/2006/main">
  <p:tag name="TIMING" val="|2.9|45.6"/>
</p:tagLst>
</file>

<file path=ppt/tags/tag20.xml><?xml version="1.0" encoding="utf-8"?>
<p:tagLst xmlns:a="http://schemas.openxmlformats.org/drawingml/2006/main" xmlns:r="http://schemas.openxmlformats.org/officeDocument/2006/relationships" xmlns:p="http://schemas.openxmlformats.org/presentationml/2006/main">
  <p:tag name="TIMING" val="|14.2|6.6"/>
</p:tagLst>
</file>

<file path=ppt/tags/tag21.xml><?xml version="1.0" encoding="utf-8"?>
<p:tagLst xmlns:a="http://schemas.openxmlformats.org/drawingml/2006/main" xmlns:r="http://schemas.openxmlformats.org/officeDocument/2006/relationships" xmlns:p="http://schemas.openxmlformats.org/presentationml/2006/main">
  <p:tag name="TIMING" val="|13.4|5.5"/>
</p:tagLst>
</file>

<file path=ppt/tags/tag3.xml><?xml version="1.0" encoding="utf-8"?>
<p:tagLst xmlns:a="http://schemas.openxmlformats.org/drawingml/2006/main" xmlns:r="http://schemas.openxmlformats.org/officeDocument/2006/relationships" xmlns:p="http://schemas.openxmlformats.org/presentationml/2006/main">
  <p:tag name="TIMING" val="|3.8"/>
</p:tagLst>
</file>

<file path=ppt/tags/tag4.xml><?xml version="1.0" encoding="utf-8"?>
<p:tagLst xmlns:a="http://schemas.openxmlformats.org/drawingml/2006/main" xmlns:r="http://schemas.openxmlformats.org/officeDocument/2006/relationships" xmlns:p="http://schemas.openxmlformats.org/presentationml/2006/main">
  <p:tag name="TIMING" val="|19.9|1.4"/>
</p:tagLst>
</file>

<file path=ppt/tags/tag5.xml><?xml version="1.0" encoding="utf-8"?>
<p:tagLst xmlns:a="http://schemas.openxmlformats.org/drawingml/2006/main" xmlns:r="http://schemas.openxmlformats.org/officeDocument/2006/relationships" xmlns:p="http://schemas.openxmlformats.org/presentationml/2006/main">
  <p:tag name="TIMING" val="|3.5|0.7|0.6|1.7|0.5"/>
</p:tagLst>
</file>

<file path=ppt/tags/tag6.xml><?xml version="1.0" encoding="utf-8"?>
<p:tagLst xmlns:a="http://schemas.openxmlformats.org/drawingml/2006/main" xmlns:r="http://schemas.openxmlformats.org/officeDocument/2006/relationships" xmlns:p="http://schemas.openxmlformats.org/presentationml/2006/main">
  <p:tag name="TIMING" val="|18.4|16.7|5.3|22.6|14.8"/>
</p:tagLst>
</file>

<file path=ppt/tags/tag7.xml><?xml version="1.0" encoding="utf-8"?>
<p:tagLst xmlns:a="http://schemas.openxmlformats.org/drawingml/2006/main" xmlns:r="http://schemas.openxmlformats.org/officeDocument/2006/relationships" xmlns:p="http://schemas.openxmlformats.org/presentationml/2006/main">
  <p:tag name="TIMING" val="|15.2|7.4|9.5"/>
</p:tagLst>
</file>

<file path=ppt/tags/tag8.xml><?xml version="1.0" encoding="utf-8"?>
<p:tagLst xmlns:a="http://schemas.openxmlformats.org/drawingml/2006/main" xmlns:r="http://schemas.openxmlformats.org/officeDocument/2006/relationships" xmlns:p="http://schemas.openxmlformats.org/presentationml/2006/main">
  <p:tag name="TIMING" val="|10.3|26.2|4|7.2|17.3|20.8"/>
</p:tagLst>
</file>

<file path=ppt/tags/tag9.xml><?xml version="1.0" encoding="utf-8"?>
<p:tagLst xmlns:a="http://schemas.openxmlformats.org/drawingml/2006/main" xmlns:r="http://schemas.openxmlformats.org/officeDocument/2006/relationships" xmlns:p="http://schemas.openxmlformats.org/presentationml/2006/main">
  <p:tag name="TIMING" val="|5.5|6.9|3.5|9.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12391</TotalTime>
  <Words>6890</Words>
  <Application>Microsoft Macintosh PowerPoint</Application>
  <PresentationFormat>Widescreen</PresentationFormat>
  <Paragraphs>1357</Paragraphs>
  <Slides>48</Slides>
  <Notes>45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3 questions to determine dRMT’s practicality</vt:lpstr>
      <vt:lpstr>Compiling a program to dRMT</vt:lpstr>
      <vt:lpstr>Crossbar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delays: ILP formulation</vt:lpstr>
      <vt:lpstr>Evaluation: Comparing RMT and dRMT</vt:lpstr>
      <vt:lpstr>Evaluation: Comparing RMT and dRMT</vt:lpstr>
      <vt:lpstr>Evaluation: Comparing RMT and dRMT</vt:lpstr>
      <vt:lpstr>Evaluation: Comparing RMT and dRMT</vt:lpstr>
      <vt:lpstr>Evaluation: Comparing RMT and dRMT</vt:lpstr>
      <vt:lpstr>dRMT hardware feasibility</vt:lpstr>
      <vt:lpstr>Comparing areas of RMT and dRMT logic</vt:lpstr>
      <vt:lpstr>Conclusion</vt:lpstr>
      <vt:lpstr>Backup slides</vt:lpstr>
      <vt:lpstr>Processor scheduling example</vt:lpstr>
      <vt:lpstr>Processor scheduling example</vt:lpstr>
      <vt:lpstr>dRMT eliminates performance cliffs</vt:lpstr>
      <vt:lpstr>ILP circle intuition</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2806</cp:revision>
  <dcterms:created xsi:type="dcterms:W3CDTF">2017-05-13T13:11:05Z</dcterms:created>
  <dcterms:modified xsi:type="dcterms:W3CDTF">2017-08-22T15:27:29Z</dcterms:modified>
</cp:coreProperties>
</file>