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95" r:id="rId4"/>
    <p:sldId id="294" r:id="rId5"/>
    <p:sldId id="293" r:id="rId6"/>
    <p:sldId id="296" r:id="rId7"/>
    <p:sldId id="297" r:id="rId8"/>
    <p:sldId id="298" r:id="rId9"/>
    <p:sldId id="266" r:id="rId10"/>
    <p:sldId id="267" r:id="rId11"/>
    <p:sldId id="268" r:id="rId12"/>
    <p:sldId id="269" r:id="rId13"/>
    <p:sldId id="291" r:id="rId14"/>
    <p:sldId id="270" r:id="rId15"/>
    <p:sldId id="289" r:id="rId16"/>
    <p:sldId id="272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64" r:id="rId26"/>
    <p:sldId id="290" r:id="rId27"/>
    <p:sldId id="265" r:id="rId28"/>
    <p:sldId id="263" r:id="rId29"/>
    <p:sldId id="300" r:id="rId30"/>
    <p:sldId id="274" r:id="rId31"/>
    <p:sldId id="285" r:id="rId32"/>
    <p:sldId id="299" r:id="rId33"/>
    <p:sldId id="288" r:id="rId34"/>
    <p:sldId id="286" r:id="rId35"/>
    <p:sldId id="27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75474"/>
  </p:normalViewPr>
  <p:slideViewPr>
    <p:cSldViewPr snapToGrid="0" snapToObjects="1" showGuides="1">
      <p:cViewPr>
        <p:scale>
          <a:sx n="98" d="100"/>
          <a:sy n="98" d="100"/>
        </p:scale>
        <p:origin x="157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Throughput</a:t>
            </a:r>
            <a:r>
              <a:rPr lang="en-US" baseline="0" dirty="0" smtClean="0"/>
              <a:t> of switch.p4 egress as the number of processors decreases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Sheet1!$B$2:$B$18</c:f>
              <c:numCache>
                <c:formatCode>#\ ??/??</c:formatCode>
                <c:ptCount val="17"/>
                <c:pt idx="0">
                  <c:v>0.0833333333333333</c:v>
                </c:pt>
                <c:pt idx="1">
                  <c:v>0.166666666666667</c:v>
                </c:pt>
                <c:pt idx="2">
                  <c:v>0.25</c:v>
                </c:pt>
                <c:pt idx="3">
                  <c:v>0.333333333333333</c:v>
                </c:pt>
                <c:pt idx="4">
                  <c:v>0.333333333333333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Sheet1!$C$2:$C$18</c:f>
              <c:numCache>
                <c:formatCode>#\ ??/??</c:formatCode>
                <c:ptCount val="17"/>
                <c:pt idx="0" formatCode="#\ ?/?">
                  <c:v>0.142857142857143</c:v>
                </c:pt>
                <c:pt idx="1">
                  <c:v>0.285714285714286</c:v>
                </c:pt>
                <c:pt idx="2">
                  <c:v>0.428571428571429</c:v>
                </c:pt>
                <c:pt idx="3">
                  <c:v>0.571428571428571</c:v>
                </c:pt>
                <c:pt idx="4">
                  <c:v>0.714285714285714</c:v>
                </c:pt>
                <c:pt idx="5">
                  <c:v>0.857142857142857</c:v>
                </c:pt>
                <c:pt idx="6" formatCode="General">
                  <c:v>1.0</c:v>
                </c:pt>
                <c:pt idx="7" formatCode="General">
                  <c:v>1.0</c:v>
                </c:pt>
                <c:pt idx="8" formatCode="General">
                  <c:v>1.0</c:v>
                </c:pt>
                <c:pt idx="9" formatCode="General">
                  <c:v>1.0</c:v>
                </c:pt>
                <c:pt idx="10" formatCode="General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4542192"/>
        <c:axId val="274547008"/>
      </c:lineChart>
      <c:catAx>
        <c:axId val="274542192"/>
        <c:scaling>
          <c:orientation val="minMax"/>
        </c:scaling>
        <c:delete val="0"/>
        <c:axPos val="b"/>
        <c:numFmt formatCode="#\ ??/??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547008"/>
        <c:crosses val="autoZero"/>
        <c:auto val="1"/>
        <c:lblAlgn val="ctr"/>
        <c:lblOffset val="100"/>
        <c:noMultiLvlLbl val="0"/>
      </c:catAx>
      <c:valAx>
        <c:axId val="27454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54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Prioritize changes to the compilation</a:t>
            </a:r>
            <a:r>
              <a:rPr lang="en-US" baseline="0" dirty="0" smtClean="0"/>
              <a:t> part of the talk (compilation + sub-problems + fine-grained deps </a:t>
            </a:r>
            <a:r>
              <a:rPr lang="en-US" baseline="0" smtClean="0"/>
              <a:t>+ proc constraints +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58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packet flow</a:t>
            </a:r>
            <a:r>
              <a:rPr lang="en-US" baseline="0" dirty="0" smtClean="0"/>
              <a:t> in run-to-completion</a:t>
            </a:r>
          </a:p>
          <a:p>
            <a:r>
              <a:rPr lang="en-US" baseline="0" dirty="0" smtClean="0"/>
              <a:t>1. State memory layout – processing decoupling as a benefit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59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figure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83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2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going to assume one packet per clock cycle. It’s easy to extend it to more</a:t>
            </a:r>
            <a:r>
              <a:rPr lang="en-US" baseline="0" dirty="0" smtClean="0"/>
              <a:t> general throughputs.</a:t>
            </a:r>
          </a:p>
          <a:p>
            <a:r>
              <a:rPr lang="en-US" baseline="0" dirty="0" smtClean="0"/>
              <a:t>TODO: Replace all the text with a figure.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2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Hardware analysis takeaways: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5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8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Show packet flow as well</a:t>
            </a:r>
            <a:r>
              <a:rPr lang="en-US" baseline="0" dirty="0" smtClean="0"/>
              <a:t> through both architectures.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83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80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73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71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7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45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5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Is the performance cliff</a:t>
            </a:r>
            <a:r>
              <a:rPr lang="en-US" baseline="0" dirty="0" smtClean="0"/>
              <a:t> really a result of aggregation?</a:t>
            </a:r>
          </a:p>
          <a:p>
            <a:r>
              <a:rPr lang="en-US" baseline="0" dirty="0" smtClean="0"/>
              <a:t>TODO: Visual of example 1</a:t>
            </a:r>
            <a:r>
              <a:rPr lang="en-US" baseline="0" dirty="0"/>
              <a:t> </a:t>
            </a:r>
            <a:r>
              <a:rPr lang="en-US" baseline="0" dirty="0" smtClean="0"/>
              <a:t>and maybe example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dirty="0" err="1"/>
              <a:t>Anirudh</a:t>
            </a:r>
            <a:r>
              <a:rPr lang="en-US" sz="2800" dirty="0"/>
              <a:t> </a:t>
            </a:r>
            <a:r>
              <a:rPr lang="en-US" sz="2800" dirty="0" err="1" smtClean="0"/>
              <a:t>Sivaraman</a:t>
            </a:r>
            <a:r>
              <a:rPr lang="en-US" sz="2800" dirty="0" smtClean="0"/>
              <a:t>,         Shay </a:t>
            </a:r>
            <a:r>
              <a:rPr lang="en-US" sz="2800" dirty="0" err="1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45" y="5517398"/>
            <a:ext cx="3280424" cy="73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5274962"/>
            <a:ext cx="2024389" cy="10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15" y="5341577"/>
            <a:ext cx="2648857" cy="106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RMT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shared memory using crossbar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019579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579107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460051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2165" y="3668751"/>
            <a:ext cx="10805532" cy="7359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4215159" y="3772711"/>
            <a:ext cx="3624854" cy="515930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215160" y="3735658"/>
            <a:ext cx="3568391" cy="535259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5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run-to-completion processors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019579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579107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460051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2165" y="3668751"/>
            <a:ext cx="10805532" cy="7359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4215159" y="3772711"/>
            <a:ext cx="3624854" cy="515930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215160" y="3735658"/>
            <a:ext cx="3568391" cy="535259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3" idx="2"/>
            <a:endCxn id="87" idx="0"/>
          </p:cNvCxnSpPr>
          <p:nvPr/>
        </p:nvCxnSpPr>
        <p:spPr>
          <a:xfrm flipH="1">
            <a:off x="6012812" y="1873405"/>
            <a:ext cx="3271" cy="3082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1"/>
          </p:cNvCxnSpPr>
          <p:nvPr/>
        </p:nvCxnSpPr>
        <p:spPr>
          <a:xfrm flipH="1">
            <a:off x="3278459" y="1634323"/>
            <a:ext cx="1828798" cy="51786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3"/>
          </p:cNvCxnSpPr>
          <p:nvPr/>
        </p:nvCxnSpPr>
        <p:spPr>
          <a:xfrm>
            <a:off x="6947441" y="1634323"/>
            <a:ext cx="2073896" cy="4955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151864" y="1449659"/>
            <a:ext cx="1728438" cy="4237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07257" y="1449657"/>
            <a:ext cx="184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Packet distributor</a:t>
            </a:r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086485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646013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526957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338147" y="1795347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341328" y="1836235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9827943" y="1821367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Memory : Allocating tables to memory clusters</a:t>
            </a:r>
          </a:p>
          <a:p>
            <a:endParaRPr lang="en-US" dirty="0"/>
          </a:p>
          <a:p>
            <a:r>
              <a:rPr lang="en-US" dirty="0" smtClean="0"/>
              <a:t>Compute: Schedule matches, actions, respecting dependencies </a:t>
            </a:r>
          </a:p>
          <a:p>
            <a:endParaRPr lang="en-US" dirty="0"/>
          </a:p>
          <a:p>
            <a:r>
              <a:rPr lang="en-US" dirty="0" smtClean="0"/>
              <a:t>In general, this is a joint optimization problem.</a:t>
            </a:r>
          </a:p>
          <a:p>
            <a:pPr lvl="1"/>
            <a:r>
              <a:rPr lang="en-US" dirty="0" smtClean="0"/>
              <a:t>But, allocation and scheduling can be done independently for round-robin schedules</a:t>
            </a:r>
          </a:p>
          <a:p>
            <a:endParaRPr lang="en-US" dirty="0"/>
          </a:p>
          <a:p>
            <a:r>
              <a:rPr lang="en-US" dirty="0" smtClean="0"/>
              <a:t>Memory allocation is essentially bin packing; focus on compute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Compiling: fine-grained dependencies in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 in RMT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Operation dependency graph in </a:t>
            </a:r>
            <a:r>
              <a:rPr lang="en-US" dirty="0" err="1" smtClean="0"/>
              <a:t>dRMT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30" name="Straight Arrow Connector 29"/>
          <p:cNvCxnSpPr>
            <a:stCxn id="32" idx="6"/>
            <a:endCxn id="44" idx="2"/>
          </p:cNvCxnSpPr>
          <p:nvPr/>
        </p:nvCxnSpPr>
        <p:spPr>
          <a:xfrm>
            <a:off x="3487783" y="3458110"/>
            <a:ext cx="1375955" cy="1374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89762" y="3203384"/>
            <a:ext cx="1598021" cy="509451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863738" y="3230880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445828" y="3209108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4" idx="6"/>
            <a:endCxn id="45" idx="2"/>
          </p:cNvCxnSpPr>
          <p:nvPr/>
        </p:nvCxnSpPr>
        <p:spPr>
          <a:xfrm flipV="1">
            <a:off x="6461759" y="3460972"/>
            <a:ext cx="984069" cy="10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83724" y="3513909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27073" y="3483429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7" idx="6"/>
            <a:endCxn id="35" idx="2"/>
          </p:cNvCxnSpPr>
          <p:nvPr/>
        </p:nvCxnSpPr>
        <p:spPr>
          <a:xfrm flipV="1">
            <a:off x="7306489" y="5287596"/>
            <a:ext cx="775065" cy="174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92630" y="4998720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08468" y="5064034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28419" y="5886993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6"/>
            <a:endCxn id="36" idx="2"/>
          </p:cNvCxnSpPr>
          <p:nvPr/>
        </p:nvCxnSpPr>
        <p:spPr>
          <a:xfrm>
            <a:off x="9026440" y="6138857"/>
            <a:ext cx="1219195" cy="870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122024" y="5007429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81554" y="5046618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245635" y="5895702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5" idx="6"/>
            <a:endCxn id="36" idx="2"/>
          </p:cNvCxnSpPr>
          <p:nvPr/>
        </p:nvCxnSpPr>
        <p:spPr>
          <a:xfrm>
            <a:off x="9679575" y="5287596"/>
            <a:ext cx="566060" cy="8599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6"/>
            <a:endCxn id="27" idx="2"/>
          </p:cNvCxnSpPr>
          <p:nvPr/>
        </p:nvCxnSpPr>
        <p:spPr>
          <a:xfrm flipV="1">
            <a:off x="4720045" y="5305012"/>
            <a:ext cx="988423" cy="10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6"/>
            <a:endCxn id="34" idx="2"/>
          </p:cNvCxnSpPr>
          <p:nvPr/>
        </p:nvCxnSpPr>
        <p:spPr>
          <a:xfrm>
            <a:off x="2490651" y="5307189"/>
            <a:ext cx="631373" cy="870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346958" y="5403669"/>
            <a:ext cx="85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</a:p>
          <a:p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667792" y="5425441"/>
            <a:ext cx="85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</a:p>
          <a:p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267300" y="5360126"/>
            <a:ext cx="85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</a:p>
          <a:p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200603" y="6211669"/>
            <a:ext cx="85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</a:p>
          <a:p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927769" y="5094515"/>
            <a:ext cx="85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</a:p>
          <a:p>
            <a:r>
              <a:rPr lang="en-US" dirty="0" smtClean="0"/>
              <a:t>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resource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 limits:</a:t>
            </a:r>
            <a:r>
              <a:rPr lang="en-US" dirty="0"/>
              <a:t> E</a:t>
            </a:r>
            <a:r>
              <a:rPr lang="en-US" dirty="0" smtClean="0"/>
              <a:t>ach </a:t>
            </a:r>
            <a:r>
              <a:rPr lang="en-US" dirty="0"/>
              <a:t>processor can generate up </a:t>
            </a:r>
            <a:r>
              <a:rPr lang="en-US" dirty="0" smtClean="0"/>
              <a:t>to M b-bit-width </a:t>
            </a:r>
            <a:r>
              <a:rPr lang="en-US" dirty="0"/>
              <a:t>keys to </a:t>
            </a:r>
            <a:r>
              <a:rPr lang="en-US" dirty="0" smtClean="0"/>
              <a:t>match against tables stored in memory.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Action limits: Each processor can modify up to A packet fields in parallel.</a:t>
            </a:r>
          </a:p>
          <a:p>
            <a:endParaRPr lang="en-US" dirty="0" smtClean="0"/>
          </a:p>
          <a:p>
            <a:r>
              <a:rPr lang="en-US" dirty="0" smtClean="0"/>
              <a:t>Each table match takes </a:t>
            </a:r>
            <a:r>
              <a:rPr lang="en-US" dirty="0" err="1" smtClean="0"/>
              <a:t>dM</a:t>
            </a:r>
            <a:r>
              <a:rPr lang="en-US" dirty="0" smtClean="0"/>
              <a:t> clock cycles</a:t>
            </a:r>
          </a:p>
          <a:p>
            <a:endParaRPr lang="en-US" dirty="0"/>
          </a:p>
          <a:p>
            <a:r>
              <a:rPr lang="en-US" dirty="0" smtClean="0"/>
              <a:t>Each action takes </a:t>
            </a:r>
            <a:r>
              <a:rPr lang="en-US" dirty="0" err="1" smtClean="0"/>
              <a:t>dA</a:t>
            </a:r>
            <a:r>
              <a:rPr lang="en-US" dirty="0" smtClean="0"/>
              <a:t> clock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2" name="Straight Arrow Connector 61"/>
          <p:cNvCxnSpPr>
            <a:stCxn id="60" idx="6"/>
            <a:endCxn id="67" idx="2"/>
          </p:cNvCxnSpPr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Oval 66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0" name="Straight Arrow Connector 69"/>
          <p:cNvCxnSpPr>
            <a:stCxn id="59" idx="6"/>
            <a:endCxn id="60" idx="2"/>
          </p:cNvCxnSpPr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36" name="Straight Arrow Connector 235"/>
          <p:cNvCxnSpPr>
            <a:stCxn id="60" idx="5"/>
            <a:endCxn id="61" idx="2"/>
          </p:cNvCxnSpPr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6047919" y="2724066"/>
            <a:ext cx="59939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N = 2 </a:t>
            </a:r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processors.</a:t>
            </a:r>
          </a:p>
          <a:p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Each processor handles a new packet every 2 clock cycles</a:t>
            </a:r>
            <a:endParaRPr lang="en-US" dirty="0" smtClean="0">
              <a:latin typeface="Gadugi" charset="0"/>
              <a:ea typeface="Gadugi" charset="0"/>
              <a:cs typeface="Gadugi" charset="0"/>
            </a:endParaRPr>
          </a:p>
          <a:p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M = 1 (1 match key)</a:t>
            </a:r>
          </a:p>
          <a:p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A = 1 (1 field)</a:t>
            </a:r>
          </a:p>
          <a:p>
            <a:r>
              <a:rPr lang="en-US" dirty="0" err="1" smtClean="0">
                <a:latin typeface="Gadugi" charset="0"/>
                <a:ea typeface="Gadugi" charset="0"/>
                <a:cs typeface="Gadugi" charset="0"/>
              </a:rPr>
              <a:t>dM</a:t>
            </a:r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 (Match latency) = 2 clock cycles</a:t>
            </a:r>
          </a:p>
          <a:p>
            <a:r>
              <a:rPr lang="en-US" dirty="0" err="1" smtClean="0">
                <a:latin typeface="Gadugi" charset="0"/>
                <a:ea typeface="Gadugi" charset="0"/>
                <a:cs typeface="Gadugi" charset="0"/>
              </a:rPr>
              <a:t>dA</a:t>
            </a:r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 (Action latency) = 1 clock cycles</a:t>
            </a:r>
          </a:p>
        </p:txBody>
      </p:sp>
    </p:spTree>
    <p:extLst>
      <p:ext uri="{BB962C8B-B14F-4D97-AF65-F5344CB8AC3E}">
        <p14:creationId xmlns:p14="http://schemas.microsoft.com/office/powerpoint/2010/main" val="4312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844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06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32003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9132" y="2163651"/>
            <a:ext cx="352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dependency constraints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6646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812925" y="3837905"/>
            <a:ext cx="412123" cy="14037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64440" y="5190186"/>
            <a:ext cx="982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Violates</a:t>
            </a:r>
          </a:p>
          <a:p>
            <a:r>
              <a:rPr lang="en-US" dirty="0" smtClean="0"/>
              <a:t>Action</a:t>
            </a:r>
          </a:p>
          <a:p>
            <a:r>
              <a:rPr lang="en-US" dirty="0" smtClean="0"/>
              <a:t>Capacity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Switches (e.g., RMT)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06841" y="5019976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071257"/>
            <a:ext cx="1578280" cy="235857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8736" cy="83954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86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3052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06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9507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55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2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4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8617"/>
              </p:ext>
            </p:extLst>
          </p:nvPr>
        </p:nvGraphicFramePr>
        <p:xfrm>
          <a:off x="3796405" y="2754528"/>
          <a:ext cx="81280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4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compilation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main constraints:</a:t>
            </a:r>
          </a:p>
          <a:p>
            <a:pPr lvl="1"/>
            <a:r>
              <a:rPr lang="en-US" dirty="0" smtClean="0"/>
              <a:t>1. D</a:t>
            </a:r>
            <a:r>
              <a:rPr lang="en-US" dirty="0" smtClean="0"/>
              <a:t>ependency </a:t>
            </a:r>
            <a:r>
              <a:rPr lang="en-US" dirty="0" smtClean="0"/>
              <a:t>constraints between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2. Periodic resource constraints: E</a:t>
            </a:r>
            <a:r>
              <a:rPr lang="en-US" dirty="0" smtClean="0"/>
              <a:t>ach </a:t>
            </a:r>
            <a:r>
              <a:rPr lang="en-US" dirty="0" smtClean="0"/>
              <a:t>processor handles a new packet every N </a:t>
            </a:r>
            <a:r>
              <a:rPr lang="en-US" dirty="0" smtClean="0"/>
              <a:t>cycles. Ensure schedule </a:t>
            </a:r>
            <a:r>
              <a:rPr lang="en-US" dirty="0" smtClean="0"/>
              <a:t>can be repeated every N cycles without violating resource constraints</a:t>
            </a:r>
          </a:p>
          <a:p>
            <a:endParaRPr lang="en-US" dirty="0" smtClean="0"/>
          </a:p>
          <a:p>
            <a:r>
              <a:rPr lang="en-US" dirty="0" smtClean="0"/>
              <a:t>Can be formulated as an ILP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Dependency constraints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Periodic resource constraints:</a:t>
            </a:r>
          </a:p>
          <a:p>
            <a:pPr lvl="1"/>
            <a:r>
              <a:rPr lang="en-US" dirty="0" smtClean="0"/>
              <a:t>Fold line into a circle with N equal sectors,</a:t>
            </a:r>
          </a:p>
          <a:p>
            <a:pPr lvl="1"/>
            <a:r>
              <a:rPr lang="en-US" dirty="0" smtClean="0"/>
              <a:t>assign each </a:t>
            </a:r>
            <a:r>
              <a:rPr lang="en-US" dirty="0" err="1" smtClean="0"/>
              <a:t>ti</a:t>
            </a:r>
            <a:r>
              <a:rPr lang="en-US" dirty="0" smtClean="0"/>
              <a:t> to sector (</a:t>
            </a:r>
            <a:r>
              <a:rPr lang="en-US" dirty="0" err="1" smtClean="0"/>
              <a:t>ti</a:t>
            </a:r>
            <a:r>
              <a:rPr lang="en-US" dirty="0" smtClean="0"/>
              <a:t> mod N),</a:t>
            </a:r>
          </a:p>
          <a:p>
            <a:pPr lvl="1"/>
            <a:r>
              <a:rPr lang="en-US" dirty="0" smtClean="0"/>
              <a:t>enforce resource limits on all operations within a sector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tn</a:t>
            </a:r>
            <a:r>
              <a:rPr lang="en-US" dirty="0" smtClean="0"/>
              <a:t> = Sum_(</a:t>
            </a:r>
            <a:r>
              <a:rPr lang="en-US" dirty="0" err="1" smtClean="0"/>
              <a:t>q,r</a:t>
            </a:r>
            <a:r>
              <a:rPr lang="en-US" dirty="0" smtClean="0"/>
              <a:t>)((q * N + r) * I[n, q, r]), I[n, q, r] are indicators</a:t>
            </a:r>
          </a:p>
          <a:p>
            <a:pPr lvl="1"/>
            <a:r>
              <a:rPr lang="en-US" dirty="0" err="1" smtClean="0"/>
              <a:t>S.t.</a:t>
            </a:r>
            <a:r>
              <a:rPr lang="en-US" dirty="0" smtClean="0"/>
              <a:t>   Sum_(q, r) I[n, q, r] = 1 (q, r are unique)</a:t>
            </a:r>
          </a:p>
          <a:p>
            <a:pPr lvl="1"/>
            <a:r>
              <a:rPr lang="en-US" dirty="0" err="1" smtClean="0"/>
              <a:t>S.t.</a:t>
            </a:r>
            <a:r>
              <a:rPr lang="en-US" dirty="0" smtClean="0"/>
              <a:t>   Sum_(</a:t>
            </a:r>
            <a:r>
              <a:rPr lang="en-US" dirty="0" err="1" smtClean="0"/>
              <a:t>n,q</a:t>
            </a:r>
            <a:r>
              <a:rPr lang="en-US" dirty="0" smtClean="0"/>
              <a:t>)a(n)*I[n, q, r]  &lt;= A (action limits are not violated)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963886" y="2390503"/>
            <a:ext cx="7228114" cy="1306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86846" y="2116183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16686" y="2116183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808721" y="2116183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16183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69280" y="1724298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998720" y="2085703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55029" y="1719944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16389" y="1702527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34549" y="1698173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563498" y="1719944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1573693" y="1963781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726093" y="1963781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878493" y="1963781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878286" y="2782389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96298" y="2873829"/>
            <a:ext cx="167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t2 – t1 &gt;= e(1,2)</a:t>
            </a: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731823" y="3540037"/>
            <a:ext cx="1188720" cy="1332411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6" idx="0"/>
            <a:endCxn id="26" idx="4"/>
          </p:cNvCxnSpPr>
          <p:nvPr/>
        </p:nvCxnSpPr>
        <p:spPr>
          <a:xfrm>
            <a:off x="10326183" y="3540037"/>
            <a:ext cx="0" cy="133241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6" idx="1"/>
            <a:endCxn id="26" idx="5"/>
          </p:cNvCxnSpPr>
          <p:nvPr/>
        </p:nvCxnSpPr>
        <p:spPr>
          <a:xfrm>
            <a:off x="9905907" y="3735164"/>
            <a:ext cx="840552" cy="9421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6" idx="7"/>
            <a:endCxn id="26" idx="3"/>
          </p:cNvCxnSpPr>
          <p:nvPr/>
        </p:nvCxnSpPr>
        <p:spPr>
          <a:xfrm flipH="1">
            <a:off x="9905907" y="3735164"/>
            <a:ext cx="840552" cy="9421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6" idx="6"/>
            <a:endCxn id="26" idx="2"/>
          </p:cNvCxnSpPr>
          <p:nvPr/>
        </p:nvCxnSpPr>
        <p:spPr>
          <a:xfrm flipH="1">
            <a:off x="9731823" y="4206243"/>
            <a:ext cx="118872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422669" y="3648894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0850874" y="371856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405253" y="4219306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t2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400898" y="4437802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0846520" y="440654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637870"/>
              </p:ext>
            </p:extLst>
          </p:nvPr>
        </p:nvGraphicFramePr>
        <p:xfrm>
          <a:off x="2357907" y="2971845"/>
          <a:ext cx="701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</a:t>
                      </a:r>
                      <a:r>
                        <a:rPr lang="en-US" baseline="0" dirty="0" smtClean="0"/>
                        <a:t> Bound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3" y="2112135"/>
            <a:ext cx="801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Minimum number of processors/stages to run switch.p4 at 1 packet per cycle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7000" y="5138364"/>
            <a:ext cx="9185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Gadugi" charset="0"/>
                <a:ea typeface="Gadugi" charset="0"/>
                <a:cs typeface="Gadugi" charset="0"/>
              </a:rPr>
              <a:t>dRMT’s</a:t>
            </a:r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 gains are most when the program is imbalanced in terms of matches and actions</a:t>
            </a:r>
          </a:p>
          <a:p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Combining balances matches and actions and favors RMT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5873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66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 for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66981" y="1888139"/>
            <a:ext cx="1134220" cy="33069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1157" y="1542396"/>
            <a:ext cx="1122958" cy="3306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Packet Header Vector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(4Kb)</a:t>
            </a:r>
          </a:p>
        </p:txBody>
      </p:sp>
      <p:sp>
        <p:nvSpPr>
          <p:cNvPr id="6" name="Rectangle 5"/>
          <p:cNvSpPr/>
          <p:nvPr/>
        </p:nvSpPr>
        <p:spPr>
          <a:xfrm>
            <a:off x="7998408" y="1754041"/>
            <a:ext cx="799729" cy="3314518"/>
          </a:xfrm>
          <a:custGeom>
            <a:avLst/>
            <a:gdLst>
              <a:gd name="connsiteX0" fmla="*/ 0 w 645216"/>
              <a:gd name="connsiteY0" fmla="*/ 0 h 3314518"/>
              <a:gd name="connsiteX1" fmla="*/ 645216 w 645216"/>
              <a:gd name="connsiteY1" fmla="*/ 0 h 3314518"/>
              <a:gd name="connsiteX2" fmla="*/ 645216 w 645216"/>
              <a:gd name="connsiteY2" fmla="*/ 3314518 h 3314518"/>
              <a:gd name="connsiteX3" fmla="*/ 0 w 645216"/>
              <a:gd name="connsiteY3" fmla="*/ 3314518 h 3314518"/>
              <a:gd name="connsiteX4" fmla="*/ 0 w 645216"/>
              <a:gd name="connsiteY4" fmla="*/ 0 h 3314518"/>
              <a:gd name="connsiteX0" fmla="*/ 5212 w 650428"/>
              <a:gd name="connsiteY0" fmla="*/ 0 h 3314518"/>
              <a:gd name="connsiteX1" fmla="*/ 650428 w 650428"/>
              <a:gd name="connsiteY1" fmla="*/ 0 h 3314518"/>
              <a:gd name="connsiteX2" fmla="*/ 650428 w 650428"/>
              <a:gd name="connsiteY2" fmla="*/ 3314518 h 3314518"/>
              <a:gd name="connsiteX3" fmla="*/ 5212 w 650428"/>
              <a:gd name="connsiteY3" fmla="*/ 3314518 h 3314518"/>
              <a:gd name="connsiteX4" fmla="*/ 0 w 650428"/>
              <a:gd name="connsiteY4" fmla="*/ 1544879 h 3314518"/>
              <a:gd name="connsiteX5" fmla="*/ 5212 w 650428"/>
              <a:gd name="connsiteY5" fmla="*/ 0 h 331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0428" h="3314518">
                <a:moveTo>
                  <a:pt x="5212" y="0"/>
                </a:moveTo>
                <a:lnTo>
                  <a:pt x="650428" y="0"/>
                </a:lnTo>
                <a:lnTo>
                  <a:pt x="650428" y="3314518"/>
                </a:lnTo>
                <a:lnTo>
                  <a:pt x="5212" y="3314518"/>
                </a:lnTo>
                <a:cubicBezTo>
                  <a:pt x="3475" y="2724638"/>
                  <a:pt x="1737" y="2134759"/>
                  <a:pt x="0" y="1544879"/>
                </a:cubicBezTo>
                <a:cubicBezTo>
                  <a:pt x="1737" y="1029919"/>
                  <a:pt x="3475" y="514960"/>
                  <a:pt x="521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798142" y="183420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798142" y="1997937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798142" y="2182610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9332" y="1542396"/>
            <a:ext cx="794423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024115" y="3195870"/>
            <a:ext cx="805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70620" y="5983643"/>
            <a:ext cx="2680494" cy="7406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3" name="Elbow Connector 12"/>
          <p:cNvCxnSpPr>
            <a:endCxn id="23" idx="1"/>
          </p:cNvCxnSpPr>
          <p:nvPr/>
        </p:nvCxnSpPr>
        <p:spPr>
          <a:xfrm>
            <a:off x="4623755" y="3195870"/>
            <a:ext cx="839414" cy="2896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 flipV="1">
            <a:off x="6690617" y="4678209"/>
            <a:ext cx="1343395" cy="1272187"/>
          </a:xfrm>
          <a:prstGeom prst="bentConnector3">
            <a:avLst>
              <a:gd name="adj1" fmla="val 99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88082" y="6005882"/>
            <a:ext cx="2954187" cy="716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VLIW Instruction Table</a:t>
            </a:r>
          </a:p>
        </p:txBody>
      </p:sp>
      <p:cxnSp>
        <p:nvCxnSpPr>
          <p:cNvPr id="16" name="Straight Arrow Connector 15"/>
          <p:cNvCxnSpPr>
            <a:stCxn id="23" idx="6"/>
            <a:endCxn id="27" idx="1"/>
          </p:cNvCxnSpPr>
          <p:nvPr/>
        </p:nvCxnSpPr>
        <p:spPr>
          <a:xfrm>
            <a:off x="7751114" y="6353975"/>
            <a:ext cx="236968" cy="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22274" y="5839286"/>
            <a:ext cx="1516224" cy="96247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002060"/>
                </a:solidFill>
              </a:rPr>
              <a:t>Config</a:t>
            </a:r>
            <a:endParaRPr lang="en-US" sz="2400" dirty="0">
              <a:solidFill>
                <a:srgbClr val="002060"/>
              </a:solidFill>
            </a:endParaRP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Table</a:t>
            </a:r>
          </a:p>
        </p:txBody>
      </p:sp>
      <p:cxnSp>
        <p:nvCxnSpPr>
          <p:cNvPr id="18" name="Elbow Connector 17"/>
          <p:cNvCxnSpPr/>
          <p:nvPr/>
        </p:nvCxnSpPr>
        <p:spPr>
          <a:xfrm rot="16200000" flipV="1">
            <a:off x="3918996" y="5156891"/>
            <a:ext cx="989942" cy="37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01960" y="5970763"/>
            <a:ext cx="1600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Crossbar </a:t>
            </a:r>
            <a:r>
              <a:rPr lang="en-US" sz="2400" smtClean="0"/>
              <a:t>to</a:t>
            </a:r>
          </a:p>
          <a:p>
            <a:pPr algn="ctr"/>
            <a:r>
              <a:rPr lang="en-US" sz="2400" dirty="0" smtClean="0"/>
              <a:t>Memories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9225689" y="1702042"/>
            <a:ext cx="400110" cy="639450"/>
            <a:chOff x="8844431" y="1455574"/>
            <a:chExt cx="400110" cy="639450"/>
          </a:xfrm>
        </p:grpSpPr>
        <p:grpSp>
          <p:nvGrpSpPr>
            <p:cNvPr id="21" name="Group 20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808796" y="5377620"/>
            <a:ext cx="1308158" cy="6614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Thread Select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28075" y="2967408"/>
            <a:ext cx="1162181" cy="11223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Scratch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Pad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709166" y="4089772"/>
            <a:ext cx="11554" cy="189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290256" y="3528590"/>
            <a:ext cx="705151" cy="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27707" y="4286019"/>
            <a:ext cx="13282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640b Key</a:t>
            </a:r>
          </a:p>
        </p:txBody>
      </p:sp>
      <p:sp>
        <p:nvSpPr>
          <p:cNvPr id="32" name="TextBox 31"/>
          <p:cNvSpPr txBox="1"/>
          <p:nvPr/>
        </p:nvSpPr>
        <p:spPr>
          <a:xfrm rot="5400000">
            <a:off x="7032356" y="2993194"/>
            <a:ext cx="2810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Input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33" name="Elbow Connector 32"/>
          <p:cNvCxnSpPr/>
          <p:nvPr/>
        </p:nvCxnSpPr>
        <p:spPr>
          <a:xfrm flipV="1">
            <a:off x="3116954" y="4849343"/>
            <a:ext cx="1109590" cy="859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820503" y="4584555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820503" y="474828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820503" y="4932959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248050" y="4452391"/>
            <a:ext cx="400110" cy="639450"/>
            <a:chOff x="8844431" y="1455574"/>
            <a:chExt cx="400110" cy="639450"/>
          </a:xfrm>
        </p:grpSpPr>
        <p:grpSp>
          <p:nvGrpSpPr>
            <p:cNvPr id="38" name="Group 37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9921100" y="1784284"/>
            <a:ext cx="804448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5400000">
            <a:off x="8838928" y="2999696"/>
            <a:ext cx="304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Output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46" name="Straight Arrow Connector 45"/>
          <p:cNvCxnSpPr>
            <a:stCxn id="27" idx="0"/>
          </p:cNvCxnSpPr>
          <p:nvPr/>
        </p:nvCxnSpPr>
        <p:spPr>
          <a:xfrm flipH="1" flipV="1">
            <a:off x="9448105" y="5053261"/>
            <a:ext cx="17071" cy="95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942410" y="5376146"/>
            <a:ext cx="12241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Op code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8469419" y="5082383"/>
            <a:ext cx="22894" cy="93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13147" y="5382762"/>
            <a:ext cx="6286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Ctrl</a:t>
            </a:r>
            <a:endParaRPr lang="en-US" sz="2400" dirty="0"/>
          </a:p>
        </p:txBody>
      </p:sp>
      <p:cxnSp>
        <p:nvCxnSpPr>
          <p:cNvPr id="50" name="Straight Arrow Connector 49"/>
          <p:cNvCxnSpPr>
            <a:endCxn id="52" idx="3"/>
          </p:cNvCxnSpPr>
          <p:nvPr/>
        </p:nvCxnSpPr>
        <p:spPr>
          <a:xfrm flipH="1" flipV="1">
            <a:off x="9425744" y="2302912"/>
            <a:ext cx="22361" cy="214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5400000">
            <a:off x="9158389" y="3125350"/>
            <a:ext cx="6799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… …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9625196" y="4741623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7" idx="1"/>
          </p:cNvCxnSpPr>
          <p:nvPr/>
        </p:nvCxnSpPr>
        <p:spPr>
          <a:xfrm flipH="1" flipV="1">
            <a:off x="1901157" y="3195870"/>
            <a:ext cx="8824391" cy="241888"/>
          </a:xfrm>
          <a:prstGeom prst="bentConnector5">
            <a:avLst>
              <a:gd name="adj1" fmla="val -2591"/>
              <a:gd name="adj2" fmla="val 878077"/>
              <a:gd name="adj3" fmla="val 102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7" idx="2"/>
          </p:cNvCxnSpPr>
          <p:nvPr/>
        </p:nvCxnSpPr>
        <p:spPr>
          <a:xfrm flipH="1" flipV="1">
            <a:off x="2462636" y="4849344"/>
            <a:ext cx="239" cy="52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31385" y="4958335"/>
            <a:ext cx="181972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8x96b </a:t>
            </a:r>
            <a:r>
              <a:rPr lang="en-US" sz="2400" smtClean="0"/>
              <a:t>Action</a:t>
            </a:r>
          </a:p>
          <a:p>
            <a:pPr algn="ctr"/>
            <a:r>
              <a:rPr lang="en-US" sz="2400" dirty="0" smtClean="0"/>
              <a:t>Memory</a:t>
            </a:r>
            <a:endParaRPr lang="en-US" sz="2400" dirty="0"/>
          </a:p>
        </p:txBody>
      </p:sp>
      <p:cxnSp>
        <p:nvCxnSpPr>
          <p:cNvPr id="56" name="Elbow Connector 55"/>
          <p:cNvCxnSpPr>
            <a:endCxn id="8" idx="4"/>
          </p:cNvCxnSpPr>
          <p:nvPr/>
        </p:nvCxnSpPr>
        <p:spPr>
          <a:xfrm>
            <a:off x="3359392" y="1473294"/>
            <a:ext cx="4639016" cy="1825626"/>
          </a:xfrm>
          <a:prstGeom prst="bentConnector3">
            <a:avLst>
              <a:gd name="adj1" fmla="val 90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7" idx="3"/>
          </p:cNvCxnSpPr>
          <p:nvPr/>
        </p:nvCxnSpPr>
        <p:spPr>
          <a:xfrm flipV="1">
            <a:off x="3024115" y="1464978"/>
            <a:ext cx="326724" cy="1730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5400000">
            <a:off x="2546422" y="2745820"/>
            <a:ext cx="3329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Match Key Generation </a:t>
            </a:r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9616065" y="2035299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1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9" grpId="0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</a:t>
            </a:r>
            <a:r>
              <a:rPr lang="en-US" smtClean="0"/>
              <a:t>(e.g., RMT)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71124" y="2019300"/>
            <a:ext cx="11081406" cy="4457700"/>
            <a:chOff x="571124" y="1556770"/>
            <a:chExt cx="11081406" cy="4633273"/>
          </a:xfrm>
        </p:grpSpPr>
        <p:grpSp>
          <p:nvGrpSpPr>
            <p:cNvPr id="6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064568" y="1556771"/>
              <a:ext cx="815532" cy="348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eravek"/>
                  <a:cs typeface="Seravek"/>
                </a:rPr>
                <a:t>Stage 1</a:t>
              </a:r>
              <a:endParaRPr lang="en-US" sz="16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319397" y="1556771"/>
              <a:ext cx="841936" cy="348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eravek"/>
                  <a:cs typeface="Seravek"/>
                </a:rPr>
                <a:t>Stage 2</a:t>
              </a:r>
              <a:endParaRPr lang="en-US" sz="16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627254" y="1556770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eravek"/>
                  <a:cs typeface="Seravek"/>
                </a:rPr>
                <a:t>Stage 3</a:t>
              </a:r>
              <a:endParaRPr lang="en-US" sz="16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4" y="5093296"/>
                  <a:ext cx="1219200" cy="451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4" y="5093296"/>
                  <a:ext cx="1219200" cy="451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4" y="5093296"/>
                  <a:ext cx="1219200" cy="451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97" name="Right Arrow 19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639737" y="4033466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3958918" y="4028218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3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Right Arrow 228"/>
            <p:cNvSpPr/>
            <p:nvPr/>
          </p:nvSpPr>
          <p:spPr>
            <a:xfrm>
              <a:off x="571124" y="2752034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9413758" y="1566299"/>
              <a:ext cx="891441" cy="348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eravek"/>
                  <a:cs typeface="Seravek"/>
                </a:rPr>
                <a:t>Stage </a:t>
              </a:r>
              <a:r>
                <a:rPr lang="en-US" sz="16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60" name="Straight Arrow Connector 15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Rectangle 16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55" name="Group 15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56" name="Trapezoid 15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 rot="16200000">
                  <a:off x="3091544" y="5093296"/>
                  <a:ext cx="1219200" cy="451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63" name="Group 162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165" name="Straight Arrow Connector 164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Straight Connector 165"/>
            <p:cNvCxnSpPr/>
            <p:nvPr/>
          </p:nvCxnSpPr>
          <p:spPr>
            <a:xfrm>
              <a:off x="8134839" y="540063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8134839" y="3630762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8134839" y="2196975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288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in hardware from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Unlike RMT, </a:t>
            </a: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Unlike RMT, we need a scratch pad to store action results for delayed execution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Need to optimize hardware design</a:t>
            </a:r>
          </a:p>
          <a:p>
            <a:pPr lvl="1"/>
            <a:r>
              <a:rPr lang="en-US" dirty="0" smtClean="0"/>
              <a:t>Reduce the number of parallel action fields in a single VLIW from 224 to 32</a:t>
            </a:r>
          </a:p>
          <a:p>
            <a:pPr lvl="1"/>
            <a:r>
              <a:rPr lang="en-US" dirty="0" smtClean="0"/>
              <a:t>Empirically sufficient on switch.p4</a:t>
            </a:r>
          </a:p>
          <a:p>
            <a:pPr lvl="1"/>
            <a:r>
              <a:rPr lang="en-US" dirty="0" smtClean="0"/>
              <a:t>If not, spread action over multiple cycles</a:t>
            </a:r>
          </a:p>
        </p:txBody>
      </p:sp>
    </p:spTree>
    <p:extLst>
      <p:ext uri="{BB962C8B-B14F-4D97-AF65-F5344CB8AC3E}">
        <p14:creationId xmlns:p14="http://schemas.microsoft.com/office/powerpoint/2010/main" val="15197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Crossbar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475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Need to connect 32 processors to 32 memory clusters</a:t>
            </a:r>
          </a:p>
          <a:p>
            <a:endParaRPr lang="en-US" dirty="0"/>
          </a:p>
          <a:p>
            <a:r>
              <a:rPr lang="en-US" dirty="0" smtClean="0"/>
              <a:t>Each processor can generate up to 8 match keys</a:t>
            </a:r>
          </a:p>
          <a:p>
            <a:endParaRPr lang="en-US" dirty="0"/>
          </a:p>
          <a:p>
            <a:r>
              <a:rPr lang="en-US" dirty="0" smtClean="0"/>
              <a:t>Each memory cluster can receive up to 8 match keys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eed multicasting for large tables spread out over multiple memories</a:t>
            </a:r>
          </a:p>
        </p:txBody>
      </p:sp>
    </p:spTree>
    <p:extLst>
      <p:ext uri="{BB962C8B-B14F-4D97-AF65-F5344CB8AC3E}">
        <p14:creationId xmlns:p14="http://schemas.microsoft.com/office/powerpoint/2010/main" val="155075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Crossbar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possible crossbars:</a:t>
            </a:r>
          </a:p>
          <a:p>
            <a:pPr lvl="1"/>
            <a:r>
              <a:rPr lang="en-US" dirty="0"/>
              <a:t>Unit crossbar: 32*32 crossbar with width to support 8 keys: too restrictive</a:t>
            </a:r>
          </a:p>
          <a:p>
            <a:pPr lvl="1"/>
            <a:r>
              <a:rPr lang="en-US" dirty="0"/>
              <a:t>Full crossbar: (32 * 8) * (32 * 8) crossbar: too expensive to build</a:t>
            </a:r>
          </a:p>
          <a:p>
            <a:pPr lvl="1"/>
            <a:r>
              <a:rPr lang="en-US" dirty="0"/>
              <a:t>Segment crossbar: 8 parallel (32*32) crossbars: feasible, with little loss in </a:t>
            </a:r>
            <a:r>
              <a:rPr lang="en-US" dirty="0" smtClean="0"/>
              <a:t>expressiveness (if tables aren’t split across clusters, equivalent to full)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4412" y="3905598"/>
            <a:ext cx="1018855" cy="9302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>
                <a:solidFill>
                  <a:srgbClr val="002060"/>
                </a:solidFill>
              </a:rPr>
              <a:t>Proc. 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584406" y="5581018"/>
            <a:ext cx="1018854" cy="91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Mem. 1</a:t>
            </a:r>
          </a:p>
        </p:txBody>
      </p:sp>
      <p:sp>
        <p:nvSpPr>
          <p:cNvPr id="6" name="Oval 5"/>
          <p:cNvSpPr/>
          <p:nvPr/>
        </p:nvSpPr>
        <p:spPr>
          <a:xfrm>
            <a:off x="1715033" y="4598352"/>
            <a:ext cx="166254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99550" y="4598352"/>
            <a:ext cx="166254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4067" y="4598352"/>
            <a:ext cx="166254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38783" y="5649061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23300" y="5649061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07817" y="5649061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56119" y="3905598"/>
            <a:ext cx="1018855" cy="9302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>
                <a:solidFill>
                  <a:srgbClr val="002060"/>
                </a:solidFill>
              </a:rPr>
              <a:t>Proc. 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56113" y="5581018"/>
            <a:ext cx="1018854" cy="91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Mem. 1</a:t>
            </a:r>
          </a:p>
        </p:txBody>
      </p:sp>
      <p:sp>
        <p:nvSpPr>
          <p:cNvPr id="14" name="Oval 13"/>
          <p:cNvSpPr/>
          <p:nvPr/>
        </p:nvSpPr>
        <p:spPr>
          <a:xfrm>
            <a:off x="2886740" y="4598352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71257" y="4598352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55774" y="4598352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10490" y="5649061"/>
            <a:ext cx="166254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95007" y="5649061"/>
            <a:ext cx="166254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79524" y="5649061"/>
            <a:ext cx="166254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urved Connector 19"/>
          <p:cNvCxnSpPr>
            <a:stCxn id="22" idx="4"/>
            <a:endCxn id="17" idx="0"/>
          </p:cNvCxnSpPr>
          <p:nvPr/>
        </p:nvCxnSpPr>
        <p:spPr>
          <a:xfrm rot="5400000">
            <a:off x="1959607" y="4638800"/>
            <a:ext cx="872579" cy="114795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23" idx="4"/>
            <a:endCxn id="18" idx="0"/>
          </p:cNvCxnSpPr>
          <p:nvPr/>
        </p:nvCxnSpPr>
        <p:spPr>
          <a:xfrm rot="5400000">
            <a:off x="2244124" y="4638800"/>
            <a:ext cx="872579" cy="114795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24" idx="4"/>
            <a:endCxn id="19" idx="0"/>
          </p:cNvCxnSpPr>
          <p:nvPr/>
        </p:nvCxnSpPr>
        <p:spPr>
          <a:xfrm rot="5400000">
            <a:off x="2528641" y="4638800"/>
            <a:ext cx="872579" cy="114795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696261" y="3905598"/>
            <a:ext cx="1018855" cy="9302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>
                <a:solidFill>
                  <a:srgbClr val="002060"/>
                </a:solidFill>
              </a:rPr>
              <a:t>Proc. 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96255" y="5581018"/>
            <a:ext cx="1018854" cy="91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Mem. 1</a:t>
            </a:r>
          </a:p>
        </p:txBody>
      </p:sp>
      <p:sp>
        <p:nvSpPr>
          <p:cNvPr id="25" name="Oval 24"/>
          <p:cNvSpPr/>
          <p:nvPr/>
        </p:nvSpPr>
        <p:spPr>
          <a:xfrm>
            <a:off x="4826882" y="4598352"/>
            <a:ext cx="166254" cy="17813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111399" y="4598352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95916" y="4598352"/>
            <a:ext cx="166254" cy="178130"/>
          </a:xfrm>
          <a:prstGeom prst="ellipse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50632" y="5649061"/>
            <a:ext cx="166254" cy="1781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35149" y="5649061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419666" y="5649061"/>
            <a:ext cx="166254" cy="178130"/>
          </a:xfrm>
          <a:prstGeom prst="ellipse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867968" y="3905598"/>
            <a:ext cx="1018855" cy="9302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>
                <a:solidFill>
                  <a:srgbClr val="002060"/>
                </a:solidFill>
              </a:rPr>
              <a:t>Proc.  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67962" y="5581018"/>
            <a:ext cx="1018854" cy="91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Mem. 1</a:t>
            </a:r>
          </a:p>
        </p:txBody>
      </p:sp>
      <p:sp>
        <p:nvSpPr>
          <p:cNvPr id="33" name="Oval 32"/>
          <p:cNvSpPr/>
          <p:nvPr/>
        </p:nvSpPr>
        <p:spPr>
          <a:xfrm>
            <a:off x="5998589" y="4598352"/>
            <a:ext cx="166254" cy="1781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83106" y="4598352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567623" y="4598352"/>
            <a:ext cx="166254" cy="17813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22339" y="5649061"/>
            <a:ext cx="166254" cy="1781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306856" y="5649061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591373" y="5649061"/>
            <a:ext cx="166254" cy="178130"/>
          </a:xfrm>
          <a:prstGeom prst="ellipse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urved Connector 38"/>
          <p:cNvCxnSpPr>
            <a:stCxn id="44" idx="4"/>
            <a:endCxn id="39" idx="0"/>
          </p:cNvCxnSpPr>
          <p:nvPr/>
        </p:nvCxnSpPr>
        <p:spPr>
          <a:xfrm rot="5400000">
            <a:off x="5071456" y="4638800"/>
            <a:ext cx="872579" cy="114795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45" idx="4"/>
            <a:endCxn id="48" idx="0"/>
          </p:cNvCxnSpPr>
          <p:nvPr/>
        </p:nvCxnSpPr>
        <p:spPr>
          <a:xfrm rot="16200000" flipH="1">
            <a:off x="5941826" y="5200896"/>
            <a:ext cx="872579" cy="2375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46" idx="4"/>
            <a:endCxn id="41" idx="0"/>
          </p:cNvCxnSpPr>
          <p:nvPr/>
        </p:nvCxnSpPr>
        <p:spPr>
          <a:xfrm rot="5400000">
            <a:off x="5640490" y="4638800"/>
            <a:ext cx="872579" cy="114795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947927" y="3905599"/>
            <a:ext cx="1018855" cy="9302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>
                <a:solidFill>
                  <a:srgbClr val="002060"/>
                </a:solidFill>
              </a:rPr>
              <a:t>Proc.  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947921" y="5581019"/>
            <a:ext cx="1018854" cy="91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Mem. 1</a:t>
            </a:r>
          </a:p>
        </p:txBody>
      </p:sp>
      <p:sp>
        <p:nvSpPr>
          <p:cNvPr id="44" name="Oval 43"/>
          <p:cNvSpPr/>
          <p:nvPr/>
        </p:nvSpPr>
        <p:spPr>
          <a:xfrm>
            <a:off x="8078548" y="4598353"/>
            <a:ext cx="166254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363065" y="4598353"/>
            <a:ext cx="166254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647582" y="4598353"/>
            <a:ext cx="166254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102298" y="5649062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386815" y="5649062"/>
            <a:ext cx="166254" cy="1781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671332" y="5649062"/>
            <a:ext cx="166254" cy="17813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119634" y="3905599"/>
            <a:ext cx="1018855" cy="9302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>
                <a:solidFill>
                  <a:srgbClr val="002060"/>
                </a:solidFill>
              </a:rPr>
              <a:t>Proc.  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119628" y="5581019"/>
            <a:ext cx="1018854" cy="91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Mem. 1</a:t>
            </a:r>
          </a:p>
        </p:txBody>
      </p:sp>
      <p:sp>
        <p:nvSpPr>
          <p:cNvPr id="52" name="Oval 51"/>
          <p:cNvSpPr/>
          <p:nvPr/>
        </p:nvSpPr>
        <p:spPr>
          <a:xfrm>
            <a:off x="9250255" y="4598353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534772" y="4598353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819289" y="4598353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9274005" y="5649062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9558522" y="5649062"/>
            <a:ext cx="166254" cy="17813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843039" y="5649062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urved Connector 57"/>
          <p:cNvCxnSpPr/>
          <p:nvPr/>
        </p:nvCxnSpPr>
        <p:spPr>
          <a:xfrm rot="16200000" flipH="1">
            <a:off x="9151051" y="4958814"/>
            <a:ext cx="898666" cy="53400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5400000">
            <a:off x="8465380" y="4496535"/>
            <a:ext cx="872579" cy="143247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 rot="5400000">
            <a:off x="9193492" y="4940130"/>
            <a:ext cx="872579" cy="54528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699601" y="6532988"/>
            <a:ext cx="1883245" cy="325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Unit Crossbar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74389" y="6532988"/>
            <a:ext cx="1883245" cy="325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Segment Crossbar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154557" y="6532988"/>
            <a:ext cx="1883245" cy="325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 Crossbar</a:t>
            </a:r>
          </a:p>
        </p:txBody>
      </p:sp>
    </p:spTree>
    <p:extLst>
      <p:ext uri="{BB962C8B-B14F-4D97-AF65-F5344CB8AC3E}">
        <p14:creationId xmlns:p14="http://schemas.microsoft.com/office/powerpoint/2010/main" val="2134542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area excluding wires and memory (common to both)</a:t>
            </a:r>
          </a:p>
          <a:p>
            <a:pPr lvl="1"/>
            <a:r>
              <a:rPr lang="en-US" dirty="0" smtClean="0"/>
              <a:t>32-stage RMT: 39.8 square mm</a:t>
            </a:r>
          </a:p>
          <a:p>
            <a:pPr lvl="1"/>
            <a:r>
              <a:rPr lang="en-US" dirty="0" smtClean="0"/>
              <a:t>32-processor </a:t>
            </a:r>
            <a:r>
              <a:rPr lang="en-US" dirty="0" err="1" smtClean="0"/>
              <a:t>dRMT</a:t>
            </a:r>
            <a:r>
              <a:rPr lang="en-US" dirty="0" smtClean="0"/>
              <a:t> (32-wide VLIW, segment crossbar): 45.5 square mm</a:t>
            </a:r>
          </a:p>
          <a:p>
            <a:pPr lvl="1"/>
            <a:r>
              <a:rPr lang="en-US" dirty="0" smtClean="0"/>
              <a:t>Of the 45.5, 1.74 is due to the crossbar, the rest due to 32 </a:t>
            </a:r>
            <a:r>
              <a:rPr lang="en-US" dirty="0" err="1" smtClean="0"/>
              <a:t>dRMT</a:t>
            </a:r>
            <a:r>
              <a:rPr lang="en-US" dirty="0" smtClean="0"/>
              <a:t> cores</a:t>
            </a:r>
          </a:p>
          <a:p>
            <a:pPr lvl="1"/>
            <a:endParaRPr lang="en-US" dirty="0"/>
          </a:p>
          <a:p>
            <a:r>
              <a:rPr lang="en-US" dirty="0" smtClean="0"/>
              <a:t>Overall, our tentative analysis is that hardware costs are comparable</a:t>
            </a:r>
          </a:p>
          <a:p>
            <a:pPr lvl="1"/>
            <a:r>
              <a:rPr lang="en-US" dirty="0" smtClean="0"/>
              <a:t>Tentative because RMT’s numbers are based on 28 nm</a:t>
            </a:r>
          </a:p>
        </p:txBody>
      </p:sp>
    </p:spTree>
    <p:extLst>
      <p:ext uri="{BB962C8B-B14F-4D97-AF65-F5344CB8AC3E}">
        <p14:creationId xmlns:p14="http://schemas.microsoft.com/office/powerpoint/2010/main" val="8212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61374"/>
            <a:ext cx="5157787" cy="1339402"/>
          </a:xfrm>
        </p:spPr>
        <p:txBody>
          <a:bodyPr/>
          <a:lstStyle/>
          <a:p>
            <a:r>
              <a:rPr lang="en-US" dirty="0"/>
              <a:t>Network processors (IXP, </a:t>
            </a:r>
            <a:r>
              <a:rPr lang="en-US" dirty="0" err="1"/>
              <a:t>Netronome</a:t>
            </a:r>
            <a:r>
              <a:rPr lang="en-US" dirty="0"/>
              <a:t>, Quantum Flow)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Run-to-completion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hared memory</a:t>
            </a:r>
          </a:p>
          <a:p>
            <a:pPr lvl="1"/>
            <a:r>
              <a:rPr lang="en-US" dirty="0" smtClean="0"/>
              <a:t>X86-like instructions</a:t>
            </a:r>
          </a:p>
          <a:p>
            <a:pPr lvl="1"/>
            <a:r>
              <a:rPr lang="en-US" dirty="0" smtClean="0"/>
              <a:t>Caches,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emory hierarchies,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eneral-purpose interconnects,</a:t>
            </a:r>
          </a:p>
          <a:p>
            <a:pPr lvl="1"/>
            <a:r>
              <a:rPr lang="en-US" dirty="0" smtClean="0"/>
              <a:t>Hard to provide determinism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56668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Run-to-completion</a:t>
            </a:r>
          </a:p>
          <a:p>
            <a:r>
              <a:rPr lang="en-US" sz="2400" dirty="0" smtClean="0"/>
              <a:t>Shared memory</a:t>
            </a:r>
          </a:p>
          <a:p>
            <a:r>
              <a:rPr lang="en-US" sz="2400" dirty="0" smtClean="0"/>
              <a:t>VLIW instructions with more parallelism</a:t>
            </a:r>
          </a:p>
          <a:p>
            <a:r>
              <a:rPr lang="en-US" sz="2400" dirty="0" smtClean="0"/>
              <a:t>No caches</a:t>
            </a:r>
          </a:p>
          <a:p>
            <a:r>
              <a:rPr lang="en-US" sz="2400" dirty="0" smtClean="0"/>
              <a:t>Single level of memory</a:t>
            </a:r>
          </a:p>
          <a:p>
            <a:r>
              <a:rPr lang="en-US" sz="2400" dirty="0" smtClean="0"/>
              <a:t>Custom crossbar</a:t>
            </a:r>
          </a:p>
          <a:p>
            <a:r>
              <a:rPr lang="en-US" sz="2400" dirty="0" smtClean="0"/>
              <a:t>Compiler solves ILP to provide deterministic latency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982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Ongoing work: Implementation in 400G programmable NIC</a:t>
            </a:r>
          </a:p>
          <a:p>
            <a:endParaRPr lang="en-US" dirty="0"/>
          </a:p>
          <a:p>
            <a:r>
              <a:rPr lang="en-US" dirty="0" smtClean="0"/>
              <a:t>Future work: State modifications in </a:t>
            </a:r>
            <a:r>
              <a:rPr lang="en-US" dirty="0" err="1" smtClean="0"/>
              <a:t>dRMT</a:t>
            </a:r>
            <a:endParaRPr lang="en-US" dirty="0"/>
          </a:p>
          <a:p>
            <a:pPr lvl="1"/>
            <a:r>
              <a:rPr lang="en-US" dirty="0" smtClean="0"/>
              <a:t>Run-to-completion allows us to spread state modifications over multiple clock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RMT Conflates memory allocation  with packet processing</a:t>
            </a:r>
          </a:p>
          <a:p>
            <a:pPr lvl="1"/>
            <a:r>
              <a:rPr lang="en-US" dirty="0" smtClean="0"/>
              <a:t>Example: large </a:t>
            </a:r>
            <a:r>
              <a:rPr lang="en-US" dirty="0"/>
              <a:t>match-action table 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1124" y="2546350"/>
            <a:ext cx="11081406" cy="4114800"/>
            <a:chOff x="571124" y="1556770"/>
            <a:chExt cx="11081406" cy="4633273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4568" y="1556771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19397" y="155677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27254" y="1556770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91544" y="5118014"/>
                  <a:ext cx="1219200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91544" y="5118014"/>
                  <a:ext cx="1219200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91544" y="5118014"/>
                  <a:ext cx="1219200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571124" y="2752034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13758" y="1566299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91544" y="5118014"/>
                  <a:ext cx="1219200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51612" y="5212192"/>
            <a:ext cx="1225499" cy="142779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77192" y="5212192"/>
            <a:ext cx="1225499" cy="142779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83355" y="5706288"/>
            <a:ext cx="1225499" cy="922705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589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</a:t>
            </a:r>
            <a:r>
              <a:rPr lang="en-US" smtClean="0"/>
              <a:t>(e.g., RMT)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251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2" animBg="1"/>
      <p:bldP spid="18" grpId="3" animBg="1"/>
      <p:bldP spid="251" grpId="1" animBg="1"/>
      <p:bldP spid="251" grpId="2" animBg="1"/>
      <p:bldP spid="251" grpId="3" animBg="1"/>
      <p:bldP spid="253" grpId="0" animBg="1"/>
      <p:bldP spid="263" grpId="0" animBg="1"/>
      <p:bldP spid="37" grpId="1" animBg="1"/>
      <p:bldP spid="37" grpId="2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RMT Conflates memory allocation 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Example: </a:t>
            </a:r>
            <a:r>
              <a:rPr lang="en-US" sz="2400" dirty="0"/>
              <a:t>L</a:t>
            </a:r>
            <a:r>
              <a:rPr lang="en-US" sz="2400" dirty="0" smtClean="0"/>
              <a:t>arge table </a:t>
            </a:r>
            <a:r>
              <a:rPr lang="en-US" sz="2400" dirty="0"/>
              <a:t>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97333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012216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07311" y="5760915"/>
            <a:ext cx="1219862" cy="851508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90851" y="2901951"/>
            <a:ext cx="4141383" cy="3956048"/>
            <a:chOff x="8033188" y="2901951"/>
            <a:chExt cx="4093201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71736" y="3057416"/>
              <a:ext cx="4045758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Only last stage executes action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match/action capacity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917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RMT Conflates memory allocation 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Example: </a:t>
            </a:r>
            <a:r>
              <a:rPr lang="en-US" sz="2400" dirty="0" smtClean="0"/>
              <a:t>Parallel table lookups that exceed search key capacity of a stage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703683" y="6062662"/>
            <a:ext cx="480050" cy="559907"/>
          </a:xfrm>
          <a:prstGeom prst="rect">
            <a:avLst/>
          </a:prstGeom>
          <a:solidFill>
            <a:srgbClr val="00FDFF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7990851" y="2901951"/>
            <a:ext cx="4141383" cy="3956048"/>
            <a:chOff x="8033188" y="2901951"/>
            <a:chExt cx="4093201" cy="3956048"/>
          </a:xfrm>
        </p:grpSpPr>
        <p:sp>
          <p:nvSpPr>
            <p:cNvPr id="82" name="Rectangle 81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41947" y="3070976"/>
              <a:ext cx="3792334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spread </a:t>
              </a:r>
              <a:r>
                <a:rPr lang="en-US" sz="2200" smtClean="0"/>
                <a:t>tables across stages</a:t>
              </a:r>
              <a:endParaRPr lang="en-US" sz="2200" dirty="0" smtClean="0"/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memory capacity</a:t>
              </a:r>
              <a:endParaRPr lang="en-US" sz="2200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1698030" y="5760915"/>
            <a:ext cx="1435828" cy="303648"/>
          </a:xfrm>
          <a:prstGeom prst="rect">
            <a:avLst/>
          </a:prstGeom>
          <a:solidFill>
            <a:srgbClr val="00FA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91084" y="5330179"/>
            <a:ext cx="569489" cy="414711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274348" y="5382668"/>
            <a:ext cx="910890" cy="362222"/>
          </a:xfrm>
          <a:prstGeom prst="rect">
            <a:avLst/>
          </a:prstGeom>
          <a:solidFill>
            <a:srgbClr val="FF93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95893" y="6078688"/>
            <a:ext cx="855740" cy="533735"/>
          </a:xfrm>
          <a:prstGeom prst="rect">
            <a:avLst/>
          </a:prstGeom>
          <a:solidFill>
            <a:srgbClr val="FFFC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948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18958 2.59259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18906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5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0.1888 2.96296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3" grpId="0" animBg="1"/>
      <p:bldP spid="83" grpId="1" animBg="1"/>
      <p:bldP spid="86" grpId="0" animBg="1"/>
      <p:bldP spid="86" grpId="1" animBg="1"/>
      <p:bldP spid="87" grpId="0" animBg="1"/>
      <p:bldP spid="87" grpId="1" animBg="1"/>
      <p:bldP spid="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RMT forces rigid match-then-action order on operations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71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are aggregated in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RMT couples memory allocation with computations</a:t>
            </a:r>
          </a:p>
          <a:p>
            <a:pPr lvl="1"/>
            <a:r>
              <a:rPr lang="en-US" dirty="0" smtClean="0"/>
              <a:t>Example 1: large </a:t>
            </a:r>
            <a:r>
              <a:rPr lang="en-US" dirty="0"/>
              <a:t>match-action table split over multiple stages</a:t>
            </a:r>
          </a:p>
          <a:p>
            <a:pPr lvl="1"/>
            <a:r>
              <a:rPr lang="en-US" dirty="0"/>
              <a:t>Action can’t execute until last stage; preceding action units </a:t>
            </a:r>
            <a:r>
              <a:rPr lang="en-US" dirty="0" smtClean="0"/>
              <a:t>unused</a:t>
            </a:r>
          </a:p>
          <a:p>
            <a:endParaRPr lang="en-US" dirty="0" smtClean="0"/>
          </a:p>
          <a:p>
            <a:r>
              <a:rPr lang="en-US" dirty="0" smtClean="0"/>
              <a:t>Forces match, followed by action order on operations</a:t>
            </a:r>
          </a:p>
          <a:p>
            <a:pPr lvl="1"/>
            <a:r>
              <a:rPr lang="en-US" dirty="0" smtClean="0"/>
              <a:t>Example 2: default actions, match capacity is wasted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1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2013</Words>
  <Application>Microsoft Macintosh PowerPoint</Application>
  <PresentationFormat>Widescreen</PresentationFormat>
  <Paragraphs>763</Paragraphs>
  <Slides>35</Slides>
  <Notes>19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Gadugi</vt:lpstr>
      <vt:lpstr>Seravek</vt:lpstr>
      <vt:lpstr>Wingdings</vt:lpstr>
      <vt:lpstr>Arial</vt:lpstr>
      <vt:lpstr>Office Theme</vt:lpstr>
      <vt:lpstr>dRMT: Disaggregated Programmable Switching</vt:lpstr>
      <vt:lpstr>Programmable Switches (e.g., RMT)</vt:lpstr>
      <vt:lpstr>Today’s Programmable Switches (e.g., RMT)</vt:lpstr>
      <vt:lpstr>Two Problems</vt:lpstr>
      <vt:lpstr>Today’s Programmable Switches (e.g., RMT)</vt:lpstr>
      <vt:lpstr>Problems with RMT Architecture</vt:lpstr>
      <vt:lpstr>Problems with RMT Architecture</vt:lpstr>
      <vt:lpstr>Problems with RMT Architecture</vt:lpstr>
      <vt:lpstr>Resources are aggregated in RMT</vt:lpstr>
      <vt:lpstr>dRMT: disaggregated RMT</vt:lpstr>
      <vt:lpstr>dRMT: shared memory using crossbar</vt:lpstr>
      <vt:lpstr>dRMT: run-to-completion processors</vt:lpstr>
      <vt:lpstr>Compiling a P4 program to dRMT</vt:lpstr>
      <vt:lpstr>Compiling: fine-grained dependencies in dRMT</vt:lpstr>
      <vt:lpstr>dRMT resource constraints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The general compilation problem</vt:lpstr>
      <vt:lpstr>ILP formulation</vt:lpstr>
      <vt:lpstr>Results: switch.p4 on RMT and dRMT</vt:lpstr>
      <vt:lpstr>dRMT eliminates performance cliffs</vt:lpstr>
      <vt:lpstr>Hardware design for dRMT</vt:lpstr>
      <vt:lpstr>Differences in hardware from RMT</vt:lpstr>
      <vt:lpstr>Crossbar analysis</vt:lpstr>
      <vt:lpstr>Crossbar designs</vt:lpstr>
      <vt:lpstr>Hardware costs</vt:lpstr>
      <vt:lpstr>Related Work</vt:lpstr>
      <vt:lpstr>Ongoing and future 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673</cp:revision>
  <dcterms:created xsi:type="dcterms:W3CDTF">2017-05-13T13:11:05Z</dcterms:created>
  <dcterms:modified xsi:type="dcterms:W3CDTF">2017-05-17T07:11:54Z</dcterms:modified>
</cp:coreProperties>
</file>