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68389"/>
  </p:normalViewPr>
  <p:slideViewPr>
    <p:cSldViewPr snapToGrid="0" snapToObjects="1" showGuides="1">
      <p:cViewPr>
        <p:scale>
          <a:sx n="94" d="100"/>
          <a:sy n="94" d="100"/>
        </p:scale>
        <p:origin x="936" y="-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933274224"/>
        <c:axId val="-933557488"/>
      </c:scatterChart>
      <c:valAx>
        <c:axId val="-933274224"/>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933557488"/>
        <c:crosses val="autoZero"/>
        <c:crossBetween val="midCat"/>
      </c:valAx>
      <c:valAx>
        <c:axId val="-93355748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933274224"/>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Sheet1!$C$1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Sheet1!$C$2:$C$4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1202672208"/>
        <c:axId val="-934266400"/>
      </c:barChart>
      <c:catAx>
        <c:axId val="-1202672208"/>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934266400"/>
        <c:crosses val="autoZero"/>
        <c:auto val="1"/>
        <c:lblAlgn val="ctr"/>
        <c:lblOffset val="100"/>
        <c:noMultiLvlLbl val="0"/>
      </c:catAx>
      <c:valAx>
        <c:axId val="-934266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202672208"/>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924485120"/>
        <c:axId val="-924487296"/>
      </c:barChart>
      <c:catAx>
        <c:axId val="-92448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487296"/>
        <c:crosses val="autoZero"/>
        <c:auto val="1"/>
        <c:lblAlgn val="ctr"/>
        <c:lblOffset val="100"/>
        <c:noMultiLvlLbl val="0"/>
      </c:catAx>
      <c:valAx>
        <c:axId val="-924487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4485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Reduce time spent on this slide.</a:t>
            </a:r>
          </a:p>
          <a:p>
            <a:r>
              <a:rPr lang="en-US" baseline="0" dirty="0" smtClean="0"/>
              <a:t>TODO: Don’t need to spend too much time on why the questions are non obvious.</a:t>
            </a:r>
          </a:p>
          <a:p>
            <a:endParaRPr lang="en-US" baseline="0" dirty="0" smtClean="0"/>
          </a:p>
          <a:p>
            <a:r>
              <a:rPr lang="en-US" baseline="0" dirty="0" smtClean="0"/>
              <a:t>Now we’ll 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processing, which is a </a:t>
            </a:r>
            <a:r>
              <a:rPr lang="en-US" baseline="0" dirty="0" err="1" smtClean="0"/>
              <a:t>reqmt</a:t>
            </a:r>
            <a:r>
              <a:rPr lang="en-US" baseline="0" dirty="0" smtClean="0"/>
              <a:t> for all routers.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a:t>
            </a:r>
            <a:r>
              <a:rPr lang="en-US" baseline="0" dirty="0" smtClean="0"/>
              <a:t>why RMT couples the two </a:t>
            </a:r>
            <a:r>
              <a:rPr lang="en-US" baseline="0" dirty="0" smtClean="0"/>
              <a:t>problems: memory is local to each stage.</a:t>
            </a:r>
          </a:p>
          <a:p>
            <a:r>
              <a:rPr lang="en-US" dirty="0" smtClean="0"/>
              <a:t>Say </a:t>
            </a:r>
            <a:r>
              <a:rPr lang="en-US" dirty="0" smtClean="0"/>
              <a:t>that table placement is handled by</a:t>
            </a:r>
            <a:r>
              <a:rPr lang="en-US" baseline="0" dirty="0" smtClean="0"/>
              <a:t> prior work by Jose et </a:t>
            </a:r>
            <a:r>
              <a:rPr lang="en-US" baseline="0" dirty="0" smtClean="0"/>
              <a:t>al.</a:t>
            </a:r>
          </a:p>
          <a:p>
            <a:r>
              <a:rPr lang="en-US" dirty="0" smtClean="0"/>
              <a:t>Say </a:t>
            </a:r>
            <a:r>
              <a:rPr lang="en-US" dirty="0" smtClean="0"/>
              <a:t>that we focus on processor scheduling </a:t>
            </a:r>
            <a:r>
              <a:rPr lang="en-US" dirty="0" smtClean="0"/>
              <a:t>here</a:t>
            </a:r>
          </a:p>
          <a:p>
            <a:r>
              <a:rPr lang="en-US" smtClean="0"/>
              <a:t>Mention that the formal proof of decoupling is in the paper.</a:t>
            </a:r>
            <a:endParaRPr lang="en-US" dirty="0" smtClean="0"/>
          </a:p>
          <a:p>
            <a:endParaRPr lang="en-US" dirty="0" smtClean="0"/>
          </a:p>
          <a:p>
            <a:r>
              <a:rPr lang="en-US" dirty="0" smtClean="0"/>
              <a:t>Explain</a:t>
            </a:r>
            <a:r>
              <a:rPr lang="en-US" baseline="0" dirty="0" smtClean="0"/>
              <a:t> </a:t>
            </a:r>
            <a:r>
              <a:rPr lang="en-US" baseline="0" dirty="0" smtClean="0"/>
              <a:t>this decoupling enough to state later that “RMT’s results are under a full </a:t>
            </a:r>
            <a:r>
              <a:rPr lang="en-US" baseline="0" dirty="0" err="1" smtClean="0"/>
              <a:t>disagg</a:t>
            </a:r>
            <a:r>
              <a:rPr lang="en-US" baseline="0" dirty="0" smtClean="0"/>
              <a:t>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a:p>
            <a:r>
              <a:rPr lang="en-US" baseline="0" dirty="0" smtClean="0"/>
              <a:t>TODO: State that it</a:t>
            </a:r>
            <a:r>
              <a:rPr lang="uk-UA" baseline="0" dirty="0" smtClean="0"/>
              <a:t>’</a:t>
            </a:r>
            <a:r>
              <a:rPr lang="en-US" baseline="0" dirty="0" smtClean="0"/>
              <a:t>s a very simply linear DAG. In general, it can be more complicated.</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why we want to minimize no-ops to minimize packet processing latency.</a:t>
            </a:r>
          </a:p>
          <a:p>
            <a:endParaRPr lang="en-US" baseline="0" dirty="0" smtClean="0"/>
          </a:p>
          <a:p>
            <a:r>
              <a:rPr lang="en-US" baseline="0" dirty="0" smtClean="0"/>
              <a:t>N sectors are not N processors. They are N periods.</a:t>
            </a:r>
          </a:p>
          <a:p>
            <a:r>
              <a:rPr lang="en-US" baseline="0" dirty="0" smtClean="0"/>
              <a:t>Bullets are taking up too much room and detracting from the animation. Remove the three sub-bullets and make the </a:t>
            </a:r>
            <a:r>
              <a:rPr lang="en-US" baseline="0" dirty="0" err="1" smtClean="0"/>
              <a:t>cirle</a:t>
            </a:r>
            <a:r>
              <a:rPr lang="en-US" baseline="0" dirty="0" smtClean="0"/>
              <a:t> animation front and center.</a:t>
            </a:r>
          </a:p>
          <a:p>
            <a:r>
              <a:rPr lang="en-US" baseline="0" dirty="0" smtClean="0"/>
              <a:t>Reduce text and highlight animations.</a:t>
            </a:r>
          </a:p>
          <a:p>
            <a:r>
              <a:rPr lang="en-US" baseline="0" dirty="0" smtClean="0"/>
              <a:t>Next constraint is to repeat the schedule with period N without violating resource constraints.</a:t>
            </a:r>
          </a:p>
          <a:p>
            <a:r>
              <a:rPr lang="en-US" baseline="0" dirty="0" smtClean="0"/>
              <a:t>Repeat the line with shifts linearly in a style similar to the tableau.</a:t>
            </a:r>
          </a:p>
          <a:p>
            <a:r>
              <a:rPr lang="en-US" baseline="0" dirty="0" smtClean="0"/>
              <a:t>Then show the circle and make sure the sectors in the circle corresponds to columns in the repeated schedule.</a:t>
            </a:r>
          </a:p>
          <a:p>
            <a:r>
              <a:rPr lang="en-US" baseline="0" dirty="0" smtClean="0"/>
              <a:t>Could write </a:t>
            </a:r>
            <a:r>
              <a:rPr lang="en-US" baseline="0" dirty="0" err="1" smtClean="0"/>
              <a:t>t_op</a:t>
            </a:r>
            <a:r>
              <a:rPr lang="en-US" baseline="0" dirty="0" smtClean="0"/>
              <a:t> as quotient * period + remainder.</a:t>
            </a:r>
          </a:p>
          <a:p>
            <a:r>
              <a:rPr lang="en-US" baseline="0" dirty="0" smtClean="0"/>
              <a:t>Linear </a:t>
            </a:r>
            <a:r>
              <a:rPr lang="en-US" baseline="0" dirty="0" err="1" smtClean="0"/>
              <a:t>tableu</a:t>
            </a:r>
            <a:r>
              <a:rPr lang="en-US" baseline="0" dirty="0" smtClean="0"/>
              <a:t> right arrow circle.</a:t>
            </a:r>
          </a:p>
          <a:p>
            <a:endParaRPr lang="en-US" baseline="0" dirty="0" smtClean="0"/>
          </a:p>
          <a:p>
            <a:endParaRPr lang="en-US" baseline="0" dirty="0" smtClean="0"/>
          </a:p>
          <a:p>
            <a:r>
              <a:rPr lang="en-US" baseline="0" dirty="0" smtClean="0"/>
              <a:t>In this example, we introduced a no-op, but that’s a greedy way of solving it. If we want the optimal schedule, need to solve an ILP.</a:t>
            </a:r>
          </a:p>
          <a:p>
            <a:r>
              <a:rPr lang="en-US" baseline="0" dirty="0" smtClean="0"/>
              <a:t>Packet that arrived this scheduling period, 1 period in the past, 2 in the past, and so on.</a:t>
            </a:r>
          </a:p>
          <a:p>
            <a:endParaRPr lang="en-US" baseline="0" dirty="0" smtClean="0"/>
          </a:p>
          <a:p>
            <a:r>
              <a:rPr lang="en-US" baseline="0" dirty="0" smtClean="0"/>
              <a:t>TO stress: minimize max </a:t>
            </a:r>
            <a:r>
              <a:rPr lang="en-US" baseline="0" dirty="0" err="1" smtClean="0"/>
              <a:t>ti</a:t>
            </a:r>
            <a:r>
              <a:rPr lang="en-US" baseline="0" dirty="0" smtClean="0"/>
              <a:t> is equivalent to minimizing number of no-ops</a:t>
            </a:r>
          </a:p>
          <a:p>
            <a:r>
              <a:rPr lang="en-US" baseline="0" dirty="0" smtClean="0"/>
              <a:t>The circle with sectors captures the intuition about operations that conflict in the tableau</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This also forces you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a:t>
            </a:r>
          </a:p>
          <a:p>
            <a:endParaRPr lang="en-US" baseline="0" dirty="0" smtClean="0"/>
          </a:p>
          <a:p>
            <a:r>
              <a:rPr lang="en-US" baseline="0" dirty="0" smtClean="0"/>
              <a:t>TODO: Instead of that example, say that “the implication of a fixed ratio =&gt; implementation of packet processing programs can be inefficient”. Could have a generic, non-specific examples. The moment you have a program that only needs a small amount of one of the resources, it gets wasted. Try to summarize it one or two sentences without a specific example.</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a:p>
            <a:endParaRPr lang="en-US" baseline="0" dirty="0" smtClean="0"/>
          </a:p>
          <a:p>
            <a:r>
              <a:rPr lang="en-US" baseline="0" dirty="0" smtClean="0"/>
              <a:t>TODO: Break up </a:t>
            </a:r>
            <a:r>
              <a:rPr lang="en-US" baseline="0" dirty="0" err="1" smtClean="0"/>
              <a:t>dRMT’s</a:t>
            </a:r>
            <a:r>
              <a:rPr lang="en-US" baseline="0" dirty="0" smtClean="0"/>
              <a:t> area by crossbar and the rest.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a:p>
            <a:r>
              <a:rPr lang="en-US" baseline="0" dirty="0" smtClean="0"/>
              <a:t>TODO: Save thirty seconds when talking.</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a:xfrm>
            <a:off x="838199" y="1097219"/>
            <a:ext cx="11212773" cy="4351338"/>
          </a:xfrm>
        </p:spPr>
        <p:txBody>
          <a:bodyPr>
            <a:normAutofit/>
          </a:bodyPr>
          <a:lstStyle/>
          <a:p>
            <a:r>
              <a:rPr lang="en-US" dirty="0" smtClean="0"/>
              <a:t>RMT couples scheduling and </a:t>
            </a:r>
            <a:r>
              <a:rPr lang="en-US" dirty="0" smtClean="0"/>
              <a:t>placement</a:t>
            </a:r>
            <a:endParaRPr lang="en-US" dirty="0"/>
          </a:p>
          <a:p>
            <a:endParaRPr lang="en-US" dirty="0" smtClean="0"/>
          </a:p>
          <a:p>
            <a:r>
              <a:rPr lang="en-US" dirty="0" smtClean="0"/>
              <a:t>In </a:t>
            </a:r>
            <a:r>
              <a:rPr lang="en-US" dirty="0" err="1" smtClean="0"/>
              <a:t>dRMT</a:t>
            </a:r>
            <a:r>
              <a:rPr lang="en-US" dirty="0"/>
              <a:t> </a:t>
            </a:r>
            <a:r>
              <a:rPr lang="en-US" dirty="0" smtClean="0"/>
              <a:t>the crossbar decouples them</a:t>
            </a:r>
            <a:r>
              <a:rPr lang="en-US" dirty="0" smtClean="0"/>
              <a:t>.</a:t>
            </a:r>
          </a:p>
          <a:p>
            <a:pPr lvl="1"/>
            <a:r>
              <a:rPr lang="en-US" dirty="0" smtClean="0"/>
              <a:t>Assign tables </a:t>
            </a:r>
            <a:r>
              <a:rPr lang="en-US" dirty="0" smtClean="0"/>
              <a:t>to </a:t>
            </a:r>
            <a:r>
              <a:rPr lang="en-US" dirty="0" smtClean="0"/>
              <a:t>clusters; respect t</a:t>
            </a:r>
            <a:r>
              <a:rPr lang="en-US" dirty="0" smtClean="0"/>
              <a:t>able</a:t>
            </a:r>
            <a:r>
              <a:rPr lang="en-US" dirty="0" smtClean="0"/>
              <a:t> </a:t>
            </a:r>
            <a:r>
              <a:rPr lang="en-US" dirty="0" smtClean="0"/>
              <a:t>sizes and </a:t>
            </a:r>
            <a:r>
              <a:rPr lang="en-US" dirty="0" err="1" smtClean="0"/>
              <a:t>xbar</a:t>
            </a:r>
            <a:r>
              <a:rPr lang="en-US" dirty="0" smtClean="0"/>
              <a:t> constraints.</a:t>
            </a:r>
          </a:p>
          <a:p>
            <a:pPr lvl="1"/>
            <a:r>
              <a:rPr lang="en-US" dirty="0"/>
              <a:t>S</a:t>
            </a:r>
            <a:r>
              <a:rPr lang="en-US" dirty="0" smtClean="0"/>
              <a:t>chedule </a:t>
            </a:r>
            <a:r>
              <a:rPr lang="en-US" dirty="0" smtClean="0"/>
              <a:t>programs </a:t>
            </a:r>
            <a:r>
              <a:rPr lang="en-US" dirty="0" smtClean="0"/>
              <a:t>on processors; respect</a:t>
            </a:r>
            <a:r>
              <a:rPr lang="en-US" dirty="0" smtClean="0"/>
              <a:t> match, action, and </a:t>
            </a:r>
            <a:r>
              <a:rPr lang="en-US" dirty="0" err="1" smtClean="0"/>
              <a:t>xbar</a:t>
            </a:r>
            <a:r>
              <a:rPr lang="en-US" dirty="0" smtClean="0"/>
              <a:t> constraints.</a:t>
            </a:r>
          </a:p>
          <a:p>
            <a:endParaRPr lang="en-US" dirty="0" smtClean="0"/>
          </a:p>
          <a:p>
            <a:r>
              <a:rPr lang="en-US" dirty="0" smtClean="0"/>
              <a:t>Decoupling holds if both </a:t>
            </a:r>
            <a:r>
              <a:rPr lang="en-US" dirty="0" smtClean="0"/>
              <a:t>memory and processors respect </a:t>
            </a:r>
            <a:r>
              <a:rPr lang="en-US" dirty="0" err="1" smtClean="0"/>
              <a:t>xbar</a:t>
            </a:r>
            <a:endParaRPr lang="en-US" dirty="0" smtClean="0"/>
          </a:p>
          <a:p>
            <a:endParaRPr lang="en-US" dirty="0" smtClean="0"/>
          </a:p>
          <a:p>
            <a:r>
              <a:rPr lang="en-US" dirty="0" smtClean="0"/>
              <a:t>Greatly </a:t>
            </a:r>
            <a:r>
              <a:rPr lang="en-US" dirty="0" smtClean="0"/>
              <a:t>simplifies </a:t>
            </a:r>
            <a:r>
              <a:rPr lang="en-US" dirty="0" smtClean="0"/>
              <a:t>compilation; can focus on scheduling alone.</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Assign </a:t>
                </a:r>
                <a:r>
                  <a:rPr lang="en-US" dirty="0"/>
                  <a:t>e</a:t>
                </a:r>
                <a:r>
                  <a:rPr lang="en-US" dirty="0" smtClean="0"/>
                  <a:t>ach operation start time </a:t>
                </a:r>
                <a14:m>
                  <m:oMath xmlns:m="http://schemas.openxmlformats.org/officeDocument/2006/math">
                    <m:sSub>
                      <m:sSubPr>
                        <m:ctrlPr>
                          <a:rPr lang="en-US" i="1" smtClean="0">
                            <a:latin typeface="Cambria Math" charset="0"/>
                          </a:rPr>
                        </m:ctrlPr>
                      </m:sSubPr>
                      <m:e>
                        <m:r>
                          <a:rPr lang="en-US" b="0" i="1" smtClean="0">
                            <a:latin typeface="Cambria Math" charset="0"/>
                          </a:rPr>
                          <m:t>𝑡</m:t>
                        </m:r>
                      </m:e>
                      <m:sub>
                        <m:r>
                          <a:rPr lang="en-US" b="0" i="1" smtClean="0">
                            <a:latin typeface="Cambria Math" charset="0"/>
                          </a:rPr>
                          <m:t>𝑜𝑝</m:t>
                        </m:r>
                      </m:sub>
                    </m:sSub>
                  </m:oMath>
                </a14:m>
                <a:endParaRPr lang="en-US" dirty="0" smtClean="0"/>
              </a:p>
              <a:p>
                <a:endParaRPr lang="en-US" sz="1500" dirty="0" smtClean="0"/>
              </a:p>
              <a:p>
                <a:r>
                  <a:rPr lang="en-US" dirty="0" smtClean="0"/>
                  <a:t>Objective: Minimize max </a:t>
                </a:r>
                <a:r>
                  <a:rPr lang="en-US" dirty="0" err="1" smtClean="0"/>
                  <a:t>t</a:t>
                </a:r>
                <a:r>
                  <a:rPr lang="en-US" baseline="-25000" dirty="0" err="1" smtClean="0"/>
                  <a:t>i</a:t>
                </a:r>
                <a:endParaRPr lang="en-US" dirty="0" smtClean="0"/>
              </a:p>
              <a:p>
                <a:endParaRPr lang="en-US" sz="1500" dirty="0" smtClean="0"/>
              </a:p>
              <a:p>
                <a:r>
                  <a:rPr lang="en-US" dirty="0" smtClean="0"/>
                  <a:t>Dependency constraints</a:t>
                </a:r>
              </a:p>
              <a:p>
                <a:endParaRPr lang="en-US" sz="1500" dirty="0" smtClean="0"/>
              </a:p>
              <a:p>
                <a:r>
                  <a:rPr lang="en-US" dirty="0" smtClean="0"/>
                  <a:t>Ensure schedule </a:t>
                </a:r>
                <a:r>
                  <a:rPr lang="en-US" dirty="0"/>
                  <a:t>can be repeated every N cycles </a:t>
                </a:r>
                <a:r>
                  <a:rPr lang="en-US" dirty="0" smtClean="0"/>
                  <a:t>w/o violating</a:t>
                </a:r>
              </a:p>
              <a:p>
                <a:pPr marL="0" indent="0">
                  <a:buNone/>
                </a:pPr>
                <a:r>
                  <a:rPr lang="en-US" dirty="0"/>
                  <a:t> </a:t>
                </a:r>
                <a:r>
                  <a:rPr lang="en-US" dirty="0" smtClean="0"/>
                  <a:t>   resource constraints:</a:t>
                </a:r>
              </a:p>
              <a:p>
                <a:pPr lvl="1"/>
                <a:r>
                  <a:rPr lang="en-US" dirty="0" smtClean="0"/>
                  <a:t>Create a circle with N equal sectors.</a:t>
                </a:r>
              </a:p>
              <a:p>
                <a:pPr lvl="1"/>
                <a:r>
                  <a:rPr lang="en-US" dirty="0"/>
                  <a:t>A</a:t>
                </a:r>
                <a:r>
                  <a:rPr lang="en-US" dirty="0" smtClean="0"/>
                  <a:t>ssign each operation op to sector (</a:t>
                </a:r>
                <a14:m>
                  <m:oMath xmlns:m="http://schemas.openxmlformats.org/officeDocument/2006/math">
                    <m:sSub>
                      <m:sSubPr>
                        <m:ctrlPr>
                          <a:rPr lang="en-US" sz="3500" i="1" smtClean="0">
                            <a:latin typeface="Cambria Math" charset="0"/>
                            <a:ea typeface="Cambria Math" charset="0"/>
                            <a:cs typeface="Cambria Math" charset="0"/>
                          </a:rPr>
                        </m:ctrlPr>
                      </m:sSubPr>
                      <m:e>
                        <m:r>
                          <a:rPr lang="en-US" sz="3500" b="0" i="1" smtClean="0">
                            <a:latin typeface="Cambria Math" charset="0"/>
                            <a:ea typeface="Cambria Math" charset="0"/>
                            <a:cs typeface="Cambria Math" charset="0"/>
                          </a:rPr>
                          <m:t>𝑡</m:t>
                        </m:r>
                      </m:e>
                      <m:sub>
                        <m:r>
                          <a:rPr lang="en-US" sz="3500" b="0" i="1" smtClean="0">
                            <a:latin typeface="Cambria Math" charset="0"/>
                            <a:ea typeface="Cambria Math" charset="0"/>
                            <a:cs typeface="Cambria Math" charset="0"/>
                          </a:rPr>
                          <m:t>𝑜𝑝</m:t>
                        </m:r>
                      </m:sub>
                    </m:sSub>
                  </m:oMath>
                </a14:m>
                <a:r>
                  <a:rPr lang="en-US" dirty="0" smtClean="0">
                    <a:latin typeface="Cambria Math" charset="0"/>
                    <a:ea typeface="Cambria Math" charset="0"/>
                    <a:cs typeface="Cambria Math" charset="0"/>
                  </a:rPr>
                  <a:t>mod N</a:t>
                </a:r>
                <a:r>
                  <a:rPr lang="en-US" dirty="0" smtClean="0"/>
                  <a:t>).</a:t>
                </a:r>
              </a:p>
              <a:p>
                <a:pPr lvl="1"/>
                <a:r>
                  <a:rPr lang="en-US" dirty="0" smtClean="0"/>
                  <a:t>Enforce resource limits on all operations within a sector.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t="-2381" b="-840"/>
                </a:stretch>
              </a:blipFill>
            </p:spPr>
            <p:txBody>
              <a:bodyPr/>
              <a:lstStyle/>
              <a:p>
                <a:r>
                  <a:rPr lang="en-US">
                    <a:noFill/>
                  </a:rPr>
                  <a:t> </a:t>
                </a:r>
              </a:p>
            </p:txBody>
          </p:sp>
        </mc:Fallback>
      </mc:AlternateContent>
      <p:cxnSp>
        <p:nvCxnSpPr>
          <p:cNvPr id="5" name="Straight Connector 4"/>
          <p:cNvCxnSpPr/>
          <p:nvPr/>
        </p:nvCxnSpPr>
        <p:spPr>
          <a:xfrm>
            <a:off x="6374674" y="1345470"/>
            <a:ext cx="580426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84128"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231084"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193386"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750732"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9509" y="106679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9030786"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30786" y="552992"/>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20" name="Oval 19"/>
          <p:cNvSpPr/>
          <p:nvPr/>
        </p:nvSpPr>
        <p:spPr>
          <a:xfrm>
            <a:off x="1115568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1" name="Oval 20"/>
          <p:cNvSpPr/>
          <p:nvPr/>
        </p:nvSpPr>
        <p:spPr>
          <a:xfrm>
            <a:off x="11510555"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2" name="Oval 21"/>
          <p:cNvSpPr/>
          <p:nvPr/>
        </p:nvSpPr>
        <p:spPr>
          <a:xfrm>
            <a:off x="1186543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cxnSp>
        <p:nvCxnSpPr>
          <p:cNvPr id="24" name="Straight Arrow Connector 23"/>
          <p:cNvCxnSpPr/>
          <p:nvPr/>
        </p:nvCxnSpPr>
        <p:spPr>
          <a:xfrm>
            <a:off x="6884126" y="1763482"/>
            <a:ext cx="2364377" cy="0"/>
          </a:xfrm>
          <a:prstGeom prst="straightConnector1">
            <a:avLst/>
          </a:prstGeom>
          <a:ln w="635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927178" y="4053392"/>
            <a:ext cx="1554290"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1"/>
              <a:endCxn id="26" idx="5"/>
            </p:cNvCxnSpPr>
            <p:nvPr/>
          </p:nvCxnSpPr>
          <p:spPr>
            <a:xfrm>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7"/>
              <a:endCxn id="26" idx="3"/>
            </p:cNvCxnSpPr>
            <p:nvPr/>
          </p:nvCxnSpPr>
          <p:spPr>
            <a:xfrm flipH="1">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6" idx="6"/>
              <a:endCxn id="26" idx="2"/>
            </p:cNvCxnSpPr>
            <p:nvPr/>
          </p:nvCxnSpPr>
          <p:spPr>
            <a:xfrm flipH="1">
              <a:off x="9718762" y="5499465"/>
              <a:ext cx="14630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p:cNvSpPr txBox="1"/>
              <p:nvPr/>
            </p:nvSpPr>
            <p:spPr>
              <a:xfrm>
                <a:off x="6139540"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139540" y="552992"/>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50253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502534" y="552992"/>
                <a:ext cx="548640"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87116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9871164" y="552992"/>
                <a:ext cx="548640"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614157"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6614157" y="552992"/>
                <a:ext cx="548640"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667304" y="1879904"/>
                <a:ext cx="3252653" cy="542136"/>
              </a:xfrm>
              <a:prstGeom prst="rect">
                <a:avLst/>
              </a:prstGeom>
              <a:noFill/>
            </p:spPr>
            <p:txBody>
              <a:bodyPr wrap="square" rtlCol="0">
                <a:spAutoFit/>
              </a:bodyPr>
              <a:lstStyle/>
              <a:p>
                <a14:m>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a14:m>
                <a:r>
                  <a:rPr lang="en-US" sz="2800" dirty="0" smtClean="0">
                    <a:latin typeface="Cambria Math" charset="0"/>
                    <a:ea typeface="Cambria Math" charset="0"/>
                    <a:cs typeface="Cambria Math" charset="0"/>
                  </a:rPr>
                  <a:t> -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𝑡</m:t>
                        </m:r>
                      </m:e>
                      <m:sub>
                        <m:r>
                          <a:rPr lang="en-US" sz="2800" b="0" i="1" smtClean="0">
                            <a:latin typeface="Cambria Math" charset="0"/>
                            <a:ea typeface="Cambria Math" charset="0"/>
                            <a:cs typeface="Cambria Math" charset="0"/>
                          </a:rPr>
                          <m:t>1</m:t>
                        </m:r>
                      </m:sub>
                    </m:sSub>
                  </m:oMath>
                </a14:m>
                <a:r>
                  <a:rPr lang="en-US" sz="2800" dirty="0" smtClean="0">
                    <a:latin typeface="Cambria Math" charset="0"/>
                    <a:ea typeface="Cambria Math" charset="0"/>
                    <a:cs typeface="Cambria Math" charset="0"/>
                  </a:rPr>
                  <a:t>≥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𝐿𝑎𝑡𝑒𝑛𝑐𝑦</m:t>
                        </m:r>
                      </m:e>
                      <m:sub>
                        <m:r>
                          <a:rPr lang="en-US" sz="2800" b="0" i="1" smtClean="0">
                            <a:latin typeface="Cambria Math" charset="0"/>
                            <a:ea typeface="Cambria Math" charset="0"/>
                            <a:cs typeface="Cambria Math" charset="0"/>
                          </a:rPr>
                          <m:t>1, 2</m:t>
                        </m:r>
                      </m:sub>
                    </m:sSub>
                  </m:oMath>
                </a14:m>
                <a:endParaRPr lang="en-US" sz="2800" dirty="0">
                  <a:latin typeface="Cambria Math" charset="0"/>
                  <a:ea typeface="Cambria Math" charset="0"/>
                  <a:cs typeface="Cambria Math"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667304" y="1879904"/>
                <a:ext cx="3252653" cy="542136"/>
              </a:xfrm>
              <a:prstGeom prst="rect">
                <a:avLst/>
              </a:prstGeom>
              <a:blipFill rotWithShape="0">
                <a:blip r:embed="rId9"/>
                <a:stretch>
                  <a:fillRect t="-12360" b="-25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9612425" y="412319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9612425" y="4123191"/>
                <a:ext cx="548640" cy="52322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929118" y="47387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9929118" y="4738706"/>
                <a:ext cx="548640" cy="52322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247121" y="506566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247121" y="5065668"/>
                <a:ext cx="548640"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725445" y="3932777"/>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725445" y="3932777"/>
                <a:ext cx="548640"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026354" y="4346039"/>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9026354" y="4346039"/>
                <a:ext cx="548640" cy="523220"/>
              </a:xfrm>
              <a:prstGeom prst="rect">
                <a:avLst/>
              </a:prstGeom>
              <a:blipFill rotWithShape="0">
                <a:blip r:embed="rId14"/>
                <a:stretch>
                  <a:fillRect/>
                </a:stretch>
              </a:blipFill>
            </p:spPr>
            <p:txBody>
              <a:bodyPr/>
              <a:lstStyle/>
              <a:p>
                <a:r>
                  <a:rPr lang="en-US">
                    <a:noFill/>
                  </a:rPr>
                  <a:t> </a:t>
                </a:r>
              </a:p>
            </p:txBody>
          </p:sp>
        </mc:Fallback>
      </mc:AlternateContent>
      <p:sp>
        <p:nvSpPr>
          <p:cNvPr id="44" name="TextBox 43"/>
          <p:cNvSpPr txBox="1"/>
          <p:nvPr/>
        </p:nvSpPr>
        <p:spPr>
          <a:xfrm>
            <a:off x="11163869" y="2333767"/>
            <a:ext cx="184731" cy="646331"/>
          </a:xfrm>
          <a:prstGeom prst="rect">
            <a:avLst/>
          </a:prstGeom>
          <a:noFill/>
        </p:spPr>
        <p:txBody>
          <a:bodyPr wrap="none" rtlCol="0">
            <a:spAutoFit/>
          </a:bodyPr>
          <a:lstStyle/>
          <a:p>
            <a:endParaRPr lang="en-US" smtClean="0"/>
          </a:p>
          <a:p>
            <a:endParaRPr lang="en-US" dirty="0"/>
          </a:p>
        </p:txBody>
      </p:sp>
      <p:sp>
        <p:nvSpPr>
          <p:cNvPr id="45" name="Freeform 44"/>
          <p:cNvSpPr/>
          <p:nvPr/>
        </p:nvSpPr>
        <p:spPr>
          <a:xfrm>
            <a:off x="10153925" y="3998797"/>
            <a:ext cx="533227" cy="1255596"/>
          </a:xfrm>
          <a:custGeom>
            <a:avLst/>
            <a:gdLst>
              <a:gd name="connsiteX0" fmla="*/ 0 w 341194"/>
              <a:gd name="connsiteY0" fmla="*/ 0 h 1105469"/>
              <a:gd name="connsiteX1" fmla="*/ 341194 w 341194"/>
              <a:gd name="connsiteY1" fmla="*/ 1105469 h 1105469"/>
              <a:gd name="connsiteX0" fmla="*/ 0 w 518615"/>
              <a:gd name="connsiteY0" fmla="*/ 0 h 1105469"/>
              <a:gd name="connsiteX1" fmla="*/ 518615 w 518615"/>
              <a:gd name="connsiteY1" fmla="*/ 409433 h 1105469"/>
              <a:gd name="connsiteX2" fmla="*/ 341194 w 518615"/>
              <a:gd name="connsiteY2" fmla="*/ 1105469 h 1105469"/>
              <a:gd name="connsiteX0" fmla="*/ 0 w 464024"/>
              <a:gd name="connsiteY0" fmla="*/ 0 h 1173707"/>
              <a:gd name="connsiteX1" fmla="*/ 464024 w 464024"/>
              <a:gd name="connsiteY1" fmla="*/ 477671 h 1173707"/>
              <a:gd name="connsiteX2" fmla="*/ 286603 w 464024"/>
              <a:gd name="connsiteY2" fmla="*/ 1173707 h 1173707"/>
              <a:gd name="connsiteX0" fmla="*/ 0 w 464024"/>
              <a:gd name="connsiteY0" fmla="*/ 0 h 1241946"/>
              <a:gd name="connsiteX1" fmla="*/ 464024 w 464024"/>
              <a:gd name="connsiteY1" fmla="*/ 477671 h 1241946"/>
              <a:gd name="connsiteX2" fmla="*/ 382137 w 464024"/>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543536"/>
              <a:gd name="connsiteY0" fmla="*/ 0 h 1241946"/>
              <a:gd name="connsiteX1" fmla="*/ 464024 w 543536"/>
              <a:gd name="connsiteY1" fmla="*/ 477671 h 1241946"/>
              <a:gd name="connsiteX2" fmla="*/ 382137 w 543536"/>
              <a:gd name="connsiteY2" fmla="*/ 1241946 h 1241946"/>
              <a:gd name="connsiteX0" fmla="*/ 0 w 560996"/>
              <a:gd name="connsiteY0" fmla="*/ 0 h 1241946"/>
              <a:gd name="connsiteX1" fmla="*/ 464024 w 560996"/>
              <a:gd name="connsiteY1" fmla="*/ 477671 h 1241946"/>
              <a:gd name="connsiteX2" fmla="*/ 382137 w 560996"/>
              <a:gd name="connsiteY2" fmla="*/ 1241946 h 1241946"/>
              <a:gd name="connsiteX0" fmla="*/ 0 w 565078"/>
              <a:gd name="connsiteY0" fmla="*/ 0 h 1241946"/>
              <a:gd name="connsiteX1" fmla="*/ 464024 w 565078"/>
              <a:gd name="connsiteY1" fmla="*/ 477671 h 1241946"/>
              <a:gd name="connsiteX2" fmla="*/ 382137 w 56507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Lst>
            <a:ahLst/>
            <a:cxnLst>
              <a:cxn ang="0">
                <a:pos x="connsiteX0" y="connsiteY0"/>
              </a:cxn>
              <a:cxn ang="0">
                <a:pos x="connsiteX1" y="connsiteY1"/>
              </a:cxn>
              <a:cxn ang="0">
                <a:pos x="connsiteX2" y="connsiteY2"/>
              </a:cxn>
            </a:cxnLst>
            <a:rect l="l" t="t" r="r" b="b"/>
            <a:pathLst>
              <a:path w="533227" h="1241946">
                <a:moveTo>
                  <a:pt x="0" y="0"/>
                </a:moveTo>
                <a:cubicBezTo>
                  <a:pt x="354842" y="189439"/>
                  <a:pt x="95535" y="-14242"/>
                  <a:pt x="450377" y="368489"/>
                </a:cubicBezTo>
                <a:cubicBezTo>
                  <a:pt x="614149" y="827964"/>
                  <a:pt x="504967" y="1014484"/>
                  <a:pt x="382137" y="1241946"/>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9321409" y="5227096"/>
            <a:ext cx="1255594" cy="535359"/>
          </a:xfrm>
          <a:custGeom>
            <a:avLst/>
            <a:gdLst>
              <a:gd name="connsiteX0" fmla="*/ 1146411 w 1146411"/>
              <a:gd name="connsiteY0" fmla="*/ 0 h 272955"/>
              <a:gd name="connsiteX1" fmla="*/ 0 w 1146411"/>
              <a:gd name="connsiteY1" fmla="*/ 272955 h 272955"/>
              <a:gd name="connsiteX2" fmla="*/ 0 w 1146411"/>
              <a:gd name="connsiteY2" fmla="*/ 272955 h 272955"/>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228298 w 1228298"/>
              <a:gd name="connsiteY0" fmla="*/ 0 h 395784"/>
              <a:gd name="connsiteX1" fmla="*/ 805218 w 1228298"/>
              <a:gd name="connsiteY1" fmla="*/ 382137 h 395784"/>
              <a:gd name="connsiteX2" fmla="*/ 81887 w 1228298"/>
              <a:gd name="connsiteY2" fmla="*/ 272955 h 395784"/>
              <a:gd name="connsiteX3" fmla="*/ 0 w 1228298"/>
              <a:gd name="connsiteY3" fmla="*/ 395784 h 395784"/>
              <a:gd name="connsiteX0" fmla="*/ 1228298 w 1228298"/>
              <a:gd name="connsiteY0" fmla="*/ 0 h 414694"/>
              <a:gd name="connsiteX1" fmla="*/ 805218 w 1228298"/>
              <a:gd name="connsiteY1" fmla="*/ 382137 h 414694"/>
              <a:gd name="connsiteX2" fmla="*/ 0 w 1228298"/>
              <a:gd name="connsiteY2" fmla="*/ 395784 h 414694"/>
              <a:gd name="connsiteX0" fmla="*/ 1241946 w 1241946"/>
              <a:gd name="connsiteY0" fmla="*/ 0 h 414694"/>
              <a:gd name="connsiteX1" fmla="*/ 818866 w 1241946"/>
              <a:gd name="connsiteY1" fmla="*/ 382137 h 414694"/>
              <a:gd name="connsiteX2" fmla="*/ 0 w 1241946"/>
              <a:gd name="connsiteY2" fmla="*/ 395784 h 414694"/>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55940"/>
              <a:gd name="connsiteX1" fmla="*/ 818866 w 1241946"/>
              <a:gd name="connsiteY1" fmla="*/ 382137 h 455940"/>
              <a:gd name="connsiteX2" fmla="*/ 0 w 1241946"/>
              <a:gd name="connsiteY2" fmla="*/ 395784 h 455940"/>
              <a:gd name="connsiteX0" fmla="*/ 1241946 w 1241946"/>
              <a:gd name="connsiteY0" fmla="*/ 0 h 465664"/>
              <a:gd name="connsiteX1" fmla="*/ 791868 w 1241946"/>
              <a:gd name="connsiteY1" fmla="*/ 405879 h 465664"/>
              <a:gd name="connsiteX2" fmla="*/ 0 w 1241946"/>
              <a:gd name="connsiteY2" fmla="*/ 395784 h 465664"/>
            </a:gdLst>
            <a:ahLst/>
            <a:cxnLst>
              <a:cxn ang="0">
                <a:pos x="connsiteX0" y="connsiteY0"/>
              </a:cxn>
              <a:cxn ang="0">
                <a:pos x="connsiteX1" y="connsiteY1"/>
              </a:cxn>
              <a:cxn ang="0">
                <a:pos x="connsiteX2" y="connsiteY2"/>
              </a:cxn>
            </a:cxnLst>
            <a:rect l="l" t="t" r="r" b="b"/>
            <a:pathLst>
              <a:path w="1241946" h="465664">
                <a:moveTo>
                  <a:pt x="1241946" y="0"/>
                </a:moveTo>
                <a:cubicBezTo>
                  <a:pt x="1128214" y="191069"/>
                  <a:pt x="1014781" y="269402"/>
                  <a:pt x="791868" y="405879"/>
                </a:cubicBezTo>
                <a:cubicBezTo>
                  <a:pt x="587152" y="471843"/>
                  <a:pt x="358823" y="502123"/>
                  <a:pt x="0" y="395784"/>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8749704" y="3803606"/>
            <a:ext cx="1458809" cy="1887514"/>
          </a:xfrm>
          <a:custGeom>
            <a:avLst/>
            <a:gdLst>
              <a:gd name="connsiteX0" fmla="*/ 606478 w 1425343"/>
              <a:gd name="connsiteY0" fmla="*/ 1802832 h 1802832"/>
              <a:gd name="connsiteX1" fmla="*/ 5976 w 1425343"/>
              <a:gd name="connsiteY1" fmla="*/ 1202330 h 1802832"/>
              <a:gd name="connsiteX2" fmla="*/ 5976 w 1425343"/>
              <a:gd name="connsiteY2" fmla="*/ 1202330 h 1802832"/>
              <a:gd name="connsiteX3" fmla="*/ 60567 w 1425343"/>
              <a:gd name="connsiteY3" fmla="*/ 506294 h 1802832"/>
              <a:gd name="connsiteX4" fmla="*/ 592830 w 1425343"/>
              <a:gd name="connsiteY4" fmla="*/ 14975 h 1802832"/>
              <a:gd name="connsiteX5" fmla="*/ 1425343 w 1425343"/>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20018 w 1438883"/>
              <a:gd name="connsiteY0" fmla="*/ 1802832 h 1802832"/>
              <a:gd name="connsiteX1" fmla="*/ 19516 w 1438883"/>
              <a:gd name="connsiteY1" fmla="*/ 1202330 h 1802832"/>
              <a:gd name="connsiteX2" fmla="*/ 142345 w 1438883"/>
              <a:gd name="connsiteY2" fmla="*/ 1475285 h 1802832"/>
              <a:gd name="connsiteX3" fmla="*/ 74107 w 1438883"/>
              <a:gd name="connsiteY3" fmla="*/ 506294 h 1802832"/>
              <a:gd name="connsiteX4" fmla="*/ 606370 w 1438883"/>
              <a:gd name="connsiteY4" fmla="*/ 14975 h 1802832"/>
              <a:gd name="connsiteX5" fmla="*/ 1438883 w 1438883"/>
              <a:gd name="connsiteY5" fmla="*/ 124157 h 1802832"/>
              <a:gd name="connsiteX0" fmla="*/ 649004 w 1467869"/>
              <a:gd name="connsiteY0" fmla="*/ 1802832 h 1802832"/>
              <a:gd name="connsiteX1" fmla="*/ 48502 w 1467869"/>
              <a:gd name="connsiteY1" fmla="*/ 1202330 h 1802832"/>
              <a:gd name="connsiteX2" fmla="*/ 103093 w 1467869"/>
              <a:gd name="connsiteY2" fmla="*/ 506294 h 1802832"/>
              <a:gd name="connsiteX3" fmla="*/ 635356 w 1467869"/>
              <a:gd name="connsiteY3" fmla="*/ 14975 h 1802832"/>
              <a:gd name="connsiteX4" fmla="*/ 1467869 w 1467869"/>
              <a:gd name="connsiteY4" fmla="*/ 124157 h 1802832"/>
              <a:gd name="connsiteX0" fmla="*/ 616836 w 1435701"/>
              <a:gd name="connsiteY0" fmla="*/ 1803622 h 1803622"/>
              <a:gd name="connsiteX1" fmla="*/ 16334 w 1435701"/>
              <a:gd name="connsiteY1" fmla="*/ 1203120 h 1803622"/>
              <a:gd name="connsiteX2" fmla="*/ 207402 w 1435701"/>
              <a:gd name="connsiteY2" fmla="*/ 520732 h 1803622"/>
              <a:gd name="connsiteX3" fmla="*/ 603188 w 1435701"/>
              <a:gd name="connsiteY3" fmla="*/ 15765 h 1803622"/>
              <a:gd name="connsiteX4" fmla="*/ 1435701 w 1435701"/>
              <a:gd name="connsiteY4" fmla="*/ 124947 h 1803622"/>
              <a:gd name="connsiteX0" fmla="*/ 542201 w 1361066"/>
              <a:gd name="connsiteY0" fmla="*/ 1803622 h 1803622"/>
              <a:gd name="connsiteX1" fmla="*/ 23586 w 1361066"/>
              <a:gd name="connsiteY1" fmla="*/ 1216768 h 1803622"/>
              <a:gd name="connsiteX2" fmla="*/ 132767 w 1361066"/>
              <a:gd name="connsiteY2" fmla="*/ 520732 h 1803622"/>
              <a:gd name="connsiteX3" fmla="*/ 528553 w 1361066"/>
              <a:gd name="connsiteY3" fmla="*/ 15765 h 1803622"/>
              <a:gd name="connsiteX4" fmla="*/ 1361066 w 1361066"/>
              <a:gd name="connsiteY4" fmla="*/ 124947 h 1803622"/>
              <a:gd name="connsiteX0" fmla="*/ 562877 w 1381742"/>
              <a:gd name="connsiteY0" fmla="*/ 1804421 h 1804421"/>
              <a:gd name="connsiteX1" fmla="*/ 44262 w 1381742"/>
              <a:gd name="connsiteY1" fmla="*/ 1217567 h 1804421"/>
              <a:gd name="connsiteX2" fmla="*/ 85204 w 1381742"/>
              <a:gd name="connsiteY2" fmla="*/ 535179 h 1804421"/>
              <a:gd name="connsiteX3" fmla="*/ 549229 w 1381742"/>
              <a:gd name="connsiteY3" fmla="*/ 16564 h 1804421"/>
              <a:gd name="connsiteX4" fmla="*/ 1381742 w 1381742"/>
              <a:gd name="connsiteY4" fmla="*/ 125746 h 1804421"/>
              <a:gd name="connsiteX0" fmla="*/ 566124 w 1384989"/>
              <a:gd name="connsiteY0" fmla="*/ 1743950 h 1743950"/>
              <a:gd name="connsiteX1" fmla="*/ 47509 w 1384989"/>
              <a:gd name="connsiteY1" fmla="*/ 1157096 h 1743950"/>
              <a:gd name="connsiteX2" fmla="*/ 88451 w 1384989"/>
              <a:gd name="connsiteY2" fmla="*/ 474708 h 1743950"/>
              <a:gd name="connsiteX3" fmla="*/ 620715 w 1384989"/>
              <a:gd name="connsiteY3" fmla="*/ 24332 h 1743950"/>
              <a:gd name="connsiteX4" fmla="*/ 1384989 w 1384989"/>
              <a:gd name="connsiteY4" fmla="*/ 65275 h 1743950"/>
              <a:gd name="connsiteX0" fmla="*/ 569586 w 1388451"/>
              <a:gd name="connsiteY0" fmla="*/ 1842686 h 1842686"/>
              <a:gd name="connsiteX1" fmla="*/ 50971 w 1388451"/>
              <a:gd name="connsiteY1" fmla="*/ 1255832 h 1842686"/>
              <a:gd name="connsiteX2" fmla="*/ 91913 w 1388451"/>
              <a:gd name="connsiteY2" fmla="*/ 573444 h 1842686"/>
              <a:gd name="connsiteX3" fmla="*/ 692415 w 1388451"/>
              <a:gd name="connsiteY3" fmla="*/ 13886 h 1842686"/>
              <a:gd name="connsiteX4" fmla="*/ 1388451 w 1388451"/>
              <a:gd name="connsiteY4" fmla="*/ 164011 h 1842686"/>
              <a:gd name="connsiteX0" fmla="*/ 569586 w 1415746"/>
              <a:gd name="connsiteY0" fmla="*/ 1860946 h 1860946"/>
              <a:gd name="connsiteX1" fmla="*/ 50971 w 1415746"/>
              <a:gd name="connsiteY1" fmla="*/ 1274092 h 1860946"/>
              <a:gd name="connsiteX2" fmla="*/ 91913 w 1415746"/>
              <a:gd name="connsiteY2" fmla="*/ 591704 h 1860946"/>
              <a:gd name="connsiteX3" fmla="*/ 692415 w 1415746"/>
              <a:gd name="connsiteY3" fmla="*/ 32146 h 1860946"/>
              <a:gd name="connsiteX4" fmla="*/ 1415746 w 1415746"/>
              <a:gd name="connsiteY4" fmla="*/ 73089 h 1860946"/>
              <a:gd name="connsiteX0" fmla="*/ 569586 w 1443042"/>
              <a:gd name="connsiteY0" fmla="*/ 1884930 h 1884930"/>
              <a:gd name="connsiteX1" fmla="*/ 50971 w 1443042"/>
              <a:gd name="connsiteY1" fmla="*/ 1298076 h 1884930"/>
              <a:gd name="connsiteX2" fmla="*/ 91913 w 1443042"/>
              <a:gd name="connsiteY2" fmla="*/ 615688 h 1884930"/>
              <a:gd name="connsiteX3" fmla="*/ 692415 w 1443042"/>
              <a:gd name="connsiteY3" fmla="*/ 56130 h 1884930"/>
              <a:gd name="connsiteX4" fmla="*/ 1443042 w 1443042"/>
              <a:gd name="connsiteY4" fmla="*/ 28834 h 1884930"/>
              <a:gd name="connsiteX0" fmla="*/ 569586 w 1443042"/>
              <a:gd name="connsiteY0" fmla="*/ 1910613 h 1910613"/>
              <a:gd name="connsiteX1" fmla="*/ 50971 w 1443042"/>
              <a:gd name="connsiteY1" fmla="*/ 1323759 h 1910613"/>
              <a:gd name="connsiteX2" fmla="*/ 91913 w 1443042"/>
              <a:gd name="connsiteY2" fmla="*/ 641371 h 1910613"/>
              <a:gd name="connsiteX3" fmla="*/ 692415 w 1443042"/>
              <a:gd name="connsiteY3" fmla="*/ 81813 h 1910613"/>
              <a:gd name="connsiteX4" fmla="*/ 1443042 w 1443042"/>
              <a:gd name="connsiteY4" fmla="*/ 54517 h 1910613"/>
              <a:gd name="connsiteX0" fmla="*/ 569586 w 1429394"/>
              <a:gd name="connsiteY0" fmla="*/ 1887514 h 1887514"/>
              <a:gd name="connsiteX1" fmla="*/ 50971 w 1429394"/>
              <a:gd name="connsiteY1" fmla="*/ 1300660 h 1887514"/>
              <a:gd name="connsiteX2" fmla="*/ 91913 w 1429394"/>
              <a:gd name="connsiteY2" fmla="*/ 618272 h 1887514"/>
              <a:gd name="connsiteX3" fmla="*/ 692415 w 1429394"/>
              <a:gd name="connsiteY3" fmla="*/ 58714 h 1887514"/>
              <a:gd name="connsiteX4" fmla="*/ 1429394 w 1429394"/>
              <a:gd name="connsiteY4" fmla="*/ 72362 h 1887514"/>
              <a:gd name="connsiteX0" fmla="*/ 599001 w 1458809"/>
              <a:gd name="connsiteY0" fmla="*/ 1887514 h 1887514"/>
              <a:gd name="connsiteX1" fmla="*/ 39443 w 1458809"/>
              <a:gd name="connsiteY1" fmla="*/ 1314308 h 1887514"/>
              <a:gd name="connsiteX2" fmla="*/ 121328 w 1458809"/>
              <a:gd name="connsiteY2" fmla="*/ 618272 h 1887514"/>
              <a:gd name="connsiteX3" fmla="*/ 721830 w 1458809"/>
              <a:gd name="connsiteY3" fmla="*/ 58714 h 1887514"/>
              <a:gd name="connsiteX4" fmla="*/ 1458809 w 1458809"/>
              <a:gd name="connsiteY4" fmla="*/ 72362 h 1887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09" h="1887514">
                <a:moveTo>
                  <a:pt x="599001" y="1887514"/>
                </a:moveTo>
                <a:cubicBezTo>
                  <a:pt x="194118" y="1755586"/>
                  <a:pt x="119055" y="1525848"/>
                  <a:pt x="39443" y="1314308"/>
                </a:cubicBezTo>
                <a:cubicBezTo>
                  <a:pt x="-40169" y="1102768"/>
                  <a:pt x="7597" y="827538"/>
                  <a:pt x="121328" y="618272"/>
                </a:cubicBezTo>
                <a:cubicBezTo>
                  <a:pt x="235059" y="409006"/>
                  <a:pt x="498917" y="149699"/>
                  <a:pt x="721830" y="58714"/>
                </a:cubicBezTo>
                <a:cubicBezTo>
                  <a:pt x="944743" y="-32271"/>
                  <a:pt x="1092594" y="-9525"/>
                  <a:pt x="1458809" y="72362"/>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9730841" y="3889614"/>
            <a:ext cx="1125407" cy="2033517"/>
          </a:xfrm>
          <a:custGeom>
            <a:avLst/>
            <a:gdLst>
              <a:gd name="connsiteX0" fmla="*/ 505205 w 1151138"/>
              <a:gd name="connsiteY0" fmla="*/ 0 h 2022396"/>
              <a:gd name="connsiteX1" fmla="*/ 982876 w 1151138"/>
              <a:gd name="connsiteY1" fmla="*/ 300251 h 2022396"/>
              <a:gd name="connsiteX2" fmla="*/ 1146649 w 1151138"/>
              <a:gd name="connsiteY2" fmla="*/ 818866 h 2022396"/>
              <a:gd name="connsiteX3" fmla="*/ 1078411 w 1151138"/>
              <a:gd name="connsiteY3" fmla="*/ 1378424 h 2022396"/>
              <a:gd name="connsiteX4" fmla="*/ 805455 w 1151138"/>
              <a:gd name="connsiteY4" fmla="*/ 1787857 h 2022396"/>
              <a:gd name="connsiteX5" fmla="*/ 123067 w 1151138"/>
              <a:gd name="connsiteY5" fmla="*/ 2006221 h 2022396"/>
              <a:gd name="connsiteX6" fmla="*/ 238 w 1151138"/>
              <a:gd name="connsiteY6" fmla="*/ 2006221 h 2022396"/>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787857 h 2006221"/>
              <a:gd name="connsiteX5" fmla="*/ 0 w 1150900"/>
              <a:gd name="connsiteY5" fmla="*/ 2006221 h 2006221"/>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856096 h 2006221"/>
              <a:gd name="connsiteX5" fmla="*/ 0 w 1150900"/>
              <a:gd name="connsiteY5" fmla="*/ 2006221 h 2006221"/>
              <a:gd name="connsiteX0" fmla="*/ 504967 w 1150900"/>
              <a:gd name="connsiteY0" fmla="*/ 0 h 2010598"/>
              <a:gd name="connsiteX1" fmla="*/ 982638 w 1150900"/>
              <a:gd name="connsiteY1" fmla="*/ 300251 h 2010598"/>
              <a:gd name="connsiteX2" fmla="*/ 1146411 w 1150900"/>
              <a:gd name="connsiteY2" fmla="*/ 818866 h 2010598"/>
              <a:gd name="connsiteX3" fmla="*/ 1078173 w 1150900"/>
              <a:gd name="connsiteY3" fmla="*/ 1378424 h 2010598"/>
              <a:gd name="connsiteX4" fmla="*/ 805217 w 1150900"/>
              <a:gd name="connsiteY4" fmla="*/ 1856096 h 2010598"/>
              <a:gd name="connsiteX5" fmla="*/ 0 w 1150900"/>
              <a:gd name="connsiteY5" fmla="*/ 2006221 h 2010598"/>
              <a:gd name="connsiteX0" fmla="*/ 504967 w 1152702"/>
              <a:gd name="connsiteY0" fmla="*/ 0 h 2011328"/>
              <a:gd name="connsiteX1" fmla="*/ 982638 w 1152702"/>
              <a:gd name="connsiteY1" fmla="*/ 300251 h 2011328"/>
              <a:gd name="connsiteX2" fmla="*/ 1146411 w 1152702"/>
              <a:gd name="connsiteY2" fmla="*/ 818866 h 2011328"/>
              <a:gd name="connsiteX3" fmla="*/ 1078173 w 1152702"/>
              <a:gd name="connsiteY3" fmla="*/ 1378424 h 2011328"/>
              <a:gd name="connsiteX4" fmla="*/ 709683 w 1152702"/>
              <a:gd name="connsiteY4" fmla="*/ 1869743 h 2011328"/>
              <a:gd name="connsiteX5" fmla="*/ 0 w 1152702"/>
              <a:gd name="connsiteY5" fmla="*/ 2006221 h 20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702" h="2011328">
                <a:moveTo>
                  <a:pt x="504967" y="0"/>
                </a:moveTo>
                <a:cubicBezTo>
                  <a:pt x="690349" y="81886"/>
                  <a:pt x="875731" y="163773"/>
                  <a:pt x="982638" y="300251"/>
                </a:cubicBezTo>
                <a:cubicBezTo>
                  <a:pt x="1089545" y="436729"/>
                  <a:pt x="1130489" y="639171"/>
                  <a:pt x="1146411" y="818866"/>
                </a:cubicBezTo>
                <a:cubicBezTo>
                  <a:pt x="1162334" y="998562"/>
                  <a:pt x="1150961" y="1203278"/>
                  <a:pt x="1078173" y="1378424"/>
                </a:cubicBezTo>
                <a:cubicBezTo>
                  <a:pt x="1005385" y="1553570"/>
                  <a:pt x="889379" y="1765110"/>
                  <a:pt x="709683" y="1869743"/>
                </a:cubicBezTo>
                <a:cubicBezTo>
                  <a:pt x="529988" y="1974376"/>
                  <a:pt x="235993" y="2028967"/>
                  <a:pt x="0" y="200622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610667" y="4380936"/>
            <a:ext cx="1147472" cy="1542196"/>
          </a:xfrm>
          <a:custGeom>
            <a:avLst/>
            <a:gdLst>
              <a:gd name="connsiteX0" fmla="*/ 1148413 w 1148413"/>
              <a:gd name="connsiteY0" fmla="*/ 1514901 h 1514901"/>
              <a:gd name="connsiteX1" fmla="*/ 616150 w 1148413"/>
              <a:gd name="connsiteY1" fmla="*/ 1446662 h 1514901"/>
              <a:gd name="connsiteX2" fmla="*/ 616150 w 1148413"/>
              <a:gd name="connsiteY2" fmla="*/ 1446662 h 1514901"/>
              <a:gd name="connsiteX3" fmla="*/ 247661 w 1148413"/>
              <a:gd name="connsiteY3" fmla="*/ 1078173 h 1514901"/>
              <a:gd name="connsiteX4" fmla="*/ 2001 w 1148413"/>
              <a:gd name="connsiteY4" fmla="*/ 573206 h 1514901"/>
              <a:gd name="connsiteX5" fmla="*/ 124831 w 1148413"/>
              <a:gd name="connsiteY5" fmla="*/ 0 h 1514901"/>
              <a:gd name="connsiteX0" fmla="*/ 1134958 w 1134958"/>
              <a:gd name="connsiteY0" fmla="*/ 1514901 h 1514901"/>
              <a:gd name="connsiteX1" fmla="*/ 602695 w 1134958"/>
              <a:gd name="connsiteY1" fmla="*/ 1446662 h 1514901"/>
              <a:gd name="connsiteX2" fmla="*/ 602695 w 1134958"/>
              <a:gd name="connsiteY2" fmla="*/ 1446662 h 1514901"/>
              <a:gd name="connsiteX3" fmla="*/ 234206 w 1134958"/>
              <a:gd name="connsiteY3" fmla="*/ 1078173 h 1514901"/>
              <a:gd name="connsiteX4" fmla="*/ 2193 w 1134958"/>
              <a:gd name="connsiteY4" fmla="*/ 586853 h 1514901"/>
              <a:gd name="connsiteX5" fmla="*/ 111376 w 1134958"/>
              <a:gd name="connsiteY5" fmla="*/ 0 h 1514901"/>
              <a:gd name="connsiteX0" fmla="*/ 1133824 w 1133824"/>
              <a:gd name="connsiteY0" fmla="*/ 1514901 h 1514901"/>
              <a:gd name="connsiteX1" fmla="*/ 601561 w 1133824"/>
              <a:gd name="connsiteY1" fmla="*/ 1446662 h 1514901"/>
              <a:gd name="connsiteX2" fmla="*/ 601561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574266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192129 w 1133824"/>
              <a:gd name="connsiteY2" fmla="*/ 1105469 h 1514901"/>
              <a:gd name="connsiteX3" fmla="*/ 1059 w 1133824"/>
              <a:gd name="connsiteY3" fmla="*/ 586853 h 1514901"/>
              <a:gd name="connsiteX4" fmla="*/ 110242 w 1133824"/>
              <a:gd name="connsiteY4" fmla="*/ 0 h 1514901"/>
              <a:gd name="connsiteX0" fmla="*/ 1133824 w 1133824"/>
              <a:gd name="connsiteY0" fmla="*/ 1514901 h 1518387"/>
              <a:gd name="connsiteX1" fmla="*/ 601561 w 1133824"/>
              <a:gd name="connsiteY1" fmla="*/ 1446662 h 1518387"/>
              <a:gd name="connsiteX2" fmla="*/ 192129 w 1133824"/>
              <a:gd name="connsiteY2" fmla="*/ 1105469 h 1518387"/>
              <a:gd name="connsiteX3" fmla="*/ 1059 w 1133824"/>
              <a:gd name="connsiteY3" fmla="*/ 586853 h 1518387"/>
              <a:gd name="connsiteX4" fmla="*/ 110242 w 1133824"/>
              <a:gd name="connsiteY4" fmla="*/ 0 h 1518387"/>
              <a:gd name="connsiteX0" fmla="*/ 1133824 w 1133824"/>
              <a:gd name="connsiteY0" fmla="*/ 1514901 h 1540099"/>
              <a:gd name="connsiteX1" fmla="*/ 601561 w 1133824"/>
              <a:gd name="connsiteY1" fmla="*/ 1446662 h 1540099"/>
              <a:gd name="connsiteX2" fmla="*/ 192129 w 1133824"/>
              <a:gd name="connsiteY2" fmla="*/ 1105469 h 1540099"/>
              <a:gd name="connsiteX3" fmla="*/ 1059 w 1133824"/>
              <a:gd name="connsiteY3" fmla="*/ 586853 h 1540099"/>
              <a:gd name="connsiteX4" fmla="*/ 110242 w 1133824"/>
              <a:gd name="connsiteY4" fmla="*/ 0 h 1540099"/>
              <a:gd name="connsiteX0" fmla="*/ 1133824 w 1133824"/>
              <a:gd name="connsiteY0" fmla="*/ 1514901 h 1534377"/>
              <a:gd name="connsiteX1" fmla="*/ 601561 w 1133824"/>
              <a:gd name="connsiteY1" fmla="*/ 1446662 h 1534377"/>
              <a:gd name="connsiteX2" fmla="*/ 192129 w 1133824"/>
              <a:gd name="connsiteY2" fmla="*/ 1105469 h 1534377"/>
              <a:gd name="connsiteX3" fmla="*/ 1059 w 1133824"/>
              <a:gd name="connsiteY3" fmla="*/ 586853 h 1534377"/>
              <a:gd name="connsiteX4" fmla="*/ 110242 w 1133824"/>
              <a:gd name="connsiteY4" fmla="*/ 0 h 1534377"/>
              <a:gd name="connsiteX0" fmla="*/ 1147472 w 1147472"/>
              <a:gd name="connsiteY0" fmla="*/ 1542196 h 1546500"/>
              <a:gd name="connsiteX1" fmla="*/ 601561 w 1147472"/>
              <a:gd name="connsiteY1" fmla="*/ 1446662 h 1546500"/>
              <a:gd name="connsiteX2" fmla="*/ 192129 w 1147472"/>
              <a:gd name="connsiteY2" fmla="*/ 1105469 h 1546500"/>
              <a:gd name="connsiteX3" fmla="*/ 1059 w 1147472"/>
              <a:gd name="connsiteY3" fmla="*/ 586853 h 1546500"/>
              <a:gd name="connsiteX4" fmla="*/ 110242 w 1147472"/>
              <a:gd name="connsiteY4" fmla="*/ 0 h 1546500"/>
              <a:gd name="connsiteX0" fmla="*/ 1147472 w 1147472"/>
              <a:gd name="connsiteY0" fmla="*/ 1542196 h 1542196"/>
              <a:gd name="connsiteX1" fmla="*/ 601561 w 1147472"/>
              <a:gd name="connsiteY1" fmla="*/ 1446662 h 1542196"/>
              <a:gd name="connsiteX2" fmla="*/ 192129 w 1147472"/>
              <a:gd name="connsiteY2" fmla="*/ 1105469 h 1542196"/>
              <a:gd name="connsiteX3" fmla="*/ 1059 w 1147472"/>
              <a:gd name="connsiteY3" fmla="*/ 586853 h 1542196"/>
              <a:gd name="connsiteX4" fmla="*/ 110242 w 1147472"/>
              <a:gd name="connsiteY4" fmla="*/ 0 h 1542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472" h="1542196">
                <a:moveTo>
                  <a:pt x="1147472" y="1542196"/>
                </a:moveTo>
                <a:cubicBezTo>
                  <a:pt x="765335" y="1519450"/>
                  <a:pt x="760785" y="1519450"/>
                  <a:pt x="601561" y="1446662"/>
                </a:cubicBezTo>
                <a:cubicBezTo>
                  <a:pt x="442337" y="1373874"/>
                  <a:pt x="292213" y="1248770"/>
                  <a:pt x="192129" y="1105469"/>
                </a:cubicBezTo>
                <a:cubicBezTo>
                  <a:pt x="96595" y="962168"/>
                  <a:pt x="14707" y="771098"/>
                  <a:pt x="1059" y="586853"/>
                </a:cubicBezTo>
                <a:cubicBezTo>
                  <a:pt x="-12589" y="402608"/>
                  <a:pt x="110242" y="0"/>
                  <a:pt x="110242"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up)">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down)">
                                      <p:cBhvr>
                                        <p:cTn id="95" dur="5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up)">
                                      <p:cBhvr>
                                        <p:cTn id="104" dur="500"/>
                                        <p:tgtEl>
                                          <p:spTgt spid="56"/>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wipe(down)">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P spid="22" grpId="0" animBg="1"/>
      <p:bldP spid="31" grpId="0"/>
      <p:bldP spid="32" grpId="0"/>
      <p:bldP spid="33" grpId="0"/>
      <p:bldP spid="34" grpId="0"/>
      <p:bldP spid="35" grpId="0"/>
      <p:bldP spid="49" grpId="0"/>
      <p:bldP spid="50" grpId="0"/>
      <p:bldP spid="51" grpId="0"/>
      <p:bldP spid="53" grpId="0"/>
      <p:bldP spid="54" grpId="0"/>
      <p:bldP spid="45" grpId="0" animBg="1"/>
      <p:bldP spid="46" grpId="0" animBg="1"/>
      <p:bldP spid="47" grpId="0" animBg="1"/>
      <p:bldP spid="56" grpId="0" animBg="1"/>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Feasibility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123826937"/>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r>
              <a:rPr lang="en-US" dirty="0" smtClean="0"/>
              <a:t>Ongoing work: Implementation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11085</TotalTime>
  <Words>5141</Words>
  <Application>Microsoft Macintosh PowerPoint</Application>
  <PresentationFormat>Widescreen</PresentationFormat>
  <Paragraphs>1323</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2203</cp:revision>
  <dcterms:created xsi:type="dcterms:W3CDTF">2017-05-13T13:11:05Z</dcterms:created>
  <dcterms:modified xsi:type="dcterms:W3CDTF">2017-08-19T21:31:16Z</dcterms:modified>
</cp:coreProperties>
</file>