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301" r:id="rId2"/>
    <p:sldId id="302" r:id="rId3"/>
    <p:sldId id="359" r:id="rId4"/>
    <p:sldId id="360" r:id="rId5"/>
    <p:sldId id="361" r:id="rId6"/>
    <p:sldId id="362" r:id="rId7"/>
    <p:sldId id="363" r:id="rId8"/>
    <p:sldId id="364" r:id="rId9"/>
    <p:sldId id="303" r:id="rId10"/>
    <p:sldId id="306" r:id="rId11"/>
    <p:sldId id="313" r:id="rId12"/>
    <p:sldId id="367" r:id="rId13"/>
    <p:sldId id="349" r:id="rId14"/>
    <p:sldId id="356" r:id="rId15"/>
    <p:sldId id="319" r:id="rId16"/>
    <p:sldId id="371" r:id="rId17"/>
    <p:sldId id="370" r:id="rId18"/>
    <p:sldId id="372" r:id="rId19"/>
    <p:sldId id="369" r:id="rId20"/>
    <p:sldId id="325" r:id="rId21"/>
    <p:sldId id="373" r:id="rId22"/>
    <p:sldId id="265" r:id="rId23"/>
    <p:sldId id="327" r:id="rId24"/>
    <p:sldId id="353" r:id="rId25"/>
    <p:sldId id="355" r:id="rId26"/>
    <p:sldId id="343" r:id="rId27"/>
    <p:sldId id="346" r:id="rId28"/>
    <p:sldId id="350" r:id="rId29"/>
    <p:sldId id="375" r:id="rId30"/>
    <p:sldId id="376" r:id="rId31"/>
    <p:sldId id="368" r:id="rId32"/>
    <p:sldId id="365" r:id="rId33"/>
    <p:sldId id="351" r:id="rId34"/>
    <p:sldId id="352" r:id="rId35"/>
    <p:sldId id="338" r:id="rId36"/>
    <p:sldId id="316" r:id="rId37"/>
    <p:sldId id="35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B4657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81"/>
    <p:restoredTop sz="79939"/>
  </p:normalViewPr>
  <p:slideViewPr>
    <p:cSldViewPr snapToGrid="0" snapToObjects="1" showGuides="1">
      <p:cViewPr>
        <p:scale>
          <a:sx n="98" d="100"/>
          <a:sy n="98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19.9</c:v>
                </c:pt>
                <c:pt idx="1">
                  <c:v>29.9</c:v>
                </c:pt>
                <c:pt idx="2">
                  <c:v>39.8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22.7</c:v>
                </c:pt>
                <c:pt idx="1">
                  <c:v>34.1</c:v>
                </c:pt>
                <c:pt idx="2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86442192"/>
        <c:axId val="1527441952"/>
      </c:barChart>
      <c:catAx>
        <c:axId val="1586442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Processors/Stages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441952"/>
        <c:crosses val="autoZero"/>
        <c:auto val="1"/>
        <c:lblAlgn val="ctr"/>
        <c:lblOffset val="100"/>
        <c:noMultiLvlLbl val="0"/>
      </c:catAx>
      <c:valAx>
        <c:axId val="152744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Area in mm</a:t>
                </a:r>
                <a:r>
                  <a:rPr lang="en-US" baseline="30000" dirty="0" smtClean="0"/>
                  <a:t>2</a:t>
                </a:r>
                <a:endParaRPr lang="en-US" baseline="30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44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9418480"/>
        <c:axId val="1159409024"/>
      </c:barChart>
      <c:catAx>
        <c:axId val="115941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409024"/>
        <c:crosses val="autoZero"/>
        <c:auto val="1"/>
        <c:lblAlgn val="ctr"/>
        <c:lblOffset val="100"/>
        <c:noMultiLvlLbl val="0"/>
      </c:catAx>
      <c:valAx>
        <c:axId val="115940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41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</a:t>
            </a:r>
            <a:r>
              <a:rPr lang="en-US" baseline="0" dirty="0" smtClean="0"/>
              <a:t> for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Spend some time clearly figuring out what to say on this slide. Try and finish up this slide by minute 10.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first point non-trivial?:</a:t>
            </a:r>
            <a:r>
              <a:rPr lang="en-US" baseline="0" dirty="0" smtClean="0"/>
              <a:t> </a:t>
            </a:r>
            <a:r>
              <a:rPr lang="en-US" dirty="0" smtClean="0"/>
              <a:t>Contention at processors and memories.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second point non-trivial?: Mileage may vary depending on the actual program.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Why is third point non-trivial?:</a:t>
            </a:r>
            <a:r>
              <a:rPr lang="en-US" sz="600" baseline="0" dirty="0" smtClean="0"/>
              <a:t> Crossbar needs to span a large spatial extent (wiring complexity and area overheads). </a:t>
            </a:r>
            <a:r>
              <a:rPr lang="en-US" sz="600" baseline="0" dirty="0" err="1" smtClean="0"/>
              <a:t>dRMT</a:t>
            </a:r>
            <a:r>
              <a:rPr lang="en-US" sz="600" baseline="0" dirty="0" smtClean="0"/>
              <a:t> processors are run-to-completion and store all operations for a packet instead of an RMT stage.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Stuff to say:</a:t>
            </a:r>
          </a:p>
          <a:p>
            <a:r>
              <a:rPr lang="en-US" dirty="0" smtClean="0"/>
              <a:t>1. We designed hardware for</a:t>
            </a:r>
            <a:r>
              <a:rPr lang="en-US" baseline="0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processor+crossbar</a:t>
            </a:r>
            <a:r>
              <a:rPr lang="en-US" baseline="0" dirty="0" smtClean="0"/>
              <a:t>. We evaluated whether it meets timing and what its area is through synthesis experiments.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</a:t>
            </a:r>
            <a:r>
              <a:rPr lang="en-US" baseline="0" dirty="0" smtClean="0"/>
              <a:t> points to stress: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can formally show that the throughput of a program on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is at least as good as that of RMT, </a:t>
            </a:r>
            <a:r>
              <a:rPr lang="en-US" baseline="0" smtClean="0"/>
              <a:t>when normalized to have the same </a:t>
            </a:r>
            <a:r>
              <a:rPr lang="en-US" baseline="0" dirty="0" smtClean="0"/>
              <a:t>number of hardware resources.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We’ll focus on some of these results through the rest of the talk.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too much text.</a:t>
            </a:r>
          </a:p>
          <a:p>
            <a:r>
              <a:rPr lang="en-US" baseline="0" dirty="0" smtClean="0"/>
              <a:t>Explain why RMT couples the two problems.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table placement is handled by</a:t>
            </a:r>
            <a:r>
              <a:rPr lang="en-US" baseline="0" dirty="0" smtClean="0"/>
              <a:t> prior work by Jose et 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we focus on processor scheduling here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Decouples</a:t>
            </a:r>
            <a:r>
              <a:rPr lang="en-US" baseline="0" dirty="0" smtClean="0"/>
              <a:t> them in the sense that you can solve them independently and put them together and the solution will: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Work for the joint problem.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 better than any other solution for the joint problem (</a:t>
            </a:r>
            <a:r>
              <a:rPr lang="en-US" baseline="0" smtClean="0"/>
              <a:t>the non-trivial part).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1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Come up with a better </a:t>
            </a:r>
            <a:r>
              <a:rPr lang="en-US" baseline="0" smtClean="0"/>
              <a:t>DAG (M1 </a:t>
            </a:r>
            <a:r>
              <a:rPr lang="en-US" baseline="0" dirty="0" smtClean="0"/>
              <a:t>and A1 can be scheduled in the same </a:t>
            </a:r>
            <a:r>
              <a:rPr lang="en-US" baseline="0" smtClean="0"/>
              <a:t>clock cycle).</a:t>
            </a:r>
            <a:endParaRPr lang="en-US" baseline="0" dirty="0" smtClean="0"/>
          </a:p>
          <a:p>
            <a:r>
              <a:rPr lang="en-US" baseline="0" dirty="0" smtClean="0"/>
              <a:t>Two main aspects: correctness based on program dependencies, resource constraints based on processors.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24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43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71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53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Show </a:t>
            </a:r>
            <a:r>
              <a:rPr lang="en-US" baseline="0" dirty="0" smtClean="0"/>
              <a:t>the line wrapping around the circle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45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Need to summarize random result</a:t>
            </a:r>
          </a:p>
          <a:p>
            <a:r>
              <a:rPr lang="en-US" baseline="0" dirty="0" smtClean="0"/>
              <a:t>TODO: Add a summary pane.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Emphasize: Our gains are quite significant. Switch.p4 is optimized for RMT. We give switch.p4 the benefit of full memory disaggregation.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Remake </a:t>
            </a:r>
            <a:r>
              <a:rPr lang="en-US" smtClean="0"/>
              <a:t>the graph in PPT.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decent figure</a:t>
            </a:r>
          </a:p>
          <a:p>
            <a:r>
              <a:rPr lang="en-US" dirty="0" smtClean="0"/>
              <a:t>Make the segment crossbar a more prominent</a:t>
            </a:r>
            <a:r>
              <a:rPr lang="en-US" baseline="0" dirty="0" smtClean="0"/>
              <a:t> contribution</a:t>
            </a:r>
          </a:p>
          <a:p>
            <a:r>
              <a:rPr lang="en-US" baseline="0" dirty="0" smtClean="0"/>
              <a:t>Don</a:t>
            </a:r>
            <a:r>
              <a:rPr lang="uk-UA" baseline="0" dirty="0" smtClean="0"/>
              <a:t>’</a:t>
            </a:r>
            <a:r>
              <a:rPr lang="en-US" baseline="0" dirty="0" smtClean="0"/>
              <a:t>t present all three as equally worthy choices</a:t>
            </a:r>
          </a:p>
          <a:p>
            <a:r>
              <a:rPr lang="en-US" baseline="0" dirty="0" smtClean="0"/>
              <a:t>Multiple keys under a cluster: explain</a:t>
            </a:r>
          </a:p>
          <a:p>
            <a:r>
              <a:rPr lang="en-US" baseline="0" dirty="0" smtClean="0"/>
              <a:t>Make it clear what was clever about us creating this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Sub-sub-sub bullets are super-super-superfluous</a:t>
            </a:r>
          </a:p>
          <a:p>
            <a:r>
              <a:rPr lang="en-US" baseline="0" dirty="0" smtClean="0"/>
              <a:t>Add a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Say that we did a manual place and route for the segment crossbar.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0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results on random P4 DAGs as well?</a:t>
            </a:r>
          </a:p>
          <a:p>
            <a:r>
              <a:rPr lang="en-US" dirty="0" smtClean="0"/>
              <a:t>Highlight the numbers better. Put </a:t>
            </a:r>
            <a:r>
              <a:rPr lang="en-US" dirty="0" err="1" smtClean="0"/>
              <a:t>dRMT</a:t>
            </a:r>
            <a:r>
              <a:rPr lang="en-US" baseline="0" dirty="0" smtClean="0"/>
              <a:t> at the middle.</a:t>
            </a:r>
          </a:p>
          <a:p>
            <a:r>
              <a:rPr lang="en-US" baseline="0" smtClean="0"/>
              <a:t>Make a bar chart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95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338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this into compiler overview and add a overview diagram P4-&gt;DAG-&gt;Packet</a:t>
            </a:r>
            <a:r>
              <a:rPr lang="en-US" baseline="0" dirty="0" smtClean="0"/>
              <a:t> Scheduling.</a:t>
            </a:r>
            <a:r>
              <a:rPr lang="en-US" dirty="0" smtClean="0"/>
              <a:t> Also simplify</a:t>
            </a:r>
            <a:r>
              <a:rPr lang="en-US" baseline="0" dirty="0" smtClean="0"/>
              <a:t> constraints. Maybe show constraints in the overview diagram.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bullet</a:t>
            </a:r>
          </a:p>
          <a:p>
            <a:r>
              <a:rPr lang="en-US" baseline="0" dirty="0" smtClean="0"/>
              <a:t>TODO: More animations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3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our contribution is the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architecture itself.</a:t>
            </a:r>
          </a:p>
          <a:p>
            <a:r>
              <a:rPr lang="en-US" baseline="0" dirty="0" smtClean="0"/>
              <a:t>TODO: Is there a figure that’s appropriate to this slide?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</a:p>
          <a:p>
            <a:r>
              <a:rPr lang="en-US" baseline="0" dirty="0" smtClean="0"/>
              <a:t>Didn’t get the high-level problem in slide 15. Make it very clear what proc. Scheduling was on slide 15.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you go from P4-&gt;Operation dependency graph -&gt; ILP (and then you could say that the P4-&gt;ODG transformation is not shown).</a:t>
            </a:r>
          </a:p>
          <a:p>
            <a:r>
              <a:rPr lang="en-US" baseline="0" dirty="0" smtClean="0"/>
              <a:t>Could remove this slide.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79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Consider removing slide on tables without a match.</a:t>
            </a:r>
            <a:r>
              <a:rPr lang="en-US" baseline="0" dirty="0" smtClean="0"/>
              <a:t> Technically, we can pack this with another program that *does* use the match. i.e., </a:t>
            </a:r>
            <a:r>
              <a:rPr lang="en-US" baseline="0" dirty="0" smtClean="0">
                <a:sym typeface="Wingdings"/>
              </a:rPr>
              <a:t>could 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Say that each packet stays at one processor and does not move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363" y="-239305"/>
            <a:ext cx="11205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72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chart" Target="../charts/char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b="1" dirty="0" err="1"/>
              <a:t>Anirudh</a:t>
            </a:r>
            <a:r>
              <a:rPr lang="en-US" sz="2800" b="1" dirty="0"/>
              <a:t> </a:t>
            </a:r>
            <a:r>
              <a:rPr lang="en-US" sz="2800" b="1" dirty="0" err="1" smtClean="0"/>
              <a:t>Sivaraman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Shay </a:t>
            </a:r>
            <a:r>
              <a:rPr lang="en-US" sz="2800" dirty="0" err="1" smtClean="0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67808" y="5467353"/>
            <a:ext cx="11656384" cy="1069647"/>
            <a:chOff x="222237" y="5467353"/>
            <a:chExt cx="11656384" cy="10696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115" y="5635916"/>
              <a:ext cx="3280424" cy="73252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37" y="5467737"/>
              <a:ext cx="2024389" cy="10688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028" y="5467353"/>
              <a:ext cx="2648857" cy="10696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620" y="5473527"/>
              <a:ext cx="2909001" cy="1057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18"/>
            <a:ext cx="11353800" cy="56445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throughput and latency?</a:t>
            </a:r>
            <a:endParaRPr lang="en-US" sz="800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Compiler schedule programs to eliminate contention using an ILP.</a:t>
            </a:r>
          </a:p>
          <a:p>
            <a:endParaRPr lang="en-US" sz="3200" dirty="0" smtClean="0"/>
          </a:p>
          <a:p>
            <a:r>
              <a:rPr lang="en-US" sz="3200" dirty="0" smtClean="0"/>
              <a:t>How does </a:t>
            </a:r>
            <a:r>
              <a:rPr lang="en-US" sz="3200" dirty="0" err="1" smtClean="0"/>
              <a:t>dRMT</a:t>
            </a:r>
            <a:r>
              <a:rPr lang="en-US" sz="3200" dirty="0" smtClean="0"/>
              <a:t> compare with RMT on real P4 programs?</a:t>
            </a:r>
          </a:p>
          <a:p>
            <a:pPr>
              <a:buFont typeface="Wingdings" charset="2"/>
              <a:buChar char="Ø"/>
            </a:pPr>
            <a:r>
              <a:rPr lang="en-US" smtClean="0">
                <a:solidFill>
                  <a:srgbClr val="0432FF"/>
                </a:solidFill>
              </a:rPr>
              <a:t>Needs fewer </a:t>
            </a:r>
            <a:r>
              <a:rPr lang="en-US" dirty="0" smtClean="0">
                <a:solidFill>
                  <a:srgbClr val="0432FF"/>
                </a:solidFill>
              </a:rPr>
              <a:t>processors on open-source, proprietary, random programs.</a:t>
            </a:r>
          </a:p>
          <a:p>
            <a:endParaRPr lang="en-US" sz="3200" dirty="0" smtClean="0"/>
          </a:p>
          <a:p>
            <a:r>
              <a:rPr lang="en-US" sz="3200" dirty="0" smtClean="0"/>
              <a:t>Are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processors and crossbar feasible in hardware?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</a:t>
            </a:r>
            <a:r>
              <a:rPr lang="en-US" dirty="0" err="1" smtClean="0">
                <a:solidFill>
                  <a:srgbClr val="0432FF"/>
                </a:solidFill>
              </a:rPr>
              <a:t>dRMT</a:t>
            </a:r>
            <a:r>
              <a:rPr lang="en-US" dirty="0" smtClean="0">
                <a:solidFill>
                  <a:srgbClr val="0432FF"/>
                </a:solidFill>
              </a:rPr>
              <a:t> takes up some more area than RMT, mostly due to crossbar.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517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05256" y="1841449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938761" y="1836164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684610" y="1835032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9764799" y="28733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764799" y="224405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764799" y="251627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073967" y="236201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098212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109014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82085" y="135491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14224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825025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339701" y="135490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985915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996717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486287" y="135490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279278" y="1729321"/>
            <a:ext cx="1644510" cy="1118457"/>
            <a:chOff x="2100665" y="2119910"/>
            <a:chExt cx="1656097" cy="2225988"/>
          </a:xfrm>
        </p:grpSpPr>
        <p:sp>
          <p:nvSpPr>
            <p:cNvPr id="173" name="Rectangle 17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75" name="Trapezoid 17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2352832" y="4656784"/>
            <a:ext cx="1506655" cy="1289609"/>
            <a:chOff x="1887006" y="4277169"/>
            <a:chExt cx="1506655" cy="2342086"/>
          </a:xfrm>
        </p:grpSpPr>
        <p:sp>
          <p:nvSpPr>
            <p:cNvPr id="178" name="Rectangle 177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5079728" y="4656784"/>
            <a:ext cx="1506655" cy="1289609"/>
            <a:chOff x="1887006" y="4277169"/>
            <a:chExt cx="1506655" cy="2342086"/>
          </a:xfrm>
        </p:grpSpPr>
        <p:sp>
          <p:nvSpPr>
            <p:cNvPr id="181" name="Rectangle 180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8224294" y="4656784"/>
            <a:ext cx="1506655" cy="1289609"/>
            <a:chOff x="1887006" y="4277169"/>
            <a:chExt cx="1506655" cy="2342086"/>
          </a:xfrm>
        </p:grpSpPr>
        <p:sp>
          <p:nvSpPr>
            <p:cNvPr id="184" name="Rectangle 183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/>
          <p:cNvCxnSpPr/>
          <p:nvPr/>
        </p:nvCxnSpPr>
        <p:spPr>
          <a:xfrm>
            <a:off x="7057615" y="5455124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115857" y="30991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833055" y="309618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078827" y="30909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2359472" y="3390437"/>
            <a:ext cx="7472425" cy="1285080"/>
            <a:chOff x="3667044" y="2253664"/>
            <a:chExt cx="3460640" cy="794657"/>
          </a:xfrm>
        </p:grpSpPr>
        <p:sp>
          <p:nvSpPr>
            <p:cNvPr id="191" name="Rectangle 190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3" name="Freeform 192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4" name="Freeform 193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5" name="Freeform 194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2872312" y="179853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953918" y="190032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035940" y="19817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993048" y="1734045"/>
            <a:ext cx="1644510" cy="1118457"/>
            <a:chOff x="2100665" y="2119910"/>
            <a:chExt cx="1656097" cy="2225988"/>
          </a:xfrm>
        </p:grpSpPr>
        <p:sp>
          <p:nvSpPr>
            <p:cNvPr id="200" name="Rectangle 19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02" name="Trapezoid 20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04" name="Rectangle 203"/>
          <p:cNvSpPr/>
          <p:nvPr/>
        </p:nvSpPr>
        <p:spPr>
          <a:xfrm>
            <a:off x="5586082" y="180326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667688" y="190504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49710" y="19864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8185366" y="1725707"/>
            <a:ext cx="1644510" cy="1118457"/>
            <a:chOff x="2100665" y="2119910"/>
            <a:chExt cx="1656097" cy="2225988"/>
          </a:xfrm>
        </p:grpSpPr>
        <p:sp>
          <p:nvSpPr>
            <p:cNvPr id="208" name="Rectangle 207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10" name="Trapezoid 20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12" name="Rectangle 211"/>
          <p:cNvSpPr/>
          <p:nvPr/>
        </p:nvSpPr>
        <p:spPr>
          <a:xfrm>
            <a:off x="8778400" y="179492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860006" y="189670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8942028" y="19781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26028"/>
              </p:ext>
            </p:extLst>
          </p:nvPr>
        </p:nvGraphicFramePr>
        <p:xfrm>
          <a:off x="163848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20571"/>
              </p:ext>
            </p:extLst>
          </p:nvPr>
        </p:nvGraphicFramePr>
        <p:xfrm>
          <a:off x="4689356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9764799" y="189671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31851"/>
              </p:ext>
            </p:extLst>
          </p:nvPr>
        </p:nvGraphicFramePr>
        <p:xfrm>
          <a:off x="781787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7" name="Rectangle 216"/>
          <p:cNvSpPr/>
          <p:nvPr/>
        </p:nvSpPr>
        <p:spPr>
          <a:xfrm>
            <a:off x="2346384" y="5296619"/>
            <a:ext cx="1518250" cy="656956"/>
          </a:xfrm>
          <a:prstGeom prst="rect">
            <a:avLst/>
          </a:prstGeom>
          <a:pattFill prst="wdDnDiag">
            <a:fgClr>
              <a:srgbClr val="D92AFF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069457" y="4941588"/>
            <a:ext cx="451449" cy="1010638"/>
          </a:xfrm>
          <a:prstGeom prst="rect">
            <a:avLst/>
          </a:prstGeom>
          <a:pattFill prst="dkVert">
            <a:fgClr>
              <a:srgbClr val="FFFF0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515156" y="4938711"/>
            <a:ext cx="1075425" cy="1030768"/>
          </a:xfrm>
          <a:prstGeom prst="rect">
            <a:avLst/>
          </a:prstGeom>
          <a:pattFill prst="ltHorz">
            <a:fgClr>
              <a:schemeClr val="accent5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329131" y="4935838"/>
            <a:ext cx="1518249" cy="429793"/>
          </a:xfrm>
          <a:prstGeom prst="rect">
            <a:avLst/>
          </a:prstGeom>
          <a:pattFill prst="pct80">
            <a:fgClr>
              <a:srgbClr val="00B05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209471" y="5538157"/>
            <a:ext cx="1555631" cy="464299"/>
          </a:xfrm>
          <a:prstGeom prst="rect">
            <a:avLst/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206596" y="4911305"/>
            <a:ext cx="868394" cy="65695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911086" y="4908429"/>
            <a:ext cx="868394" cy="656956"/>
          </a:xfrm>
          <a:prstGeom prst="rect">
            <a:avLst/>
          </a:prstGeom>
          <a:pattFill prst="dashVert">
            <a:fgClr>
              <a:srgbClr val="0070C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7147" y="6142008"/>
            <a:ext cx="30613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Table placement</a:t>
            </a:r>
          </a:p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90914" y="6125404"/>
            <a:ext cx="38266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Processor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88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</a:t>
            </a:r>
            <a:r>
              <a:rPr lang="en-US" dirty="0" err="1" smtClean="0"/>
              <a:t>bar</a:t>
            </a:r>
            <a:r>
              <a:rPr lang="en-US" dirty="0" smtClean="0"/>
              <a:t> decouples scheduling and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couples scheduling and placement.</a:t>
            </a:r>
          </a:p>
          <a:p>
            <a:endParaRPr lang="en-US" dirty="0"/>
          </a:p>
          <a:p>
            <a:r>
              <a:rPr lang="en-US" dirty="0" smtClean="0"/>
              <a:t>Can prove that </a:t>
            </a:r>
            <a:r>
              <a:rPr lang="en-US" dirty="0" err="1" smtClean="0"/>
              <a:t>dRMT</a:t>
            </a:r>
            <a:r>
              <a:rPr lang="en-US" dirty="0" smtClean="0"/>
              <a:t> decouples them under natural conditions:</a:t>
            </a:r>
          </a:p>
          <a:p>
            <a:pPr lvl="1"/>
            <a:r>
              <a:rPr lang="en-US" dirty="0" smtClean="0"/>
              <a:t>Every table is accessed once per packet</a:t>
            </a:r>
          </a:p>
          <a:p>
            <a:pPr lvl="1"/>
            <a:r>
              <a:rPr lang="en-US" dirty="0" smtClean="0"/>
              <a:t>Every processor executes the same schedule with a time offset</a:t>
            </a:r>
          </a:p>
          <a:p>
            <a:pPr lvl="1"/>
            <a:endParaRPr lang="en-US" dirty="0"/>
          </a:p>
          <a:p>
            <a:r>
              <a:rPr lang="en-US" dirty="0" smtClean="0"/>
              <a:t>Table placement is a variant of bin packing.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1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524458" y="4208550"/>
            <a:ext cx="5067413" cy="1168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cycles to complete a match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cycle to complete an action</a:t>
            </a:r>
            <a:endParaRPr 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4773" y="4220989"/>
            <a:ext cx="681881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Two processors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Each does 1 match and 1 action per cycle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323542" y="2103413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34344" y="2104950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7415" y="180929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39554" y="2103413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50355" y="2104950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65031" y="180928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504608" y="2183700"/>
            <a:ext cx="1644510" cy="1118457"/>
            <a:chOff x="2100665" y="2119910"/>
            <a:chExt cx="1656097" cy="2225988"/>
          </a:xfrm>
        </p:grpSpPr>
        <p:sp>
          <p:nvSpPr>
            <p:cNvPr id="33" name="Rectangle 3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35" name="Trapezoid 3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7097642" y="225291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79248" y="2354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61270" y="243610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218378" y="2188424"/>
            <a:ext cx="1644510" cy="1118457"/>
            <a:chOff x="2100665" y="2119910"/>
            <a:chExt cx="1656097" cy="2225988"/>
          </a:xfrm>
        </p:grpSpPr>
        <p:sp>
          <p:nvSpPr>
            <p:cNvPr id="41" name="Rectangle 4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43" name="Trapezoid 42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9811412" y="225764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893018" y="23594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75040" y="244083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379" y="1099089"/>
            <a:ext cx="4196983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Program Dependencies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32170" y="1099089"/>
            <a:ext cx="3897029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Resource Constraints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843239" y="2143784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206865" y="214674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520510" y="3139973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912804" y="249971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493433" y="2148293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71128" y="213504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567559" y="2499712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95506" y="21457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809422" y="2749299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006238" y="2710301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5" grpId="0" animBg="1"/>
      <p:bldP spid="48" grpId="0" animBg="1"/>
      <p:bldP spid="50" grpId="0" animBg="1"/>
      <p:bldP spid="51" grpId="0" animBg="1"/>
      <p:bldP spid="52" grpId="0" animBg="1"/>
      <p:bldP spid="54" grpId="0" animBg="1"/>
      <p:bldP spid="55" grpId="0"/>
      <p:bldP spid="57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65169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55433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>
            <a:off x="4924697" y="2545713"/>
            <a:ext cx="1053733" cy="17389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78430" y="2130214"/>
            <a:ext cx="34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Each processor can only do 1 action 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per cycle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35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82962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>
            <a:off x="4754881" y="2465550"/>
            <a:ext cx="1105984" cy="1557810"/>
          </a:xfrm>
          <a:prstGeom prst="straightConnector1">
            <a:avLst/>
          </a:prstGeom>
          <a:ln w="635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0865" y="2234717"/>
            <a:ext cx="400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eravek" charset="0"/>
                <a:ea typeface="Seravek" charset="0"/>
                <a:cs typeface="Seravek" charset="0"/>
              </a:rPr>
              <a:t>D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elay A1 by inserting a no-op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2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12420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02127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no-ops: ILP formulation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74674" y="134547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84128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31084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193386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50732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09509" y="106679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9030786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786" y="55299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55680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10555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65430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84126" y="176348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3775166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139540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40" y="55299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0502534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534" y="55299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9871164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164" y="55299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614157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157" y="55299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667304" y="187990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04" y="187990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2360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9858100" y="3317967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3317967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9287688" y="4506687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4506687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8974180" y="4519750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4519750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10585267" y="5133704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5133704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11059883" y="382741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3827418"/>
                <a:ext cx="548640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1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</a:t>
            </a:r>
            <a:r>
              <a:rPr lang="en-US" dirty="0" smtClean="0"/>
              <a:t>Comparing RMT </a:t>
            </a:r>
            <a:r>
              <a:rPr lang="en-US" dirty="0" smtClean="0"/>
              <a:t>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045829"/>
              </p:ext>
            </p:extLst>
          </p:nvPr>
        </p:nvGraphicFramePr>
        <p:xfrm>
          <a:off x="2185479" y="1492193"/>
          <a:ext cx="7821042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/>
                        <a:t>combined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53425"/>
              </p:ext>
            </p:extLst>
          </p:nvPr>
        </p:nvGraphicFramePr>
        <p:xfrm>
          <a:off x="2233375" y="3839157"/>
          <a:ext cx="7821042" cy="856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Proprietary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2.0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1.0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1.0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710520" y="331598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81052" y="1690688"/>
            <a:ext cx="7340440" cy="5167312"/>
            <a:chOff x="2187392" y="1472918"/>
            <a:chExt cx="7031546" cy="53850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392" y="1627909"/>
              <a:ext cx="6973455" cy="52300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25086" y="1654035"/>
              <a:ext cx="35995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Seravek" charset="0"/>
                  <a:ea typeface="Seravek" charset="0"/>
                  <a:cs typeface="Seravek" charset="0"/>
                </a:rPr>
                <a:t>                                                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9780" y="1472918"/>
              <a:ext cx="6289158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ravek" charset="0"/>
                  <a:ea typeface="Seravek" charset="0"/>
                  <a:cs typeface="Seravek" charset="0"/>
                </a:rPr>
                <a:t>Throughput vs. Processors for switch.p4 egress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The crossbar is critical to </a:t>
            </a:r>
            <a:r>
              <a:rPr lang="en-US" sz="3200" dirty="0" err="1" smtClean="0"/>
              <a:t>dRMT</a:t>
            </a:r>
            <a:r>
              <a:rPr lang="en-US" sz="3200" dirty="0" smtClean="0"/>
              <a:t>: Can we build it?</a:t>
            </a:r>
          </a:p>
          <a:p>
            <a:endParaRPr lang="en-US" sz="3200" dirty="0" smtClean="0"/>
          </a:p>
          <a:p>
            <a:r>
              <a:rPr lang="en-US" sz="3200" dirty="0" smtClean="0"/>
              <a:t>Requirements: 32 processors, 32 memory clusters, 8 keys</a:t>
            </a:r>
          </a:p>
          <a:p>
            <a:endParaRPr lang="en-US" sz="3200" dirty="0" smtClean="0"/>
          </a:p>
          <a:p>
            <a:r>
              <a:rPr lang="en-US" sz="3200" dirty="0" smtClean="0"/>
              <a:t>Two extremes</a:t>
            </a:r>
          </a:p>
          <a:p>
            <a:pPr lvl="1"/>
            <a:r>
              <a:rPr lang="en-US" sz="2800" dirty="0" smtClean="0"/>
              <a:t>Full crossbar from each processor key to each </a:t>
            </a:r>
            <a:r>
              <a:rPr lang="en-US" sz="2800" dirty="0"/>
              <a:t>cluster </a:t>
            </a:r>
            <a:r>
              <a:rPr lang="en-US" sz="2800" dirty="0" smtClean="0"/>
              <a:t>key</a:t>
            </a:r>
          </a:p>
          <a:p>
            <a:pPr lvl="2"/>
            <a:r>
              <a:rPr lang="en-US" sz="2400" dirty="0" smtClean="0"/>
              <a:t>((</a:t>
            </a:r>
            <a:r>
              <a:rPr lang="en-US" sz="2400" dirty="0"/>
              <a:t>32 * 8) * (32 * </a:t>
            </a:r>
            <a:r>
              <a:rPr lang="en-US" sz="2400" dirty="0" smtClean="0"/>
              <a:t>8) crossbar), very flexible, but very costly</a:t>
            </a:r>
          </a:p>
          <a:p>
            <a:pPr lvl="1"/>
            <a:r>
              <a:rPr lang="en-US" sz="2800" dirty="0" smtClean="0"/>
              <a:t>Unit crossbar between each processor and each cluster</a:t>
            </a:r>
          </a:p>
          <a:p>
            <a:pPr lvl="2"/>
            <a:r>
              <a:rPr lang="en-US" sz="2400" dirty="0" smtClean="0"/>
              <a:t>Wide 32*32 crossbar, inflexible, but cheap</a:t>
            </a:r>
          </a:p>
          <a:p>
            <a:endParaRPr lang="en-US" sz="200" dirty="0"/>
          </a:p>
          <a:p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dRMT’s</a:t>
            </a:r>
            <a:r>
              <a:rPr lang="en-US" dirty="0" smtClean="0"/>
              <a:t> segment crossbar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Segment crossbar: 8 parallel (32 * 32) </a:t>
            </a:r>
            <a:r>
              <a:rPr lang="en-US" sz="3200" dirty="0" smtClean="0"/>
              <a:t>crossbars</a:t>
            </a:r>
          </a:p>
          <a:p>
            <a:pPr lvl="1"/>
            <a:r>
              <a:rPr lang="en-US" sz="2800" dirty="0" smtClean="0"/>
              <a:t>Compromise </a:t>
            </a:r>
            <a:r>
              <a:rPr lang="en-US" sz="2800" dirty="0"/>
              <a:t>between full and unit crossbar</a:t>
            </a:r>
          </a:p>
          <a:p>
            <a:r>
              <a:rPr lang="en-US" sz="3200" dirty="0"/>
              <a:t>Segment </a:t>
            </a:r>
            <a:r>
              <a:rPr lang="en-US" sz="3200" dirty="0" smtClean="0"/>
              <a:t>equivalent to </a:t>
            </a:r>
            <a:r>
              <a:rPr lang="en-US" sz="3200" dirty="0"/>
              <a:t>full </a:t>
            </a:r>
            <a:r>
              <a:rPr lang="en-US" sz="3200" dirty="0" smtClean="0"/>
              <a:t>if </a:t>
            </a:r>
            <a:r>
              <a:rPr lang="en-US" sz="3200" dirty="0"/>
              <a:t>tables are not split across </a:t>
            </a:r>
            <a:r>
              <a:rPr lang="en-US" sz="3200" dirty="0" smtClean="0"/>
              <a:t>clusters</a:t>
            </a:r>
          </a:p>
          <a:p>
            <a:pPr lvl="1"/>
            <a:r>
              <a:rPr lang="en-US" sz="2800" dirty="0" smtClean="0"/>
              <a:t>Can assign keys to segments appropriately to achieve equivalence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areas of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incurs a few squared mm in area.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39512275"/>
              </p:ext>
            </p:extLst>
          </p:nvPr>
        </p:nvGraphicFramePr>
        <p:xfrm>
          <a:off x="2042631" y="1339702"/>
          <a:ext cx="8207153" cy="390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85479" y="2132277"/>
          <a:ext cx="7821042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185479" y="4825744"/>
          <a:ext cx="7821042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3338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in One </a:t>
            </a:r>
            <a:r>
              <a:rPr lang="en-US" dirty="0"/>
              <a:t>S</a:t>
            </a:r>
            <a:r>
              <a:rPr lang="en-US" dirty="0" smtClean="0"/>
              <a:t>lide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RMT </a:t>
            </a:r>
            <a:r>
              <a:rPr lang="en-US" sz="3200" dirty="0"/>
              <a:t>aggregates resources into </a:t>
            </a:r>
            <a:r>
              <a:rPr lang="en-US" sz="3200" dirty="0" smtClean="0"/>
              <a:t>stages that </a:t>
            </a:r>
            <a:r>
              <a:rPr lang="en-US" sz="3200" dirty="0"/>
              <a:t>provide a fixed ratio of </a:t>
            </a:r>
            <a:r>
              <a:rPr lang="en-US" sz="3200" dirty="0" err="1" smtClean="0"/>
              <a:t>memory:match:action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E.g., A large table spanning two stages consumes two match units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err="1"/>
              <a:t>dRMT</a:t>
            </a:r>
            <a:r>
              <a:rPr lang="en-US" sz="3200" dirty="0"/>
              <a:t> (disaggregated </a:t>
            </a:r>
            <a:r>
              <a:rPr lang="en-US" sz="3200" dirty="0" smtClean="0"/>
              <a:t>RMT): </a:t>
            </a:r>
            <a:r>
              <a:rPr lang="en-US" sz="3200" b="1" dirty="0" smtClean="0"/>
              <a:t>disaggregate</a:t>
            </a:r>
            <a:r>
              <a:rPr lang="en-US" sz="3200" dirty="0" smtClean="0"/>
              <a:t> memory, match, and action resources </a:t>
            </a:r>
            <a:r>
              <a:rPr lang="en-US" sz="3200" dirty="0"/>
              <a:t>of a programmable </a:t>
            </a:r>
            <a:r>
              <a:rPr lang="en-US" sz="3200" dirty="0" smtClean="0"/>
              <a:t>switch. Allocate </a:t>
            </a:r>
            <a:r>
              <a:rPr lang="en-US" sz="3200" dirty="0"/>
              <a:t>them </a:t>
            </a:r>
            <a:r>
              <a:rPr lang="en-US" sz="3200" dirty="0" smtClean="0"/>
              <a:t>independently.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</a:t>
              </a: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optimal: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79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>
                <a:solidFill>
                  <a:srgbClr val="0231FF"/>
                </a:solidFill>
              </a:rPr>
              <a:t> 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)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dependencies from P4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executes/stores an 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action.</a:t>
            </a:r>
          </a:p>
          <a:p>
            <a:r>
              <a:rPr lang="en-US" dirty="0" smtClean="0"/>
              <a:t>RMT actions can modify 224 packet fields in parallel;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6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313039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872498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772124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426023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82518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752109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424332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330129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321675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841351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39299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84170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37500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845276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34083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/>
      <p:bldP spid="199" grpId="0"/>
      <p:bldP spid="99" grpId="0" animBg="1"/>
      <p:bldP spid="209" grpId="0" animBg="1"/>
      <p:bldP spid="210" grpId="0" animBg="1"/>
      <p:bldP spid="211" grpId="0"/>
      <p:bldP spid="220" grpId="0" animBg="1"/>
      <p:bldP spid="232" grpId="0" animBg="1"/>
      <p:bldP spid="232" grpId="1" animBg="1"/>
      <p:bldP spid="232" grpId="2" animBg="1"/>
      <p:bldP spid="233" grpId="0" animBg="1"/>
      <p:bldP spid="234" grpId="0" animBg="1"/>
      <p:bldP spid="234" grpId="1" animBg="1"/>
      <p:bldP spid="234" grpId="2" animBg="1"/>
      <p:bldP spid="235" grpId="0" animBg="1"/>
      <p:bldP spid="236" grpId="0" animBg="1"/>
      <p:bldP spid="236" grpId="1" animBg="1"/>
      <p:bldP spid="236" grpId="2" animBg="1"/>
      <p:bldP spid="2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9728" bIns="4572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439843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381597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751069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3067294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493189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910783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285232" y="1007389"/>
            <a:ext cx="434401" cy="130759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Compute </a:t>
            </a:r>
            <a:r>
              <a:rPr lang="en-US" dirty="0" smtClean="0"/>
              <a:t>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6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</a:p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83044" y="5119207"/>
            <a:ext cx="1517355" cy="1524481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97929" y="5119205"/>
            <a:ext cx="1531334" cy="1538769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6513" y="5500688"/>
            <a:ext cx="1500188" cy="1126023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563173" y="2758698"/>
            <a:ext cx="4581329" cy="4099301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785104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capacity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Action units unused until last stage</a:t>
              </a:r>
            </a:p>
            <a:p>
              <a:pPr marL="342900" indent="-342900">
                <a:buFont typeface="Wingdings" charset="2"/>
                <a:buChar char="Ø"/>
              </a:pP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10463</TotalTime>
  <Words>2892</Words>
  <Application>Microsoft Macintosh PowerPoint</Application>
  <PresentationFormat>Widescreen</PresentationFormat>
  <Paragraphs>956</Paragraphs>
  <Slides>37</Slides>
  <Notes>34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dRMT in One Slide</vt:lpstr>
      <vt:lpstr>The dRMT Architecture</vt:lpstr>
      <vt:lpstr>Memory Disaggregation</vt:lpstr>
      <vt:lpstr>Compute Disaggregation</vt:lpstr>
      <vt:lpstr>Compute Disaggregation</vt:lpstr>
      <vt:lpstr>Compute Disaggregation</vt:lpstr>
      <vt:lpstr>Problems with RMT Architecture</vt:lpstr>
      <vt:lpstr>Problems with RMT Architecture</vt:lpstr>
      <vt:lpstr>dRMT solves problems with RMT</vt:lpstr>
      <vt:lpstr>Three Questions</vt:lpstr>
      <vt:lpstr>Compiling a P4 program to dRMT</vt:lpstr>
      <vt:lpstr>Xbar decouples scheduling and placement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Minimizing no-ops: ILP formulation</vt:lpstr>
      <vt:lpstr>Evaluation: Comparing RMT and dRMT</vt:lpstr>
      <vt:lpstr>dRMT eliminates performance cliffs</vt:lpstr>
      <vt:lpstr>dRMT crossbar design</vt:lpstr>
      <vt:lpstr>dRMT’s segment crossbar</vt:lpstr>
      <vt:lpstr>Comparing areas of RMT and dRMT</vt:lpstr>
      <vt:lpstr>Summary</vt:lpstr>
      <vt:lpstr>Backup slides</vt:lpstr>
      <vt:lpstr>Evaluation: switch.p4 on RMT and dRMT</vt:lpstr>
      <vt:lpstr>Evaluation: switch.p4 on RMT and dRMT</vt:lpstr>
      <vt:lpstr>Scheduling Constraints</vt:lpstr>
      <vt:lpstr>Extracting dependencies from P4 programs</vt:lpstr>
      <vt:lpstr>dRMT hardware: instruction memory</vt:lpstr>
      <vt:lpstr>dRMT architecture: crossbar</vt:lpstr>
      <vt:lpstr>dRMT Match Action Processor</vt:lpstr>
      <vt:lpstr>Enforcing periodic resource constraints</vt:lpstr>
      <vt:lpstr>Problems with RMT Architecture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1724</cp:revision>
  <dcterms:created xsi:type="dcterms:W3CDTF">2017-05-13T13:11:05Z</dcterms:created>
  <dcterms:modified xsi:type="dcterms:W3CDTF">2017-08-17T14:44:43Z</dcterms:modified>
</cp:coreProperties>
</file>