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301" r:id="rId2"/>
    <p:sldId id="302" r:id="rId3"/>
    <p:sldId id="359" r:id="rId4"/>
    <p:sldId id="360" r:id="rId5"/>
    <p:sldId id="361" r:id="rId6"/>
    <p:sldId id="362" r:id="rId7"/>
    <p:sldId id="363" r:id="rId8"/>
    <p:sldId id="364" r:id="rId9"/>
    <p:sldId id="303" r:id="rId10"/>
    <p:sldId id="306" r:id="rId11"/>
    <p:sldId id="367" r:id="rId12"/>
    <p:sldId id="349" r:id="rId13"/>
    <p:sldId id="356" r:id="rId14"/>
    <p:sldId id="319" r:id="rId15"/>
    <p:sldId id="394" r:id="rId16"/>
    <p:sldId id="395" r:id="rId17"/>
    <p:sldId id="393" r:id="rId18"/>
    <p:sldId id="392" r:id="rId19"/>
    <p:sldId id="391" r:id="rId20"/>
    <p:sldId id="390" r:id="rId21"/>
    <p:sldId id="389" r:id="rId22"/>
    <p:sldId id="373" r:id="rId23"/>
    <p:sldId id="377" r:id="rId24"/>
    <p:sldId id="378" r:id="rId25"/>
    <p:sldId id="379" r:id="rId26"/>
    <p:sldId id="380" r:id="rId27"/>
    <p:sldId id="397" r:id="rId28"/>
    <p:sldId id="343" r:id="rId29"/>
    <p:sldId id="346" r:id="rId30"/>
    <p:sldId id="350" r:id="rId31"/>
    <p:sldId id="404" r:id="rId32"/>
    <p:sldId id="405" r:id="rId33"/>
    <p:sldId id="403" r:id="rId34"/>
    <p:sldId id="402" r:id="rId35"/>
    <p:sldId id="398" r:id="rId36"/>
    <p:sldId id="399" r:id="rId37"/>
    <p:sldId id="400" r:id="rId38"/>
    <p:sldId id="401" r:id="rId39"/>
    <p:sldId id="375" r:id="rId40"/>
    <p:sldId id="376" r:id="rId41"/>
    <p:sldId id="368" r:id="rId42"/>
    <p:sldId id="365" r:id="rId43"/>
    <p:sldId id="351" r:id="rId44"/>
    <p:sldId id="352" r:id="rId45"/>
    <p:sldId id="338" r:id="rId46"/>
    <p:sldId id="316" r:id="rId47"/>
    <p:sldId id="35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DB4657"/>
    <a:srgbClr val="FFFC00"/>
    <a:srgbClr val="00FDFF"/>
    <a:srgbClr val="00FA00"/>
    <a:srgbClr val="FF9300"/>
    <a:srgbClr val="942092"/>
    <a:srgbClr val="FF7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366"/>
    <p:restoredTop sz="62918"/>
  </p:normalViewPr>
  <p:slideViewPr>
    <p:cSldViewPr snapToGrid="0" snapToObjects="1" showGuides="1">
      <p:cViewPr>
        <p:scale>
          <a:sx n="84" d="100"/>
          <a:sy n="84" d="100"/>
        </p:scale>
        <p:origin x="984" y="14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commentAuthors" Target="commentAuthors.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anirudh/drmt_talk/chip_area_bar_charts.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anirudh/drmt_talk/cliff_chart.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jafinger/Documents/npu-ideas/disaggregated-programmable-switching/area-power-estimates/fraction-of-tables-by-max-primitive-a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Sheet1!$A$2</c:f>
              <c:strCache>
                <c:ptCount val="1"/>
                <c:pt idx="0">
                  <c:v>dRMT processors</c:v>
                </c:pt>
              </c:strCache>
            </c:strRef>
          </c:tx>
          <c:spPr>
            <a:solidFill>
              <a:srgbClr val="FF0000"/>
            </a:solidFill>
            <a:ln>
              <a:noFill/>
            </a:ln>
            <a:effectLst/>
          </c:spPr>
          <c:invertIfNegative val="0"/>
          <c:cat>
            <c:numRef>
              <c:f>Sheet1!$B$1:$D$1</c:f>
              <c:numCache>
                <c:formatCode>General</c:formatCode>
                <c:ptCount val="3"/>
                <c:pt idx="0">
                  <c:v>16.0</c:v>
                </c:pt>
                <c:pt idx="1">
                  <c:v>24.0</c:v>
                </c:pt>
                <c:pt idx="2">
                  <c:v>32.0</c:v>
                </c:pt>
              </c:numCache>
            </c:numRef>
          </c:cat>
          <c:val>
            <c:numRef>
              <c:f>Sheet1!$B$2:$D$2</c:f>
              <c:numCache>
                <c:formatCode>General</c:formatCode>
                <c:ptCount val="3"/>
                <c:pt idx="0">
                  <c:v>21.872</c:v>
                </c:pt>
                <c:pt idx="1">
                  <c:v>32.808</c:v>
                </c:pt>
                <c:pt idx="2">
                  <c:v>43.744</c:v>
                </c:pt>
              </c:numCache>
            </c:numRef>
          </c:val>
        </c:ser>
        <c:ser>
          <c:idx val="1"/>
          <c:order val="1"/>
          <c:tx>
            <c:strRef>
              <c:f>Sheet1!$A$3</c:f>
              <c:strCache>
                <c:ptCount val="1"/>
                <c:pt idx="0">
                  <c:v>dRMT crossbar</c:v>
                </c:pt>
              </c:strCache>
            </c:strRef>
          </c:tx>
          <c:spPr>
            <a:solidFill>
              <a:srgbClr val="000000"/>
            </a:solidFill>
            <a:ln>
              <a:noFill/>
            </a:ln>
            <a:effectLst/>
          </c:spPr>
          <c:invertIfNegative val="1"/>
          <c:cat>
            <c:numRef>
              <c:f>Sheet1!$B$1:$D$1</c:f>
              <c:numCache>
                <c:formatCode>General</c:formatCode>
                <c:ptCount val="3"/>
                <c:pt idx="0">
                  <c:v>16.0</c:v>
                </c:pt>
                <c:pt idx="1">
                  <c:v>24.0</c:v>
                </c:pt>
                <c:pt idx="2">
                  <c:v>32.0</c:v>
                </c:pt>
              </c:numCache>
            </c:numRef>
          </c:cat>
          <c:val>
            <c:numRef>
              <c:f>Sheet1!$B$3:$D$3</c:f>
              <c:numCache>
                <c:formatCode>General</c:formatCode>
                <c:ptCount val="3"/>
                <c:pt idx="0">
                  <c:v>0.86</c:v>
                </c:pt>
                <c:pt idx="1">
                  <c:v>1.25</c:v>
                </c:pt>
                <c:pt idx="2">
                  <c:v>1.74</c:v>
                </c:pt>
              </c:numCache>
            </c:numRef>
          </c:val>
          <c:extLst>
            <c:ext xmlns:c14="http://schemas.microsoft.com/office/drawing/2007/8/2/chart" uri="{6F2FDCE9-48DA-4B69-8628-5D25D57E5C99}">
              <c14:invertSolidFillFmt>
                <c14:spPr xmlns:c14="http://schemas.microsoft.com/office/drawing/2007/8/2/chart">
                  <a:solidFill>
                    <a:srgbClr val="FFFFFF"/>
                  </a:solidFill>
                  <a:ln>
                    <a:noFill/>
                  </a:ln>
                  <a:effectLst/>
                </c14:spPr>
              </c14:invertSolidFillFmt>
            </c:ext>
          </c:extLst>
        </c:ser>
        <c:dLbls>
          <c:showLegendKey val="0"/>
          <c:showVal val="0"/>
          <c:showCatName val="0"/>
          <c:showSerName val="0"/>
          <c:showPercent val="0"/>
          <c:showBubbleSize val="0"/>
        </c:dLbls>
        <c:gapWidth val="401"/>
        <c:overlap val="100"/>
        <c:axId val="-1546334032"/>
        <c:axId val="-1546197472"/>
      </c:barChart>
      <c:barChart>
        <c:barDir val="col"/>
        <c:grouping val="clustered"/>
        <c:varyColors val="0"/>
        <c:ser>
          <c:idx val="2"/>
          <c:order val="2"/>
          <c:tx>
            <c:strRef>
              <c:f>Sheet1!$A$4</c:f>
              <c:strCache>
                <c:ptCount val="1"/>
                <c:pt idx="0">
                  <c:v>Blank 1</c:v>
                </c:pt>
              </c:strCache>
            </c:strRef>
          </c:tx>
          <c:spPr>
            <a:solidFill>
              <a:schemeClr val="accent3"/>
            </a:solidFill>
            <a:ln>
              <a:noFill/>
            </a:ln>
            <a:effectLst/>
          </c:spPr>
          <c:invertIfNegative val="0"/>
          <c:cat>
            <c:numRef>
              <c:f>Sheet1!$B$1:$D$1</c:f>
              <c:numCache>
                <c:formatCode>General</c:formatCode>
                <c:ptCount val="3"/>
                <c:pt idx="0">
                  <c:v>16.0</c:v>
                </c:pt>
                <c:pt idx="1">
                  <c:v>24.0</c:v>
                </c:pt>
                <c:pt idx="2">
                  <c:v>32.0</c:v>
                </c:pt>
              </c:numCache>
            </c:numRef>
          </c:cat>
          <c:val>
            <c:numRef>
              <c:f>Sheet1!$B$4:$D$4</c:f>
              <c:numCache>
                <c:formatCode>General</c:formatCode>
                <c:ptCount val="3"/>
                <c:pt idx="0">
                  <c:v>0.0</c:v>
                </c:pt>
                <c:pt idx="1">
                  <c:v>0.0</c:v>
                </c:pt>
                <c:pt idx="2">
                  <c:v>0.0</c:v>
                </c:pt>
              </c:numCache>
            </c:numRef>
          </c:val>
        </c:ser>
        <c:ser>
          <c:idx val="3"/>
          <c:order val="3"/>
          <c:tx>
            <c:strRef>
              <c:f>Sheet1!$A$5</c:f>
              <c:strCache>
                <c:ptCount val="1"/>
                <c:pt idx="0">
                  <c:v>Blank 2</c:v>
                </c:pt>
              </c:strCache>
            </c:strRef>
          </c:tx>
          <c:spPr>
            <a:solidFill>
              <a:schemeClr val="accent4"/>
            </a:solidFill>
            <a:ln>
              <a:noFill/>
            </a:ln>
            <a:effectLst/>
          </c:spPr>
          <c:invertIfNegative val="0"/>
          <c:cat>
            <c:numRef>
              <c:f>Sheet1!$B$1:$D$1</c:f>
              <c:numCache>
                <c:formatCode>General</c:formatCode>
                <c:ptCount val="3"/>
                <c:pt idx="0">
                  <c:v>16.0</c:v>
                </c:pt>
                <c:pt idx="1">
                  <c:v>24.0</c:v>
                </c:pt>
                <c:pt idx="2">
                  <c:v>32.0</c:v>
                </c:pt>
              </c:numCache>
            </c:numRef>
          </c:cat>
          <c:val>
            <c:numRef>
              <c:f>Sheet1!$B$5:$D$5</c:f>
              <c:numCache>
                <c:formatCode>General</c:formatCode>
                <c:ptCount val="3"/>
                <c:pt idx="0">
                  <c:v>0.0</c:v>
                </c:pt>
                <c:pt idx="1">
                  <c:v>0.0</c:v>
                </c:pt>
                <c:pt idx="2">
                  <c:v>0.0</c:v>
                </c:pt>
              </c:numCache>
            </c:numRef>
          </c:val>
        </c:ser>
        <c:ser>
          <c:idx val="4"/>
          <c:order val="4"/>
          <c:tx>
            <c:strRef>
              <c:f>Sheet1!$A$6</c:f>
              <c:strCache>
                <c:ptCount val="1"/>
                <c:pt idx="0">
                  <c:v>RMT</c:v>
                </c:pt>
              </c:strCache>
            </c:strRef>
          </c:tx>
          <c:spPr>
            <a:solidFill>
              <a:srgbClr val="0000FF"/>
            </a:solidFill>
            <a:ln>
              <a:noFill/>
            </a:ln>
            <a:effectLst/>
          </c:spPr>
          <c:invertIfNegative val="0"/>
          <c:cat>
            <c:numRef>
              <c:f>Sheet1!$B$1:$D$1</c:f>
              <c:numCache>
                <c:formatCode>General</c:formatCode>
                <c:ptCount val="3"/>
                <c:pt idx="0">
                  <c:v>16.0</c:v>
                </c:pt>
                <c:pt idx="1">
                  <c:v>24.0</c:v>
                </c:pt>
                <c:pt idx="2">
                  <c:v>32.0</c:v>
                </c:pt>
              </c:numCache>
            </c:numRef>
          </c:cat>
          <c:val>
            <c:numRef>
              <c:f>Sheet1!$B$6:$D$6</c:f>
              <c:numCache>
                <c:formatCode>General</c:formatCode>
                <c:ptCount val="3"/>
                <c:pt idx="0">
                  <c:v>19.9</c:v>
                </c:pt>
                <c:pt idx="1">
                  <c:v>29.9</c:v>
                </c:pt>
                <c:pt idx="2">
                  <c:v>39.8</c:v>
                </c:pt>
              </c:numCache>
            </c:numRef>
          </c:val>
        </c:ser>
        <c:dLbls>
          <c:showLegendKey val="0"/>
          <c:showVal val="0"/>
          <c:showCatName val="0"/>
          <c:showSerName val="0"/>
          <c:showPercent val="0"/>
          <c:showBubbleSize val="0"/>
        </c:dLbls>
        <c:gapWidth val="150"/>
        <c:axId val="-1546143760"/>
        <c:axId val="-1545884912"/>
      </c:barChart>
      <c:catAx>
        <c:axId val="-1546334032"/>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Processors/Stages</a:t>
                </a:r>
                <a:endParaRPr lang="en-US" sz="2200" b="1" dirty="0">
                  <a:solidFill>
                    <a:schemeClr val="tx1"/>
                  </a:solidFill>
                  <a:latin typeface="Seravek" charset="0"/>
                  <a:ea typeface="Seravek" charset="0"/>
                  <a:cs typeface="Seravek" charset="0"/>
                </a:endParaRPr>
              </a:p>
            </c:rich>
          </c:tx>
          <c:layou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Seravek" charset="0"/>
                <a:ea typeface="Seravek" charset="0"/>
                <a:cs typeface="Seravek" charset="0"/>
              </a:defRPr>
            </a:pPr>
            <a:endParaRPr lang="en-US"/>
          </a:p>
        </c:txPr>
        <c:crossAx val="-1546197472"/>
        <c:crossesAt val="0.0"/>
        <c:auto val="1"/>
        <c:lblAlgn val="ctr"/>
        <c:lblOffset val="100"/>
        <c:noMultiLvlLbl val="0"/>
      </c:catAx>
      <c:valAx>
        <c:axId val="-1546197472"/>
        <c:scaling>
          <c:orientation val="minMax"/>
          <c:max val="45.0"/>
          <c:min val="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Area in</a:t>
                </a:r>
              </a:p>
              <a:p>
                <a:pPr>
                  <a:defRPr b="1">
                    <a:solidFill>
                      <a:schemeClr val="tx1"/>
                    </a:solidFill>
                  </a:defRPr>
                </a:pPr>
                <a:r>
                  <a:rPr lang="en-US" sz="2200" b="1" dirty="0" smtClean="0">
                    <a:solidFill>
                      <a:schemeClr val="tx1"/>
                    </a:solidFill>
                    <a:latin typeface="Seravek" charset="0"/>
                    <a:ea typeface="Seravek" charset="0"/>
                    <a:cs typeface="Seravek" charset="0"/>
                  </a:rPr>
                  <a:t>mm</a:t>
                </a:r>
                <a:r>
                  <a:rPr lang="en-US" sz="2200" b="1" baseline="30000" dirty="0" smtClean="0">
                    <a:solidFill>
                      <a:schemeClr val="tx1"/>
                    </a:solidFill>
                    <a:latin typeface="Seravek" charset="0"/>
                    <a:ea typeface="Seravek" charset="0"/>
                    <a:cs typeface="Seravek" charset="0"/>
                  </a:rPr>
                  <a:t>2</a:t>
                </a:r>
                <a:endParaRPr lang="en-US" sz="2200" b="1" dirty="0">
                  <a:solidFill>
                    <a:schemeClr val="tx1"/>
                  </a:solidFill>
                  <a:latin typeface="Seravek" charset="0"/>
                  <a:ea typeface="Seravek" charset="0"/>
                  <a:cs typeface="Seravek" charset="0"/>
                </a:endParaRPr>
              </a:p>
            </c:rich>
          </c:tx>
          <c:layout>
            <c:manualLayout>
              <c:xMode val="edge"/>
              <c:yMode val="edge"/>
              <c:x val="0.0"/>
              <c:y val="0.260699987608845"/>
            </c:manualLayout>
          </c:layout>
          <c:overlay val="0"/>
          <c:spPr>
            <a:noFill/>
            <a:ln>
              <a:noFill/>
            </a:ln>
            <a:effectLst/>
          </c:spPr>
          <c:txPr>
            <a:bodyPr rot="0" spcFirstLastPara="1" vertOverflow="ellipsis"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lumMod val="65000"/>
                    <a:lumOff val="35000"/>
                  </a:schemeClr>
                </a:solidFill>
                <a:latin typeface="Seravek" charset="0"/>
                <a:ea typeface="Seravek" charset="0"/>
                <a:cs typeface="Seravek" charset="0"/>
              </a:defRPr>
            </a:pPr>
            <a:endParaRPr lang="en-US"/>
          </a:p>
        </c:txPr>
        <c:crossAx val="-1546334032"/>
        <c:crosses val="autoZero"/>
        <c:crossBetween val="between"/>
      </c:valAx>
      <c:valAx>
        <c:axId val="-1545884912"/>
        <c:scaling>
          <c:orientation val="minMax"/>
          <c:max val="45.0"/>
          <c:min val="0.0"/>
        </c:scaling>
        <c:delete val="0"/>
        <c:axPos val="r"/>
        <c:numFmt formatCode="General" sourceLinked="0"/>
        <c:majorTickMark val="out"/>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bg1"/>
                </a:solidFill>
                <a:latin typeface="Seravek" charset="0"/>
                <a:ea typeface="Seravek" charset="0"/>
                <a:cs typeface="Seravek" charset="0"/>
              </a:defRPr>
            </a:pPr>
            <a:endParaRPr lang="en-US"/>
          </a:p>
        </c:txPr>
        <c:crossAx val="-1546143760"/>
        <c:crosses val="max"/>
        <c:crossBetween val="between"/>
      </c:valAx>
      <c:catAx>
        <c:axId val="-1546143760"/>
        <c:scaling>
          <c:orientation val="minMax"/>
        </c:scaling>
        <c:delete val="1"/>
        <c:axPos val="b"/>
        <c:numFmt formatCode="General" sourceLinked="1"/>
        <c:majorTickMark val="out"/>
        <c:minorTickMark val="none"/>
        <c:tickLblPos val="nextTo"/>
        <c:crossAx val="-1545884912"/>
        <c:crossesAt val="0.0"/>
        <c:auto val="1"/>
        <c:lblAlgn val="ctr"/>
        <c:lblOffset val="100"/>
        <c:noMultiLvlLbl val="0"/>
      </c:catAx>
      <c:spPr>
        <a:noFill/>
        <a:ln>
          <a:noFill/>
        </a:ln>
        <a:effectLst/>
      </c:spPr>
    </c:plotArea>
    <c:legend>
      <c:legendPos val="b"/>
      <c:legendEntry>
        <c:idx val="2"/>
        <c:delete val="1"/>
      </c:legendEntry>
      <c:legendEntry>
        <c:idx val="3"/>
        <c:delete val="1"/>
      </c:legendEntry>
      <c:layout>
        <c:manualLayout>
          <c:xMode val="edge"/>
          <c:yMode val="edge"/>
          <c:x val="0.127623972231039"/>
          <c:y val="0.816848591350974"/>
          <c:w val="0.856585503210018"/>
          <c:h val="0.120204341410113"/>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tx1"/>
              </a:solidFill>
              <a:latin typeface="Seravek" charset="0"/>
              <a:ea typeface="Seravek" charset="0"/>
              <a:cs typeface="Seravek"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b="1" dirty="0" smtClean="0">
                <a:solidFill>
                  <a:schemeClr val="tx1"/>
                </a:solidFill>
                <a:latin typeface="Seravek" charset="0"/>
                <a:ea typeface="Seravek" charset="0"/>
                <a:cs typeface="Seravek" charset="0"/>
              </a:rPr>
              <a:t>Performance</a:t>
            </a:r>
            <a:r>
              <a:rPr lang="en-US" sz="2800" b="1" baseline="0" dirty="0" smtClean="0">
                <a:solidFill>
                  <a:schemeClr val="tx1"/>
                </a:solidFill>
                <a:latin typeface="Seravek" charset="0"/>
                <a:ea typeface="Seravek" charset="0"/>
                <a:cs typeface="Seravek" charset="0"/>
              </a:rPr>
              <a:t> of switch.p4 egress</a:t>
            </a:r>
            <a:endParaRPr lang="en-US" sz="2800" b="1" dirty="0">
              <a:solidFill>
                <a:schemeClr val="tx1"/>
              </a:solidFill>
              <a:latin typeface="Seravek" charset="0"/>
              <a:ea typeface="Seravek" charset="0"/>
              <a:cs typeface="Seravek"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9777216403759"/>
          <c:y val="0.160691414133549"/>
          <c:w val="0.826157289912231"/>
          <c:h val="0.651475073581266"/>
        </c:manualLayout>
      </c:layout>
      <c:scatterChart>
        <c:scatterStyle val="lineMarker"/>
        <c:varyColors val="0"/>
        <c:ser>
          <c:idx val="1"/>
          <c:order val="0"/>
          <c:tx>
            <c:strRef>
              <c:f>Sheet1!$B$1</c:f>
              <c:strCache>
                <c:ptCount val="1"/>
                <c:pt idx="0">
                  <c:v>dRMT</c:v>
                </c:pt>
              </c:strCache>
            </c:strRef>
          </c:tx>
          <c:spPr>
            <a:ln w="63500" cap="rnd">
              <a:solidFill>
                <a:srgbClr val="FF0000"/>
              </a:solidFill>
              <a:round/>
            </a:ln>
            <a:effectLst/>
          </c:spPr>
          <c:marker>
            <c:symbol val="triangle"/>
            <c:size val="12"/>
            <c:spPr>
              <a:solidFill>
                <a:srgbClr val="FF0000"/>
              </a:solidFill>
              <a:ln w="9525">
                <a:solidFill>
                  <a:srgbClr val="FF0000"/>
                </a:solidFill>
              </a:ln>
              <a:effectLst/>
            </c:spPr>
          </c:marker>
          <c:xVal>
            <c:numRef>
              <c:f>Sheet1!$A$2:$A$32</c:f>
              <c:numCache>
                <c:formatCode>0.00</c:formatCode>
                <c:ptCount val="31"/>
                <c:pt idx="0">
                  <c:v>1.0</c:v>
                </c:pt>
                <c:pt idx="1">
                  <c:v>2.0</c:v>
                </c:pt>
                <c:pt idx="2">
                  <c:v>3.0</c:v>
                </c:pt>
                <c:pt idx="3">
                  <c:v>4.0</c:v>
                </c:pt>
                <c:pt idx="4">
                  <c:v>5.0</c:v>
                </c:pt>
                <c:pt idx="5">
                  <c:v>6.0</c:v>
                </c:pt>
                <c:pt idx="6">
                  <c:v>7.0</c:v>
                </c:pt>
              </c:numCache>
            </c:numRef>
          </c:xVal>
          <c:yVal>
            <c:numRef>
              <c:f>Sheet1!$B$2:$B$32</c:f>
              <c:numCache>
                <c:formatCode>0.00</c:formatCode>
                <c:ptCount val="31"/>
                <c:pt idx="0">
                  <c:v>0.14</c:v>
                </c:pt>
                <c:pt idx="1">
                  <c:v>0.29</c:v>
                </c:pt>
                <c:pt idx="2">
                  <c:v>0.43</c:v>
                </c:pt>
                <c:pt idx="3">
                  <c:v>0.57</c:v>
                </c:pt>
                <c:pt idx="4">
                  <c:v>0.71</c:v>
                </c:pt>
                <c:pt idx="5">
                  <c:v>0.86</c:v>
                </c:pt>
                <c:pt idx="6">
                  <c:v>1.0</c:v>
                </c:pt>
              </c:numCache>
            </c:numRef>
          </c:yVal>
          <c:smooth val="0"/>
        </c:ser>
        <c:ser>
          <c:idx val="0"/>
          <c:order val="1"/>
          <c:tx>
            <c:strRef>
              <c:f>Sheet1!$D$1</c:f>
              <c:strCache>
                <c:ptCount val="1"/>
                <c:pt idx="0">
                  <c:v>RMT</c:v>
                </c:pt>
              </c:strCache>
            </c:strRef>
          </c:tx>
          <c:spPr>
            <a:ln w="63500" cap="rnd">
              <a:solidFill>
                <a:srgbClr val="0432FF"/>
              </a:solidFill>
              <a:round/>
            </a:ln>
            <a:effectLst/>
          </c:spPr>
          <c:marker>
            <c:symbol val="x"/>
            <c:size val="12"/>
            <c:spPr>
              <a:solidFill>
                <a:srgbClr val="0432FF"/>
              </a:solidFill>
              <a:ln w="9525">
                <a:solidFill>
                  <a:srgbClr val="0432FF"/>
                </a:solidFill>
              </a:ln>
              <a:effectLst/>
            </c:spPr>
          </c:marker>
          <c:xVal>
            <c:numRef>
              <c:f>Sheet1!$C$2:$C$32</c:f>
              <c:numCache>
                <c:formatCode>General</c:formatCode>
                <c:ptCount val="31"/>
                <c:pt idx="0">
                  <c:v>1.0</c:v>
                </c:pt>
                <c:pt idx="1">
                  <c:v>1.0</c:v>
                </c:pt>
                <c:pt idx="2">
                  <c:v>2.0</c:v>
                </c:pt>
                <c:pt idx="3">
                  <c:v>2.0</c:v>
                </c:pt>
                <c:pt idx="4">
                  <c:v>3.0</c:v>
                </c:pt>
                <c:pt idx="5">
                  <c:v>3.0</c:v>
                </c:pt>
                <c:pt idx="6">
                  <c:v>4.0</c:v>
                </c:pt>
                <c:pt idx="7">
                  <c:v>4.0</c:v>
                </c:pt>
                <c:pt idx="8">
                  <c:v>5.0</c:v>
                </c:pt>
                <c:pt idx="9">
                  <c:v>5.0</c:v>
                </c:pt>
                <c:pt idx="10">
                  <c:v>6.0</c:v>
                </c:pt>
                <c:pt idx="11">
                  <c:v>6.0</c:v>
                </c:pt>
                <c:pt idx="12">
                  <c:v>7.0</c:v>
                </c:pt>
                <c:pt idx="13">
                  <c:v>7.0</c:v>
                </c:pt>
                <c:pt idx="14">
                  <c:v>8.0</c:v>
                </c:pt>
                <c:pt idx="15">
                  <c:v>8.0</c:v>
                </c:pt>
                <c:pt idx="16">
                  <c:v>9.0</c:v>
                </c:pt>
                <c:pt idx="17">
                  <c:v>9.0</c:v>
                </c:pt>
                <c:pt idx="18">
                  <c:v>10.0</c:v>
                </c:pt>
                <c:pt idx="19">
                  <c:v>10.0</c:v>
                </c:pt>
                <c:pt idx="20">
                  <c:v>11.0</c:v>
                </c:pt>
                <c:pt idx="21">
                  <c:v>11.0</c:v>
                </c:pt>
                <c:pt idx="22">
                  <c:v>12.0</c:v>
                </c:pt>
                <c:pt idx="23">
                  <c:v>12.0</c:v>
                </c:pt>
              </c:numCache>
            </c:numRef>
          </c:xVal>
          <c:yVal>
            <c:numRef>
              <c:f>Sheet1!$D$2:$D$32</c:f>
              <c:numCache>
                <c:formatCode>0.00</c:formatCode>
                <c:ptCount val="31"/>
                <c:pt idx="0">
                  <c:v>0.08</c:v>
                </c:pt>
                <c:pt idx="1">
                  <c:v>0.0833333333333333</c:v>
                </c:pt>
                <c:pt idx="2">
                  <c:v>0.0833333333333333</c:v>
                </c:pt>
                <c:pt idx="3">
                  <c:v>0.166666666666667</c:v>
                </c:pt>
                <c:pt idx="4">
                  <c:v>0.166666666666667</c:v>
                </c:pt>
                <c:pt idx="5">
                  <c:v>0.25</c:v>
                </c:pt>
                <c:pt idx="6">
                  <c:v>0.25</c:v>
                </c:pt>
                <c:pt idx="7">
                  <c:v>0.33</c:v>
                </c:pt>
                <c:pt idx="8">
                  <c:v>0.33</c:v>
                </c:pt>
                <c:pt idx="9">
                  <c:v>0.33</c:v>
                </c:pt>
                <c:pt idx="10">
                  <c:v>0.33</c:v>
                </c:pt>
                <c:pt idx="11">
                  <c:v>0.5</c:v>
                </c:pt>
                <c:pt idx="12">
                  <c:v>0.5</c:v>
                </c:pt>
                <c:pt idx="13">
                  <c:v>0.5</c:v>
                </c:pt>
                <c:pt idx="14">
                  <c:v>0.5</c:v>
                </c:pt>
                <c:pt idx="15">
                  <c:v>0.5</c:v>
                </c:pt>
                <c:pt idx="16">
                  <c:v>0.5</c:v>
                </c:pt>
                <c:pt idx="17">
                  <c:v>0.5</c:v>
                </c:pt>
                <c:pt idx="18">
                  <c:v>0.5</c:v>
                </c:pt>
                <c:pt idx="19">
                  <c:v>0.5</c:v>
                </c:pt>
                <c:pt idx="20">
                  <c:v>0.5</c:v>
                </c:pt>
                <c:pt idx="21">
                  <c:v>0.5</c:v>
                </c:pt>
                <c:pt idx="22">
                  <c:v>0.5</c:v>
                </c:pt>
                <c:pt idx="23">
                  <c:v>1.0</c:v>
                </c:pt>
              </c:numCache>
            </c:numRef>
          </c:yVal>
          <c:smooth val="0"/>
        </c:ser>
        <c:dLbls>
          <c:showLegendKey val="0"/>
          <c:showVal val="0"/>
          <c:showCatName val="0"/>
          <c:showSerName val="0"/>
          <c:showPercent val="0"/>
          <c:showBubbleSize val="0"/>
        </c:dLbls>
        <c:axId val="-1909597440"/>
        <c:axId val="-1909608944"/>
      </c:scatterChart>
      <c:valAx>
        <c:axId val="-1909597440"/>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b="1" dirty="0">
                    <a:solidFill>
                      <a:schemeClr val="tx1"/>
                    </a:solidFill>
                  </a:rPr>
                  <a:t>Processors</a:t>
                </a:r>
              </a:p>
            </c:rich>
          </c:tx>
          <c:layout>
            <c:manualLayout>
              <c:xMode val="edge"/>
              <c:yMode val="edge"/>
              <c:x val="0.421609324909884"/>
              <c:y val="0.902350737673305"/>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909608944"/>
        <c:crosses val="autoZero"/>
        <c:crossBetween val="midCat"/>
      </c:valAx>
      <c:valAx>
        <c:axId val="-1909608944"/>
        <c:scaling>
          <c:orientation val="minMax"/>
          <c:max val="1.0"/>
          <c:min val="0.0"/>
        </c:scaling>
        <c:delete val="0"/>
        <c:axPos val="l"/>
        <c:majorGridlines>
          <c:spPr>
            <a:ln w="9525" cap="flat" cmpd="sng" algn="ctr">
              <a:noFill/>
              <a:round/>
            </a:ln>
            <a:effectLst/>
          </c:spPr>
        </c:majorGridlines>
        <c:title>
          <c:tx>
            <c:rich>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b="1" dirty="0" err="1" smtClean="0">
                    <a:solidFill>
                      <a:schemeClr val="tx1"/>
                    </a:solidFill>
                  </a:rPr>
                  <a:t>Pkts</a:t>
                </a:r>
                <a:endParaRPr lang="en-US" sz="2800" b="1" dirty="0">
                  <a:solidFill>
                    <a:schemeClr val="tx1"/>
                  </a:solidFill>
                </a:endParaRPr>
              </a:p>
              <a:p>
                <a:pPr>
                  <a:defRPr sz="2800" b="1"/>
                </a:pPr>
                <a:r>
                  <a:rPr lang="en-US" sz="2800" b="1" dirty="0" smtClean="0">
                    <a:solidFill>
                      <a:schemeClr val="tx1"/>
                    </a:solidFill>
                  </a:rPr>
                  <a:t>/cycle</a:t>
                </a:r>
                <a:endParaRPr lang="en-US" sz="2800" b="1" dirty="0">
                  <a:solidFill>
                    <a:schemeClr val="tx1"/>
                  </a:solidFill>
                </a:endParaRPr>
              </a:p>
            </c:rich>
          </c:tx>
          <c:overlay val="0"/>
          <c:spPr>
            <a:noFill/>
            <a:ln>
              <a:noFill/>
            </a:ln>
            <a:effectLst/>
          </c:spPr>
          <c:txPr>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909597440"/>
        <c:crosses val="autoZero"/>
        <c:crossBetween val="midCat"/>
      </c:valAx>
      <c:spPr>
        <a:noFill/>
        <a:ln>
          <a:noFill/>
        </a:ln>
        <a:effectLst/>
      </c:spPr>
    </c:plotArea>
    <c:legend>
      <c:legendPos val="b"/>
      <c:layout>
        <c:manualLayout>
          <c:xMode val="edge"/>
          <c:yMode val="edge"/>
          <c:x val="0.741372649026741"/>
          <c:y val="0.600938855095112"/>
          <c:w val="0.193622198231932"/>
          <c:h val="0.0921544278330847"/>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Distribution</a:t>
            </a:r>
            <a:r>
              <a:rPr lang="en-US" baseline="0" dirty="0" smtClean="0"/>
              <a:t> of number of packet fields in switch.p4 actions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v>Number of primitive actions to execute</c:v>
          </c:tx>
          <c:spPr>
            <a:solidFill>
              <a:schemeClr val="accent5"/>
            </a:solidFill>
            <a:ln>
              <a:noFill/>
            </a:ln>
            <a:effectLst/>
          </c:spPr>
          <c:invertIfNegative val="0"/>
          <c:cat>
            <c:numRef>
              <c:f>Sheet1!$A$6:$A$20</c:f>
              <c:numCache>
                <c:formatCode>General</c:formatCode>
                <c:ptCount val="15"/>
                <c:pt idx="0">
                  <c:v>0.0</c:v>
                </c:pt>
                <c:pt idx="1">
                  <c:v>1.0</c:v>
                </c:pt>
                <c:pt idx="2">
                  <c:v>2.0</c:v>
                </c:pt>
                <c:pt idx="3">
                  <c:v>3.0</c:v>
                </c:pt>
                <c:pt idx="4">
                  <c:v>4.0</c:v>
                </c:pt>
                <c:pt idx="5">
                  <c:v>5.0</c:v>
                </c:pt>
                <c:pt idx="6">
                  <c:v>6.0</c:v>
                </c:pt>
                <c:pt idx="7">
                  <c:v>7.0</c:v>
                </c:pt>
                <c:pt idx="8">
                  <c:v>8.0</c:v>
                </c:pt>
                <c:pt idx="9">
                  <c:v>10.0</c:v>
                </c:pt>
                <c:pt idx="10">
                  <c:v>14.0</c:v>
                </c:pt>
                <c:pt idx="11">
                  <c:v>18.0</c:v>
                </c:pt>
                <c:pt idx="12">
                  <c:v>21.0</c:v>
                </c:pt>
                <c:pt idx="13">
                  <c:v>25.0</c:v>
                </c:pt>
                <c:pt idx="14">
                  <c:v>29.0</c:v>
                </c:pt>
              </c:numCache>
            </c:numRef>
          </c:cat>
          <c:val>
            <c:numRef>
              <c:f>Sheet1!$E$6:$E$20</c:f>
              <c:numCache>
                <c:formatCode>0.00%</c:formatCode>
                <c:ptCount val="15"/>
                <c:pt idx="0">
                  <c:v>0.0564516129032258</c:v>
                </c:pt>
                <c:pt idx="1">
                  <c:v>0.258064516129032</c:v>
                </c:pt>
                <c:pt idx="2">
                  <c:v>0.169354838709677</c:v>
                </c:pt>
                <c:pt idx="3">
                  <c:v>0.153225806451613</c:v>
                </c:pt>
                <c:pt idx="4">
                  <c:v>0.104838709677419</c:v>
                </c:pt>
                <c:pt idx="5">
                  <c:v>0.0241935483870968</c:v>
                </c:pt>
                <c:pt idx="6">
                  <c:v>0.032258064516129</c:v>
                </c:pt>
                <c:pt idx="7">
                  <c:v>0.0564516129032258</c:v>
                </c:pt>
                <c:pt idx="8">
                  <c:v>0.0564516129032258</c:v>
                </c:pt>
                <c:pt idx="9">
                  <c:v>0.0403225806451613</c:v>
                </c:pt>
                <c:pt idx="10">
                  <c:v>0.00806451612903226</c:v>
                </c:pt>
                <c:pt idx="11">
                  <c:v>0.0161290322580645</c:v>
                </c:pt>
                <c:pt idx="12">
                  <c:v>0.00806451612903226</c:v>
                </c:pt>
                <c:pt idx="13">
                  <c:v>0.00806451612903226</c:v>
                </c:pt>
                <c:pt idx="14">
                  <c:v>0.00806451612903226</c:v>
                </c:pt>
              </c:numCache>
            </c:numRef>
          </c:val>
        </c:ser>
        <c:dLbls>
          <c:showLegendKey val="0"/>
          <c:showVal val="0"/>
          <c:showCatName val="0"/>
          <c:showSerName val="0"/>
          <c:showPercent val="0"/>
          <c:showBubbleSize val="0"/>
        </c:dLbls>
        <c:gapWidth val="219"/>
        <c:overlap val="-27"/>
        <c:axId val="-1545786624"/>
        <c:axId val="-1575121344"/>
      </c:barChart>
      <c:catAx>
        <c:axId val="-1545786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5121344"/>
        <c:crosses val="autoZero"/>
        <c:auto val="1"/>
        <c:lblAlgn val="ctr"/>
        <c:lblOffset val="100"/>
        <c:noMultiLvlLbl val="0"/>
      </c:catAx>
      <c:valAx>
        <c:axId val="-15751213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Fraction of tables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57866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70BCF-C2C3-8A46-80CF-328A9426670B}" type="datetimeFigureOut">
              <a:rPr lang="en-US" smtClean="0"/>
              <a:t>8/21/17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050E-C83F-DC4E-B064-9A7B7E00D2A3}" type="slidenum">
              <a:rPr lang="en-US" smtClean="0"/>
              <a:t>‹#›</a:t>
            </a:fld>
            <a:endParaRPr lang="en-US"/>
          </a:p>
        </p:txBody>
      </p:sp>
    </p:spTree>
    <p:extLst>
      <p:ext uri="{BB962C8B-B14F-4D97-AF65-F5344CB8AC3E}">
        <p14:creationId xmlns:p14="http://schemas.microsoft.com/office/powerpoint/2010/main" val="162895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be talking about a new hardware architecture for programmable switches. This is a collaboration between many of us at Cisco, MIT, </a:t>
            </a:r>
            <a:r>
              <a:rPr lang="en-US" dirty="0" err="1" smtClean="0"/>
              <a:t>Technion</a:t>
            </a:r>
            <a:r>
              <a:rPr lang="en-US" dirty="0" smtClean="0"/>
              <a:t>, and VMWare.</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a:t>
            </a:fld>
            <a:endParaRPr lang="en-US"/>
          </a:p>
        </p:txBody>
      </p:sp>
    </p:spTree>
    <p:extLst>
      <p:ext uri="{BB962C8B-B14F-4D97-AF65-F5344CB8AC3E}">
        <p14:creationId xmlns:p14="http://schemas.microsoft.com/office/powerpoint/2010/main" val="1178946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problem with RMT</a:t>
            </a:r>
            <a:r>
              <a:rPr lang="en-US" baseline="0" dirty="0" smtClean="0"/>
              <a:t> is that if a program doesn’t fit, its throughput immediately decreases drastically. If a program needs more stages than what the switch has, you need to recirculate the packet back into the pipeline for a second pass. But this cuts throughput in half.</a:t>
            </a:r>
          </a:p>
          <a:p>
            <a:endParaRPr lang="en-US" baseline="0" dirty="0" smtClean="0"/>
          </a:p>
          <a:p>
            <a:r>
              <a:rPr lang="en-US" baseline="0" dirty="0" smtClean="0"/>
              <a:t>In </a:t>
            </a:r>
            <a:r>
              <a:rPr lang="en-US" baseline="0" dirty="0" err="1" smtClean="0"/>
              <a:t>dRMT</a:t>
            </a:r>
            <a:r>
              <a:rPr lang="en-US" baseline="0" dirty="0" smtClean="0"/>
              <a:t> by contrast, if a packet needs more packet processing resources, it will just stay longer at a particular processor, and we need to slow down the rate at which we send new packets to a processor. The effect is that if you need N+1 stages instead of N, your throughput falls proportionally to N/N+1, instead of ½ as in RMT.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10</a:t>
            </a:fld>
            <a:endParaRPr lang="en-US"/>
          </a:p>
        </p:txBody>
      </p:sp>
    </p:spTree>
    <p:extLst>
      <p:ext uri="{BB962C8B-B14F-4D97-AF65-F5344CB8AC3E}">
        <p14:creationId xmlns:p14="http://schemas.microsoft.com/office/powerpoint/2010/main" val="2175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rest of the talk, I’ll ask and answer three questions to determine if </a:t>
            </a:r>
            <a:r>
              <a:rPr lang="en-US" baseline="0" dirty="0" err="1" smtClean="0"/>
              <a:t>dRMT</a:t>
            </a:r>
            <a:r>
              <a:rPr lang="en-US" baseline="0" dirty="0" smtClean="0"/>
              <a:t> is practical.</a:t>
            </a:r>
          </a:p>
          <a:p>
            <a:endParaRPr lang="en-US" baseline="0" dirty="0" smtClean="0"/>
          </a:p>
          <a:p>
            <a:r>
              <a:rPr lang="en-US" baseline="0" dirty="0" smtClean="0"/>
              <a:t>First, can </a:t>
            </a:r>
            <a:r>
              <a:rPr lang="en-US" baseline="0" dirty="0" err="1" smtClean="0"/>
              <a:t>dRMT</a:t>
            </a:r>
            <a:r>
              <a:rPr lang="en-US" baseline="0" dirty="0" smtClean="0"/>
              <a:t> provide deterministic performance guarantees for packet processing? By this, we mean that the compiler should tell a network operator what their program’s throughput and latency at run time will be. This is a requirement for high-end routers, which provide guaranteed performance regardless of workload.</a:t>
            </a:r>
          </a:p>
          <a:p>
            <a:endParaRPr lang="en-US" baseline="0" dirty="0" smtClean="0"/>
          </a:p>
          <a:p>
            <a:r>
              <a:rPr lang="en-US" baseline="0" dirty="0" smtClean="0"/>
              <a:t>The second question is how </a:t>
            </a:r>
            <a:r>
              <a:rPr lang="en-US" baseline="0" dirty="0" err="1" smtClean="0"/>
              <a:t>dRMT</a:t>
            </a:r>
            <a:r>
              <a:rPr lang="en-US" baseline="0" dirty="0" smtClean="0"/>
              <a:t> and RMT compare on real programs? In other words, do the problems with the toy examples I presented earlier show up in real programs as well?</a:t>
            </a:r>
          </a:p>
          <a:p>
            <a:endParaRPr lang="en-US" baseline="0" dirty="0" smtClean="0"/>
          </a:p>
          <a:p>
            <a:r>
              <a:rPr lang="en-US" baseline="0" dirty="0" smtClean="0"/>
              <a:t>The third question is whether </a:t>
            </a:r>
            <a:r>
              <a:rPr lang="en-US" baseline="0" dirty="0" err="1" smtClean="0"/>
              <a:t>dRMT</a:t>
            </a:r>
            <a:r>
              <a:rPr lang="en-US" baseline="0" dirty="0" smtClean="0"/>
              <a:t> is feasible in high-speed hardware, and how does it compare to a hardware implementation of RMT?</a:t>
            </a:r>
          </a:p>
          <a:p>
            <a:endParaRPr lang="en-US" baseline="0" dirty="0" smtClean="0"/>
          </a:p>
          <a:p>
            <a:r>
              <a:rPr lang="en-US" baseline="0" dirty="0" smtClean="0"/>
              <a:t>Now, let’s look at the answers.</a:t>
            </a:r>
          </a:p>
          <a:p>
            <a:r>
              <a:rPr lang="en-US" baseline="0" dirty="0" smtClean="0"/>
              <a:t>For the first, we have built a compiler that can schedule programs to eliminate all sources of variable latency such as memory contention or contention for processor resources. This scheduling problem can be posed as an integer linear program..</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second, we show that we need fewer processors on open-source proprietary and randomly generated programs. The gains vary between no gains at all and 50% depending on the particular program. We can also prove that the throughput of a program on </a:t>
            </a:r>
            <a:r>
              <a:rPr lang="en-US" baseline="0" dirty="0" err="1" smtClean="0"/>
              <a:t>dRMT</a:t>
            </a:r>
            <a:r>
              <a:rPr lang="en-US" baseline="0" dirty="0" smtClean="0"/>
              <a:t> is at least as good as that of RMT, if both have the same number of hardware resources.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sz="600" dirty="0" smtClean="0"/>
              <a:t>Finally,</a:t>
            </a:r>
            <a:r>
              <a:rPr lang="en-US" sz="600" baseline="0" dirty="0" smtClean="0"/>
              <a:t> for the third question, we design hardware for </a:t>
            </a:r>
            <a:r>
              <a:rPr lang="en-US" sz="600" baseline="0" dirty="0" err="1" smtClean="0"/>
              <a:t>dRMT’s</a:t>
            </a:r>
            <a:r>
              <a:rPr lang="en-US" sz="600" baseline="0" dirty="0" smtClean="0"/>
              <a:t> processor and crossbar and find that while </a:t>
            </a:r>
            <a:r>
              <a:rPr lang="en-US" sz="600" baseline="0" dirty="0" err="1" smtClean="0"/>
              <a:t>dRMT</a:t>
            </a:r>
            <a:r>
              <a:rPr lang="en-US" sz="600" baseline="0" dirty="0" smtClean="0"/>
              <a:t> takes up a few mm^2 more in chip area, this is small relative to switching chips that have an area of several hundred mm^2.</a:t>
            </a:r>
            <a:endParaRPr lang="en-US" dirty="0" smtClean="0"/>
          </a:p>
          <a:p>
            <a:endParaRPr lang="en-US" baseline="0" dirty="0" smtClean="0"/>
          </a:p>
          <a:p>
            <a:r>
              <a:rPr lang="en-US" baseline="0" dirty="0" smtClean="0"/>
              <a:t>ADD IF REQUIRED:</a:t>
            </a:r>
          </a:p>
          <a:p>
            <a:endParaRPr lang="en-US" baseline="0" dirty="0" smtClean="0"/>
          </a:p>
          <a:p>
            <a:r>
              <a:rPr lang="en-US" baseline="0" dirty="0" smtClean="0"/>
              <a:t>This architecture is very similar to a network processor or a multi-core processor where an array of processors shares access to a pool of shared memory. There are two big differences. One, the processors here have an instruction set borrowed from RMT, which gives the instructions much more parallelism than a standard processor. Second, we custom build the crossbar between processors and memories, unlike the general-purpose interconnect between procs and memories in a network processor or a multi-core processor.</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11</a:t>
            </a:fld>
            <a:endParaRPr lang="en-US"/>
          </a:p>
        </p:txBody>
      </p:sp>
    </p:spTree>
    <p:extLst>
      <p:ext uri="{BB962C8B-B14F-4D97-AF65-F5344CB8AC3E}">
        <p14:creationId xmlns:p14="http://schemas.microsoft.com/office/powerpoint/2010/main" val="134052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look at each of the three questions. First, how we compile a packet-processing program to </a:t>
            </a:r>
            <a:r>
              <a:rPr lang="en-US" baseline="0" dirty="0" err="1" smtClean="0"/>
              <a:t>dRMT</a:t>
            </a:r>
            <a:r>
              <a:rPr lang="en-US" baseline="0" dirty="0" smtClean="0"/>
              <a:t>?</a:t>
            </a:r>
          </a:p>
          <a:p>
            <a:endParaRPr lang="en-US" baseline="0" dirty="0" smtClean="0"/>
          </a:p>
          <a:p>
            <a:r>
              <a:rPr lang="en-US" baseline="0" dirty="0" smtClean="0"/>
              <a:t>There are broadly two steps here. The first is table placement: placing the different look-up tables in different memory clusters while respecting memory size constraints in each cluster. Here’s what the output of table placement looks like. Each pattern represents a table with a different width and height.</a:t>
            </a:r>
          </a:p>
          <a:p>
            <a:endParaRPr lang="en-US" baseline="0" dirty="0" smtClean="0"/>
          </a:p>
          <a:p>
            <a:r>
              <a:rPr lang="en-US" baseline="0" dirty="0" smtClean="0"/>
              <a:t>The second is processor scheduling. This is the task of figuring out what match or action operations to run on each processor at each clock cycle. The output of this step is a scheduling table for each processor. The horizontal axis here is the clock cycle. The vertical axis is the packet number. Each entry tells you which operation to execute for a particular packet at a particular clock cycle.</a:t>
            </a:r>
          </a:p>
        </p:txBody>
      </p:sp>
      <p:sp>
        <p:nvSpPr>
          <p:cNvPr id="4" name="Slide Number Placeholder 3"/>
          <p:cNvSpPr>
            <a:spLocks noGrp="1"/>
          </p:cNvSpPr>
          <p:nvPr>
            <p:ph type="sldNum" sz="quarter" idx="10"/>
          </p:nvPr>
        </p:nvSpPr>
        <p:spPr/>
        <p:txBody>
          <a:bodyPr/>
          <a:lstStyle/>
          <a:p>
            <a:fld id="{4B72050E-C83F-DC4E-B064-9A7B7E00D2A3}" type="slidenum">
              <a:rPr lang="en-US" smtClean="0"/>
              <a:t>12</a:t>
            </a:fld>
            <a:endParaRPr lang="en-US"/>
          </a:p>
        </p:txBody>
      </p:sp>
    </p:spTree>
    <p:extLst>
      <p:ext uri="{BB962C8B-B14F-4D97-AF65-F5344CB8AC3E}">
        <p14:creationId xmlns:p14="http://schemas.microsoft.com/office/powerpoint/2010/main" val="34832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We keep saying clock cycle without introducing it.</a:t>
            </a:r>
          </a:p>
          <a:p>
            <a:endParaRPr lang="en-US" baseline="0" dirty="0" smtClean="0"/>
          </a:p>
          <a:p>
            <a:r>
              <a:rPr lang="en-US" baseline="0" dirty="0" smtClean="0"/>
              <a:t>In general, the scheduling and placement problems are linked. In the sense that they need to be solved jointly, and you can’t solve one independent of the other. For instance, in RMT because memory is local to each stage, you cannot schedule a table’s matches and actions in a particular stage unless the table’s memory has also been placed in the same stage.</a:t>
            </a:r>
          </a:p>
          <a:p>
            <a:endParaRPr lang="en-US" baseline="0" dirty="0" smtClean="0"/>
          </a:p>
          <a:p>
            <a:r>
              <a:rPr lang="en-US" baseline="0" dirty="0" smtClean="0"/>
              <a:t>An interesting consequence of </a:t>
            </a:r>
            <a:r>
              <a:rPr lang="en-US" baseline="0" dirty="0" err="1" smtClean="0"/>
              <a:t>dRMT’s</a:t>
            </a:r>
            <a:r>
              <a:rPr lang="en-US" baseline="0" dirty="0" smtClean="0"/>
              <a:t> crossbar is that we can formally prove that scheduling and placement are decoupled in </a:t>
            </a:r>
            <a:r>
              <a:rPr lang="en-US" baseline="0" dirty="0" err="1" smtClean="0"/>
              <a:t>dRMT</a:t>
            </a:r>
            <a:r>
              <a:rPr lang="en-US" baseline="0" dirty="0" smtClean="0"/>
              <a:t>. What does this mean? It means we can solve two independent problems for placement and scheduling, and then combine the solutions together, and there won’t be any case of two processors accessing the same memory cluster in </a:t>
            </a:r>
            <a:r>
              <a:rPr lang="en-US" baseline="0" smtClean="0"/>
              <a:t>one clock cycle.</a:t>
            </a:r>
            <a:endParaRPr lang="en-US" baseline="0" dirty="0" smtClean="0"/>
          </a:p>
          <a:p>
            <a:endParaRPr lang="en-US" baseline="0" dirty="0" smtClean="0"/>
          </a:p>
          <a:p>
            <a:r>
              <a:rPr lang="en-US" baseline="0" dirty="0" smtClean="0"/>
              <a:t>What are these two problems? For placement, we want to assign tables to clusters while ensuring that the sum of all table sizes in a cluster does not exceed the cluster size. We also need to ensure the crossbar is not oversubscribed because the crossbar can only deliver a limited number of keys to a memory cluster every clock cycle.</a:t>
            </a:r>
          </a:p>
          <a:p>
            <a:endParaRPr lang="en-US" baseline="0" dirty="0" smtClean="0"/>
          </a:p>
          <a:p>
            <a:r>
              <a:rPr lang="en-US" baseline="0" dirty="0" smtClean="0"/>
              <a:t>Similarly, for scheduling, we need to respect the fact that each processor can only do a limited number of matches and actions every clock cycle. Again, we need to ensure that the processor side of the crossbar is not oversubscribed because the crossbar can only carry a limited number of keys from each processor every clock cycle.</a:t>
            </a:r>
          </a:p>
          <a:p>
            <a:endParaRPr lang="en-US" baseline="0" dirty="0" smtClean="0"/>
          </a:p>
          <a:p>
            <a:r>
              <a:rPr lang="en-US" baseline="0" dirty="0" smtClean="0"/>
              <a:t>The consequence of this is that we have two simpler independent compilation problems in RMT. Prior work on compilation to programmable switches by Jose et al already handles the table placement problem, so here we focus on the scheduling problem alone.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13</a:t>
            </a:fld>
            <a:endParaRPr lang="en-US"/>
          </a:p>
        </p:txBody>
      </p:sp>
    </p:spTree>
    <p:extLst>
      <p:ext uri="{BB962C8B-B14F-4D97-AF65-F5344CB8AC3E}">
        <p14:creationId xmlns:p14="http://schemas.microsoft.com/office/powerpoint/2010/main" val="182546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processor scheduling, we need to handle two main kinds of constraints.</a:t>
            </a:r>
          </a:p>
          <a:p>
            <a:r>
              <a:rPr lang="en-US" baseline="0" dirty="0" smtClean="0"/>
              <a:t>The first are dependency constraints between different operations in a program. The second are resource constraints that tell us how many matches and actions a processor can perform per clock cycle and how many processors are there.</a:t>
            </a:r>
          </a:p>
          <a:p>
            <a:endParaRPr lang="en-US" baseline="0" dirty="0" smtClean="0"/>
          </a:p>
          <a:p>
            <a:r>
              <a:rPr lang="en-US" baseline="0" dirty="0" smtClean="0"/>
              <a:t>Let me illustrate both with a simple example. Let’s say we have this dependency graph of 4 operations, 2 matches and 2 actions, arranged in a straight line. This is a very simple DAG, just for the purpose on this example. Real DAGs are much more complex, and we can automatically extract these DAGs from P4 programs. (first mention of P4).</a:t>
            </a:r>
          </a:p>
          <a:p>
            <a:endParaRPr lang="en-US" baseline="0" dirty="0" smtClean="0"/>
          </a:p>
          <a:p>
            <a:r>
              <a:rPr lang="en-US" baseline="0" dirty="0" smtClean="0"/>
              <a:t>Next, we annotate the edges in the DAG with latencies. These latencies tell us how long we need to wait after an operation before starting an operation dependent on the first one. For instance, if it takes 3 cycles to complete a match and 1 cycle to complete an action, we would annotate the edges this way.</a:t>
            </a:r>
          </a:p>
          <a:p>
            <a:endParaRPr lang="en-US" baseline="0" dirty="0" smtClean="0"/>
          </a:p>
          <a:p>
            <a:r>
              <a:rPr lang="en-US" baseline="0" dirty="0" smtClean="0"/>
              <a:t>OK,, now let’s look at the resource constraints. Let’s say we have two processors, each with the ability to perform up to 1 match and 1 action operation per clock cycle. How do we schedule this straight-line DAG while respecting both the dependency and resource constraints?</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14</a:t>
            </a:fld>
            <a:endParaRPr lang="en-US"/>
          </a:p>
        </p:txBody>
      </p:sp>
    </p:spTree>
    <p:extLst>
      <p:ext uri="{BB962C8B-B14F-4D97-AF65-F5344CB8AC3E}">
        <p14:creationId xmlns:p14="http://schemas.microsoft.com/office/powerpoint/2010/main" val="2014634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15</a:t>
            </a:fld>
            <a:endParaRPr lang="en-US"/>
          </a:p>
        </p:txBody>
      </p:sp>
    </p:spTree>
    <p:extLst>
      <p:ext uri="{BB962C8B-B14F-4D97-AF65-F5344CB8AC3E}">
        <p14:creationId xmlns:p14="http://schemas.microsoft.com/office/powerpoint/2010/main" val="10883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we</a:t>
            </a:r>
            <a:r>
              <a:rPr lang="en-US" baseline="0" dirty="0" smtClean="0"/>
              <a:t> have two processors. Let’s say we want to handle 1 packet per clock cycle across both processors. This 1 packet per clock cycle is a typical requirement for routers. It’s required to satisfy the line rate of the router. This means each processor needs to handle a packet every 2 cycles.</a:t>
            </a:r>
          </a:p>
          <a:p>
            <a:endParaRPr lang="en-US" dirty="0" smtClean="0"/>
          </a:p>
          <a:p>
            <a:r>
              <a:rPr lang="en-US" dirty="0" smtClean="0"/>
              <a:t>Let’s first start with a schedule</a:t>
            </a:r>
            <a:r>
              <a:rPr lang="en-US" baseline="0" dirty="0" smtClean="0"/>
              <a:t> for the first packet that respects the dependency constraints alone. This is what it looks like. Now, let’s try repeating this every 2 clock cycles.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16</a:t>
            </a:fld>
            <a:endParaRPr lang="en-US"/>
          </a:p>
        </p:txBody>
      </p:sp>
    </p:spTree>
    <p:extLst>
      <p:ext uri="{BB962C8B-B14F-4D97-AF65-F5344CB8AC3E}">
        <p14:creationId xmlns:p14="http://schemas.microsoft.com/office/powerpoint/2010/main" val="100621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second packet that starts at clock cycle 3, there is no problem because at each clock cycle, we are doing at most one match and one action.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17</a:t>
            </a:fld>
            <a:endParaRPr lang="en-US"/>
          </a:p>
        </p:txBody>
      </p:sp>
    </p:spTree>
    <p:extLst>
      <p:ext uri="{BB962C8B-B14F-4D97-AF65-F5344CB8AC3E}">
        <p14:creationId xmlns:p14="http://schemas.microsoft.com/office/powerpoint/2010/main" val="56580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schedule the 3</a:t>
            </a:r>
            <a:r>
              <a:rPr lang="en-US" baseline="30000" dirty="0" smtClean="0"/>
              <a:t>rd</a:t>
            </a:r>
            <a:r>
              <a:rPr lang="en-US" dirty="0" smtClean="0"/>
              <a:t> packet starting at clock cycle</a:t>
            </a:r>
            <a:r>
              <a:rPr lang="en-US" baseline="0" dirty="0" smtClean="0"/>
              <a:t> 5, we have a problem at cycle 5, because both M1 and M0 are started by the processor in clock cycle 5. How do we fix this?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18</a:t>
            </a:fld>
            <a:endParaRPr lang="en-US"/>
          </a:p>
        </p:txBody>
      </p:sp>
    </p:spTree>
    <p:extLst>
      <p:ext uri="{BB962C8B-B14F-4D97-AF65-F5344CB8AC3E}">
        <p14:creationId xmlns:p14="http://schemas.microsoft.com/office/powerpoint/2010/main" val="136147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possibility is to delay the conflicting operation M1 so that it starts in the 6</a:t>
            </a:r>
            <a:r>
              <a:rPr lang="en-US" baseline="30000" dirty="0" smtClean="0"/>
              <a:t>th</a:t>
            </a:r>
            <a:r>
              <a:rPr lang="en-US" dirty="0" smtClean="0"/>
              <a:t> slot instead of the 5</a:t>
            </a:r>
            <a:r>
              <a:rPr lang="en-US" baseline="30000" dirty="0" smtClean="0"/>
              <a:t>th</a:t>
            </a:r>
            <a:r>
              <a:rPr lang="en-US" dirty="0" smtClean="0"/>
              <a:t> slot. Now, once we have delayed M1, we have a new schedule for packet</a:t>
            </a:r>
            <a:r>
              <a:rPr lang="en-US" baseline="0" dirty="0" smtClean="0"/>
              <a:t> 1. Let’s repeat this new schedule every two clock cycles to see if there is any conflict.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19</a:t>
            </a:fld>
            <a:endParaRPr lang="en-US"/>
          </a:p>
        </p:txBody>
      </p:sp>
    </p:spTree>
    <p:extLst>
      <p:ext uri="{BB962C8B-B14F-4D97-AF65-F5344CB8AC3E}">
        <p14:creationId xmlns:p14="http://schemas.microsoft.com/office/powerpoint/2010/main" val="85013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background, I’ll briefly review how programmable switches are architected in hardware. For concreteness, I’ll focus on the Reconfigurable Match-Action Table or RMT architecture because it is representative of many commercial products today.</a:t>
            </a:r>
          </a:p>
          <a:p>
            <a:endParaRPr lang="en-US" baseline="0" dirty="0" smtClean="0"/>
          </a:p>
          <a:p>
            <a:r>
              <a:rPr lang="en-US" baseline="0" dirty="0" smtClean="0"/>
              <a:t>Broadly, the RMT architecture is a pipeline consisting of a number of programmable pipeline stages. The operator’s view is that: an operator can program the headers that are matched on in every stage and the actions carried out on packet headers in a match-action table.</a:t>
            </a:r>
          </a:p>
          <a:p>
            <a:endParaRPr lang="en-US" baseline="0" dirty="0" smtClean="0"/>
          </a:p>
          <a:p>
            <a:r>
              <a:rPr lang="en-US" baseline="0" dirty="0" smtClean="0"/>
              <a:t>At the hardware level, a parser turns bytes from the wire into a bag of packet headers. In each pipeline stage, a match unit extracts the relevant part of the packet header as a key to look up in the match-action table. It then sends this to the memory cluster, which performs the lookup and returns a result. This result is used by the action unit to transform the packet headers appropriately.</a:t>
            </a:r>
          </a:p>
          <a:p>
            <a:endParaRPr lang="en-US" baseline="0" dirty="0" smtClean="0"/>
          </a:p>
          <a:p>
            <a:r>
              <a:rPr lang="en-US" baseline="0" dirty="0" smtClean="0"/>
              <a:t>This process then repeats itself.</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782581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up</a:t>
            </a:r>
            <a:r>
              <a:rPr lang="en-US" baseline="0" dirty="0" smtClean="0"/>
              <a:t> to packet 3, there’s no conflict yet.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20</a:t>
            </a:fld>
            <a:endParaRPr lang="en-US"/>
          </a:p>
        </p:txBody>
      </p:sp>
    </p:spTree>
    <p:extLst>
      <p:ext uri="{BB962C8B-B14F-4D97-AF65-F5344CB8AC3E}">
        <p14:creationId xmlns:p14="http://schemas.microsoft.com/office/powerpoint/2010/main" val="768426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in</a:t>
            </a:r>
            <a:r>
              <a:rPr lang="en-US" baseline="0" dirty="0" smtClean="0"/>
              <a:t> this example we used a heuristic and inserted a no-op at the first instant that there was a conflict. Will this always find a schedule that can be repeated forever? Also, is it guaranteed to optimal in terms of minimizing the number of no-ops we insert? We want to minimize the number of no-ops to minimize the packet processing latency of any individual packet.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21</a:t>
            </a:fld>
            <a:endParaRPr lang="en-US"/>
          </a:p>
        </p:txBody>
      </p:sp>
    </p:spTree>
    <p:extLst>
      <p:ext uri="{BB962C8B-B14F-4D97-AF65-F5344CB8AC3E}">
        <p14:creationId xmlns:p14="http://schemas.microsoft.com/office/powerpoint/2010/main" val="1967845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It turns out we can formulate the scheduling problem as an ILP to minimize the number of no-ops. I’ll give you the intuition for the ILP here; the details are in the paper.</a:t>
            </a:r>
          </a:p>
          <a:p>
            <a:endParaRPr lang="en-US" baseline="0" dirty="0" smtClean="0"/>
          </a:p>
          <a:p>
            <a:r>
              <a:rPr lang="en-US" baseline="0" dirty="0" smtClean="0"/>
              <a:t>Here you have time going from left to right, and each box here represents a clock cycle. We assign each operation in the DAG a starting time variable in the ILP. These are the times that we assigned for the first three operations. The ILP’s objective is to minimize the maximum of the </a:t>
            </a:r>
            <a:r>
              <a:rPr lang="en-US" baseline="0" dirty="0" err="1" smtClean="0"/>
              <a:t>ts</a:t>
            </a:r>
            <a:r>
              <a:rPr lang="en-US" baseline="0" dirty="0" smtClean="0"/>
              <a:t>. The constraints are what we discussed earlier. First, we have dependency constraints like this. Where the gap between two operations should be at least the latency of the edge between them if one exists.</a:t>
            </a:r>
          </a:p>
          <a:p>
            <a:endParaRPr lang="en-US" baseline="0" dirty="0" smtClean="0"/>
          </a:p>
          <a:p>
            <a:r>
              <a:rPr lang="en-US" baseline="0" dirty="0" smtClean="0"/>
              <a:t>OK, so far, this is standard for an ILP. The more interesting part is how we handle the resource constraints when repeating the schedule periodically. Let’s say we repeat this schedule every 2 clock cycles because we are scheduling on two processors like the previous example.</a:t>
            </a:r>
          </a:p>
          <a:p>
            <a:endParaRPr lang="en-US" baseline="0" dirty="0" smtClean="0"/>
          </a:p>
          <a:p>
            <a:r>
              <a:rPr lang="en-US" baseline="0" dirty="0" smtClean="0"/>
              <a:t>This is what the scheduling table looks like. It’s similar to the one in the previous slide. Now, let’s look at the operations at every clock cycle. Let’s highlight a few clock cycles for clarity. The operations in each clock cycle fall into two classes. There’s the red class that consists of t2 alone. There’s the blue class that consists of t1 and t0 from two different packets. So if we can guarantee that the resource requirements of both classes are satisfied by the match and action units on a single processor, we have a feasible schedule.</a:t>
            </a:r>
          </a:p>
          <a:p>
            <a:endParaRPr lang="en-US" baseline="0" dirty="0" smtClean="0"/>
          </a:p>
          <a:p>
            <a:r>
              <a:rPr lang="en-US" baseline="0" dirty="0" smtClean="0"/>
              <a:t>But how do we get these classes of operations. There’s a very natural representation of these classes. Let’s write each operation as 2 * quotient + remainder. The 2 here is because we are scheduling a packet every 2 cycles; we can generalize it to other scheduling periods. Now we group all t that leave the same remainder when divided by 2. Because there are two remainders when dividing by 2, we get two groups, and we enforce constraints for each r.</a:t>
            </a:r>
          </a:p>
        </p:txBody>
      </p:sp>
      <p:sp>
        <p:nvSpPr>
          <p:cNvPr id="4" name="Slide Number Placeholder 3"/>
          <p:cNvSpPr>
            <a:spLocks noGrp="1"/>
          </p:cNvSpPr>
          <p:nvPr>
            <p:ph type="sldNum" sz="quarter" idx="10"/>
          </p:nvPr>
        </p:nvSpPr>
        <p:spPr/>
        <p:txBody>
          <a:bodyPr/>
          <a:lstStyle/>
          <a:p>
            <a:fld id="{4B72050E-C83F-DC4E-B064-9A7B7E00D2A3}" type="slidenum">
              <a:rPr lang="en-US" smtClean="0"/>
              <a:t>22</a:t>
            </a:fld>
            <a:endParaRPr lang="en-US"/>
          </a:p>
        </p:txBody>
      </p:sp>
    </p:spTree>
    <p:extLst>
      <p:ext uri="{BB962C8B-B14F-4D97-AF65-F5344CB8AC3E}">
        <p14:creationId xmlns:p14="http://schemas.microsoft.com/office/powerpoint/2010/main" val="716645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now compare RMT with </a:t>
            </a:r>
            <a:r>
              <a:rPr lang="en-US" baseline="0" dirty="0" err="1" smtClean="0"/>
              <a:t>dRMT</a:t>
            </a:r>
            <a:r>
              <a:rPr lang="en-US" baseline="0" dirty="0" smtClean="0"/>
              <a:t>. Our first example is the ingress pipeline of switch.p4, an open source P4 program whose feature set resembles a datacenter switch. I should note here that switch.p4 was written specifically with RMT in mind, so we would expect it to be optimized for RMT.</a:t>
            </a:r>
          </a:p>
          <a:p>
            <a:endParaRPr lang="en-US" baseline="0" dirty="0" smtClean="0"/>
          </a:p>
          <a:p>
            <a:r>
              <a:rPr lang="en-US" baseline="0" dirty="0" smtClean="0"/>
              <a:t>Let me explain each of the three columns. As we said earlier, in RMT, the table placement and scheduling problems are coupled. But because we are only comparing the scheduling problem here, we compare against a version of RMT with memory disaggregation. This is a version of RMT, which retains the match-action pipeline structure of RMT, but moves the memories into a centralized shared memory array using a crossbar just like </a:t>
            </a:r>
            <a:r>
              <a:rPr lang="en-US" baseline="0" dirty="0" err="1" smtClean="0"/>
              <a:t>dRMT</a:t>
            </a:r>
            <a:r>
              <a:rPr lang="en-US" baseline="0" dirty="0" smtClean="0"/>
              <a:t>. This is beneficial towards RMT because it allows tables to be placed in any memory cluster without worrying about which stage will execute the table’s matches and actions. Our gains relative to RMT would be higher than we report here if we do not assume memory disaggregation for RMT.</a:t>
            </a:r>
          </a:p>
          <a:p>
            <a:endParaRPr lang="en-US" baseline="0" dirty="0" smtClean="0"/>
          </a:p>
          <a:p>
            <a:r>
              <a:rPr lang="en-US" baseline="0" dirty="0" smtClean="0"/>
              <a:t>The second column is </a:t>
            </a:r>
            <a:r>
              <a:rPr lang="en-US" baseline="0" dirty="0" err="1" smtClean="0"/>
              <a:t>dRMT</a:t>
            </a:r>
            <a:r>
              <a:rPr lang="en-US" baseline="0" dirty="0" smtClean="0"/>
              <a:t> and the last one is a lower bound on the number of processors required to run a program at 1 packet per cycle. We get this by summing up the computational requirements of all nodes and dividing by the capacity of each processor.</a:t>
            </a:r>
          </a:p>
          <a:p>
            <a:endParaRPr lang="en-US" baseline="0" dirty="0" smtClean="0"/>
          </a:p>
          <a:p>
            <a:r>
              <a:rPr lang="en-US" baseline="0" dirty="0" smtClean="0"/>
              <a:t>We see that </a:t>
            </a:r>
            <a:r>
              <a:rPr lang="en-US" baseline="0" dirty="0" err="1" smtClean="0"/>
              <a:t>dRMT</a:t>
            </a:r>
            <a:r>
              <a:rPr lang="en-US" baseline="0" dirty="0" smtClean="0"/>
              <a:t> improves on RMT and reaches the lower bound, meaning we can’t do better than it.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23</a:t>
            </a:fld>
            <a:endParaRPr lang="en-US"/>
          </a:p>
        </p:txBody>
      </p:sp>
    </p:spTree>
    <p:extLst>
      <p:ext uri="{BB962C8B-B14F-4D97-AF65-F5344CB8AC3E}">
        <p14:creationId xmlns:p14="http://schemas.microsoft.com/office/powerpoint/2010/main" val="74820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Our gains on the egress pipeline of switch.p4 are a bit more than the gains on the ingress.</a:t>
            </a:r>
          </a:p>
        </p:txBody>
      </p:sp>
      <p:sp>
        <p:nvSpPr>
          <p:cNvPr id="4" name="Slide Number Placeholder 3"/>
          <p:cNvSpPr>
            <a:spLocks noGrp="1"/>
          </p:cNvSpPr>
          <p:nvPr>
            <p:ph type="sldNum" sz="quarter" idx="10"/>
          </p:nvPr>
        </p:nvSpPr>
        <p:spPr/>
        <p:txBody>
          <a:bodyPr/>
          <a:lstStyle/>
          <a:p>
            <a:fld id="{4B72050E-C83F-DC4E-B064-9A7B7E00D2A3}" type="slidenum">
              <a:rPr lang="en-US" smtClean="0"/>
              <a:t>24</a:t>
            </a:fld>
            <a:endParaRPr lang="en-US"/>
          </a:p>
        </p:txBody>
      </p:sp>
    </p:spTree>
    <p:extLst>
      <p:ext uri="{BB962C8B-B14F-4D97-AF65-F5344CB8AC3E}">
        <p14:creationId xmlns:p14="http://schemas.microsoft.com/office/powerpoint/2010/main" val="874861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compare against a P4 program that combines the ingress and egress pipelines into a single program and runs them together on the same physical pipeline. When we combine the ingress and egress pipelines, RMT benefits from the ability for the ingress to utilize match or action resources left unused by the egress or the other way around. Hence our gains relative to RMT are diminished in this combined case.</a:t>
            </a:r>
          </a:p>
        </p:txBody>
      </p:sp>
      <p:sp>
        <p:nvSpPr>
          <p:cNvPr id="4" name="Slide Number Placeholder 3"/>
          <p:cNvSpPr>
            <a:spLocks noGrp="1"/>
          </p:cNvSpPr>
          <p:nvPr>
            <p:ph type="sldNum" sz="quarter" idx="10"/>
          </p:nvPr>
        </p:nvSpPr>
        <p:spPr/>
        <p:txBody>
          <a:bodyPr/>
          <a:lstStyle/>
          <a:p>
            <a:fld id="{4B72050E-C83F-DC4E-B064-9A7B7E00D2A3}" type="slidenum">
              <a:rPr lang="en-US" smtClean="0"/>
              <a:t>25</a:t>
            </a:fld>
            <a:endParaRPr lang="en-US"/>
          </a:p>
        </p:txBody>
      </p:sp>
    </p:spTree>
    <p:extLst>
      <p:ext uri="{BB962C8B-B14F-4D97-AF65-F5344CB8AC3E}">
        <p14:creationId xmlns:p14="http://schemas.microsoft.com/office/powerpoint/2010/main" val="1863045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compared against a proprietary P4 program from a large switching chip vendor and report normalized results here.</a:t>
            </a:r>
          </a:p>
          <a:p>
            <a:endParaRPr lang="en-US" baseline="0" dirty="0" smtClean="0"/>
          </a:p>
          <a:p>
            <a:r>
              <a:rPr lang="en-US" baseline="0" dirty="0" smtClean="0"/>
              <a:t>In summary: We have gains of 4.5% to 50% on real programs. We also generated 100 random programs and found that </a:t>
            </a:r>
            <a:r>
              <a:rPr lang="en-US" baseline="0" dirty="0" err="1" smtClean="0"/>
              <a:t>dRMT</a:t>
            </a:r>
            <a:r>
              <a:rPr lang="en-US" baseline="0" dirty="0" smtClean="0"/>
              <a:t> had a mean gain of 10% and a max gain of 30% relative to RMT.</a:t>
            </a:r>
          </a:p>
        </p:txBody>
      </p:sp>
      <p:sp>
        <p:nvSpPr>
          <p:cNvPr id="4" name="Slide Number Placeholder 3"/>
          <p:cNvSpPr>
            <a:spLocks noGrp="1"/>
          </p:cNvSpPr>
          <p:nvPr>
            <p:ph type="sldNum" sz="quarter" idx="10"/>
          </p:nvPr>
        </p:nvSpPr>
        <p:spPr/>
        <p:txBody>
          <a:bodyPr/>
          <a:lstStyle/>
          <a:p>
            <a:fld id="{4B72050E-C83F-DC4E-B064-9A7B7E00D2A3}" type="slidenum">
              <a:rPr lang="en-US" smtClean="0"/>
              <a:t>26</a:t>
            </a:fld>
            <a:endParaRPr lang="en-US"/>
          </a:p>
        </p:txBody>
      </p:sp>
    </p:spTree>
    <p:extLst>
      <p:ext uri="{BB962C8B-B14F-4D97-AF65-F5344CB8AC3E}">
        <p14:creationId xmlns:p14="http://schemas.microsoft.com/office/powerpoint/2010/main" val="1645517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I’ll briefly</a:t>
            </a:r>
            <a:r>
              <a:rPr lang="en-US" baseline="0" dirty="0" smtClean="0"/>
              <a:t> touch upon the hardware feasibility of </a:t>
            </a:r>
            <a:r>
              <a:rPr lang="en-US" baseline="0" dirty="0" err="1" smtClean="0"/>
              <a:t>dRMT</a:t>
            </a:r>
            <a:r>
              <a:rPr lang="en-US" baseline="0" dirty="0" smtClean="0"/>
              <a:t>. There are two main concerns.</a:t>
            </a:r>
          </a:p>
          <a:p>
            <a:endParaRPr lang="en-US" baseline="0" dirty="0" smtClean="0"/>
          </a:p>
          <a:p>
            <a:r>
              <a:rPr lang="en-US" baseline="0" dirty="0" smtClean="0"/>
              <a:t>The first is the processor. </a:t>
            </a:r>
            <a:r>
              <a:rPr lang="en-US" baseline="0" dirty="0" err="1" smtClean="0"/>
              <a:t>dRMT’s</a:t>
            </a:r>
            <a:r>
              <a:rPr lang="en-US" baseline="0" dirty="0" smtClean="0"/>
              <a:t> hardware units for extracting keys for matching and performing actions on packet header are similar to RMT’s hardware within an RMT stage. The major difference is that because each </a:t>
            </a:r>
            <a:r>
              <a:rPr lang="en-US" baseline="0" dirty="0" err="1" smtClean="0"/>
              <a:t>dRMT</a:t>
            </a:r>
            <a:r>
              <a:rPr lang="en-US" baseline="0" dirty="0" smtClean="0"/>
              <a:t> processor executes all operations for a packet sent to it, </a:t>
            </a:r>
            <a:r>
              <a:rPr lang="en-US" baseline="0" dirty="0" err="1" smtClean="0"/>
              <a:t>dRMT</a:t>
            </a:r>
            <a:r>
              <a:rPr lang="en-US" baseline="0" dirty="0" smtClean="0"/>
              <a:t> procs needs to execute and store an entire program. In RMT, a program is split up into multiple pipeline stages, so an RMT stage only needs to store the set of packet operations for the portion of the program it is executing. This required us to optimize the design of the </a:t>
            </a:r>
            <a:r>
              <a:rPr lang="en-US" baseline="0" dirty="0" err="1" smtClean="0"/>
              <a:t>dRMT</a:t>
            </a:r>
            <a:r>
              <a:rPr lang="en-US" baseline="0" dirty="0" smtClean="0"/>
              <a:t> processor to make it area competitive with RMT.</a:t>
            </a:r>
          </a:p>
          <a:p>
            <a:endParaRPr lang="en-US" baseline="0" dirty="0" smtClean="0"/>
          </a:p>
          <a:p>
            <a:r>
              <a:rPr lang="en-US" baseline="0" dirty="0" smtClean="0"/>
              <a:t>The second is the crossbar, which needs to provide the ability to route every key generated by a processor to any memory cluster. Because a crossbar needs to connect every pair of memories and processors, its wiring complexity goes up </a:t>
            </a:r>
            <a:r>
              <a:rPr lang="en-US" baseline="0" dirty="0" err="1" smtClean="0"/>
              <a:t>quadratically</a:t>
            </a:r>
            <a:r>
              <a:rPr lang="en-US" baseline="0" dirty="0" smtClean="0"/>
              <a:t> with the number of processors and memories. We have come up with a new crossbar design to scale our crossbar and have also carried out manual place and route to actually lay out the wires and gates for the crossbar. By combining both the design and place-and-route steps, we are able to scale to up to 32 processors. That said, the crossbar is </a:t>
            </a:r>
            <a:r>
              <a:rPr lang="en-US" baseline="0" dirty="0" err="1" smtClean="0"/>
              <a:t>dRMT’s</a:t>
            </a:r>
            <a:r>
              <a:rPr lang="en-US" baseline="0" dirty="0" smtClean="0"/>
              <a:t> limiting factor. It seems hard to scale beyond 32 processors. But, 32 is already more than what commercial products support.</a:t>
            </a:r>
          </a:p>
        </p:txBody>
      </p:sp>
      <p:sp>
        <p:nvSpPr>
          <p:cNvPr id="4" name="Slide Number Placeholder 3"/>
          <p:cNvSpPr>
            <a:spLocks noGrp="1"/>
          </p:cNvSpPr>
          <p:nvPr>
            <p:ph type="sldNum" sz="quarter" idx="10"/>
          </p:nvPr>
        </p:nvSpPr>
        <p:spPr/>
        <p:txBody>
          <a:bodyPr/>
          <a:lstStyle/>
          <a:p>
            <a:fld id="{4B72050E-C83F-DC4E-B064-9A7B7E00D2A3}" type="slidenum">
              <a:rPr lang="en-US" smtClean="0"/>
              <a:t>27</a:t>
            </a:fld>
            <a:endParaRPr lang="en-US"/>
          </a:p>
        </p:txBody>
      </p:sp>
    </p:spTree>
    <p:extLst>
      <p:ext uri="{BB962C8B-B14F-4D97-AF65-F5344CB8AC3E}">
        <p14:creationId xmlns:p14="http://schemas.microsoft.com/office/powerpoint/2010/main" val="5808196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synthesized our </a:t>
            </a:r>
            <a:r>
              <a:rPr lang="en-US" baseline="0" dirty="0" err="1" smtClean="0"/>
              <a:t>dRMT</a:t>
            </a:r>
            <a:r>
              <a:rPr lang="en-US" baseline="0" dirty="0" smtClean="0"/>
              <a:t> processor and crossbar designs to a recent 16 nm transistor library. This bar graph shows the area of RMT stages alone and </a:t>
            </a:r>
            <a:r>
              <a:rPr lang="en-US" baseline="0" dirty="0" err="1" smtClean="0"/>
              <a:t>dRMT’s</a:t>
            </a:r>
            <a:r>
              <a:rPr lang="en-US" baseline="0" dirty="0" smtClean="0"/>
              <a:t> processors and crossbars alone. It does not include the substantial area contributions of the serial links on a switching chip, the packet data buffer, and the SRAM and TCAM for lookup tables.</a:t>
            </a:r>
          </a:p>
          <a:p>
            <a:endParaRPr lang="en-US" baseline="0" dirty="0" smtClean="0"/>
          </a:p>
          <a:p>
            <a:r>
              <a:rPr lang="en-US" baseline="0" dirty="0" smtClean="0"/>
              <a:t>We find that </a:t>
            </a:r>
            <a:r>
              <a:rPr lang="en-US" baseline="0" dirty="0" err="1" smtClean="0"/>
              <a:t>dRMT’s</a:t>
            </a:r>
            <a:r>
              <a:rPr lang="en-US" baseline="0" dirty="0" smtClean="0"/>
              <a:t> processors and crossbar incur a few mm^2 in additional area relative to RMT’s stages for the same number of processors or stages. </a:t>
            </a:r>
            <a:r>
              <a:rPr lang="en-US" dirty="0" smtClean="0"/>
              <a:t>This is a very</a:t>
            </a:r>
            <a:r>
              <a:rPr lang="en-US" baseline="0" dirty="0" smtClean="0"/>
              <a:t> small amount of additional area relative to a recent commercial switching chips that are between 300 and 700 mm^2. So we think this is quite modest.</a:t>
            </a:r>
          </a:p>
        </p:txBody>
      </p:sp>
      <p:sp>
        <p:nvSpPr>
          <p:cNvPr id="4" name="Slide Number Placeholder 3"/>
          <p:cNvSpPr>
            <a:spLocks noGrp="1"/>
          </p:cNvSpPr>
          <p:nvPr>
            <p:ph type="sldNum" sz="quarter" idx="10"/>
          </p:nvPr>
        </p:nvSpPr>
        <p:spPr/>
        <p:txBody>
          <a:bodyPr/>
          <a:lstStyle/>
          <a:p>
            <a:fld id="{4B72050E-C83F-DC4E-B064-9A7B7E00D2A3}" type="slidenum">
              <a:rPr lang="en-US" smtClean="0"/>
              <a:t>28</a:t>
            </a:fld>
            <a:endParaRPr lang="en-US"/>
          </a:p>
        </p:txBody>
      </p:sp>
    </p:spTree>
    <p:extLst>
      <p:ext uri="{BB962C8B-B14F-4D97-AF65-F5344CB8AC3E}">
        <p14:creationId xmlns:p14="http://schemas.microsoft.com/office/powerpoint/2010/main" val="15298869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conclude, this</a:t>
            </a:r>
            <a:r>
              <a:rPr lang="en-US" baseline="0" dirty="0" smtClean="0"/>
              <a:t> talk has been about a disaggregated architecture for a programmable switch, where we </a:t>
            </a:r>
            <a:r>
              <a:rPr lang="en-US" baseline="0" dirty="0" err="1" smtClean="0"/>
              <a:t>disagg</a:t>
            </a:r>
            <a:r>
              <a:rPr lang="en-US" baseline="0" dirty="0" smtClean="0"/>
              <a:t>. memory using a </a:t>
            </a:r>
            <a:r>
              <a:rPr lang="en-US" baseline="0" dirty="0" err="1" smtClean="0"/>
              <a:t>xbar</a:t>
            </a:r>
            <a:r>
              <a:rPr lang="en-US" baseline="0" dirty="0" smtClean="0"/>
              <a:t> and </a:t>
            </a:r>
            <a:r>
              <a:rPr lang="en-US" baseline="0" dirty="0" err="1" smtClean="0"/>
              <a:t>disagg</a:t>
            </a:r>
            <a:r>
              <a:rPr lang="en-US" baseline="0" dirty="0" smtClean="0"/>
              <a:t> compute using a processor instead of a stage. The reason to do this is that </a:t>
            </a:r>
            <a:r>
              <a:rPr lang="en-US" baseline="0" dirty="0" err="1" smtClean="0"/>
              <a:t>disagg</a:t>
            </a:r>
            <a:r>
              <a:rPr lang="en-US" baseline="0" dirty="0" smtClean="0"/>
              <a:t> improves flexibility in scheduling operations, which improves hardware utilization. The net result is that the same hardware can go further by running more complex programs. Conversely, you can use less hardware for the same old programs.</a:t>
            </a:r>
          </a:p>
          <a:p>
            <a:endParaRPr lang="en-US" baseline="0" dirty="0" smtClean="0"/>
          </a:p>
          <a:p>
            <a:r>
              <a:rPr lang="en-US" baseline="0" dirty="0" smtClean="0"/>
              <a:t>Currently, we are working on a silicon implementation of the </a:t>
            </a:r>
            <a:r>
              <a:rPr lang="en-US" baseline="0" dirty="0" err="1" smtClean="0"/>
              <a:t>dRMT</a:t>
            </a:r>
            <a:r>
              <a:rPr lang="en-US" baseline="0" dirty="0" smtClean="0"/>
              <a:t> architecture in the context of a high-speed programmable NIC. Our webpage with instructions to reproduce results is available here, and I am happy to </a:t>
            </a:r>
            <a:r>
              <a:rPr lang="en-US" baseline="0" smtClean="0"/>
              <a:t>take questions.</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29</a:t>
            </a:fld>
            <a:endParaRPr lang="en-US"/>
          </a:p>
        </p:txBody>
      </p:sp>
    </p:spTree>
    <p:extLst>
      <p:ext uri="{BB962C8B-B14F-4D97-AF65-F5344CB8AC3E}">
        <p14:creationId xmlns:p14="http://schemas.microsoft.com/office/powerpoint/2010/main" val="326032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with RMT is that it aggregates resources into stages,</a:t>
            </a:r>
            <a:r>
              <a:rPr lang="en-US" baseline="0" dirty="0" smtClean="0"/>
              <a:t> which provide a fixed ratio of memory capacity (for the lookup), match key generation capacity (to generate match keys), and action capacity (to transform a limited number of action fields).</a:t>
            </a:r>
          </a:p>
          <a:p>
            <a:endParaRPr lang="en-US" baseline="0" dirty="0" smtClean="0"/>
          </a:p>
          <a:p>
            <a:r>
              <a:rPr lang="en-US" baseline="0" dirty="0" smtClean="0"/>
              <a:t>The problem with aggregation is that it is inefficient for programs that do not confirm to the fixed ratio provided by the hardware. This is because you can’t allocate resources independently. If you increase one resource, you have to increase the other to maintain the same ratio. If you have a program that has a disproportionately large demand on one particular resource, you end up wasting resources.</a:t>
            </a:r>
          </a:p>
          <a:p>
            <a:endParaRPr lang="en-US" baseline="0" dirty="0" smtClean="0"/>
          </a:p>
          <a:p>
            <a:r>
              <a:rPr lang="en-US" baseline="0" dirty="0" smtClean="0"/>
              <a:t>The key idea behind </a:t>
            </a:r>
            <a:r>
              <a:rPr lang="en-US" baseline="0" dirty="0" err="1" smtClean="0"/>
              <a:t>dRMT</a:t>
            </a:r>
            <a:r>
              <a:rPr lang="en-US" baseline="0" dirty="0" smtClean="0"/>
              <a:t> is to disaggregate the </a:t>
            </a:r>
            <a:r>
              <a:rPr lang="en-US" baseline="0" dirty="0" err="1" smtClean="0"/>
              <a:t>reesouces</a:t>
            </a:r>
            <a:r>
              <a:rPr lang="en-US" baseline="0" dirty="0" smtClean="0"/>
              <a:t> (match, action, and memory) of a programmable switch so that they can be allocated independently. The result is more flexibility in allocation and hence better hardware utilization.</a:t>
            </a:r>
          </a:p>
          <a:p>
            <a:endParaRPr lang="en-US" baseline="0" dirty="0" smtClean="0"/>
          </a:p>
          <a:p>
            <a:r>
              <a:rPr lang="en-US" baseline="0" dirty="0" smtClean="0"/>
              <a:t>TODO: Maybe repeat a picture of a stage with the first bullet. Show it exploding in the second bullet.</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a:t>
            </a:fld>
            <a:endParaRPr lang="en-US"/>
          </a:p>
        </p:txBody>
      </p:sp>
    </p:spTree>
    <p:extLst>
      <p:ext uri="{BB962C8B-B14F-4D97-AF65-F5344CB8AC3E}">
        <p14:creationId xmlns:p14="http://schemas.microsoft.com/office/powerpoint/2010/main" val="66426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does</a:t>
            </a:r>
            <a:r>
              <a:rPr lang="en-US" baseline="0" dirty="0" smtClean="0"/>
              <a:t> this work forever in steady state when packets are arriving every 2 clock cycles? Let’s check. Packet 4, 5, 6, there are no conflicts. You can check that there are no conflicts by looking at any of the columns in the table here and seeing that there is at most one match or action operation.</a:t>
            </a:r>
          </a:p>
          <a:p>
            <a:endParaRPr lang="en-US" baseline="0" dirty="0" smtClean="0"/>
          </a:p>
          <a:p>
            <a:r>
              <a:rPr lang="en-US" baseline="0" dirty="0" smtClean="0"/>
              <a:t>We can keep going this way until we hit steady state and see a repeating pattern. We’ll stop with packet 6, but it turns out that this particular schedule works in steady state if you repeat it forever.</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31</a:t>
            </a:fld>
            <a:endParaRPr lang="en-US"/>
          </a:p>
        </p:txBody>
      </p:sp>
    </p:spTree>
    <p:extLst>
      <p:ext uri="{BB962C8B-B14F-4D97-AF65-F5344CB8AC3E}">
        <p14:creationId xmlns:p14="http://schemas.microsoft.com/office/powerpoint/2010/main" val="528355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32</a:t>
            </a:fld>
            <a:endParaRPr lang="en-US"/>
          </a:p>
        </p:txBody>
      </p:sp>
    </p:spTree>
    <p:extLst>
      <p:ext uri="{BB962C8B-B14F-4D97-AF65-F5344CB8AC3E}">
        <p14:creationId xmlns:p14="http://schemas.microsoft.com/office/powerpoint/2010/main" val="4813503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looked</a:t>
            </a:r>
            <a:r>
              <a:rPr lang="en-US" baseline="0" dirty="0" smtClean="0"/>
              <a:t> at what would happen if we decreased the number of processors from the minimum number required for 1 packet per cycle. We specifically look at switch.p4’s egress program, which needs a minimum of 7 processors for </a:t>
            </a:r>
            <a:r>
              <a:rPr lang="en-US" baseline="0" dirty="0" err="1" smtClean="0"/>
              <a:t>dRMT</a:t>
            </a:r>
            <a:r>
              <a:rPr lang="en-US" baseline="0" dirty="0" smtClean="0"/>
              <a:t> and 12 for RMT.</a:t>
            </a:r>
          </a:p>
          <a:p>
            <a:endParaRPr lang="en-US" baseline="0" dirty="0" smtClean="0"/>
          </a:p>
          <a:p>
            <a:r>
              <a:rPr lang="en-US" baseline="0" dirty="0" smtClean="0"/>
              <a:t>We see that the performance for </a:t>
            </a:r>
            <a:r>
              <a:rPr lang="en-US" baseline="0" dirty="0" err="1" smtClean="0"/>
              <a:t>dRMT</a:t>
            </a:r>
            <a:r>
              <a:rPr lang="en-US" baseline="0" dirty="0" smtClean="0"/>
              <a:t> degrades gracefully with a decrease in the number of processors. But for RMT, the performance falls by a factor of 2 when going from 12 to 11 processors because of the need to recirculate packet. It drops again when going from 6 to </a:t>
            </a:r>
            <a:r>
              <a:rPr lang="en-US" baseline="0" smtClean="0"/>
              <a:t>5 because we need another recirculation and so 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33</a:t>
            </a:fld>
            <a:endParaRPr lang="en-US"/>
          </a:p>
        </p:txBody>
      </p:sp>
    </p:spTree>
    <p:extLst>
      <p:ext uri="{BB962C8B-B14F-4D97-AF65-F5344CB8AC3E}">
        <p14:creationId xmlns:p14="http://schemas.microsoft.com/office/powerpoint/2010/main" val="18039758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35</a:t>
            </a:fld>
            <a:endParaRPr lang="en-US"/>
          </a:p>
        </p:txBody>
      </p:sp>
    </p:spTree>
    <p:extLst>
      <p:ext uri="{BB962C8B-B14F-4D97-AF65-F5344CB8AC3E}">
        <p14:creationId xmlns:p14="http://schemas.microsoft.com/office/powerpoint/2010/main" val="1693092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36</a:t>
            </a:fld>
            <a:endParaRPr lang="en-US"/>
          </a:p>
        </p:txBody>
      </p:sp>
    </p:spTree>
    <p:extLst>
      <p:ext uri="{BB962C8B-B14F-4D97-AF65-F5344CB8AC3E}">
        <p14:creationId xmlns:p14="http://schemas.microsoft.com/office/powerpoint/2010/main" val="14424564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37</a:t>
            </a:fld>
            <a:endParaRPr lang="en-US"/>
          </a:p>
        </p:txBody>
      </p:sp>
    </p:spTree>
    <p:extLst>
      <p:ext uri="{BB962C8B-B14F-4D97-AF65-F5344CB8AC3E}">
        <p14:creationId xmlns:p14="http://schemas.microsoft.com/office/powerpoint/2010/main" val="2321853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that if tables are split, it’s no longer equivalent, which means the previously decoupled problems become coupled.</a:t>
            </a:r>
          </a:p>
        </p:txBody>
      </p:sp>
      <p:sp>
        <p:nvSpPr>
          <p:cNvPr id="4" name="Slide Number Placeholder 3"/>
          <p:cNvSpPr>
            <a:spLocks noGrp="1"/>
          </p:cNvSpPr>
          <p:nvPr>
            <p:ph type="sldNum" sz="quarter" idx="10"/>
          </p:nvPr>
        </p:nvSpPr>
        <p:spPr/>
        <p:txBody>
          <a:bodyPr/>
          <a:lstStyle/>
          <a:p>
            <a:fld id="{4B72050E-C83F-DC4E-B064-9A7B7E00D2A3}" type="slidenum">
              <a:rPr lang="en-US" smtClean="0"/>
              <a:t>38</a:t>
            </a:fld>
            <a:endParaRPr lang="en-US"/>
          </a:p>
        </p:txBody>
      </p:sp>
    </p:spTree>
    <p:extLst>
      <p:ext uri="{BB962C8B-B14F-4D97-AF65-F5344CB8AC3E}">
        <p14:creationId xmlns:p14="http://schemas.microsoft.com/office/powerpoint/2010/main" val="1380588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39</a:t>
            </a:fld>
            <a:endParaRPr lang="en-US"/>
          </a:p>
        </p:txBody>
      </p:sp>
    </p:spTree>
    <p:extLst>
      <p:ext uri="{BB962C8B-B14F-4D97-AF65-F5344CB8AC3E}">
        <p14:creationId xmlns:p14="http://schemas.microsoft.com/office/powerpoint/2010/main" val="2050295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40</a:t>
            </a:fld>
            <a:endParaRPr lang="en-US"/>
          </a:p>
        </p:txBody>
      </p:sp>
    </p:spTree>
    <p:extLst>
      <p:ext uri="{BB962C8B-B14F-4D97-AF65-F5344CB8AC3E}">
        <p14:creationId xmlns:p14="http://schemas.microsoft.com/office/powerpoint/2010/main" val="2142033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 this into compiler overview and add a overview diagram P4-&gt;DAG-&gt;Packet</a:t>
            </a:r>
            <a:r>
              <a:rPr lang="en-US" baseline="0" dirty="0" smtClean="0"/>
              <a:t> Scheduling.</a:t>
            </a:r>
            <a:r>
              <a:rPr lang="en-US" dirty="0" smtClean="0"/>
              <a:t> Also simplify</a:t>
            </a:r>
            <a:r>
              <a:rPr lang="en-US" baseline="0" dirty="0" smtClean="0"/>
              <a:t> constraints. Maybe show constraints in the overview diagram.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Bring back diagram of the processor to explain</a:t>
            </a:r>
          </a:p>
          <a:p>
            <a:r>
              <a:rPr lang="en-US" dirty="0" smtClean="0"/>
              <a:t>IPC went by too fast. Need to introduce it so that people are not lost. Maybe</a:t>
            </a:r>
            <a:r>
              <a:rPr lang="en-US" baseline="0" dirty="0" smtClean="0"/>
              <a:t> just call it packet concurrency?</a:t>
            </a:r>
          </a:p>
          <a:p>
            <a:r>
              <a:rPr lang="en-US" baseline="0" dirty="0" smtClean="0"/>
              <a:t>Multi-processor design can lead to reordering. Useful to mention this is not a problem up front because everything has the same latency.</a:t>
            </a:r>
          </a:p>
          <a:p>
            <a:endParaRPr lang="en-US" baseline="0" dirty="0" smtClean="0"/>
          </a:p>
          <a:p>
            <a:r>
              <a:rPr lang="en-US" baseline="0" dirty="0" smtClean="0"/>
              <a:t>Too much redundancy in the second bullet</a:t>
            </a:r>
          </a:p>
          <a:p>
            <a:r>
              <a:rPr lang="en-US" baseline="0" dirty="0" smtClean="0"/>
              <a:t>TODO: More animations here</a:t>
            </a:r>
          </a:p>
          <a:p>
            <a:endParaRPr lang="en-US" baseline="0" dirty="0" smtClean="0"/>
          </a:p>
          <a:p>
            <a:r>
              <a:rPr lang="en-US" baseline="0" dirty="0" smtClean="0"/>
              <a:t>Too many details</a:t>
            </a:r>
          </a:p>
          <a:p>
            <a:r>
              <a:rPr lang="en-US" baseline="0" dirty="0" smtClean="0"/>
              <a:t>It wasn’t clear what a key was.</a:t>
            </a:r>
          </a:p>
          <a:p>
            <a:r>
              <a:rPr lang="en-US" baseline="0" dirty="0" smtClean="0"/>
              <a:t>Too many details.</a:t>
            </a:r>
          </a:p>
          <a:p>
            <a:endParaRPr lang="en-US" baseline="0" dirty="0" smtClean="0"/>
          </a:p>
          <a:p>
            <a:r>
              <a:rPr lang="en-US" baseline="0" dirty="0" smtClean="0"/>
              <a:t>Simplify number of constraints.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41</a:t>
            </a:fld>
            <a:endParaRPr lang="en-US"/>
          </a:p>
        </p:txBody>
      </p:sp>
    </p:spTree>
    <p:extLst>
      <p:ext uri="{BB962C8B-B14F-4D97-AF65-F5344CB8AC3E}">
        <p14:creationId xmlns:p14="http://schemas.microsoft.com/office/powerpoint/2010/main" val="913343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what do I mean by disaggregation? Let us look at it in a bit more detail. Let’s bring back the diagram of a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97221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This leads into the compiler. </a:t>
            </a:r>
          </a:p>
          <a:p>
            <a:endParaRPr lang="en-US" baseline="0" dirty="0" smtClean="0"/>
          </a:p>
          <a:p>
            <a:r>
              <a:rPr lang="en-US" baseline="0" dirty="0" smtClean="0"/>
              <a:t>Toy example very loosely inspired by L2-L3 with Multicast.</a:t>
            </a:r>
          </a:p>
          <a:p>
            <a:endParaRPr lang="en-US" baseline="0" dirty="0" smtClean="0"/>
          </a:p>
          <a:p>
            <a:r>
              <a:rPr lang="en-US" baseline="0" dirty="0" smtClean="0"/>
              <a:t>TODO: Might be too detailed.</a:t>
            </a:r>
          </a:p>
          <a:p>
            <a:endParaRPr lang="en-US" baseline="0" dirty="0" smtClean="0"/>
          </a:p>
          <a:p>
            <a:r>
              <a:rPr lang="en-US" baseline="0" dirty="0" smtClean="0"/>
              <a:t>This part was not very interesting here.</a:t>
            </a:r>
          </a:p>
          <a:p>
            <a:r>
              <a:rPr lang="en-US" baseline="0" dirty="0" smtClean="0"/>
              <a:t>Didn’t get the high-level problem in slide 15. Make it very clear what proc. Scheduling was on slide 15.</a:t>
            </a:r>
          </a:p>
          <a:p>
            <a:endParaRPr lang="en-US" baseline="0" dirty="0" smtClean="0"/>
          </a:p>
          <a:p>
            <a:r>
              <a:rPr lang="en-US" baseline="0" dirty="0" smtClean="0"/>
              <a:t>Say that you go from P4-&gt;Operation dependency graph -&gt; ILP (and then you could say that the P4-&gt;ODG transformation is not shown).</a:t>
            </a:r>
          </a:p>
          <a:p>
            <a:r>
              <a:rPr lang="en-US" baseline="0" dirty="0" smtClean="0"/>
              <a:t>Could remove this slide.</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42</a:t>
            </a:fld>
            <a:endParaRPr lang="en-US"/>
          </a:p>
        </p:txBody>
      </p:sp>
    </p:spTree>
    <p:extLst>
      <p:ext uri="{BB962C8B-B14F-4D97-AF65-F5344CB8AC3E}">
        <p14:creationId xmlns:p14="http://schemas.microsoft.com/office/powerpoint/2010/main" val="1037287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the lower half is a histogram or empirical distribution</a:t>
            </a:r>
          </a:p>
          <a:p>
            <a:r>
              <a:rPr lang="en-US" dirty="0" smtClean="0"/>
              <a:t>The pdf indicates 29 is sufficient, but you seem to have 32.</a:t>
            </a:r>
          </a:p>
          <a:p>
            <a:endParaRPr lang="en-US" dirty="0" smtClean="0"/>
          </a:p>
          <a:p>
            <a:r>
              <a:rPr lang="en-US" dirty="0" smtClean="0"/>
              <a:t>Seemed like a jump from </a:t>
            </a:r>
            <a:r>
              <a:rPr lang="en-US" dirty="0" err="1" smtClean="0"/>
              <a:t>eval</a:t>
            </a:r>
            <a:r>
              <a:rPr lang="en-US" dirty="0" smtClean="0"/>
              <a:t> to design (hardware design)</a:t>
            </a:r>
          </a:p>
          <a:p>
            <a:r>
              <a:rPr lang="en-US" dirty="0" smtClean="0"/>
              <a:t>Some sign posting would help.</a:t>
            </a:r>
          </a:p>
          <a:p>
            <a:endParaRPr lang="en-US" dirty="0" smtClean="0"/>
          </a:p>
          <a:p>
            <a:r>
              <a:rPr lang="en-US" dirty="0" smtClean="0"/>
              <a:t>Make it clear that the processor has to store the program.</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43</a:t>
            </a:fld>
            <a:endParaRPr lang="en-US"/>
          </a:p>
        </p:txBody>
      </p:sp>
    </p:spTree>
    <p:extLst>
      <p:ext uri="{BB962C8B-B14F-4D97-AF65-F5344CB8AC3E}">
        <p14:creationId xmlns:p14="http://schemas.microsoft.com/office/powerpoint/2010/main" val="262834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Area numbers for 32x32 crossbar with 8 80-bit keys on each side</a:t>
            </a:r>
          </a:p>
        </p:txBody>
      </p:sp>
      <p:sp>
        <p:nvSpPr>
          <p:cNvPr id="4" name="Slide Number Placeholder 3"/>
          <p:cNvSpPr>
            <a:spLocks noGrp="1"/>
          </p:cNvSpPr>
          <p:nvPr>
            <p:ph type="sldNum" sz="quarter" idx="10"/>
          </p:nvPr>
        </p:nvSpPr>
        <p:spPr/>
        <p:txBody>
          <a:bodyPr/>
          <a:lstStyle/>
          <a:p>
            <a:fld id="{4B72050E-C83F-DC4E-B064-9A7B7E00D2A3}" type="slidenum">
              <a:rPr lang="en-US" smtClean="0"/>
              <a:t>44</a:t>
            </a:fld>
            <a:endParaRPr lang="en-US"/>
          </a:p>
        </p:txBody>
      </p:sp>
    </p:spTree>
    <p:extLst>
      <p:ext uri="{BB962C8B-B14F-4D97-AF65-F5344CB8AC3E}">
        <p14:creationId xmlns:p14="http://schemas.microsoft.com/office/powerpoint/2010/main" val="455740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This diagram might be too detailed.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just replace it</a:t>
            </a:r>
            <a:r>
              <a:rPr lang="en-US" baseline="0" dirty="0" smtClean="0"/>
              <a:t> with a high-level overview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Key differences with RMT: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dRMT</a:t>
            </a:r>
            <a:r>
              <a:rPr lang="en-US" dirty="0" smtClean="0"/>
              <a:t> processor needs to store full program </a:t>
            </a:r>
            <a:r>
              <a:rPr lang="en-US" dirty="0" smtClean="0">
                <a:sym typeface="Wingdings"/>
              </a:rPr>
              <a:t> </a:t>
            </a:r>
            <a:r>
              <a:rPr lang="en-US" dirty="0" err="1" smtClean="0">
                <a:sym typeface="Wingdings"/>
              </a:rPr>
              <a:t>Config</a:t>
            </a:r>
            <a:r>
              <a:rPr lang="en-US" baseline="0" dirty="0" smtClean="0">
                <a:sym typeface="Wingdings"/>
              </a:rPr>
              <a:t> table &amp; instruction table more expensive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Scratchpad (store results for delayed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VLIW Instructions: 32 ALUs instead of 224</a:t>
            </a:r>
            <a:endParaRPr lang="en-US" dirty="0" smtClean="0"/>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45</a:t>
            </a:fld>
            <a:endParaRPr lang="en-US"/>
          </a:p>
        </p:txBody>
      </p:sp>
    </p:spTree>
    <p:extLst>
      <p:ext uri="{BB962C8B-B14F-4D97-AF65-F5344CB8AC3E}">
        <p14:creationId xmlns:p14="http://schemas.microsoft.com/office/powerpoint/2010/main" val="9155913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Consider removing slide on tables without a match.</a:t>
            </a:r>
            <a:r>
              <a:rPr lang="en-US" baseline="0" dirty="0" smtClean="0"/>
              <a:t> Technically, we can pack this with another program that *does* use the match. i.e., </a:t>
            </a:r>
            <a:r>
              <a:rPr lang="en-US" baseline="0" dirty="0" smtClean="0">
                <a:sym typeface="Wingdings"/>
              </a:rPr>
              <a:t>could combine slide 4 with slide 3.</a:t>
            </a:r>
          </a:p>
          <a:p>
            <a:pPr marL="171450" indent="-171450">
              <a:buFont typeface="Wingdings" charset="2"/>
              <a:buChar char="à"/>
            </a:pPr>
            <a:endParaRPr lang="en-U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47</a:t>
            </a:fld>
            <a:endParaRPr lang="en-US"/>
          </a:p>
        </p:txBody>
      </p:sp>
    </p:spTree>
    <p:extLst>
      <p:ext uri="{BB962C8B-B14F-4D97-AF65-F5344CB8AC3E}">
        <p14:creationId xmlns:p14="http://schemas.microsoft.com/office/powerpoint/2010/main" val="3884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we </a:t>
            </a:r>
            <a:r>
              <a:rPr lang="en-US" baseline="0" dirty="0" err="1" smtClean="0"/>
              <a:t>disagg</a:t>
            </a:r>
            <a:r>
              <a:rPr lang="en-US" baseline="0" dirty="0" smtClean="0"/>
              <a:t>. memory. We replace the stage-local memory in the pipeline with a shared array of memory clusters accessible from any stage through a crossbar. Now, the stages in aggregate have access to all the memory in the system, because the memory doesn’t belong to any one stage in particular.</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05122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disaggregate compute. We replace each of the pipeline stages that is rigidly forced to always execute matches followed by actions with a match-action processor that can execute matches and actions in any order that respects program dependencies. Now, once packets have been parsed, they are distributed by a distributor to one of the processors in round-robin order. So the first packet goes to processor 1, the second to processor 2, and so on.</a:t>
            </a:r>
          </a:p>
          <a:p>
            <a:endParaRPr lang="en-US" baseline="0" dirty="0" smtClean="0"/>
          </a:p>
          <a:p>
            <a:r>
              <a:rPr lang="en-US" baseline="0" dirty="0" smtClean="0"/>
              <a:t>Once a processor receives a packet, it is responsible for carrying out all operations on that packet. Unlike the pipeline, packets don’t move around between processors. Let’s look at </a:t>
            </a:r>
            <a:r>
              <a:rPr lang="en-US" baseline="0" dirty="0" err="1" smtClean="0"/>
              <a:t>pkt</a:t>
            </a:r>
            <a:r>
              <a:rPr lang="en-US" baseline="0" dirty="0" smtClean="0"/>
              <a:t> 2 on proc 2. Over the duration of this packet, the proc might access tables in different memory clusters.</a:t>
            </a:r>
          </a:p>
          <a:p>
            <a:endParaRPr lang="en-US" baseline="0" dirty="0" smtClean="0"/>
          </a:p>
          <a:p>
            <a:r>
              <a:rPr lang="en-US" baseline="0" dirty="0" smtClean="0"/>
              <a:t>TODO: Action orientation here is flipped.</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48445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28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18281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see what specific</a:t>
            </a:r>
            <a:r>
              <a:rPr lang="en-US" baseline="0" dirty="0" smtClean="0"/>
              <a:t> </a:t>
            </a:r>
            <a:r>
              <a:rPr lang="en-US" dirty="0" smtClean="0"/>
              <a:t>problems </a:t>
            </a:r>
            <a:r>
              <a:rPr lang="en-US" dirty="0" err="1" smtClean="0"/>
              <a:t>dRMT</a:t>
            </a:r>
            <a:r>
              <a:rPr lang="en-US" baseline="0" dirty="0" smtClean="0"/>
              <a:t> solves. I am discussing a few here. The paper provides many more examples.</a:t>
            </a:r>
          </a:p>
          <a:p>
            <a:endParaRPr lang="en-US" baseline="0" dirty="0" smtClean="0"/>
          </a:p>
          <a:p>
            <a:r>
              <a:rPr lang="en-US" baseline="0" dirty="0" smtClean="0"/>
              <a:t>First, RMT conflates memory and packet processing resources. So if you allocate more of one, you are forced to allocate more of the other. A common example is when you have a table that is too large to fit within one memory cluster. So you split it over multiple stages. Now, to lookup a key, you look it up in each of the three partitions and decide in the last stage whether it was found anywhere and what action to carry out.</a:t>
            </a:r>
          </a:p>
          <a:p>
            <a:endParaRPr lang="en-US" baseline="0" dirty="0" smtClean="0"/>
          </a:p>
          <a:p>
            <a:r>
              <a:rPr lang="en-US" baseline="0" dirty="0" smtClean="0"/>
              <a:t>The problem with this is that it wastes match capacity because the match key is repeatedly extracted in each key to match against every partition in the table. So to perform a lookup on one table, which should require only one match key, you are forced to use three match keys just because it was a large table. Similarly, the action units are unused until the last stage because it is not clear until then what action to carry out.</a:t>
            </a:r>
          </a:p>
          <a:p>
            <a:endParaRPr lang="en-US" baseline="0" dirty="0" smtClean="0"/>
          </a:p>
          <a:p>
            <a:r>
              <a:rPr lang="en-US" baseline="0" dirty="0" smtClean="0"/>
              <a:t>By contrast, </a:t>
            </a:r>
            <a:r>
              <a:rPr lang="en-US" baseline="0" dirty="0" err="1" smtClean="0"/>
              <a:t>dRMT</a:t>
            </a:r>
            <a:r>
              <a:rPr lang="en-US" baseline="0" dirty="0" smtClean="0"/>
              <a:t> can spread the table over multiple clusters because it is large, but still use only one match and one action unit because the memory and computational units are disaggregated in </a:t>
            </a:r>
            <a:r>
              <a:rPr lang="en-US" baseline="0" dirty="0" err="1" smtClean="0"/>
              <a:t>dRMT</a:t>
            </a:r>
            <a:r>
              <a:rPr lang="en-US" baseline="0" dirty="0" smtClean="0"/>
              <a:t>. Specifically, a single </a:t>
            </a:r>
            <a:r>
              <a:rPr lang="en-US" baseline="0" dirty="0" err="1" smtClean="0"/>
              <a:t>dRMT</a:t>
            </a:r>
            <a:r>
              <a:rPr lang="en-US" baseline="0" dirty="0" smtClean="0"/>
              <a:t> processor can generate the match key using one match unit, then multicast it over the crossbar to each of three individual units, and finally use a single action unit to carry out the action based on where the key matched.</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9</a:t>
            </a:fld>
            <a:endParaRPr lang="en-US"/>
          </a:p>
        </p:txBody>
      </p:sp>
    </p:spTree>
    <p:extLst>
      <p:ext uri="{BB962C8B-B14F-4D97-AF65-F5344CB8AC3E}">
        <p14:creationId xmlns:p14="http://schemas.microsoft.com/office/powerpoint/2010/main" val="207598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ravek" charset="0"/>
                <a:ea typeface="Seravek" charset="0"/>
                <a:cs typeface="Serave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ravek" charset="0"/>
                <a:ea typeface="Seravek" charset="0"/>
                <a:cs typeface="Serave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48897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270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048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ravek" charset="0"/>
                <a:ea typeface="Seravek" charset="0"/>
                <a:cs typeface="Seravek"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Seravek" charset="0"/>
                <a:ea typeface="Seravek" charset="0"/>
                <a:cs typeface="Seravek" charset="0"/>
              </a:defRPr>
            </a:lvl1pPr>
            <a:lvl2pPr>
              <a:defRPr>
                <a:latin typeface="Seravek" charset="0"/>
                <a:ea typeface="Seravek" charset="0"/>
                <a:cs typeface="Seravek" charset="0"/>
              </a:defRPr>
            </a:lvl2pPr>
            <a:lvl3pPr>
              <a:defRPr>
                <a:latin typeface="Seravek" charset="0"/>
                <a:ea typeface="Seravek" charset="0"/>
                <a:cs typeface="Seravek" charset="0"/>
              </a:defRPr>
            </a:lvl3pPr>
            <a:lvl4pPr>
              <a:defRPr>
                <a:latin typeface="Seravek" charset="0"/>
                <a:ea typeface="Seravek" charset="0"/>
                <a:cs typeface="Seravek" charset="0"/>
              </a:defRPr>
            </a:lvl4pPr>
            <a:lvl5pPr>
              <a:defRPr>
                <a:latin typeface="Seravek" charset="0"/>
                <a:ea typeface="Seravek" charset="0"/>
                <a:cs typeface="Seravek"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8601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8774068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9803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577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851425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85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46130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81056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363" y="-239305"/>
            <a:ext cx="11205274"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09721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17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tx1"/>
          </a:solidFill>
          <a:latin typeface="Seravek" charset="0"/>
          <a:ea typeface="Seravek" charset="0"/>
          <a:cs typeface="Seravek"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ravek" charset="0"/>
          <a:ea typeface="Seravek" charset="0"/>
          <a:cs typeface="Serave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ravek" charset="0"/>
          <a:ea typeface="Seravek" charset="0"/>
          <a:cs typeface="Seravek"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ravek" charset="0"/>
          <a:ea typeface="Seravek" charset="0"/>
          <a:cs typeface="Seravek"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image" Target="../media/image29.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slideLayout" Target="../slideLayouts/slideLayout6.xml"/><Relationship Id="rId2" Type="http://schemas.openxmlformats.org/officeDocument/2006/relationships/notesSlide" Target="../notesSlides/notesSlide22.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chart" Target="../charts/char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chart" Target="../charts/char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hart" Target="../charts/char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dirty="0" err="1"/>
              <a:t>dRMT</a:t>
            </a:r>
            <a:r>
              <a:rPr lang="en-US" dirty="0"/>
              <a:t>: Disaggregated Programmable Switching</a:t>
            </a:r>
          </a:p>
        </p:txBody>
      </p:sp>
      <p:sp>
        <p:nvSpPr>
          <p:cNvPr id="3" name="Subtitle 2"/>
          <p:cNvSpPr>
            <a:spLocks noGrp="1"/>
          </p:cNvSpPr>
          <p:nvPr>
            <p:ph type="subTitle" idx="1"/>
          </p:nvPr>
        </p:nvSpPr>
        <p:spPr>
          <a:xfrm>
            <a:off x="740229" y="3381651"/>
            <a:ext cx="10827657" cy="2173120"/>
          </a:xfrm>
        </p:spPr>
        <p:txBody>
          <a:bodyPr>
            <a:noAutofit/>
          </a:bodyPr>
          <a:lstStyle/>
          <a:p>
            <a:pPr>
              <a:lnSpc>
                <a:spcPct val="100000"/>
              </a:lnSpc>
            </a:pPr>
            <a:r>
              <a:rPr lang="en-US" sz="2800" dirty="0" smtClean="0"/>
              <a:t>Sharad </a:t>
            </a:r>
            <a:r>
              <a:rPr lang="en-US" sz="2800" dirty="0" err="1"/>
              <a:t>Chole</a:t>
            </a:r>
            <a:r>
              <a:rPr lang="en-US" sz="2800" dirty="0"/>
              <a:t>, Andrew Fingerhut, Sha Ma, </a:t>
            </a:r>
            <a:r>
              <a:rPr lang="en-US" sz="2800" b="1" dirty="0" err="1"/>
              <a:t>Anirudh</a:t>
            </a:r>
            <a:r>
              <a:rPr lang="en-US" sz="2800" b="1" dirty="0"/>
              <a:t> </a:t>
            </a:r>
            <a:r>
              <a:rPr lang="en-US" sz="2800" b="1" dirty="0" err="1" smtClean="0"/>
              <a:t>Sivaraman</a:t>
            </a:r>
            <a:r>
              <a:rPr lang="en-US" sz="2800" dirty="0" smtClean="0"/>
              <a:t>,</a:t>
            </a:r>
          </a:p>
          <a:p>
            <a:pPr>
              <a:lnSpc>
                <a:spcPct val="100000"/>
              </a:lnSpc>
            </a:pPr>
            <a:r>
              <a:rPr lang="en-US" sz="2800" dirty="0" smtClean="0"/>
              <a:t>Shay </a:t>
            </a:r>
            <a:r>
              <a:rPr lang="en-US" sz="2800" dirty="0" err="1" smtClean="0"/>
              <a:t>Vargaftik</a:t>
            </a:r>
            <a:r>
              <a:rPr lang="en-US" sz="2800" dirty="0"/>
              <a:t>, </a:t>
            </a:r>
            <a:r>
              <a:rPr lang="en-US" sz="2800" dirty="0" err="1"/>
              <a:t>Alon</a:t>
            </a:r>
            <a:r>
              <a:rPr lang="en-US" sz="2800" dirty="0"/>
              <a:t> Berger, Gal Mendelson</a:t>
            </a:r>
            <a:r>
              <a:rPr lang="en-US" sz="2800" dirty="0" smtClean="0"/>
              <a:t>, Mohammad </a:t>
            </a:r>
            <a:r>
              <a:rPr lang="en-US" sz="2800" dirty="0" err="1" smtClean="0"/>
              <a:t>Alizadeh</a:t>
            </a:r>
            <a:r>
              <a:rPr lang="en-US" sz="2800" dirty="0" smtClean="0"/>
              <a:t>,</a:t>
            </a:r>
          </a:p>
          <a:p>
            <a:pPr>
              <a:lnSpc>
                <a:spcPct val="100000"/>
              </a:lnSpc>
            </a:pPr>
            <a:r>
              <a:rPr lang="en-US" sz="2800" dirty="0" smtClean="0"/>
              <a:t>Shang-</a:t>
            </a:r>
            <a:r>
              <a:rPr lang="en-US" sz="2800" dirty="0" err="1" smtClean="0"/>
              <a:t>Tse</a:t>
            </a:r>
            <a:r>
              <a:rPr lang="en-US" sz="2800" dirty="0" smtClean="0"/>
              <a:t> </a:t>
            </a:r>
            <a:r>
              <a:rPr lang="en-US" sz="2800" dirty="0"/>
              <a:t>Chuang, Isaac </a:t>
            </a:r>
            <a:r>
              <a:rPr lang="en-US" sz="2800" dirty="0" err="1"/>
              <a:t>Keslassy</a:t>
            </a:r>
            <a:r>
              <a:rPr lang="en-US" sz="2800" dirty="0"/>
              <a:t>, Ariel </a:t>
            </a:r>
            <a:r>
              <a:rPr lang="en-US" sz="2800" dirty="0" err="1"/>
              <a:t>Orda</a:t>
            </a:r>
            <a:r>
              <a:rPr lang="en-US" sz="2800" dirty="0"/>
              <a:t>, and Tom </a:t>
            </a:r>
            <a:r>
              <a:rPr lang="en-US" sz="2800" dirty="0" err="1"/>
              <a:t>Edsall</a:t>
            </a:r>
            <a:endParaRPr lang="en-US" sz="2800" dirty="0"/>
          </a:p>
        </p:txBody>
      </p:sp>
      <p:grpSp>
        <p:nvGrpSpPr>
          <p:cNvPr id="9" name="Group 8"/>
          <p:cNvGrpSpPr/>
          <p:nvPr/>
        </p:nvGrpSpPr>
        <p:grpSpPr>
          <a:xfrm>
            <a:off x="267808" y="5467353"/>
            <a:ext cx="11656384" cy="1069647"/>
            <a:chOff x="222237" y="5467353"/>
            <a:chExt cx="11656384" cy="1069647"/>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115" y="5635916"/>
              <a:ext cx="3280424" cy="73252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237" y="5467737"/>
              <a:ext cx="2024389" cy="106887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28" y="5467353"/>
              <a:ext cx="2648857" cy="106964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9620" y="5473527"/>
              <a:ext cx="2909001" cy="1057299"/>
            </a:xfrm>
            <a:prstGeom prst="rect">
              <a:avLst/>
            </a:prstGeom>
          </p:spPr>
        </p:pic>
      </p:grpSp>
    </p:spTree>
    <p:extLst>
      <p:ext uri="{BB962C8B-B14F-4D97-AF65-F5344CB8AC3E}">
        <p14:creationId xmlns:p14="http://schemas.microsoft.com/office/powerpoint/2010/main" val="431560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RMT suffers performance cliff if program doesn’t fit</a:t>
            </a:r>
          </a:p>
          <a:p>
            <a:pPr lvl="1">
              <a:buFont typeface="Arial" charset="0"/>
              <a:buChar char="•"/>
            </a:pPr>
            <a:r>
              <a:rPr lang="en-US" dirty="0"/>
              <a:t> </a:t>
            </a:r>
            <a:r>
              <a:rPr lang="en-US" dirty="0" smtClean="0"/>
              <a:t>Recirculate packet to “extend” pipeline </a:t>
            </a:r>
            <a:r>
              <a:rPr lang="en-US" dirty="0" smtClean="0">
                <a:solidFill>
                  <a:srgbClr val="C00000"/>
                </a:solidFill>
              </a:rPr>
              <a:t>→ Lowers throughput 2x</a:t>
            </a:r>
          </a:p>
          <a:p>
            <a:pPr lvl="1">
              <a:buFont typeface="Arial" charset="0"/>
              <a:buChar char="•"/>
            </a:pPr>
            <a:r>
              <a:rPr lang="en-US" dirty="0" err="1">
                <a:solidFill>
                  <a:srgbClr val="0231FF"/>
                </a:solidFill>
              </a:rPr>
              <a:t>dRMT’s</a:t>
            </a:r>
            <a:r>
              <a:rPr lang="en-US" dirty="0">
                <a:solidFill>
                  <a:srgbClr val="0231FF"/>
                </a:solidFill>
              </a:rPr>
              <a:t> throughput degrades gracefully as program size </a:t>
            </a:r>
            <a:r>
              <a:rPr lang="en-US" dirty="0" smtClean="0">
                <a:solidFill>
                  <a:srgbClr val="0231FF"/>
                </a:solidFill>
              </a:rPr>
              <a:t>grows</a:t>
            </a:r>
            <a:endParaRPr lang="en-US" dirty="0">
              <a:solidFill>
                <a:srgbClr val="C00000"/>
              </a:solidFill>
            </a:endParaRPr>
          </a:p>
          <a:p>
            <a:pPr lvl="1"/>
            <a:endParaRPr lang="en-US" sz="100" dirty="0">
              <a:solidFill>
                <a:srgbClr val="C00000"/>
              </a:solidFill>
            </a:endParaRPr>
          </a:p>
        </p:txBody>
      </p:sp>
      <p:grpSp>
        <p:nvGrpSpPr>
          <p:cNvPr id="89" name="Group 88"/>
          <p:cNvGrpSpPr/>
          <p:nvPr/>
        </p:nvGrpSpPr>
        <p:grpSpPr>
          <a:xfrm>
            <a:off x="748811" y="2841765"/>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87830" y="4705491"/>
            <a:ext cx="10855234" cy="1845817"/>
            <a:chOff x="587830" y="4705491"/>
            <a:chExt cx="10855234" cy="1845817"/>
          </a:xfrm>
        </p:grpSpPr>
        <p:sp>
          <p:nvSpPr>
            <p:cNvPr id="4" name="Freeform 3"/>
            <p:cNvSpPr/>
            <p:nvPr/>
          </p:nvSpPr>
          <p:spPr>
            <a:xfrm>
              <a:off x="587830" y="4705491"/>
              <a:ext cx="10855234" cy="1371833"/>
            </a:xfrm>
            <a:custGeom>
              <a:avLst/>
              <a:gdLst>
                <a:gd name="connsiteX0" fmla="*/ 10437223 w 10437223"/>
                <a:gd name="connsiteY0" fmla="*/ 0 h 1306286"/>
                <a:gd name="connsiteX1" fmla="*/ 10437223 w 10437223"/>
                <a:gd name="connsiteY1" fmla="*/ 1306286 h 1306286"/>
                <a:gd name="connsiteX2" fmla="*/ 0 w 10437223"/>
                <a:gd name="connsiteY2" fmla="*/ 1306286 h 1306286"/>
                <a:gd name="connsiteX3" fmla="*/ 0 w 10437223"/>
                <a:gd name="connsiteY3" fmla="*/ 104503 h 1306286"/>
                <a:gd name="connsiteX4" fmla="*/ 404949 w 10437223"/>
                <a:gd name="connsiteY4" fmla="*/ 104503 h 1306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7223" h="1306286">
                  <a:moveTo>
                    <a:pt x="10437223" y="0"/>
                  </a:moveTo>
                  <a:lnTo>
                    <a:pt x="10437223" y="1306286"/>
                  </a:lnTo>
                  <a:lnTo>
                    <a:pt x="0" y="1306286"/>
                  </a:lnTo>
                  <a:lnTo>
                    <a:pt x="0" y="104503"/>
                  </a:lnTo>
                  <a:lnTo>
                    <a:pt x="404949" y="104503"/>
                  </a:lnTo>
                </a:path>
              </a:pathLst>
            </a:custGeom>
            <a:noFill/>
            <a:ln w="50800">
              <a:solidFill>
                <a:schemeClr val="tx1">
                  <a:lumMod val="50000"/>
                  <a:lumOff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817736" y="6089643"/>
              <a:ext cx="2986715" cy="461665"/>
            </a:xfrm>
            <a:prstGeom prst="rect">
              <a:avLst/>
            </a:prstGeom>
            <a:noFill/>
          </p:spPr>
          <p:txBody>
            <a:bodyPr wrap="none" rtlCol="0">
              <a:spAutoFit/>
            </a:bodyPr>
            <a:lstStyle/>
            <a:p>
              <a:r>
                <a:rPr lang="en-US" sz="2400" smtClean="0">
                  <a:latin typeface="Seravek"/>
                  <a:cs typeface="Seravek"/>
                </a:rPr>
                <a:t>Recirculate to ingress</a:t>
              </a:r>
              <a:endParaRPr lang="en-US" sz="2400" dirty="0">
                <a:latin typeface="Seravek"/>
                <a:cs typeface="Seravek"/>
              </a:endParaRPr>
            </a:p>
          </p:txBody>
        </p:sp>
      </p:grpSp>
    </p:spTree>
    <p:extLst>
      <p:ext uri="{BB962C8B-B14F-4D97-AF65-F5344CB8AC3E}">
        <p14:creationId xmlns:p14="http://schemas.microsoft.com/office/powerpoint/2010/main" val="48350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q</a:t>
            </a:r>
            <a:r>
              <a:rPr lang="en-US" dirty="0" smtClean="0"/>
              <a:t>uestions to determine </a:t>
            </a:r>
            <a:r>
              <a:rPr lang="en-US" dirty="0" err="1" smtClean="0"/>
              <a:t>dRMT’s</a:t>
            </a:r>
            <a:r>
              <a:rPr lang="en-US" dirty="0" smtClean="0"/>
              <a:t> practicality</a:t>
            </a:r>
            <a:endParaRPr lang="en-US" dirty="0"/>
          </a:p>
        </p:txBody>
      </p:sp>
      <p:sp>
        <p:nvSpPr>
          <p:cNvPr id="3" name="Content Placeholder 2"/>
          <p:cNvSpPr>
            <a:spLocks noGrp="1"/>
          </p:cNvSpPr>
          <p:nvPr>
            <p:ph idx="1"/>
          </p:nvPr>
        </p:nvSpPr>
        <p:spPr>
          <a:xfrm>
            <a:off x="838200" y="1097218"/>
            <a:ext cx="11353800" cy="5644545"/>
          </a:xfrm>
        </p:spPr>
        <p:txBody>
          <a:bodyPr>
            <a:normAutofit/>
          </a:bodyPr>
          <a:lstStyle/>
          <a:p>
            <a:r>
              <a:rPr lang="en-US" sz="3200" dirty="0" smtClean="0"/>
              <a:t>Can </a:t>
            </a:r>
            <a:r>
              <a:rPr lang="en-US" sz="3200" dirty="0" err="1" smtClean="0"/>
              <a:t>dRMT</a:t>
            </a:r>
            <a:r>
              <a:rPr lang="en-US" sz="3200" dirty="0" smtClean="0"/>
              <a:t> provide deterministic throughput and latency?</a:t>
            </a:r>
            <a:endParaRPr lang="en-US" sz="800" dirty="0" smtClean="0"/>
          </a:p>
          <a:p>
            <a:pPr>
              <a:buFont typeface="Wingdings" charset="2"/>
              <a:buChar char="Ø"/>
            </a:pPr>
            <a:r>
              <a:rPr lang="en-US" dirty="0" smtClean="0">
                <a:solidFill>
                  <a:srgbClr val="0432FF"/>
                </a:solidFill>
              </a:rPr>
              <a:t>Yes. Compiler schedule programs to eliminate contention using an ILP.</a:t>
            </a:r>
          </a:p>
          <a:p>
            <a:endParaRPr lang="en-US" sz="3200" dirty="0" smtClean="0"/>
          </a:p>
          <a:p>
            <a:r>
              <a:rPr lang="en-US" sz="3200" dirty="0" smtClean="0"/>
              <a:t>How does </a:t>
            </a:r>
            <a:r>
              <a:rPr lang="en-US" sz="3200" dirty="0" err="1" smtClean="0"/>
              <a:t>dRMT</a:t>
            </a:r>
            <a:r>
              <a:rPr lang="en-US" sz="3200" dirty="0" smtClean="0"/>
              <a:t> compare with RMT on real programs?</a:t>
            </a:r>
          </a:p>
          <a:p>
            <a:pPr>
              <a:buFont typeface="Wingdings" charset="2"/>
              <a:buChar char="Ø"/>
            </a:pPr>
            <a:r>
              <a:rPr lang="en-US" dirty="0" smtClean="0">
                <a:solidFill>
                  <a:srgbClr val="0432FF"/>
                </a:solidFill>
              </a:rPr>
              <a:t>Needs fewer processors on real and synthetic P4 programs.</a:t>
            </a:r>
          </a:p>
          <a:p>
            <a:endParaRPr lang="en-US" sz="3200" dirty="0" smtClean="0"/>
          </a:p>
          <a:p>
            <a:r>
              <a:rPr lang="en-US" sz="3200" dirty="0" smtClean="0"/>
              <a:t>Is </a:t>
            </a:r>
            <a:r>
              <a:rPr lang="en-US" sz="3200" dirty="0" err="1" smtClean="0"/>
              <a:t>dRMT</a:t>
            </a:r>
            <a:r>
              <a:rPr lang="en-US" sz="3200" dirty="0" smtClean="0"/>
              <a:t> feasible in hardware?</a:t>
            </a:r>
          </a:p>
          <a:p>
            <a:pPr>
              <a:buFont typeface="Wingdings" charset="2"/>
              <a:buChar char="Ø"/>
            </a:pPr>
            <a:r>
              <a:rPr lang="en-US" dirty="0" smtClean="0">
                <a:solidFill>
                  <a:srgbClr val="0432FF"/>
                </a:solidFill>
              </a:rPr>
              <a:t>Yes. </a:t>
            </a:r>
            <a:r>
              <a:rPr lang="en-US" dirty="0" err="1" smtClean="0">
                <a:solidFill>
                  <a:srgbClr val="0432FF"/>
                </a:solidFill>
              </a:rPr>
              <a:t>dRMT</a:t>
            </a:r>
            <a:r>
              <a:rPr lang="en-US" dirty="0" smtClean="0">
                <a:solidFill>
                  <a:srgbClr val="0432FF"/>
                </a:solidFill>
              </a:rPr>
              <a:t> takes up some more area than RMT, but the additional area is modest relative to a switching chip.</a:t>
            </a:r>
            <a:endParaRPr lang="en-US" sz="3200" dirty="0" smtClean="0"/>
          </a:p>
          <a:p>
            <a:endParaRPr lang="en-US" sz="3200" dirty="0" smtClean="0"/>
          </a:p>
        </p:txBody>
      </p:sp>
    </p:spTree>
    <p:extLst>
      <p:ext uri="{BB962C8B-B14F-4D97-AF65-F5344CB8AC3E}">
        <p14:creationId xmlns:p14="http://schemas.microsoft.com/office/powerpoint/2010/main" val="145171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program to </a:t>
            </a:r>
            <a:r>
              <a:rPr lang="en-US" dirty="0" err="1" smtClean="0"/>
              <a:t>dRMT</a:t>
            </a:r>
            <a:endParaRPr lang="en-US" dirty="0"/>
          </a:p>
        </p:txBody>
      </p:sp>
      <p:sp>
        <p:nvSpPr>
          <p:cNvPr id="89" name="Rectangle 88"/>
          <p:cNvSpPr/>
          <p:nvPr/>
        </p:nvSpPr>
        <p:spPr>
          <a:xfrm>
            <a:off x="4605256" y="1841449"/>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938761" y="1836164"/>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684610" y="1835032"/>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9764799" y="287331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9764799" y="224405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764799" y="251627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7073967" y="236201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63" name="Rectangle 162"/>
          <p:cNvSpPr/>
          <p:nvPr/>
        </p:nvSpPr>
        <p:spPr>
          <a:xfrm>
            <a:off x="2098212"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4" name="Rectangle 163"/>
          <p:cNvSpPr/>
          <p:nvPr/>
        </p:nvSpPr>
        <p:spPr>
          <a:xfrm>
            <a:off x="2109014"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5" name="TextBox 164"/>
          <p:cNvSpPr txBox="1"/>
          <p:nvPr/>
        </p:nvSpPr>
        <p:spPr>
          <a:xfrm>
            <a:off x="2682085" y="135491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66" name="Rectangle 165"/>
          <p:cNvSpPr/>
          <p:nvPr/>
        </p:nvSpPr>
        <p:spPr>
          <a:xfrm>
            <a:off x="4814224"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7" name="Rectangle 166"/>
          <p:cNvSpPr/>
          <p:nvPr/>
        </p:nvSpPr>
        <p:spPr>
          <a:xfrm>
            <a:off x="4825025"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8" name="TextBox 167"/>
          <p:cNvSpPr txBox="1"/>
          <p:nvPr/>
        </p:nvSpPr>
        <p:spPr>
          <a:xfrm>
            <a:off x="5339701" y="135490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69" name="Rectangle 168"/>
          <p:cNvSpPr/>
          <p:nvPr/>
        </p:nvSpPr>
        <p:spPr>
          <a:xfrm>
            <a:off x="7985915"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70" name="Rectangle 169"/>
          <p:cNvSpPr/>
          <p:nvPr/>
        </p:nvSpPr>
        <p:spPr>
          <a:xfrm>
            <a:off x="7996717"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71" name="TextBox 170"/>
          <p:cNvSpPr txBox="1"/>
          <p:nvPr/>
        </p:nvSpPr>
        <p:spPr>
          <a:xfrm>
            <a:off x="8486287" y="135490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72" name="Group 171"/>
          <p:cNvGrpSpPr/>
          <p:nvPr/>
        </p:nvGrpSpPr>
        <p:grpSpPr>
          <a:xfrm>
            <a:off x="2279278" y="1729321"/>
            <a:ext cx="1644510" cy="1118457"/>
            <a:chOff x="2100665" y="2119910"/>
            <a:chExt cx="1656097" cy="2225988"/>
          </a:xfrm>
        </p:grpSpPr>
        <p:sp>
          <p:nvSpPr>
            <p:cNvPr id="173" name="Rectangle 17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74" name="Group 173"/>
            <p:cNvGrpSpPr/>
            <p:nvPr/>
          </p:nvGrpSpPr>
          <p:grpSpPr>
            <a:xfrm>
              <a:off x="3340123" y="2119910"/>
              <a:ext cx="416639" cy="2225988"/>
              <a:chOff x="3611132" y="4189369"/>
              <a:chExt cx="416639" cy="2225988"/>
            </a:xfrm>
          </p:grpSpPr>
          <p:sp>
            <p:nvSpPr>
              <p:cNvPr id="175" name="Trapezoid 17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76" name="TextBox 17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77" name="Group 176"/>
          <p:cNvGrpSpPr/>
          <p:nvPr/>
        </p:nvGrpSpPr>
        <p:grpSpPr>
          <a:xfrm>
            <a:off x="2352832" y="4656784"/>
            <a:ext cx="1506655" cy="1289609"/>
            <a:chOff x="1887006" y="4277169"/>
            <a:chExt cx="1506655" cy="2342086"/>
          </a:xfrm>
        </p:grpSpPr>
        <p:sp>
          <p:nvSpPr>
            <p:cNvPr id="178" name="Rectangle 177"/>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179" name="Straight Arrow Connector 178"/>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5079728" y="4656784"/>
            <a:ext cx="1506655" cy="1289609"/>
            <a:chOff x="1887006" y="4277169"/>
            <a:chExt cx="1506655" cy="2342086"/>
          </a:xfrm>
        </p:grpSpPr>
        <p:sp>
          <p:nvSpPr>
            <p:cNvPr id="181" name="Rectangle 180"/>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182" name="Straight Arrow Connector 181"/>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224294" y="4656784"/>
            <a:ext cx="1506655" cy="1289609"/>
            <a:chOff x="1887006" y="4277169"/>
            <a:chExt cx="1506655" cy="2342086"/>
          </a:xfrm>
        </p:grpSpPr>
        <p:sp>
          <p:nvSpPr>
            <p:cNvPr id="184" name="Rectangle 183"/>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185" name="Straight Arrow Connector 184"/>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a:off x="7057615" y="5455124"/>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3115857" y="30991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5833055" y="309618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9078827" y="30909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2359472" y="3390437"/>
            <a:ext cx="7472425" cy="1285080"/>
            <a:chOff x="3667044" y="2253664"/>
            <a:chExt cx="3460640" cy="794657"/>
          </a:xfrm>
        </p:grpSpPr>
        <p:sp>
          <p:nvSpPr>
            <p:cNvPr id="191" name="Rectangle 190"/>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192" name="Freeform 191"/>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3" name="Freeform 192"/>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4" name="Freeform 193"/>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5" name="Freeform 194"/>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196" name="Rectangle 195"/>
          <p:cNvSpPr/>
          <p:nvPr/>
        </p:nvSpPr>
        <p:spPr>
          <a:xfrm>
            <a:off x="2872312" y="179853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7" name="Rectangle 196"/>
          <p:cNvSpPr/>
          <p:nvPr/>
        </p:nvSpPr>
        <p:spPr>
          <a:xfrm>
            <a:off x="2953918" y="190032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8" name="Rectangle 197"/>
          <p:cNvSpPr/>
          <p:nvPr/>
        </p:nvSpPr>
        <p:spPr>
          <a:xfrm>
            <a:off x="3035940" y="19817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99" name="Group 198"/>
          <p:cNvGrpSpPr/>
          <p:nvPr/>
        </p:nvGrpSpPr>
        <p:grpSpPr>
          <a:xfrm>
            <a:off x="4993048" y="1734045"/>
            <a:ext cx="1644510" cy="1118457"/>
            <a:chOff x="2100665" y="2119910"/>
            <a:chExt cx="1656097" cy="2225988"/>
          </a:xfrm>
        </p:grpSpPr>
        <p:sp>
          <p:nvSpPr>
            <p:cNvPr id="200" name="Rectangle 19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1" name="Group 200"/>
            <p:cNvGrpSpPr/>
            <p:nvPr/>
          </p:nvGrpSpPr>
          <p:grpSpPr>
            <a:xfrm>
              <a:off x="3340123" y="2119910"/>
              <a:ext cx="416639" cy="2225988"/>
              <a:chOff x="3611132" y="4189369"/>
              <a:chExt cx="416639" cy="2225988"/>
            </a:xfrm>
          </p:grpSpPr>
          <p:sp>
            <p:nvSpPr>
              <p:cNvPr id="202" name="Trapezoid 20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03" name="TextBox 20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04" name="Rectangle 203"/>
          <p:cNvSpPr/>
          <p:nvPr/>
        </p:nvSpPr>
        <p:spPr>
          <a:xfrm>
            <a:off x="5586082" y="180326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5" name="Rectangle 204"/>
          <p:cNvSpPr/>
          <p:nvPr/>
        </p:nvSpPr>
        <p:spPr>
          <a:xfrm>
            <a:off x="5667688" y="190504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6" name="Rectangle 205"/>
          <p:cNvSpPr/>
          <p:nvPr/>
        </p:nvSpPr>
        <p:spPr>
          <a:xfrm>
            <a:off x="5749710" y="19864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207" name="Group 206"/>
          <p:cNvGrpSpPr/>
          <p:nvPr/>
        </p:nvGrpSpPr>
        <p:grpSpPr>
          <a:xfrm>
            <a:off x="8185366" y="1725707"/>
            <a:ext cx="1644510" cy="1118457"/>
            <a:chOff x="2100665" y="2119910"/>
            <a:chExt cx="1656097" cy="2225988"/>
          </a:xfrm>
        </p:grpSpPr>
        <p:sp>
          <p:nvSpPr>
            <p:cNvPr id="208" name="Rectangle 207"/>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9" name="Group 208"/>
            <p:cNvGrpSpPr/>
            <p:nvPr/>
          </p:nvGrpSpPr>
          <p:grpSpPr>
            <a:xfrm>
              <a:off x="3340123" y="2119910"/>
              <a:ext cx="416639" cy="2225988"/>
              <a:chOff x="3611132" y="4189369"/>
              <a:chExt cx="416639" cy="2225988"/>
            </a:xfrm>
          </p:grpSpPr>
          <p:sp>
            <p:nvSpPr>
              <p:cNvPr id="210" name="Trapezoid 20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11" name="TextBox 210"/>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12" name="Rectangle 211"/>
          <p:cNvSpPr/>
          <p:nvPr/>
        </p:nvSpPr>
        <p:spPr>
          <a:xfrm>
            <a:off x="8778400" y="179492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3" name="Rectangle 212"/>
          <p:cNvSpPr/>
          <p:nvPr/>
        </p:nvSpPr>
        <p:spPr>
          <a:xfrm>
            <a:off x="8860006" y="189670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4" name="Rectangle 213"/>
          <p:cNvSpPr/>
          <p:nvPr/>
        </p:nvSpPr>
        <p:spPr>
          <a:xfrm>
            <a:off x="8942028" y="19781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graphicFrame>
        <p:nvGraphicFramePr>
          <p:cNvPr id="215" name="Table 214"/>
          <p:cNvGraphicFramePr>
            <a:graphicFrameLocks noGrp="1"/>
          </p:cNvGraphicFramePr>
          <p:nvPr>
            <p:extLst>
              <p:ext uri="{D42A27DB-BD31-4B8C-83A1-F6EECF244321}">
                <p14:modId xmlns:p14="http://schemas.microsoft.com/office/powerpoint/2010/main" val="1437736978"/>
              </p:ext>
            </p:extLst>
          </p:nvPr>
        </p:nvGraphicFramePr>
        <p:xfrm>
          <a:off x="163848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6" name="Table 215"/>
          <p:cNvGraphicFramePr>
            <a:graphicFrameLocks noGrp="1"/>
          </p:cNvGraphicFramePr>
          <p:nvPr>
            <p:extLst>
              <p:ext uri="{D42A27DB-BD31-4B8C-83A1-F6EECF244321}">
                <p14:modId xmlns:p14="http://schemas.microsoft.com/office/powerpoint/2010/main" val="555792668"/>
              </p:ext>
            </p:extLst>
          </p:nvPr>
        </p:nvGraphicFramePr>
        <p:xfrm>
          <a:off x="4689356"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8" name="Straight Connector 157"/>
          <p:cNvCxnSpPr/>
          <p:nvPr/>
        </p:nvCxnSpPr>
        <p:spPr>
          <a:xfrm>
            <a:off x="9764799" y="189671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extLst>
              <p:ext uri="{D42A27DB-BD31-4B8C-83A1-F6EECF244321}">
                <p14:modId xmlns:p14="http://schemas.microsoft.com/office/powerpoint/2010/main" val="564516403"/>
              </p:ext>
            </p:extLst>
          </p:nvPr>
        </p:nvGraphicFramePr>
        <p:xfrm>
          <a:off x="781787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7" name="Rectangle 216"/>
          <p:cNvSpPr/>
          <p:nvPr/>
        </p:nvSpPr>
        <p:spPr>
          <a:xfrm>
            <a:off x="2346384" y="5296619"/>
            <a:ext cx="1518250" cy="656956"/>
          </a:xfrm>
          <a:prstGeom prst="rect">
            <a:avLst/>
          </a:prstGeom>
          <a:pattFill prst="wdDnDiag">
            <a:fgClr>
              <a:srgbClr val="D92AFF"/>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8" name="Rectangle 217"/>
          <p:cNvSpPr/>
          <p:nvPr/>
        </p:nvSpPr>
        <p:spPr>
          <a:xfrm>
            <a:off x="5069457" y="4941588"/>
            <a:ext cx="451449" cy="1010638"/>
          </a:xfrm>
          <a:prstGeom prst="rect">
            <a:avLst/>
          </a:prstGeom>
          <a:pattFill prst="dkVert">
            <a:fgClr>
              <a:srgbClr val="FFFF0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9" name="Rectangle 218"/>
          <p:cNvSpPr/>
          <p:nvPr/>
        </p:nvSpPr>
        <p:spPr>
          <a:xfrm>
            <a:off x="5515156" y="4938711"/>
            <a:ext cx="1075425" cy="1030768"/>
          </a:xfrm>
          <a:prstGeom prst="rect">
            <a:avLst/>
          </a:prstGeom>
          <a:pattFill prst="ltHorz">
            <a:fgClr>
              <a:schemeClr val="accent5">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0" name="Rectangle 219"/>
          <p:cNvSpPr/>
          <p:nvPr/>
        </p:nvSpPr>
        <p:spPr>
          <a:xfrm>
            <a:off x="2329131" y="4935838"/>
            <a:ext cx="1518249" cy="429793"/>
          </a:xfrm>
          <a:prstGeom prst="rect">
            <a:avLst/>
          </a:prstGeom>
          <a:pattFill prst="pct80">
            <a:fgClr>
              <a:srgbClr val="00B05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1" name="Rectangle 220"/>
          <p:cNvSpPr/>
          <p:nvPr/>
        </p:nvSpPr>
        <p:spPr>
          <a:xfrm>
            <a:off x="8209471" y="5538157"/>
            <a:ext cx="1555631" cy="464299"/>
          </a:xfrm>
          <a:prstGeom prst="rect">
            <a:avLst/>
          </a:prstGeom>
          <a:pattFill prst="wdDnDiag">
            <a:fgClr>
              <a:schemeClr val="accent2">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2" name="Rectangle 221"/>
          <p:cNvSpPr/>
          <p:nvPr/>
        </p:nvSpPr>
        <p:spPr>
          <a:xfrm>
            <a:off x="8206596" y="4911305"/>
            <a:ext cx="868394" cy="6569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3" name="Rectangle 222"/>
          <p:cNvSpPr/>
          <p:nvPr/>
        </p:nvSpPr>
        <p:spPr>
          <a:xfrm>
            <a:off x="8911086" y="4908429"/>
            <a:ext cx="868394" cy="656956"/>
          </a:xfrm>
          <a:prstGeom prst="rect">
            <a:avLst/>
          </a:prstGeom>
          <a:pattFill prst="dashVert">
            <a:fgClr>
              <a:srgbClr val="0070C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8" name="TextBox 87"/>
          <p:cNvSpPr txBox="1"/>
          <p:nvPr/>
        </p:nvSpPr>
        <p:spPr>
          <a:xfrm>
            <a:off x="897147" y="6142008"/>
            <a:ext cx="3061351" cy="861774"/>
          </a:xfrm>
          <a:prstGeom prst="rect">
            <a:avLst/>
          </a:prstGeom>
          <a:noFill/>
        </p:spPr>
        <p:txBody>
          <a:bodyPr wrap="none" rtlCol="0">
            <a:spAutoFit/>
          </a:bodyPr>
          <a:lstStyle/>
          <a:p>
            <a:r>
              <a:rPr lang="en-US" sz="3200" dirty="0">
                <a:latin typeface="Seravek" charset="0"/>
                <a:ea typeface="Seravek" charset="0"/>
                <a:cs typeface="Seravek" charset="0"/>
              </a:rPr>
              <a:t>Table placement</a:t>
            </a:r>
          </a:p>
          <a:p>
            <a:endParaRPr lang="en-US" dirty="0"/>
          </a:p>
        </p:txBody>
      </p:sp>
      <p:sp>
        <p:nvSpPr>
          <p:cNvPr id="90" name="TextBox 89"/>
          <p:cNvSpPr txBox="1"/>
          <p:nvPr/>
        </p:nvSpPr>
        <p:spPr>
          <a:xfrm>
            <a:off x="7090914" y="6125404"/>
            <a:ext cx="3826689" cy="861774"/>
          </a:xfrm>
          <a:prstGeom prst="rect">
            <a:avLst/>
          </a:prstGeom>
          <a:noFill/>
        </p:spPr>
        <p:txBody>
          <a:bodyPr wrap="none" rtlCol="0">
            <a:spAutoFit/>
          </a:bodyPr>
          <a:lstStyle/>
          <a:p>
            <a:r>
              <a:rPr lang="en-US" sz="3200" dirty="0">
                <a:latin typeface="Seravek" charset="0"/>
                <a:ea typeface="Seravek" charset="0"/>
                <a:cs typeface="Seravek" charset="0"/>
              </a:rPr>
              <a:t>Processor scheduling</a:t>
            </a:r>
          </a:p>
          <a:p>
            <a:endParaRPr lang="en-US" dirty="0"/>
          </a:p>
        </p:txBody>
      </p:sp>
    </p:spTree>
    <p:extLst>
      <p:ext uri="{BB962C8B-B14F-4D97-AF65-F5344CB8AC3E}">
        <p14:creationId xmlns:p14="http://schemas.microsoft.com/office/powerpoint/2010/main" val="55519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P spid="218" grpId="0" animBg="1"/>
      <p:bldP spid="219" grpId="0" animBg="1"/>
      <p:bldP spid="220" grpId="0" animBg="1"/>
      <p:bldP spid="221" grpId="0" animBg="1"/>
      <p:bldP spid="222" grpId="0" animBg="1"/>
      <p:bldP spid="223" grpId="0" animBg="1"/>
      <p:bldP spid="88"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Crossbar decouples scheduling and placement</a:t>
            </a:r>
            <a:endParaRPr lang="en-US" dirty="0"/>
          </a:p>
        </p:txBody>
      </p:sp>
      <p:sp>
        <p:nvSpPr>
          <p:cNvPr id="3" name="Content Placeholder 2"/>
          <p:cNvSpPr>
            <a:spLocks noGrp="1"/>
          </p:cNvSpPr>
          <p:nvPr>
            <p:ph idx="1"/>
          </p:nvPr>
        </p:nvSpPr>
        <p:spPr/>
        <p:txBody>
          <a:bodyPr>
            <a:normAutofit/>
          </a:bodyPr>
          <a:lstStyle/>
          <a:p>
            <a:r>
              <a:rPr lang="en-US" dirty="0" smtClean="0"/>
              <a:t>RMT couples scheduling and placement</a:t>
            </a:r>
          </a:p>
          <a:p>
            <a:endParaRPr lang="en-US" dirty="0" smtClean="0"/>
          </a:p>
          <a:p>
            <a:r>
              <a:rPr lang="en-US" dirty="0" smtClean="0"/>
              <a:t>In </a:t>
            </a:r>
            <a:r>
              <a:rPr lang="en-US" dirty="0" err="1" smtClean="0"/>
              <a:t>dRMT</a:t>
            </a:r>
            <a:r>
              <a:rPr lang="en-US" dirty="0"/>
              <a:t> </a:t>
            </a:r>
            <a:r>
              <a:rPr lang="en-US" dirty="0" smtClean="0"/>
              <a:t>the crossbar decouples them.</a:t>
            </a:r>
          </a:p>
          <a:p>
            <a:pPr lvl="1"/>
            <a:r>
              <a:rPr lang="en-US" sz="2200" dirty="0" smtClean="0"/>
              <a:t>Assign tables to clusters; </a:t>
            </a:r>
            <a:r>
              <a:rPr lang="en-US" sz="2200" smtClean="0"/>
              <a:t>respect cluster sizes </a:t>
            </a:r>
            <a:r>
              <a:rPr lang="en-US" sz="2200" dirty="0" smtClean="0"/>
              <a:t>and crossbar constraints.</a:t>
            </a:r>
          </a:p>
          <a:p>
            <a:pPr lvl="1"/>
            <a:r>
              <a:rPr lang="en-US" sz="2200" dirty="0"/>
              <a:t>S</a:t>
            </a:r>
            <a:r>
              <a:rPr lang="en-US" sz="2200" dirty="0" smtClean="0"/>
              <a:t>chedule programs on processors; respect match, action, and crossbar constraints.</a:t>
            </a:r>
          </a:p>
          <a:p>
            <a:endParaRPr lang="en-US" dirty="0" smtClean="0"/>
          </a:p>
          <a:p>
            <a:r>
              <a:rPr lang="en-US" dirty="0" smtClean="0"/>
              <a:t>Focus on scheduling alone. Prior work handles table placement (Jose et al., NSDI 2015)</a:t>
            </a:r>
            <a:endParaRPr lang="en-US" dirty="0"/>
          </a:p>
          <a:p>
            <a:endParaRPr lang="en-US" dirty="0" smtClean="0"/>
          </a:p>
        </p:txBody>
      </p:sp>
    </p:spTree>
    <p:extLst>
      <p:ext uri="{BB962C8B-B14F-4D97-AF65-F5344CB8AC3E}">
        <p14:creationId xmlns:p14="http://schemas.microsoft.com/office/powerpoint/2010/main" val="86319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sp>
        <p:nvSpPr>
          <p:cNvPr id="241" name="TextBox 240"/>
          <p:cNvSpPr txBox="1"/>
          <p:nvPr/>
        </p:nvSpPr>
        <p:spPr>
          <a:xfrm>
            <a:off x="241430" y="3424794"/>
            <a:ext cx="5067413" cy="1168525"/>
          </a:xfrm>
          <a:prstGeom prst="rect">
            <a:avLst/>
          </a:prstGeom>
          <a:noFill/>
        </p:spPr>
        <p:txBody>
          <a:bodyPr wrap="none" rtlCol="0">
            <a:spAutoFit/>
          </a:bodyPr>
          <a:lstStyle/>
          <a:p>
            <a:pPr lvl="1" indent="-457200">
              <a:lnSpc>
                <a:spcPct val="110000"/>
              </a:lnSpc>
              <a:spcBef>
                <a:spcPts val="1000"/>
              </a:spcBef>
              <a:buFont typeface="Arial" charset="0"/>
              <a:buChar char="•"/>
            </a:pPr>
            <a:r>
              <a:rPr lang="en-US" sz="2800" dirty="0">
                <a:latin typeface="Seravek" charset="0"/>
                <a:ea typeface="Seravek" charset="0"/>
                <a:cs typeface="Seravek" charset="0"/>
              </a:rPr>
              <a:t>3</a:t>
            </a:r>
            <a:r>
              <a:rPr lang="en-US" sz="2800" dirty="0" smtClean="0">
                <a:latin typeface="Seravek" charset="0"/>
                <a:ea typeface="Seravek" charset="0"/>
                <a:cs typeface="Seravek" charset="0"/>
              </a:rPr>
              <a:t> cycles to complete a match</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1 cycle to complete an action</a:t>
            </a:r>
            <a:endParaRPr lang="en-US" sz="2800" dirty="0">
              <a:latin typeface="Seravek" charset="0"/>
              <a:ea typeface="Seravek" charset="0"/>
              <a:cs typeface="Seravek" charset="0"/>
            </a:endParaRPr>
          </a:p>
        </p:txBody>
      </p:sp>
      <p:sp>
        <p:nvSpPr>
          <p:cNvPr id="18" name="TextBox 17"/>
          <p:cNvSpPr txBox="1"/>
          <p:nvPr/>
        </p:nvSpPr>
        <p:spPr>
          <a:xfrm>
            <a:off x="5978428" y="3437233"/>
            <a:ext cx="681881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Two processors</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Each does 1 match, 1 action per cycle</a:t>
            </a:r>
          </a:p>
        </p:txBody>
      </p:sp>
      <p:sp>
        <p:nvSpPr>
          <p:cNvPr id="26" name="Rectangle 25"/>
          <p:cNvSpPr/>
          <p:nvPr/>
        </p:nvSpPr>
        <p:spPr>
          <a:xfrm>
            <a:off x="6323542"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27" name="Rectangle 26"/>
          <p:cNvSpPr/>
          <p:nvPr/>
        </p:nvSpPr>
        <p:spPr>
          <a:xfrm>
            <a:off x="6334344"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28" name="TextBox 27"/>
          <p:cNvSpPr txBox="1"/>
          <p:nvPr/>
        </p:nvSpPr>
        <p:spPr>
          <a:xfrm>
            <a:off x="6907415" y="1025534"/>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29" name="Rectangle 28"/>
          <p:cNvSpPr/>
          <p:nvPr/>
        </p:nvSpPr>
        <p:spPr>
          <a:xfrm>
            <a:off x="9039554"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30" name="Rectangle 29"/>
          <p:cNvSpPr/>
          <p:nvPr/>
        </p:nvSpPr>
        <p:spPr>
          <a:xfrm>
            <a:off x="9050355"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31" name="TextBox 30"/>
          <p:cNvSpPr txBox="1"/>
          <p:nvPr/>
        </p:nvSpPr>
        <p:spPr>
          <a:xfrm>
            <a:off x="9565031" y="1025532"/>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grpSp>
        <p:nvGrpSpPr>
          <p:cNvPr id="32" name="Group 31"/>
          <p:cNvGrpSpPr/>
          <p:nvPr/>
        </p:nvGrpSpPr>
        <p:grpSpPr>
          <a:xfrm>
            <a:off x="6504608" y="1399944"/>
            <a:ext cx="1644510" cy="1118457"/>
            <a:chOff x="2100665" y="2119910"/>
            <a:chExt cx="1656097" cy="2225988"/>
          </a:xfrm>
        </p:grpSpPr>
        <p:sp>
          <p:nvSpPr>
            <p:cNvPr id="33" name="Rectangle 3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34" name="Group 33"/>
            <p:cNvGrpSpPr/>
            <p:nvPr/>
          </p:nvGrpSpPr>
          <p:grpSpPr>
            <a:xfrm>
              <a:off x="3340123" y="2119910"/>
              <a:ext cx="416639" cy="2225988"/>
              <a:chOff x="3611132" y="4189369"/>
              <a:chExt cx="416639" cy="2225988"/>
            </a:xfrm>
          </p:grpSpPr>
          <p:sp>
            <p:nvSpPr>
              <p:cNvPr id="35" name="Trapezoid 3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36" name="TextBox 3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37" name="Rectangle 36"/>
          <p:cNvSpPr/>
          <p:nvPr/>
        </p:nvSpPr>
        <p:spPr>
          <a:xfrm>
            <a:off x="7097642" y="146916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8" name="Rectangle 37"/>
          <p:cNvSpPr/>
          <p:nvPr/>
        </p:nvSpPr>
        <p:spPr>
          <a:xfrm>
            <a:off x="7179248" y="157094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9" name="Rectangle 38"/>
          <p:cNvSpPr/>
          <p:nvPr/>
        </p:nvSpPr>
        <p:spPr>
          <a:xfrm>
            <a:off x="7261270" y="165235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grpSp>
        <p:nvGrpSpPr>
          <p:cNvPr id="40" name="Group 39"/>
          <p:cNvGrpSpPr/>
          <p:nvPr/>
        </p:nvGrpSpPr>
        <p:grpSpPr>
          <a:xfrm>
            <a:off x="9218378" y="1404668"/>
            <a:ext cx="1644510" cy="1118457"/>
            <a:chOff x="2100665" y="2119910"/>
            <a:chExt cx="1656097" cy="2225988"/>
          </a:xfrm>
        </p:grpSpPr>
        <p:sp>
          <p:nvSpPr>
            <p:cNvPr id="41" name="Rectangle 4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42" name="Group 41"/>
            <p:cNvGrpSpPr/>
            <p:nvPr/>
          </p:nvGrpSpPr>
          <p:grpSpPr>
            <a:xfrm>
              <a:off x="3340123" y="2119910"/>
              <a:ext cx="416639" cy="2225988"/>
              <a:chOff x="3611132" y="4189369"/>
              <a:chExt cx="416639" cy="2225988"/>
            </a:xfrm>
          </p:grpSpPr>
          <p:sp>
            <p:nvSpPr>
              <p:cNvPr id="43" name="Trapezoid 42"/>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44" name="TextBox 43"/>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45" name="Rectangle 44"/>
          <p:cNvSpPr/>
          <p:nvPr/>
        </p:nvSpPr>
        <p:spPr>
          <a:xfrm>
            <a:off x="9811412" y="147388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6" name="Rectangle 45"/>
          <p:cNvSpPr/>
          <p:nvPr/>
        </p:nvSpPr>
        <p:spPr>
          <a:xfrm>
            <a:off x="9893018" y="1575669"/>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7" name="Rectangle 46"/>
          <p:cNvSpPr/>
          <p:nvPr/>
        </p:nvSpPr>
        <p:spPr>
          <a:xfrm>
            <a:off x="9975040" y="165707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5" name="TextBox 4"/>
          <p:cNvSpPr txBox="1"/>
          <p:nvPr/>
        </p:nvSpPr>
        <p:spPr>
          <a:xfrm>
            <a:off x="512552" y="5671084"/>
            <a:ext cx="4196983"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Program Dependencies</a:t>
            </a:r>
            <a:endParaRPr lang="en-US" sz="3200" dirty="0">
              <a:latin typeface="Seravek" charset="0"/>
              <a:ea typeface="Seravek" charset="0"/>
              <a:cs typeface="Seravek" charset="0"/>
            </a:endParaRPr>
          </a:p>
        </p:txBody>
      </p:sp>
      <p:sp>
        <p:nvSpPr>
          <p:cNvPr id="48" name="TextBox 47"/>
          <p:cNvSpPr txBox="1"/>
          <p:nvPr/>
        </p:nvSpPr>
        <p:spPr>
          <a:xfrm>
            <a:off x="6832170" y="5671084"/>
            <a:ext cx="3897029"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Resource Constraints</a:t>
            </a:r>
            <a:endParaRPr lang="en-US" sz="3200" dirty="0">
              <a:latin typeface="Seravek" charset="0"/>
              <a:ea typeface="Seravek" charset="0"/>
              <a:cs typeface="Seravek" charset="0"/>
            </a:endParaRPr>
          </a:p>
        </p:txBody>
      </p:sp>
      <p:sp>
        <p:nvSpPr>
          <p:cNvPr id="50" name="Oval 49"/>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51" name="Oval 50"/>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52" name="Oval 51"/>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53" name="Straight Arrow Connector 52"/>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55" name="TextBox 54"/>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56" name="Straight Arrow Connector 55"/>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58" name="Straight Arrow Connector 57"/>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91531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1">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1">
                                            <p:txEl>
                                              <p:pRg st="1" end="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31" grpId="0"/>
      <p:bldP spid="37" grpId="0" animBg="1"/>
      <p:bldP spid="38" grpId="0" animBg="1"/>
      <p:bldP spid="39" grpId="0" animBg="1"/>
      <p:bldP spid="45" grpId="0" animBg="1"/>
      <p:bldP spid="46" grpId="0" animBg="1"/>
      <p:bldP spid="47" grpId="0" animBg="1"/>
      <p:bldP spid="5" grpId="0" animBg="1"/>
      <p:bldP spid="48" grpId="0" animBg="1"/>
      <p:bldP spid="50" grpId="0" animBg="1"/>
      <p:bldP spid="51" grpId="0" animBg="1"/>
      <p:bldP spid="52" grpId="0" animBg="1"/>
      <p:bldP spid="54" grpId="0" animBg="1"/>
      <p:bldP spid="55" grpId="0"/>
      <p:bldP spid="57"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613791183"/>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40881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589768154"/>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000651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14409234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15250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861579719"/>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20" name="Straight Arrow Connector 19"/>
          <p:cNvCxnSpPr/>
          <p:nvPr/>
        </p:nvCxnSpPr>
        <p:spPr>
          <a:xfrm flipH="1" flipV="1">
            <a:off x="3657600" y="4397829"/>
            <a:ext cx="2320831" cy="15442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8914" y="5526557"/>
            <a:ext cx="3396340" cy="830997"/>
          </a:xfrm>
          <a:prstGeom prst="rect">
            <a:avLst/>
          </a:prstGeom>
          <a:solidFill>
            <a:schemeClr val="bg1"/>
          </a:solidFill>
          <a:ln w="38100">
            <a:solidFill>
              <a:srgbClr val="FF0000"/>
            </a:solidFill>
          </a:ln>
        </p:spPr>
        <p:txBody>
          <a:bodyPr wrap="square" rtlCol="0">
            <a:spAutoFit/>
          </a:bodyPr>
          <a:lstStyle/>
          <a:p>
            <a:r>
              <a:rPr lang="en-US" sz="2400" dirty="0" smtClean="0">
                <a:latin typeface="Seravek" charset="0"/>
                <a:ea typeface="Seravek" charset="0"/>
                <a:cs typeface="Seravek" charset="0"/>
              </a:rPr>
              <a:t>Each processor can only do 1 match per cycle</a:t>
            </a:r>
            <a:endParaRPr lang="en-US" sz="2400" dirty="0">
              <a:latin typeface="Seravek" charset="0"/>
              <a:ea typeface="Seravek" charset="0"/>
              <a:cs typeface="Seravek" charset="0"/>
            </a:endParaRPr>
          </a:p>
        </p:txBody>
      </p:sp>
      <p:sp>
        <p:nvSpPr>
          <p:cNvPr id="6" name="Rectangle 5"/>
          <p:cNvSpPr/>
          <p:nvPr/>
        </p:nvSpPr>
        <p:spPr>
          <a:xfrm>
            <a:off x="3352800" y="3331028"/>
            <a:ext cx="631372" cy="20247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01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253540057"/>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16" name="Straight Arrow Connector 15"/>
          <p:cNvCxnSpPr/>
          <p:nvPr/>
        </p:nvCxnSpPr>
        <p:spPr>
          <a:xfrm flipH="1" flipV="1">
            <a:off x="3657600" y="3722914"/>
            <a:ext cx="2573379" cy="1703550"/>
          </a:xfrm>
          <a:prstGeom prst="straightConnector1">
            <a:avLst/>
          </a:prstGeom>
          <a:ln w="635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30978" y="5195631"/>
            <a:ext cx="4001592" cy="461665"/>
          </a:xfrm>
          <a:prstGeom prst="rect">
            <a:avLst/>
          </a:prstGeom>
          <a:solidFill>
            <a:schemeClr val="bg1"/>
          </a:solidFill>
          <a:ln w="38100">
            <a:solidFill>
              <a:srgbClr val="0432FF"/>
            </a:solidFill>
          </a:ln>
        </p:spPr>
        <p:txBody>
          <a:bodyPr wrap="square" rtlCol="0">
            <a:spAutoFit/>
          </a:bodyPr>
          <a:lstStyle/>
          <a:p>
            <a:r>
              <a:rPr lang="en-US" sz="2400" dirty="0">
                <a:latin typeface="Seravek" charset="0"/>
                <a:ea typeface="Seravek" charset="0"/>
                <a:cs typeface="Seravek" charset="0"/>
              </a:rPr>
              <a:t>D</a:t>
            </a:r>
            <a:r>
              <a:rPr lang="en-US" sz="2400" dirty="0" smtClean="0">
                <a:latin typeface="Seravek" charset="0"/>
                <a:ea typeface="Seravek" charset="0"/>
                <a:cs typeface="Seravek" charset="0"/>
              </a:rPr>
              <a:t>elay M1 by inserting a no-op</a:t>
            </a:r>
            <a:endParaRPr lang="en-US" sz="2400" dirty="0">
              <a:latin typeface="Seravek" charset="0"/>
              <a:ea typeface="Seravek" charset="0"/>
              <a:cs typeface="Seravek" charset="0"/>
            </a:endParaRPr>
          </a:p>
        </p:txBody>
      </p:sp>
    </p:spTree>
    <p:extLst>
      <p:ext uri="{BB962C8B-B14F-4D97-AF65-F5344CB8AC3E}">
        <p14:creationId xmlns:p14="http://schemas.microsoft.com/office/powerpoint/2010/main" val="66408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programmable </a:t>
            </a:r>
            <a:r>
              <a:rPr lang="en-US" dirty="0"/>
              <a:t>s</a:t>
            </a:r>
            <a:r>
              <a:rPr lang="en-US" dirty="0" smtClean="0"/>
              <a:t>witches (e.g., RMT)</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2</a:t>
            </a:fld>
            <a:endParaRPr lang="en-US"/>
          </a:p>
        </p:txBody>
      </p:sp>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52377" y="307034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72424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31" name="U-Turn Arrow 230"/>
          <p:cNvSpPr/>
          <p:nvPr/>
        </p:nvSpPr>
        <p:spPr>
          <a:xfrm flipV="1">
            <a:off x="2321120" y="440193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33" name="Rectangle 232"/>
          <p:cNvSpPr/>
          <p:nvPr/>
        </p:nvSpPr>
        <p:spPr>
          <a:xfrm rot="5400000">
            <a:off x="2156145" y="3721515"/>
            <a:ext cx="362257" cy="1004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tx1"/>
                </a:solidFill>
                <a:latin typeface="Seravek"/>
                <a:cs typeface="Seravek"/>
              </a:rPr>
              <a:t> keys</a:t>
            </a:r>
            <a:endParaRPr lang="en-US" sz="2200" dirty="0">
              <a:solidFill>
                <a:schemeClr val="tx1"/>
              </a:solidFill>
              <a:latin typeface="Seravek"/>
              <a:cs typeface="Seravek"/>
            </a:endParaRPr>
          </a:p>
        </p:txBody>
      </p:sp>
      <p:sp>
        <p:nvSpPr>
          <p:cNvPr id="18" name="Rectangle 17"/>
          <p:cNvSpPr/>
          <p:nvPr/>
        </p:nvSpPr>
        <p:spPr>
          <a:xfrm>
            <a:off x="-662883" y="1977030"/>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51" name="Rectangle 250"/>
          <p:cNvSpPr/>
          <p:nvPr/>
        </p:nvSpPr>
        <p:spPr>
          <a:xfrm rot="5400000">
            <a:off x="2780423" y="5227642"/>
            <a:ext cx="362257" cy="909450"/>
          </a:xfrm>
          <a:prstGeom prst="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bg1"/>
                </a:solidFill>
                <a:latin typeface="Seravek"/>
                <a:cs typeface="Seravek"/>
              </a:rPr>
              <a:t>results</a:t>
            </a:r>
            <a:endParaRPr lang="en-US" sz="2200" dirty="0">
              <a:solidFill>
                <a:schemeClr val="bg1"/>
              </a:solidFill>
              <a:latin typeface="Seravek"/>
              <a:cs typeface="Seravek"/>
            </a:endParaRPr>
          </a:p>
        </p:txBody>
      </p:sp>
      <p:sp>
        <p:nvSpPr>
          <p:cNvPr id="253" name="U-Turn Arrow 252"/>
          <p:cNvSpPr/>
          <p:nvPr/>
        </p:nvSpPr>
        <p:spPr>
          <a:xfrm flipV="1">
            <a:off x="5039004" y="4338444"/>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63" name="U-Turn Arrow 262"/>
          <p:cNvSpPr/>
          <p:nvPr/>
        </p:nvSpPr>
        <p:spPr>
          <a:xfrm flipV="1">
            <a:off x="8178769" y="434112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37" name="Rectangle 36"/>
          <p:cNvSpPr/>
          <p:nvPr/>
        </p:nvSpPr>
        <p:spPr>
          <a:xfrm>
            <a:off x="3662196" y="1550301"/>
            <a:ext cx="8529805" cy="509540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1279149" y="1980927"/>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74" name="Rectangle 273"/>
          <p:cNvSpPr/>
          <p:nvPr/>
        </p:nvSpPr>
        <p:spPr>
          <a:xfrm>
            <a:off x="6374672" y="1417143"/>
            <a:ext cx="8536287" cy="530433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4" name="Group 253"/>
          <p:cNvGrpSpPr/>
          <p:nvPr/>
        </p:nvGrpSpPr>
        <p:grpSpPr>
          <a:xfrm>
            <a:off x="6221365" y="1976513"/>
            <a:ext cx="520252" cy="2312915"/>
            <a:chOff x="3924300" y="3162300"/>
            <a:chExt cx="609600" cy="2743200"/>
          </a:xfrm>
        </p:grpSpPr>
        <p:sp>
          <p:nvSpPr>
            <p:cNvPr id="255" name="Rectangle 2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56" name="Straight Connector 2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470579" y="1976514"/>
            <a:ext cx="520252" cy="2312915"/>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7205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0069 L 0.15937 0.00069 " pathEditMode="relative" rAng="0" ptsTypes="AA">
                                      <p:cBhvr>
                                        <p:cTn id="6" dur="1000" fill="hold"/>
                                        <p:tgtEl>
                                          <p:spTgt spid="18"/>
                                        </p:tgtEl>
                                        <p:attrNameLst>
                                          <p:attrName>ppt_x</p:attrName>
                                          <p:attrName>ppt_y</p:attrName>
                                        </p:attrNameLst>
                                      </p:cBhvr>
                                      <p:rCtr x="7917" y="0"/>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25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3"/>
                                        </p:tgtEl>
                                        <p:attrNameLst>
                                          <p:attrName>style.visibility</p:attrName>
                                        </p:attrNameLst>
                                      </p:cBhvr>
                                      <p:to>
                                        <p:strVal val="visible"/>
                                      </p:to>
                                    </p:set>
                                    <p:animEffect transition="in" filter="wipe(up)">
                                      <p:cBhvr>
                                        <p:cTn id="18" dur="500"/>
                                        <p:tgtEl>
                                          <p:spTgt spid="23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3.33333E-6 -7.40741E-7 L 3.33333E-6 0.21528 " pathEditMode="relative" rAng="0" ptsTypes="AA">
                                      <p:cBhvr>
                                        <p:cTn id="22" dur="500" fill="hold"/>
                                        <p:tgtEl>
                                          <p:spTgt spid="233"/>
                                        </p:tgtEl>
                                        <p:attrNameLst>
                                          <p:attrName>ppt_x</p:attrName>
                                          <p:attrName>ppt_y</p:attrName>
                                        </p:attrNameLst>
                                      </p:cBhvr>
                                      <p:rCtr x="0" y="10764"/>
                                    </p:animMotion>
                                  </p:childTnLst>
                                </p:cTn>
                              </p:par>
                              <p:par>
                                <p:cTn id="23" presetID="10" presetClass="exit" presetSubtype="0" fill="hold" grpId="2" nodeType="withEffect">
                                  <p:stCondLst>
                                    <p:cond delay="0"/>
                                  </p:stCondLst>
                                  <p:childTnLst>
                                    <p:animEffect transition="out" filter="fade">
                                      <p:cBhvr>
                                        <p:cTn id="24" dur="500"/>
                                        <p:tgtEl>
                                          <p:spTgt spid="233"/>
                                        </p:tgtEl>
                                      </p:cBhvr>
                                    </p:animEffect>
                                    <p:set>
                                      <p:cBhvr>
                                        <p:cTn id="25" dur="1" fill="hold">
                                          <p:stCondLst>
                                            <p:cond delay="499"/>
                                          </p:stCondLst>
                                        </p:cTn>
                                        <p:tgtEl>
                                          <p:spTgt spid="233"/>
                                        </p:tgtEl>
                                        <p:attrNameLst>
                                          <p:attrName>style.visibility</p:attrName>
                                        </p:attrNameLst>
                                      </p:cBhvr>
                                      <p:to>
                                        <p:strVal val="hidden"/>
                                      </p:to>
                                    </p:set>
                                  </p:childTnLst>
                                </p:cTn>
                              </p:par>
                              <p:par>
                                <p:cTn id="26" presetID="10" presetClass="entr" presetSubtype="0" fill="hold" grpId="0" nodeType="withEffect">
                                  <p:stCondLst>
                                    <p:cond delay="250"/>
                                  </p:stCondLst>
                                  <p:childTnLst>
                                    <p:set>
                                      <p:cBhvr>
                                        <p:cTn id="27" dur="1" fill="hold">
                                          <p:stCondLst>
                                            <p:cond delay="0"/>
                                          </p:stCondLst>
                                        </p:cTn>
                                        <p:tgtEl>
                                          <p:spTgt spid="231"/>
                                        </p:tgtEl>
                                        <p:attrNameLst>
                                          <p:attrName>style.visibility</p:attrName>
                                        </p:attrNameLst>
                                      </p:cBhvr>
                                      <p:to>
                                        <p:strVal val="visible"/>
                                      </p:to>
                                    </p:set>
                                    <p:animEffect transition="in" filter="fade">
                                      <p:cBhvr>
                                        <p:cTn id="28" dur="750"/>
                                        <p:tgtEl>
                                          <p:spTgt spid="231"/>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251"/>
                                        </p:tgtEl>
                                        <p:attrNameLst>
                                          <p:attrName>style.visibility</p:attrName>
                                        </p:attrNameLst>
                                      </p:cBhvr>
                                      <p:to>
                                        <p:strVal val="visible"/>
                                      </p:to>
                                    </p:set>
                                    <p:animEffect transition="in" filter="fade">
                                      <p:cBhvr>
                                        <p:cTn id="31" dur="500"/>
                                        <p:tgtEl>
                                          <p:spTgt spid="251"/>
                                        </p:tgtEl>
                                      </p:cBhvr>
                                    </p:animEffect>
                                  </p:childTnLst>
                                </p:cTn>
                              </p:par>
                              <p:par>
                                <p:cTn id="32" presetID="42" presetClass="path" presetSubtype="0" accel="50000" decel="50000" fill="hold" grpId="0" nodeType="withEffect">
                                  <p:stCondLst>
                                    <p:cond delay="500"/>
                                  </p:stCondLst>
                                  <p:childTnLst>
                                    <p:animMotion origin="layout" path="M 0.00013 0.00023 L -0.00013 -0.21342 " pathEditMode="relative" rAng="0" ptsTypes="AA">
                                      <p:cBhvr>
                                        <p:cTn id="33" dur="500" fill="hold"/>
                                        <p:tgtEl>
                                          <p:spTgt spid="251"/>
                                        </p:tgtEl>
                                        <p:attrNameLst>
                                          <p:attrName>ppt_x</p:attrName>
                                          <p:attrName>ppt_y</p:attrName>
                                        </p:attrNameLst>
                                      </p:cBhvr>
                                      <p:rCtr x="-13" y="-10694"/>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2.08333E-6 2.59259E-6 L 0.18047 2.59259E-6 " pathEditMode="relative" rAng="0" ptsTypes="AA">
                                      <p:cBhvr>
                                        <p:cTn id="37" dur="1000" fill="hold"/>
                                        <p:tgtEl>
                                          <p:spTgt spid="252"/>
                                        </p:tgtEl>
                                        <p:attrNameLst>
                                          <p:attrName>ppt_x</p:attrName>
                                          <p:attrName>ppt_y</p:attrName>
                                        </p:attrNameLst>
                                      </p:cBhvr>
                                      <p:rCtr x="9023" y="0"/>
                                    </p:animMotion>
                                  </p:childTnLst>
                                </p:cTn>
                              </p:par>
                            </p:childTnLst>
                          </p:cTn>
                        </p:par>
                        <p:par>
                          <p:cTn id="38" fill="hold">
                            <p:stCondLst>
                              <p:cond delay="1000"/>
                            </p:stCondLst>
                            <p:childTnLst>
                              <p:par>
                                <p:cTn id="39" presetID="1" presetClass="exit" presetSubtype="0" fill="hold" grpId="2" nodeType="afterEffect">
                                  <p:stCondLst>
                                    <p:cond delay="0"/>
                                  </p:stCondLst>
                                  <p:childTnLst>
                                    <p:set>
                                      <p:cBhvr>
                                        <p:cTn id="40" dur="1" fill="hold">
                                          <p:stCondLst>
                                            <p:cond delay="0"/>
                                          </p:stCondLst>
                                        </p:cTn>
                                        <p:tgtEl>
                                          <p:spTgt spid="25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2" nodeType="clickEffect">
                                  <p:stCondLst>
                                    <p:cond delay="0"/>
                                  </p:stCondLst>
                                  <p:childTnLst>
                                    <p:animEffect transition="out" filter="fade">
                                      <p:cBhvr>
                                        <p:cTn id="46" dur="500"/>
                                        <p:tgtEl>
                                          <p:spTgt spid="251"/>
                                        </p:tgtEl>
                                      </p:cBhvr>
                                    </p:animEffect>
                                    <p:set>
                                      <p:cBhvr>
                                        <p:cTn id="47" dur="1" fill="hold">
                                          <p:stCondLst>
                                            <p:cond delay="499"/>
                                          </p:stCondLst>
                                        </p:cTn>
                                        <p:tgtEl>
                                          <p:spTgt spid="25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7"/>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274"/>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4.16667E-7 0.00093 L 0.22565 0.00023 " pathEditMode="relative" rAng="0" ptsTypes="AA">
                                      <p:cBhvr>
                                        <p:cTn id="53" dur="1000" fill="hold"/>
                                        <p:tgtEl>
                                          <p:spTgt spid="23"/>
                                        </p:tgtEl>
                                        <p:attrNameLst>
                                          <p:attrName>ppt_x</p:attrName>
                                          <p:attrName>ppt_y</p:attrName>
                                        </p:attrNameLst>
                                      </p:cBhvr>
                                      <p:rCtr x="11276" y="-46"/>
                                    </p:animMotion>
                                  </p:childTnLst>
                                </p:cTn>
                              </p:par>
                              <p:par>
                                <p:cTn id="54" presetID="10" presetClass="entr" presetSubtype="0" fill="hold" grpId="0" nodeType="withEffect">
                                  <p:stCondLst>
                                    <p:cond delay="250"/>
                                  </p:stCondLst>
                                  <p:childTnLst>
                                    <p:set>
                                      <p:cBhvr>
                                        <p:cTn id="55" dur="1" fill="hold">
                                          <p:stCondLst>
                                            <p:cond delay="0"/>
                                          </p:stCondLst>
                                        </p:cTn>
                                        <p:tgtEl>
                                          <p:spTgt spid="253"/>
                                        </p:tgtEl>
                                        <p:attrNameLst>
                                          <p:attrName>style.visibility</p:attrName>
                                        </p:attrNameLst>
                                      </p:cBhvr>
                                      <p:to>
                                        <p:strVal val="visible"/>
                                      </p:to>
                                    </p:set>
                                    <p:animEffect transition="in" filter="fade">
                                      <p:cBhvr>
                                        <p:cTn id="56" dur="750"/>
                                        <p:tgtEl>
                                          <p:spTgt spid="25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54"/>
                                        </p:tgtEl>
                                        <p:attrNameLst>
                                          <p:attrName>style.visibility</p:attrName>
                                        </p:attrNameLst>
                                      </p:cBhvr>
                                      <p:to>
                                        <p:strVal val="visible"/>
                                      </p:to>
                                    </p:set>
                                  </p:childTnLst>
                                </p:cTn>
                              </p:par>
                              <p:par>
                                <p:cTn id="63" presetID="42" presetClass="path" presetSubtype="0" accel="50000" decel="50000" fill="hold" nodeType="withEffect">
                                  <p:stCondLst>
                                    <p:cond delay="0"/>
                                  </p:stCondLst>
                                  <p:childTnLst>
                                    <p:animMotion origin="layout" path="M -6.25E-7 0.00093 L 0.49375 0.00093 " pathEditMode="relative" rAng="0" ptsTypes="AA">
                                      <p:cBhvr>
                                        <p:cTn id="64" dur="1500" fill="hold"/>
                                        <p:tgtEl>
                                          <p:spTgt spid="254"/>
                                        </p:tgtEl>
                                        <p:attrNameLst>
                                          <p:attrName>ppt_x</p:attrName>
                                          <p:attrName>ppt_y</p:attrName>
                                        </p:attrNameLst>
                                      </p:cBhvr>
                                      <p:rCtr x="24688" y="0"/>
                                    </p:animMotion>
                                  </p:childTnLst>
                                </p:cTn>
                              </p:par>
                              <p:par>
                                <p:cTn id="65" presetID="10" presetClass="entr" presetSubtype="0" fill="hold" grpId="0" nodeType="withEffect">
                                  <p:stCondLst>
                                    <p:cond delay="250"/>
                                  </p:stCondLst>
                                  <p:childTnLst>
                                    <p:set>
                                      <p:cBhvr>
                                        <p:cTn id="66" dur="1" fill="hold">
                                          <p:stCondLst>
                                            <p:cond delay="0"/>
                                          </p:stCondLst>
                                        </p:cTn>
                                        <p:tgtEl>
                                          <p:spTgt spid="263"/>
                                        </p:tgtEl>
                                        <p:attrNameLst>
                                          <p:attrName>style.visibility</p:attrName>
                                        </p:attrNameLst>
                                      </p:cBhvr>
                                      <p:to>
                                        <p:strVal val="visible"/>
                                      </p:to>
                                    </p:set>
                                    <p:animEffect transition="in" filter="fade">
                                      <p:cBhvr>
                                        <p:cTn id="67" dur="750"/>
                                        <p:tgtEl>
                                          <p:spTgt spid="26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74"/>
                                        </p:tgtEl>
                                        <p:attrNameLst>
                                          <p:attrName>style.visibility</p:attrName>
                                        </p:attrNameLst>
                                      </p:cBhvr>
                                      <p:to>
                                        <p:strVal val="visible"/>
                                      </p:to>
                                    </p:set>
                                  </p:childTnLst>
                                </p:cTn>
                              </p:par>
                              <p:par>
                                <p:cTn id="70" presetID="1" presetClass="exit" presetSubtype="0" fill="hold" grpId="2" nodeType="withEffect">
                                  <p:stCondLst>
                                    <p:cond delay="0"/>
                                  </p:stCondLst>
                                  <p:childTnLst>
                                    <p:set>
                                      <p:cBhvr>
                                        <p:cTn id="71" dur="1" fill="hold">
                                          <p:stCondLst>
                                            <p:cond delay="0"/>
                                          </p:stCondLst>
                                        </p:cTn>
                                        <p:tgtEl>
                                          <p:spTgt spid="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p:bldP spid="233" grpId="0" animBg="1"/>
      <p:bldP spid="233" grpId="1" animBg="1"/>
      <p:bldP spid="233" grpId="2" animBg="1"/>
      <p:bldP spid="18" grpId="0" animBg="1"/>
      <p:bldP spid="18" grpId="1" animBg="1"/>
      <p:bldP spid="251" grpId="0" animBg="1"/>
      <p:bldP spid="251" grpId="1" animBg="1"/>
      <p:bldP spid="251" grpId="2" animBg="1"/>
      <p:bldP spid="253" grpId="0" animBg="1"/>
      <p:bldP spid="263" grpId="0" animBg="1"/>
      <p:bldP spid="37" grpId="0" animBg="1"/>
      <p:bldP spid="37" grpId="1" animBg="1"/>
      <p:bldP spid="252" grpId="0" animBg="1"/>
      <p:bldP spid="252" grpId="1" animBg="1"/>
      <p:bldP spid="252" grpId="2" animBg="1"/>
      <p:bldP spid="274" grpId="0" animBg="1"/>
      <p:bldP spid="274" grpId="1" animBg="1"/>
      <p:bldP spid="274"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07512363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862339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910857370"/>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6</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M0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solidFill>
                            <a:srgbClr val="0432FF"/>
                          </a:solidFill>
                          <a:latin typeface="Seravek" charset="0"/>
                          <a:ea typeface="Seravek" charset="0"/>
                          <a:cs typeface="Seravek" charset="0"/>
                        </a:rPr>
                        <a:t>X</a:t>
                      </a:r>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2307004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a:t>
            </a:r>
            <a:r>
              <a:rPr lang="en-US" dirty="0" smtClean="0"/>
              <a:t>no-ops: </a:t>
            </a:r>
            <a:r>
              <a:rPr lang="en-US" dirty="0" smtClean="0"/>
              <a:t>ILP formulation</a:t>
            </a:r>
            <a:endParaRPr lang="en-US" dirty="0"/>
          </a:p>
        </p:txBody>
      </p:sp>
      <mc:AlternateContent xmlns:mc="http://schemas.openxmlformats.org/markup-compatibility/2006" xmlns:a14="http://schemas.microsoft.com/office/drawing/2010/main">
        <mc:Choice Requires="a14">
          <p:sp>
            <p:nvSpPr>
              <p:cNvPr id="67" name="TextBox 66"/>
              <p:cNvSpPr txBox="1"/>
              <p:nvPr/>
            </p:nvSpPr>
            <p:spPr>
              <a:xfrm>
                <a:off x="1263054" y="2109026"/>
                <a:ext cx="3418391" cy="606384"/>
              </a:xfrm>
              <a:prstGeom prst="rect">
                <a:avLst/>
              </a:prstGeom>
              <a:noFill/>
            </p:spPr>
            <p:txBody>
              <a:bodyPr wrap="square" rtlCol="0">
                <a:spAutoFit/>
              </a:bodyPr>
              <a:lstStyle/>
              <a:p>
                <a14:m>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a14:m>
                <a:r>
                  <a:rPr lang="en-US" sz="3200" dirty="0" smtClean="0">
                    <a:latin typeface="Seravek" charset="0"/>
                    <a:ea typeface="Seravek" charset="0"/>
                    <a:cs typeface="Seravek" charset="0"/>
                  </a:rPr>
                  <a:t> -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𝑡</m:t>
                        </m:r>
                      </m:e>
                      <m:sub>
                        <m:r>
                          <a:rPr lang="en-US" sz="3200" b="0" i="1" smtClean="0">
                            <a:latin typeface="Cambria Math" charset="0"/>
                            <a:ea typeface="Seravek" charset="0"/>
                            <a:cs typeface="Seravek" charset="0"/>
                          </a:rPr>
                          <m:t>1</m:t>
                        </m:r>
                      </m:sub>
                    </m:sSub>
                  </m:oMath>
                </a14:m>
                <a:r>
                  <a:rPr lang="en-US" sz="3200" dirty="0" smtClean="0">
                    <a:latin typeface="Seravek" charset="0"/>
                    <a:ea typeface="Seravek" charset="0"/>
                    <a:cs typeface="Seravek" charset="0"/>
                  </a:rPr>
                  <a:t>≥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𝐿𝑎𝑡𝑒𝑛𝑐𝑦</m:t>
                        </m:r>
                      </m:e>
                      <m:sub>
                        <m:r>
                          <a:rPr lang="en-US" sz="3200" b="0" i="1" smtClean="0">
                            <a:latin typeface="Cambria Math" charset="0"/>
                            <a:ea typeface="Seravek" charset="0"/>
                            <a:cs typeface="Seravek" charset="0"/>
                          </a:rPr>
                          <m:t>1, 2</m:t>
                        </m:r>
                      </m:sub>
                    </m:sSub>
                  </m:oMath>
                </a14:m>
                <a:endParaRPr lang="en-US" sz="3200" b="0" dirty="0" smtClean="0">
                  <a:latin typeface="Seravek" charset="0"/>
                  <a:ea typeface="Seravek" charset="0"/>
                  <a:cs typeface="Seravek" charset="0"/>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1263054" y="2109026"/>
                <a:ext cx="3418391" cy="606384"/>
              </a:xfrm>
              <a:prstGeom prst="rect">
                <a:avLst/>
              </a:prstGeom>
              <a:blipFill rotWithShape="0">
                <a:blip r:embed="rId6"/>
                <a:stretch>
                  <a:fillRect t="-10101" b="-32323"/>
                </a:stretch>
              </a:blipFill>
            </p:spPr>
            <p:txBody>
              <a:bodyPr/>
              <a:lstStyle/>
              <a:p>
                <a:r>
                  <a:rPr lang="en-US">
                    <a:noFill/>
                  </a:rPr>
                  <a:t> </a:t>
                </a:r>
              </a:p>
            </p:txBody>
          </p:sp>
        </mc:Fallback>
      </mc:AlternateContent>
      <p:sp>
        <p:nvSpPr>
          <p:cNvPr id="6" name="Rounded Rectangle 5"/>
          <p:cNvSpPr/>
          <p:nvPr/>
        </p:nvSpPr>
        <p:spPr>
          <a:xfrm>
            <a:off x="7017053" y="1144558"/>
            <a:ext cx="4934504" cy="776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latin typeface="Seravek" charset="0"/>
                <a:ea typeface="Seravek" charset="0"/>
                <a:cs typeface="Seravek" charset="0"/>
              </a:rPr>
              <a:t>Objective: Minimize </a:t>
            </a:r>
            <a:r>
              <a:rPr lang="en-US" sz="3200" dirty="0" smtClean="0">
                <a:latin typeface="Seravek" charset="0"/>
                <a:ea typeface="Seravek" charset="0"/>
                <a:cs typeface="Seravek" charset="0"/>
              </a:rPr>
              <a:t>max </a:t>
            </a:r>
            <a:r>
              <a:rPr lang="en-US" sz="3200" dirty="0" err="1" smtClean="0">
                <a:latin typeface="Seravek" charset="0"/>
                <a:ea typeface="Seravek" charset="0"/>
                <a:cs typeface="Seravek" charset="0"/>
              </a:rPr>
              <a:t>t</a:t>
            </a:r>
            <a:r>
              <a:rPr lang="en-US" sz="3200" baseline="-25000" dirty="0" err="1" smtClean="0">
                <a:latin typeface="Seravek" charset="0"/>
                <a:ea typeface="Seravek" charset="0"/>
                <a:cs typeface="Seravek" charset="0"/>
              </a:rPr>
              <a:t>i</a:t>
            </a:r>
            <a:endParaRPr lang="en-US" sz="3200" dirty="0">
              <a:latin typeface="Seravek" charset="0"/>
              <a:ea typeface="Seravek" charset="0"/>
              <a:cs typeface="Seravek" charset="0"/>
            </a:endParaRPr>
          </a:p>
        </p:txBody>
      </p:sp>
      <p:sp>
        <p:nvSpPr>
          <p:cNvPr id="141" name="Rectangle 140"/>
          <p:cNvSpPr/>
          <p:nvPr/>
        </p:nvSpPr>
        <p:spPr>
          <a:xfrm>
            <a:off x="123093"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151" name="TextBox 150"/>
          <p:cNvSpPr txBox="1"/>
          <p:nvPr/>
        </p:nvSpPr>
        <p:spPr>
          <a:xfrm>
            <a:off x="123097" y="804604"/>
            <a:ext cx="328936" cy="584775"/>
          </a:xfrm>
          <a:prstGeom prst="rect">
            <a:avLst/>
          </a:prstGeom>
          <a:noFill/>
        </p:spPr>
        <p:txBody>
          <a:bodyPr wrap="none" rtlCol="0">
            <a:spAutoFit/>
          </a:bodyPr>
          <a:lstStyle/>
          <a:p>
            <a:r>
              <a:rPr lang="en-US" sz="3200" dirty="0">
                <a:latin typeface="Seravek" charset="0"/>
                <a:ea typeface="Seravek" charset="0"/>
                <a:cs typeface="Seravek" charset="0"/>
              </a:rPr>
              <a:t>1</a:t>
            </a:r>
            <a:endParaRPr lang="en-US" sz="3200" dirty="0">
              <a:latin typeface="Seravek" charset="0"/>
              <a:ea typeface="Seravek" charset="0"/>
              <a:cs typeface="Seravek" charset="0"/>
            </a:endParaRPr>
          </a:p>
        </p:txBody>
      </p:sp>
      <p:sp>
        <p:nvSpPr>
          <p:cNvPr id="152" name="TextBox 151"/>
          <p:cNvSpPr txBox="1"/>
          <p:nvPr/>
        </p:nvSpPr>
        <p:spPr>
          <a:xfrm>
            <a:off x="710110" y="804604"/>
            <a:ext cx="380232" cy="584775"/>
          </a:xfrm>
          <a:prstGeom prst="rect">
            <a:avLst/>
          </a:prstGeom>
          <a:noFill/>
        </p:spPr>
        <p:txBody>
          <a:bodyPr wrap="none" rtlCol="0">
            <a:spAutoFit/>
          </a:bodyPr>
          <a:lstStyle/>
          <a:p>
            <a:r>
              <a:rPr lang="en-US" sz="3200" dirty="0">
                <a:latin typeface="Seravek" charset="0"/>
                <a:ea typeface="Seravek" charset="0"/>
                <a:cs typeface="Seravek" charset="0"/>
              </a:rPr>
              <a:t>2</a:t>
            </a:r>
            <a:endParaRPr lang="en-US" sz="3200" dirty="0">
              <a:latin typeface="Seravek" charset="0"/>
              <a:ea typeface="Seravek" charset="0"/>
              <a:cs typeface="Seravek" charset="0"/>
            </a:endParaRPr>
          </a:p>
        </p:txBody>
      </p:sp>
      <p:sp>
        <p:nvSpPr>
          <p:cNvPr id="153" name="TextBox 152"/>
          <p:cNvSpPr txBox="1"/>
          <p:nvPr/>
        </p:nvSpPr>
        <p:spPr>
          <a:xfrm>
            <a:off x="1252329" y="804604"/>
            <a:ext cx="383438" cy="584775"/>
          </a:xfrm>
          <a:prstGeom prst="rect">
            <a:avLst/>
          </a:prstGeom>
          <a:noFill/>
        </p:spPr>
        <p:txBody>
          <a:bodyPr wrap="none" rtlCol="0">
            <a:spAutoFit/>
          </a:bodyPr>
          <a:lstStyle/>
          <a:p>
            <a:r>
              <a:rPr lang="en-US" sz="3200" dirty="0">
                <a:latin typeface="Seravek" charset="0"/>
                <a:ea typeface="Seravek" charset="0"/>
                <a:cs typeface="Seravek" charset="0"/>
              </a:rPr>
              <a:t>3</a:t>
            </a:r>
            <a:endParaRPr lang="en-US" sz="3200" dirty="0">
              <a:latin typeface="Seravek" charset="0"/>
              <a:ea typeface="Seravek" charset="0"/>
              <a:cs typeface="Seravek" charset="0"/>
            </a:endParaRPr>
          </a:p>
        </p:txBody>
      </p:sp>
      <p:sp>
        <p:nvSpPr>
          <p:cNvPr id="154" name="TextBox 153"/>
          <p:cNvSpPr txBox="1"/>
          <p:nvPr/>
        </p:nvSpPr>
        <p:spPr>
          <a:xfrm>
            <a:off x="1804900" y="804604"/>
            <a:ext cx="404278" cy="584775"/>
          </a:xfrm>
          <a:prstGeom prst="rect">
            <a:avLst/>
          </a:prstGeom>
          <a:noFill/>
        </p:spPr>
        <p:txBody>
          <a:bodyPr wrap="none" rtlCol="0">
            <a:spAutoFit/>
          </a:bodyPr>
          <a:lstStyle/>
          <a:p>
            <a:r>
              <a:rPr lang="en-US" sz="3200" dirty="0">
                <a:latin typeface="Seravek" charset="0"/>
                <a:ea typeface="Seravek" charset="0"/>
                <a:cs typeface="Seravek" charset="0"/>
              </a:rPr>
              <a:t>4</a:t>
            </a:r>
            <a:endParaRPr lang="en-US" sz="3200" dirty="0">
              <a:latin typeface="Seravek" charset="0"/>
              <a:ea typeface="Seravek" charset="0"/>
              <a:cs typeface="Seravek" charset="0"/>
            </a:endParaRPr>
          </a:p>
        </p:txBody>
      </p:sp>
      <p:sp>
        <p:nvSpPr>
          <p:cNvPr id="155" name="TextBox 154"/>
          <p:cNvSpPr txBox="1"/>
          <p:nvPr/>
        </p:nvSpPr>
        <p:spPr>
          <a:xfrm>
            <a:off x="2360677" y="804604"/>
            <a:ext cx="393056" cy="584775"/>
          </a:xfrm>
          <a:prstGeom prst="rect">
            <a:avLst/>
          </a:prstGeom>
          <a:noFill/>
        </p:spPr>
        <p:txBody>
          <a:bodyPr wrap="none" rtlCol="0">
            <a:spAutoFit/>
          </a:bodyPr>
          <a:lstStyle/>
          <a:p>
            <a:r>
              <a:rPr lang="en-US" sz="3200" dirty="0">
                <a:latin typeface="Seravek" charset="0"/>
                <a:ea typeface="Seravek" charset="0"/>
                <a:cs typeface="Seravek" charset="0"/>
              </a:rPr>
              <a:t>5</a:t>
            </a:r>
            <a:endParaRPr lang="en-US" sz="3200" dirty="0">
              <a:latin typeface="Seravek" charset="0"/>
              <a:ea typeface="Seravek" charset="0"/>
              <a:cs typeface="Seravek" charset="0"/>
            </a:endParaRPr>
          </a:p>
        </p:txBody>
      </p:sp>
      <p:sp>
        <p:nvSpPr>
          <p:cNvPr id="160" name="TextBox 159"/>
          <p:cNvSpPr txBox="1"/>
          <p:nvPr/>
        </p:nvSpPr>
        <p:spPr>
          <a:xfrm>
            <a:off x="2937294" y="804604"/>
            <a:ext cx="409086" cy="584775"/>
          </a:xfrm>
          <a:prstGeom prst="rect">
            <a:avLst/>
          </a:prstGeom>
          <a:noFill/>
        </p:spPr>
        <p:txBody>
          <a:bodyPr wrap="none" rtlCol="0">
            <a:spAutoFit/>
          </a:bodyPr>
          <a:lstStyle/>
          <a:p>
            <a:r>
              <a:rPr lang="en-US" sz="3200" dirty="0">
                <a:latin typeface="Seravek" charset="0"/>
                <a:ea typeface="Seravek" charset="0"/>
                <a:cs typeface="Seravek" charset="0"/>
              </a:rPr>
              <a:t>6</a:t>
            </a:r>
            <a:endParaRPr lang="en-US" sz="3200" dirty="0">
              <a:latin typeface="Seravek" charset="0"/>
              <a:ea typeface="Seravek" charset="0"/>
              <a:cs typeface="Seravek" charset="0"/>
            </a:endParaRPr>
          </a:p>
        </p:txBody>
      </p:sp>
      <p:cxnSp>
        <p:nvCxnSpPr>
          <p:cNvPr id="12" name="Straight Arrow Connector 11"/>
          <p:cNvCxnSpPr/>
          <p:nvPr/>
        </p:nvCxnSpPr>
        <p:spPr>
          <a:xfrm flipV="1">
            <a:off x="1378688" y="2071568"/>
            <a:ext cx="1774208" cy="2"/>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8" name="Rectangle 387"/>
          <p:cNvSpPr/>
          <p:nvPr/>
        </p:nvSpPr>
        <p:spPr>
          <a:xfrm>
            <a:off x="68902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89" name="Rectangle 388"/>
          <p:cNvSpPr/>
          <p:nvPr/>
        </p:nvSpPr>
        <p:spPr>
          <a:xfrm>
            <a:off x="1254949"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0" name="Rectangle 389"/>
          <p:cNvSpPr/>
          <p:nvPr/>
        </p:nvSpPr>
        <p:spPr>
          <a:xfrm>
            <a:off x="1820877"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1" name="Rectangle 390"/>
          <p:cNvSpPr/>
          <p:nvPr/>
        </p:nvSpPr>
        <p:spPr>
          <a:xfrm>
            <a:off x="2386805"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2" name="Rectangle 391"/>
          <p:cNvSpPr/>
          <p:nvPr/>
        </p:nvSpPr>
        <p:spPr>
          <a:xfrm>
            <a:off x="295273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nvGrpSpPr>
          <p:cNvPr id="15" name="Group 14"/>
          <p:cNvGrpSpPr/>
          <p:nvPr/>
        </p:nvGrpSpPr>
        <p:grpSpPr>
          <a:xfrm>
            <a:off x="62015" y="2998214"/>
            <a:ext cx="3340135" cy="598423"/>
            <a:chOff x="316171" y="3161990"/>
            <a:chExt cx="3340135" cy="598423"/>
          </a:xfrm>
        </p:grpSpPr>
        <mc:AlternateContent xmlns:mc="http://schemas.openxmlformats.org/markup-compatibility/2006" xmlns:a14="http://schemas.microsoft.com/office/drawing/2010/main">
          <mc:Choice Requires="a14">
            <p:sp>
              <p:nvSpPr>
                <p:cNvPr id="393" name="TextBox 39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393" name="TextBox 39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4" name="TextBox 39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394" name="TextBox 39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5" name="TextBox 39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395" name="TextBox 39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9"/>
                  <a:stretch>
                    <a:fillRect/>
                  </a:stretch>
                </a:blipFill>
              </p:spPr>
              <p:txBody>
                <a:bodyPr/>
                <a:lstStyle/>
                <a:p>
                  <a:r>
                    <a:rPr lang="en-US">
                      <a:noFill/>
                    </a:rPr>
                    <a:t> </a:t>
                  </a:r>
                </a:p>
              </p:txBody>
            </p:sp>
          </mc:Fallback>
        </mc:AlternateContent>
        <p:sp>
          <p:nvSpPr>
            <p:cNvPr id="396" name="Rectangle 39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7" name="Rectangle 39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8" name="Rectangle 39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9" name="Rectangle 39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0" name="Rectangle 39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1" name="Rectangle 40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12" name="Group 411"/>
          <p:cNvGrpSpPr/>
          <p:nvPr/>
        </p:nvGrpSpPr>
        <p:grpSpPr>
          <a:xfrm>
            <a:off x="1197053" y="3623191"/>
            <a:ext cx="3340135" cy="598423"/>
            <a:chOff x="316171" y="3161990"/>
            <a:chExt cx="3340135" cy="598423"/>
          </a:xfrm>
        </p:grpSpPr>
        <mc:AlternateContent xmlns:mc="http://schemas.openxmlformats.org/markup-compatibility/2006" xmlns:a14="http://schemas.microsoft.com/office/drawing/2010/main">
          <mc:Choice Requires="a14">
            <p:sp>
              <p:nvSpPr>
                <p:cNvPr id="413" name="TextBox 41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13" name="TextBox 41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4" name="TextBox 41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14" name="TextBox 41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5" name="TextBox 41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15" name="TextBox 41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2"/>
                  <a:stretch>
                    <a:fillRect/>
                  </a:stretch>
                </a:blipFill>
              </p:spPr>
              <p:txBody>
                <a:bodyPr/>
                <a:lstStyle/>
                <a:p>
                  <a:r>
                    <a:rPr lang="en-US">
                      <a:noFill/>
                    </a:rPr>
                    <a:t> </a:t>
                  </a:r>
                </a:p>
              </p:txBody>
            </p:sp>
          </mc:Fallback>
        </mc:AlternateContent>
        <p:sp>
          <p:nvSpPr>
            <p:cNvPr id="416" name="Rectangle 41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7" name="Rectangle 41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8" name="Rectangle 41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9" name="Rectangle 41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0" name="Rectangle 41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1" name="Rectangle 42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32" name="Group 431"/>
          <p:cNvGrpSpPr/>
          <p:nvPr/>
        </p:nvGrpSpPr>
        <p:grpSpPr>
          <a:xfrm>
            <a:off x="2332091" y="4248168"/>
            <a:ext cx="3340135" cy="598423"/>
            <a:chOff x="316171" y="3161990"/>
            <a:chExt cx="3340135" cy="598423"/>
          </a:xfrm>
        </p:grpSpPr>
        <mc:AlternateContent xmlns:mc="http://schemas.openxmlformats.org/markup-compatibility/2006" xmlns:a14="http://schemas.microsoft.com/office/drawing/2010/main">
          <mc:Choice Requires="a14">
            <p:sp>
              <p:nvSpPr>
                <p:cNvPr id="433" name="TextBox 43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33" name="TextBox 43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4" name="TextBox 43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34" name="TextBox 43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5" name="TextBox 43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35" name="TextBox 43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5"/>
                  <a:stretch>
                    <a:fillRect/>
                  </a:stretch>
                </a:blipFill>
              </p:spPr>
              <p:txBody>
                <a:bodyPr/>
                <a:lstStyle/>
                <a:p>
                  <a:r>
                    <a:rPr lang="en-US">
                      <a:noFill/>
                    </a:rPr>
                    <a:t> </a:t>
                  </a:r>
                </a:p>
              </p:txBody>
            </p:sp>
          </mc:Fallback>
        </mc:AlternateContent>
        <p:sp>
          <p:nvSpPr>
            <p:cNvPr id="436" name="Rectangle 43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7" name="Rectangle 43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8" name="Rectangle 43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9" name="Rectangle 43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0" name="Rectangle 43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1" name="Rectangle 44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42" name="Group 441"/>
          <p:cNvGrpSpPr/>
          <p:nvPr/>
        </p:nvGrpSpPr>
        <p:grpSpPr>
          <a:xfrm>
            <a:off x="3467130" y="4873145"/>
            <a:ext cx="3340135" cy="598423"/>
            <a:chOff x="316171" y="3161990"/>
            <a:chExt cx="3340135" cy="598423"/>
          </a:xfrm>
        </p:grpSpPr>
        <mc:AlternateContent xmlns:mc="http://schemas.openxmlformats.org/markup-compatibility/2006" xmlns:a14="http://schemas.microsoft.com/office/drawing/2010/main">
          <mc:Choice Requires="a14">
            <p:sp>
              <p:nvSpPr>
                <p:cNvPr id="443" name="TextBox 44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43" name="TextBox 44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4" name="TextBox 44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44" name="TextBox 44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5" name="TextBox 44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45" name="TextBox 44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8"/>
                  <a:stretch>
                    <a:fillRect/>
                  </a:stretch>
                </a:blipFill>
              </p:spPr>
              <p:txBody>
                <a:bodyPr/>
                <a:lstStyle/>
                <a:p>
                  <a:r>
                    <a:rPr lang="en-US">
                      <a:noFill/>
                    </a:rPr>
                    <a:t> </a:t>
                  </a:r>
                </a:p>
              </p:txBody>
            </p:sp>
          </mc:Fallback>
        </mc:AlternateContent>
        <p:sp>
          <p:nvSpPr>
            <p:cNvPr id="446" name="Rectangle 44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7" name="Rectangle 44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8" name="Rectangle 44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9" name="Rectangle 44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0" name="Rectangle 44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1" name="Rectangle 45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52" name="Group 451"/>
          <p:cNvGrpSpPr/>
          <p:nvPr/>
        </p:nvGrpSpPr>
        <p:grpSpPr>
          <a:xfrm>
            <a:off x="4602169" y="5498122"/>
            <a:ext cx="3340135" cy="598423"/>
            <a:chOff x="316171" y="3161990"/>
            <a:chExt cx="3340135" cy="598423"/>
          </a:xfrm>
        </p:grpSpPr>
        <mc:AlternateContent xmlns:mc="http://schemas.openxmlformats.org/markup-compatibility/2006" xmlns:a14="http://schemas.microsoft.com/office/drawing/2010/main">
          <mc:Choice Requires="a14">
            <p:sp>
              <p:nvSpPr>
                <p:cNvPr id="453" name="TextBox 45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53" name="TextBox 45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4" name="TextBox 45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54" name="TextBox 45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5" name="TextBox 45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55" name="TextBox 45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1"/>
                  <a:stretch>
                    <a:fillRect/>
                  </a:stretch>
                </a:blipFill>
              </p:spPr>
              <p:txBody>
                <a:bodyPr/>
                <a:lstStyle/>
                <a:p>
                  <a:r>
                    <a:rPr lang="en-US">
                      <a:noFill/>
                    </a:rPr>
                    <a:t> </a:t>
                  </a:r>
                </a:p>
              </p:txBody>
            </p:sp>
          </mc:Fallback>
        </mc:AlternateContent>
        <p:sp>
          <p:nvSpPr>
            <p:cNvPr id="456" name="Rectangle 45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7" name="Rectangle 45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8" name="Rectangle 45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9" name="Rectangle 45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0" name="Rectangle 45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1" name="Rectangle 46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62" name="Group 461"/>
          <p:cNvGrpSpPr/>
          <p:nvPr/>
        </p:nvGrpSpPr>
        <p:grpSpPr>
          <a:xfrm>
            <a:off x="5750855" y="6123097"/>
            <a:ext cx="3340135" cy="598423"/>
            <a:chOff x="316171" y="3161990"/>
            <a:chExt cx="3340135" cy="598423"/>
          </a:xfrm>
        </p:grpSpPr>
        <mc:AlternateContent xmlns:mc="http://schemas.openxmlformats.org/markup-compatibility/2006" xmlns:a14="http://schemas.microsoft.com/office/drawing/2010/main">
          <mc:Choice Requires="a14">
            <p:sp>
              <p:nvSpPr>
                <p:cNvPr id="463" name="TextBox 46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63" name="TextBox 46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4" name="TextBox 46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64" name="TextBox 46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5" name="TextBox 46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65" name="TextBox 46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4"/>
                  <a:stretch>
                    <a:fillRect/>
                  </a:stretch>
                </a:blipFill>
              </p:spPr>
              <p:txBody>
                <a:bodyPr/>
                <a:lstStyle/>
                <a:p>
                  <a:r>
                    <a:rPr lang="en-US">
                      <a:noFill/>
                    </a:rPr>
                    <a:t> </a:t>
                  </a:r>
                </a:p>
              </p:txBody>
            </p:sp>
          </mc:Fallback>
        </mc:AlternateContent>
        <p:sp>
          <p:nvSpPr>
            <p:cNvPr id="466" name="Rectangle 46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7" name="Rectangle 46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8" name="Rectangle 46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9" name="Rectangle 46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0" name="Rectangle 46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1" name="Rectangle 47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sp>
        <p:nvSpPr>
          <p:cNvPr id="17" name="Rounded Rectangle 16"/>
          <p:cNvSpPr/>
          <p:nvPr/>
        </p:nvSpPr>
        <p:spPr>
          <a:xfrm>
            <a:off x="3487603" y="3575713"/>
            <a:ext cx="450376" cy="2715905"/>
          </a:xfrm>
          <a:prstGeom prst="roundRect">
            <a:avLst/>
          </a:prstGeom>
          <a:solidFill>
            <a:srgbClr val="0432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ounded Rectangle 471"/>
          <p:cNvSpPr/>
          <p:nvPr/>
        </p:nvSpPr>
        <p:spPr>
          <a:xfrm>
            <a:off x="2916672" y="2895600"/>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ounded Rectangle 472"/>
          <p:cNvSpPr/>
          <p:nvPr/>
        </p:nvSpPr>
        <p:spPr>
          <a:xfrm>
            <a:off x="4076731" y="3618930"/>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Rounded Rectangle 473"/>
          <p:cNvSpPr/>
          <p:nvPr/>
        </p:nvSpPr>
        <p:spPr>
          <a:xfrm>
            <a:off x="4624916" y="4142095"/>
            <a:ext cx="450376" cy="2715905"/>
          </a:xfrm>
          <a:prstGeom prst="roundRect">
            <a:avLst/>
          </a:prstGeom>
          <a:solidFill>
            <a:srgbClr val="0432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Rounded Rectangle 474"/>
          <p:cNvSpPr/>
          <p:nvPr/>
        </p:nvSpPr>
        <p:spPr>
          <a:xfrm>
            <a:off x="5159453" y="4142095"/>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ounded Rectangle 476"/>
          <p:cNvSpPr/>
          <p:nvPr/>
        </p:nvSpPr>
        <p:spPr>
          <a:xfrm>
            <a:off x="6992565" y="3325529"/>
            <a:ext cx="4983480" cy="21608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ravek" charset="0"/>
                <a:ea typeface="Seravek" charset="0"/>
                <a:cs typeface="Seravek" charset="0"/>
              </a:rPr>
              <a:t>1. Write </a:t>
            </a:r>
            <a:r>
              <a:rPr lang="en-US" sz="3200" dirty="0" err="1">
                <a:latin typeface="Seravek" charset="0"/>
                <a:ea typeface="Seravek" charset="0"/>
                <a:cs typeface="Seravek" charset="0"/>
              </a:rPr>
              <a:t>t</a:t>
            </a:r>
            <a:r>
              <a:rPr lang="en-US" sz="3200" baseline="-25000" dirty="0" err="1">
                <a:latin typeface="Seravek" charset="0"/>
                <a:ea typeface="Seravek" charset="0"/>
                <a:cs typeface="Seravek" charset="0"/>
              </a:rPr>
              <a:t>i</a:t>
            </a:r>
            <a:r>
              <a:rPr lang="en-US" sz="3200" dirty="0">
                <a:latin typeface="Seravek" charset="0"/>
                <a:ea typeface="Seravek" charset="0"/>
                <a:cs typeface="Seravek" charset="0"/>
              </a:rPr>
              <a:t> = 2</a:t>
            </a:r>
            <a:r>
              <a:rPr lang="en-US" sz="3200" dirty="0" smtClean="0">
                <a:latin typeface="Seravek" charset="0"/>
                <a:ea typeface="Seravek" charset="0"/>
                <a:cs typeface="Seravek" charset="0"/>
              </a:rPr>
              <a:t> </a:t>
            </a:r>
            <a:r>
              <a:rPr lang="en-US" sz="3200" dirty="0">
                <a:latin typeface="Seravek" charset="0"/>
                <a:ea typeface="Seravek" charset="0"/>
                <a:cs typeface="Seravek" charset="0"/>
              </a:rPr>
              <a:t>* q</a:t>
            </a:r>
            <a:r>
              <a:rPr lang="en-US" sz="3200" baseline="-25000" dirty="0">
                <a:latin typeface="Seravek" charset="0"/>
                <a:ea typeface="Seravek" charset="0"/>
                <a:cs typeface="Seravek" charset="0"/>
              </a:rPr>
              <a:t>i</a:t>
            </a:r>
            <a:r>
              <a:rPr lang="en-US" sz="3200" dirty="0">
                <a:latin typeface="Seravek" charset="0"/>
                <a:ea typeface="Seravek" charset="0"/>
                <a:cs typeface="Seravek" charset="0"/>
              </a:rPr>
              <a:t> + </a:t>
            </a:r>
            <a:r>
              <a:rPr lang="en-US" sz="3200" dirty="0" err="1" smtClean="0">
                <a:latin typeface="Seravek" charset="0"/>
                <a:ea typeface="Seravek" charset="0"/>
                <a:cs typeface="Seravek" charset="0"/>
              </a:rPr>
              <a:t>r</a:t>
            </a:r>
            <a:r>
              <a:rPr lang="en-US" sz="3200" baseline="-25000" dirty="0" err="1" smtClean="0">
                <a:latin typeface="Seravek" charset="0"/>
                <a:ea typeface="Seravek" charset="0"/>
                <a:cs typeface="Seravek" charset="0"/>
              </a:rPr>
              <a:t>i</a:t>
            </a:r>
            <a:r>
              <a:rPr lang="en-US" sz="3200" baseline="-25000" dirty="0" smtClean="0">
                <a:latin typeface="Seravek" charset="0"/>
                <a:ea typeface="Seravek" charset="0"/>
                <a:cs typeface="Seravek" charset="0"/>
              </a:rPr>
              <a:t>.</a:t>
            </a:r>
            <a:endParaRPr lang="en-US" sz="3200" baseline="-25000" dirty="0">
              <a:latin typeface="Seravek" charset="0"/>
              <a:ea typeface="Seravek" charset="0"/>
              <a:cs typeface="Seravek" charset="0"/>
            </a:endParaRPr>
          </a:p>
          <a:p>
            <a:pPr algn="ctr"/>
            <a:r>
              <a:rPr lang="en-US" sz="3200" dirty="0">
                <a:latin typeface="Seravek" charset="0"/>
                <a:ea typeface="Seravek" charset="0"/>
                <a:cs typeface="Seravek" charset="0"/>
              </a:rPr>
              <a:t>2. </a:t>
            </a:r>
            <a:r>
              <a:rPr lang="en-US" sz="3200" dirty="0" smtClean="0">
                <a:latin typeface="Seravek" charset="0"/>
                <a:ea typeface="Seravek" charset="0"/>
                <a:cs typeface="Seravek" charset="0"/>
              </a:rPr>
              <a:t>Group </a:t>
            </a:r>
            <a:r>
              <a:rPr lang="en-US" sz="3200" dirty="0">
                <a:latin typeface="Seravek" charset="0"/>
                <a:ea typeface="Seravek" charset="0"/>
                <a:cs typeface="Seravek" charset="0"/>
              </a:rPr>
              <a:t>all t with same </a:t>
            </a:r>
            <a:r>
              <a:rPr lang="en-US" sz="3200" dirty="0" smtClean="0">
                <a:latin typeface="Seravek" charset="0"/>
                <a:ea typeface="Seravek" charset="0"/>
                <a:cs typeface="Seravek" charset="0"/>
              </a:rPr>
              <a:t>r.</a:t>
            </a:r>
          </a:p>
          <a:p>
            <a:pPr algn="ctr"/>
            <a:r>
              <a:rPr lang="en-US" sz="3200" dirty="0" smtClean="0">
                <a:latin typeface="Seravek" charset="0"/>
                <a:ea typeface="Seravek" charset="0"/>
                <a:cs typeface="Seravek" charset="0"/>
              </a:rPr>
              <a:t>3. Enforce constraints</a:t>
            </a:r>
          </a:p>
          <a:p>
            <a:pPr algn="ctr"/>
            <a:r>
              <a:rPr lang="en-US" sz="3200" dirty="0" smtClean="0">
                <a:latin typeface="Seravek" charset="0"/>
                <a:ea typeface="Seravek" charset="0"/>
                <a:cs typeface="Seravek" charset="0"/>
              </a:rPr>
              <a:t>for each group.</a:t>
            </a:r>
            <a:endParaRPr lang="en-US" sz="3200" dirty="0">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78" name="TextBox 477"/>
              <p:cNvSpPr txBox="1"/>
              <p:nvPr/>
            </p:nvSpPr>
            <p:spPr>
              <a:xfrm>
                <a:off x="2859997" y="131438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78" name="TextBox 477"/>
              <p:cNvSpPr txBox="1">
                <a:spLocks noRot="1" noChangeAspect="1" noMove="1" noResize="1" noEditPoints="1" noAdjustHandles="1" noChangeArrowheads="1" noChangeShapeType="1" noTextEdit="1"/>
              </p:cNvSpPr>
              <p:nvPr/>
            </p:nvSpPr>
            <p:spPr>
              <a:xfrm>
                <a:off x="2859997" y="1314380"/>
                <a:ext cx="548640" cy="584775"/>
              </a:xfrm>
              <a:prstGeom prst="rect">
                <a:avLst/>
              </a:prstGeom>
              <a:blipFill rotWithShape="0">
                <a:blip r:embed="rId25"/>
                <a:stretch>
                  <a:fillRect/>
                </a:stretch>
              </a:blipFill>
            </p:spPr>
            <p:txBody>
              <a:bodyPr/>
              <a:lstStyle/>
              <a:p>
                <a:r>
                  <a:rPr lang="en-US">
                    <a:noFill/>
                  </a:rPr>
                  <a:t> </a:t>
                </a:r>
              </a:p>
            </p:txBody>
          </p:sp>
        </mc:Fallback>
      </mc:AlternateContent>
      <p:sp>
        <p:nvSpPr>
          <p:cNvPr id="479" name="Oval 478"/>
          <p:cNvSpPr/>
          <p:nvPr/>
        </p:nvSpPr>
        <p:spPr>
          <a:xfrm>
            <a:off x="351318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0" name="Oval 479"/>
          <p:cNvSpPr/>
          <p:nvPr/>
        </p:nvSpPr>
        <p:spPr>
          <a:xfrm>
            <a:off x="3868060"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1" name="Oval 480"/>
          <p:cNvSpPr/>
          <p:nvPr/>
        </p:nvSpPr>
        <p:spPr>
          <a:xfrm>
            <a:off x="422293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82" name="TextBox 481"/>
              <p:cNvSpPr txBox="1"/>
              <p:nvPr/>
            </p:nvSpPr>
            <p:spPr>
              <a:xfrm>
                <a:off x="68502" y="1314379"/>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82" name="TextBox 481"/>
              <p:cNvSpPr txBox="1">
                <a:spLocks noRot="1" noChangeAspect="1" noMove="1" noResize="1" noEditPoints="1" noAdjustHandles="1" noChangeArrowheads="1" noChangeShapeType="1" noTextEdit="1"/>
              </p:cNvSpPr>
              <p:nvPr/>
            </p:nvSpPr>
            <p:spPr>
              <a:xfrm>
                <a:off x="68502" y="1314379"/>
                <a:ext cx="548640" cy="584775"/>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3" name="TextBox 482"/>
              <p:cNvSpPr txBox="1"/>
              <p:nvPr/>
            </p:nvSpPr>
            <p:spPr>
              <a:xfrm>
                <a:off x="1177647" y="1328027"/>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83" name="TextBox 482"/>
              <p:cNvSpPr txBox="1">
                <a:spLocks noRot="1" noChangeAspect="1" noMove="1" noResize="1" noEditPoints="1" noAdjustHandles="1" noChangeArrowheads="1" noChangeShapeType="1" noTextEdit="1"/>
              </p:cNvSpPr>
              <p:nvPr/>
            </p:nvSpPr>
            <p:spPr>
              <a:xfrm>
                <a:off x="1177647" y="1328027"/>
                <a:ext cx="548640" cy="584775"/>
              </a:xfrm>
              <a:prstGeom prst="rect">
                <a:avLst/>
              </a:prstGeom>
              <a:blipFill rotWithShape="0">
                <a:blip r:embed="rId27"/>
                <a:stretch>
                  <a:fillRect/>
                </a:stretch>
              </a:blipFill>
            </p:spPr>
            <p:txBody>
              <a:bodyPr/>
              <a:lstStyle/>
              <a:p>
                <a:r>
                  <a:rPr lang="en-US">
                    <a:noFill/>
                  </a:rPr>
                  <a:t> </a:t>
                </a:r>
              </a:p>
            </p:txBody>
          </p:sp>
        </mc:Fallback>
      </mc:AlternateContent>
      <p:sp>
        <p:nvSpPr>
          <p:cNvPr id="494" name="TextBox 493"/>
          <p:cNvSpPr txBox="1"/>
          <p:nvPr/>
        </p:nvSpPr>
        <p:spPr>
          <a:xfrm>
            <a:off x="-1996440" y="-30022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9361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12"/>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nodeType="afterEffect">
                                  <p:stCondLst>
                                    <p:cond delay="200"/>
                                  </p:stCondLst>
                                  <p:childTnLst>
                                    <p:set>
                                      <p:cBhvr>
                                        <p:cTn id="63" dur="1" fill="hold">
                                          <p:stCondLst>
                                            <p:cond delay="0"/>
                                          </p:stCondLst>
                                        </p:cTn>
                                        <p:tgtEl>
                                          <p:spTgt spid="432"/>
                                        </p:tgtEl>
                                        <p:attrNameLst>
                                          <p:attrName>style.visibility</p:attrName>
                                        </p:attrNameLst>
                                      </p:cBhvr>
                                      <p:to>
                                        <p:strVal val="visible"/>
                                      </p:to>
                                    </p:set>
                                  </p:childTnLst>
                                </p:cTn>
                              </p:par>
                            </p:childTnLst>
                          </p:cTn>
                        </p:par>
                        <p:par>
                          <p:cTn id="64" fill="hold">
                            <p:stCondLst>
                              <p:cond delay="200"/>
                            </p:stCondLst>
                            <p:childTnLst>
                              <p:par>
                                <p:cTn id="65" presetID="1" presetClass="entr" presetSubtype="0" fill="hold" nodeType="afterEffect">
                                  <p:stCondLst>
                                    <p:cond delay="200"/>
                                  </p:stCondLst>
                                  <p:childTnLst>
                                    <p:set>
                                      <p:cBhvr>
                                        <p:cTn id="66" dur="1" fill="hold">
                                          <p:stCondLst>
                                            <p:cond delay="0"/>
                                          </p:stCondLst>
                                        </p:cTn>
                                        <p:tgtEl>
                                          <p:spTgt spid="442"/>
                                        </p:tgtEl>
                                        <p:attrNameLst>
                                          <p:attrName>style.visibility</p:attrName>
                                        </p:attrNameLst>
                                      </p:cBhvr>
                                      <p:to>
                                        <p:strVal val="visible"/>
                                      </p:to>
                                    </p:set>
                                  </p:childTnLst>
                                </p:cTn>
                              </p:par>
                            </p:childTnLst>
                          </p:cTn>
                        </p:par>
                        <p:par>
                          <p:cTn id="67" fill="hold">
                            <p:stCondLst>
                              <p:cond delay="400"/>
                            </p:stCondLst>
                            <p:childTnLst>
                              <p:par>
                                <p:cTn id="68" presetID="1" presetClass="entr" presetSubtype="0" fill="hold" nodeType="afterEffect">
                                  <p:stCondLst>
                                    <p:cond delay="200"/>
                                  </p:stCondLst>
                                  <p:childTnLst>
                                    <p:set>
                                      <p:cBhvr>
                                        <p:cTn id="69" dur="1" fill="hold">
                                          <p:stCondLst>
                                            <p:cond delay="0"/>
                                          </p:stCondLst>
                                        </p:cTn>
                                        <p:tgtEl>
                                          <p:spTgt spid="452"/>
                                        </p:tgtEl>
                                        <p:attrNameLst>
                                          <p:attrName>style.visibility</p:attrName>
                                        </p:attrNameLst>
                                      </p:cBhvr>
                                      <p:to>
                                        <p:strVal val="visible"/>
                                      </p:to>
                                    </p:set>
                                  </p:childTnLst>
                                </p:cTn>
                              </p:par>
                            </p:childTnLst>
                          </p:cTn>
                        </p:par>
                        <p:par>
                          <p:cTn id="70" fill="hold">
                            <p:stCondLst>
                              <p:cond delay="600"/>
                            </p:stCondLst>
                            <p:childTnLst>
                              <p:par>
                                <p:cTn id="71" presetID="1" presetClass="entr" presetSubtype="0" fill="hold" nodeType="afterEffect">
                                  <p:stCondLst>
                                    <p:cond delay="200"/>
                                  </p:stCondLst>
                                  <p:childTnLst>
                                    <p:set>
                                      <p:cBhvr>
                                        <p:cTn id="72" dur="1" fill="hold">
                                          <p:stCondLst>
                                            <p:cond delay="0"/>
                                          </p:stCondLst>
                                        </p:cTn>
                                        <p:tgtEl>
                                          <p:spTgt spid="46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7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7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7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77">
                                            <p:bg/>
                                          </p:spTgt>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77">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77">
                                            <p:txEl>
                                              <p:pRg st="1" end="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77">
                                            <p:txEl>
                                              <p:pRg st="2" end="2"/>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7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141" grpId="0" animBg="1"/>
      <p:bldP spid="151" grpId="0"/>
      <p:bldP spid="152" grpId="0"/>
      <p:bldP spid="153" grpId="0"/>
      <p:bldP spid="154" grpId="0"/>
      <p:bldP spid="155" grpId="0"/>
      <p:bldP spid="160" grpId="0"/>
      <p:bldP spid="388" grpId="0" animBg="1"/>
      <p:bldP spid="389" grpId="0" animBg="1"/>
      <p:bldP spid="390" grpId="0" animBg="1"/>
      <p:bldP spid="391" grpId="0" animBg="1"/>
      <p:bldP spid="392" grpId="0" animBg="1"/>
      <p:bldP spid="17" grpId="0" animBg="1"/>
      <p:bldP spid="472" grpId="0" animBg="1"/>
      <p:bldP spid="473" grpId="0" animBg="1"/>
      <p:bldP spid="474" grpId="0" animBg="1"/>
      <p:bldP spid="475" grpId="0" animBg="1"/>
      <p:bldP spid="477" grpId="0" uiExpand="1" build="allAtOnce" animBg="1"/>
      <p:bldP spid="478" grpId="0"/>
      <p:bldP spid="479" grpId="0" animBg="1"/>
      <p:bldP spid="480" grpId="0" animBg="1"/>
      <p:bldP spid="481" grpId="0" animBg="1"/>
      <p:bldP spid="482" grpId="0"/>
      <p:bldP spid="48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922375712"/>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5679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3398585"/>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 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285210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780689759"/>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 combined</a:t>
                      </a:r>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710005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68242409"/>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proprietary (normalized)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2.0</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
        <p:nvSpPr>
          <p:cNvPr id="3" name="TextBox 2"/>
          <p:cNvSpPr txBox="1"/>
          <p:nvPr/>
        </p:nvSpPr>
        <p:spPr>
          <a:xfrm>
            <a:off x="1097281" y="4062549"/>
            <a:ext cx="9932527" cy="1569660"/>
          </a:xfrm>
          <a:prstGeom prst="rect">
            <a:avLst/>
          </a:prstGeom>
          <a:noFill/>
        </p:spPr>
        <p:txBody>
          <a:bodyPr wrap="none" rtlCol="0">
            <a:spAutoFit/>
          </a:bodyPr>
          <a:lstStyle/>
          <a:p>
            <a:r>
              <a:rPr lang="en-US" sz="3200" dirty="0" smtClean="0">
                <a:latin typeface="Seravek" charset="0"/>
                <a:ea typeface="Seravek" charset="0"/>
                <a:cs typeface="Seravek" charset="0"/>
              </a:rPr>
              <a:t>Gains of 4.5% to 50% on real programs written for RMT.</a:t>
            </a:r>
          </a:p>
          <a:p>
            <a:endParaRPr lang="en-US" sz="3200" dirty="0">
              <a:latin typeface="Seravek" charset="0"/>
              <a:ea typeface="Seravek" charset="0"/>
              <a:cs typeface="Seravek" charset="0"/>
            </a:endParaRPr>
          </a:p>
          <a:p>
            <a:r>
              <a:rPr lang="en-US" sz="3200" dirty="0">
                <a:latin typeface="Seravek" charset="0"/>
                <a:ea typeface="Seravek" charset="0"/>
                <a:cs typeface="Seravek" charset="0"/>
              </a:rPr>
              <a:t>M</a:t>
            </a:r>
            <a:r>
              <a:rPr lang="en-US" sz="3200" dirty="0" smtClean="0">
                <a:latin typeface="Seravek" charset="0"/>
                <a:ea typeface="Seravek" charset="0"/>
                <a:cs typeface="Seravek" charset="0"/>
              </a:rPr>
              <a:t>ean gain of 10% (max 30%) on 100 random programs.</a:t>
            </a:r>
            <a:endParaRPr lang="en-US" sz="3200" dirty="0">
              <a:latin typeface="Seravek" charset="0"/>
              <a:ea typeface="Seravek" charset="0"/>
              <a:cs typeface="Seravek" charset="0"/>
            </a:endParaRPr>
          </a:p>
        </p:txBody>
      </p:sp>
    </p:spTree>
    <p:extLst>
      <p:ext uri="{BB962C8B-B14F-4D97-AF65-F5344CB8AC3E}">
        <p14:creationId xmlns:p14="http://schemas.microsoft.com/office/powerpoint/2010/main" val="93399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a:t>
            </a:r>
            <a:r>
              <a:rPr lang="en-US" dirty="0"/>
              <a:t>f</a:t>
            </a:r>
            <a:r>
              <a:rPr lang="en-US" dirty="0" smtClean="0"/>
              <a:t>easibility</a:t>
            </a:r>
            <a:endParaRPr lang="en-US" dirty="0"/>
          </a:p>
        </p:txBody>
      </p:sp>
      <p:sp>
        <p:nvSpPr>
          <p:cNvPr id="3" name="Content Placeholder 2"/>
          <p:cNvSpPr>
            <a:spLocks noGrp="1"/>
          </p:cNvSpPr>
          <p:nvPr>
            <p:ph idx="1"/>
          </p:nvPr>
        </p:nvSpPr>
        <p:spPr/>
        <p:txBody>
          <a:bodyPr/>
          <a:lstStyle/>
          <a:p>
            <a:r>
              <a:rPr lang="en-US" dirty="0" err="1" smtClean="0"/>
              <a:t>dRMT</a:t>
            </a:r>
            <a:r>
              <a:rPr lang="en-US" dirty="0" smtClean="0"/>
              <a:t> processor</a:t>
            </a:r>
          </a:p>
          <a:p>
            <a:pPr lvl="1"/>
            <a:r>
              <a:rPr lang="en-US" dirty="0" smtClean="0"/>
              <a:t>Match unit and action unit are similar to an RMT stage.</a:t>
            </a:r>
          </a:p>
          <a:p>
            <a:pPr lvl="1"/>
            <a:r>
              <a:rPr lang="en-US" dirty="0" err="1" smtClean="0"/>
              <a:t>dRMT</a:t>
            </a:r>
            <a:r>
              <a:rPr lang="en-US" dirty="0" smtClean="0"/>
              <a:t> processor executes and stores entire program; an RMT stage only executes and stores a fragment.</a:t>
            </a:r>
          </a:p>
          <a:p>
            <a:pPr lvl="1"/>
            <a:r>
              <a:rPr lang="en-US" dirty="0" smtClean="0"/>
              <a:t>Must optimize a </a:t>
            </a:r>
            <a:r>
              <a:rPr lang="en-US" dirty="0" err="1" smtClean="0"/>
              <a:t>dRMT</a:t>
            </a:r>
            <a:r>
              <a:rPr lang="en-US" dirty="0" smtClean="0"/>
              <a:t> processor to be area competitive with RMT.</a:t>
            </a:r>
          </a:p>
          <a:p>
            <a:r>
              <a:rPr lang="en-US" dirty="0" err="1" smtClean="0"/>
              <a:t>dRMT</a:t>
            </a:r>
            <a:r>
              <a:rPr lang="en-US" dirty="0" smtClean="0"/>
              <a:t> crossbar</a:t>
            </a:r>
          </a:p>
          <a:p>
            <a:pPr lvl="1"/>
            <a:r>
              <a:rPr lang="en-US" dirty="0" smtClean="0"/>
              <a:t>Wiring complexity goes up </a:t>
            </a:r>
            <a:r>
              <a:rPr lang="en-US" dirty="0" err="1" smtClean="0"/>
              <a:t>quadratically</a:t>
            </a:r>
            <a:r>
              <a:rPr lang="en-US" dirty="0"/>
              <a:t>.</a:t>
            </a:r>
            <a:endParaRPr lang="en-US" dirty="0" smtClean="0"/>
          </a:p>
          <a:p>
            <a:pPr lvl="1"/>
            <a:r>
              <a:rPr lang="en-US" dirty="0" smtClean="0"/>
              <a:t>New design, manual place-and-route scales crossbar to 32 processors</a:t>
            </a:r>
          </a:p>
          <a:p>
            <a:pPr lvl="1"/>
            <a:r>
              <a:rPr lang="en-US" dirty="0" smtClean="0"/>
              <a:t>Crossbar is </a:t>
            </a:r>
            <a:r>
              <a:rPr lang="en-US" dirty="0" err="1" smtClean="0"/>
              <a:t>dRMT’s</a:t>
            </a:r>
            <a:r>
              <a:rPr lang="en-US" dirty="0" smtClean="0"/>
              <a:t> limiting factor. Seems hard to scale beyond 32, but it is unlikely we’ll need more.</a:t>
            </a:r>
          </a:p>
          <a:p>
            <a:pPr lvl="1"/>
            <a:endParaRPr lang="en-US" dirty="0" smtClean="0"/>
          </a:p>
          <a:p>
            <a:pPr lvl="1"/>
            <a:endParaRPr lang="en-US" dirty="0" smtClean="0"/>
          </a:p>
        </p:txBody>
      </p:sp>
    </p:spTree>
    <p:extLst>
      <p:ext uri="{BB962C8B-B14F-4D97-AF65-F5344CB8AC3E}">
        <p14:creationId xmlns:p14="http://schemas.microsoft.com/office/powerpoint/2010/main" val="85059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Comparing chip areas of RMT and </a:t>
            </a:r>
            <a:r>
              <a:rPr lang="en-US" dirty="0" err="1" smtClean="0"/>
              <a:t>dRMT</a:t>
            </a:r>
            <a:endParaRPr lang="en-US" dirty="0"/>
          </a:p>
        </p:txBody>
      </p:sp>
      <p:sp>
        <p:nvSpPr>
          <p:cNvPr id="9" name="Rectangle 8"/>
          <p:cNvSpPr/>
          <p:nvPr/>
        </p:nvSpPr>
        <p:spPr>
          <a:xfrm>
            <a:off x="1804279" y="5676053"/>
            <a:ext cx="8598682" cy="877147"/>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solidFill>
                  <a:schemeClr val="tx1"/>
                </a:solidFill>
                <a:latin typeface="Seravek" charset="0"/>
                <a:ea typeface="Seravek" charset="0"/>
                <a:cs typeface="Seravek" charset="0"/>
              </a:rPr>
              <a:t>dRMT</a:t>
            </a:r>
            <a:r>
              <a:rPr lang="en-US" sz="3200" dirty="0" smtClean="0">
                <a:solidFill>
                  <a:schemeClr val="tx1"/>
                </a:solidFill>
                <a:latin typeface="Seravek" charset="0"/>
                <a:ea typeface="Seravek" charset="0"/>
                <a:cs typeface="Seravek" charset="0"/>
              </a:rPr>
              <a:t> incurs a few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additional area.</a:t>
            </a:r>
          </a:p>
          <a:p>
            <a:pPr algn="ctr"/>
            <a:r>
              <a:rPr lang="en-US" sz="3200" dirty="0" smtClean="0">
                <a:solidFill>
                  <a:schemeClr val="tx1"/>
                </a:solidFill>
                <a:latin typeface="Seravek" charset="0"/>
                <a:ea typeface="Seravek" charset="0"/>
                <a:cs typeface="Seravek" charset="0"/>
              </a:rPr>
              <a:t>Modest in comparison to a 300-700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chip.</a:t>
            </a:r>
            <a:endParaRPr lang="en-US" sz="3200" baseline="30000" dirty="0">
              <a:solidFill>
                <a:schemeClr val="tx1"/>
              </a:solidFill>
              <a:latin typeface="Seravek" charset="0"/>
              <a:ea typeface="Seravek" charset="0"/>
              <a:cs typeface="Seravek" charset="0"/>
            </a:endParaRPr>
          </a:p>
        </p:txBody>
      </p:sp>
      <p:graphicFrame>
        <p:nvGraphicFramePr>
          <p:cNvPr id="6" name="Chart 5"/>
          <p:cNvGraphicFramePr>
            <a:graphicFrameLocks/>
          </p:cNvGraphicFramePr>
          <p:nvPr>
            <p:extLst>
              <p:ext uri="{D42A27DB-BD31-4B8C-83A1-F6EECF244321}">
                <p14:modId xmlns:p14="http://schemas.microsoft.com/office/powerpoint/2010/main" val="436466460"/>
              </p:ext>
            </p:extLst>
          </p:nvPr>
        </p:nvGraphicFramePr>
        <p:xfrm>
          <a:off x="777240" y="777240"/>
          <a:ext cx="10652760" cy="49015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466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r>
              <a:rPr lang="en-US" dirty="0" smtClean="0"/>
              <a:t>Disaggregation </a:t>
            </a:r>
            <a:r>
              <a:rPr lang="en-US" smtClean="0"/>
              <a:t>improves flexibility and </a:t>
            </a:r>
            <a:r>
              <a:rPr lang="en-US" dirty="0" smtClean="0"/>
              <a:t>hardware utilization</a:t>
            </a:r>
          </a:p>
          <a:p>
            <a:r>
              <a:rPr lang="en-US" dirty="0" smtClean="0"/>
              <a:t>Ongoing: Silicon implementation of </a:t>
            </a:r>
            <a:r>
              <a:rPr lang="en-US" dirty="0" err="1" smtClean="0"/>
              <a:t>dRMT</a:t>
            </a:r>
            <a:r>
              <a:rPr lang="en-US" dirty="0" smtClean="0"/>
              <a:t> in programmable NIC</a:t>
            </a:r>
          </a:p>
          <a:p>
            <a:r>
              <a:rPr lang="en-US" dirty="0" smtClean="0"/>
              <a:t>Webpage</a:t>
            </a:r>
            <a:r>
              <a:rPr lang="en-US" dirty="0"/>
              <a:t>: http://</a:t>
            </a:r>
            <a:r>
              <a:rPr lang="en-US" dirty="0" err="1"/>
              <a:t>drmt.technion.ac.il</a:t>
            </a:r>
            <a:r>
              <a:rPr lang="en-US" dirty="0"/>
              <a:t>/</a:t>
            </a:r>
            <a:endParaRPr lang="en-US" dirty="0" smtClean="0"/>
          </a:p>
        </p:txBody>
      </p:sp>
      <p:pic>
        <p:nvPicPr>
          <p:cNvPr id="93" name="Picture 92"/>
          <p:cNvPicPr>
            <a:picLocks noChangeAspect="1"/>
          </p:cNvPicPr>
          <p:nvPr/>
        </p:nvPicPr>
        <p:blipFill>
          <a:blip r:embed="rId3"/>
          <a:stretch>
            <a:fillRect/>
          </a:stretch>
        </p:blipFill>
        <p:spPr>
          <a:xfrm>
            <a:off x="3818779" y="774737"/>
            <a:ext cx="4938305" cy="2488749"/>
          </a:xfrm>
          <a:prstGeom prst="rect">
            <a:avLst/>
          </a:prstGeom>
        </p:spPr>
      </p:pic>
    </p:spTree>
    <p:extLst>
      <p:ext uri="{BB962C8B-B14F-4D97-AF65-F5344CB8AC3E}">
        <p14:creationId xmlns:p14="http://schemas.microsoft.com/office/powerpoint/2010/main" val="62083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in one </a:t>
            </a:r>
            <a:r>
              <a:rPr lang="en-US" dirty="0"/>
              <a:t>s</a:t>
            </a:r>
            <a:r>
              <a:rPr lang="en-US" dirty="0" smtClean="0"/>
              <a:t>lide</a:t>
            </a:r>
            <a:endParaRPr lang="en-US" dirty="0"/>
          </a:p>
        </p:txBody>
      </p:sp>
      <p:sp>
        <p:nvSpPr>
          <p:cNvPr id="6" name="Content Placeholder 5"/>
          <p:cNvSpPr>
            <a:spLocks noGrp="1"/>
          </p:cNvSpPr>
          <p:nvPr>
            <p:ph idx="1"/>
          </p:nvPr>
        </p:nvSpPr>
        <p:spPr/>
        <p:txBody>
          <a:bodyPr/>
          <a:lstStyle/>
          <a:p>
            <a:pPr>
              <a:lnSpc>
                <a:spcPct val="100000"/>
              </a:lnSpc>
              <a:spcBef>
                <a:spcPts val="0"/>
              </a:spcBef>
            </a:pPr>
            <a:r>
              <a:rPr lang="en-US" sz="3200" dirty="0" smtClean="0"/>
              <a:t>RMT </a:t>
            </a:r>
            <a:r>
              <a:rPr lang="en-US" sz="3200" dirty="0"/>
              <a:t>aggregates resources into </a:t>
            </a:r>
            <a:r>
              <a:rPr lang="en-US" sz="3200" dirty="0" smtClean="0"/>
              <a:t>stages that </a:t>
            </a:r>
            <a:r>
              <a:rPr lang="en-US" sz="3200" dirty="0"/>
              <a:t>provide a fixed ratio of </a:t>
            </a:r>
            <a:r>
              <a:rPr lang="en-US" sz="3200" dirty="0" err="1" smtClean="0"/>
              <a:t>memory:match:action</a:t>
            </a:r>
            <a:endParaRPr lang="en-US" sz="3200" dirty="0" smtClean="0"/>
          </a:p>
          <a:p>
            <a:pPr>
              <a:lnSpc>
                <a:spcPct val="100000"/>
              </a:lnSpc>
              <a:spcBef>
                <a:spcPts val="0"/>
              </a:spcBef>
            </a:pPr>
            <a:endParaRPr lang="en-US" dirty="0"/>
          </a:p>
          <a:p>
            <a:pPr>
              <a:lnSpc>
                <a:spcPct val="100000"/>
              </a:lnSpc>
              <a:spcBef>
                <a:spcPts val="0"/>
              </a:spcBef>
            </a:pPr>
            <a:r>
              <a:rPr lang="en-US" sz="3200" dirty="0" err="1"/>
              <a:t>dRMT</a:t>
            </a:r>
            <a:r>
              <a:rPr lang="en-US" sz="3200" dirty="0"/>
              <a:t> (disaggregated </a:t>
            </a:r>
            <a:r>
              <a:rPr lang="en-US" sz="3200" dirty="0" smtClean="0"/>
              <a:t>RMT): </a:t>
            </a:r>
            <a:r>
              <a:rPr lang="en-US" sz="3200" b="1" dirty="0" smtClean="0"/>
              <a:t>disaggregate</a:t>
            </a:r>
            <a:r>
              <a:rPr lang="en-US" sz="3200" dirty="0" smtClean="0"/>
              <a:t> memory, match, and action resources </a:t>
            </a:r>
            <a:r>
              <a:rPr lang="en-US" sz="3200" dirty="0"/>
              <a:t>of a programmable </a:t>
            </a:r>
            <a:r>
              <a:rPr lang="en-US" sz="3200" dirty="0" smtClean="0"/>
              <a:t>switch. Allocate </a:t>
            </a:r>
            <a:r>
              <a:rPr lang="en-US" sz="3200" dirty="0"/>
              <a:t>them </a:t>
            </a:r>
            <a:r>
              <a:rPr lang="en-US" sz="3200" dirty="0" smtClean="0"/>
              <a:t>independently.</a:t>
            </a:r>
            <a:endParaRPr lang="en-US" sz="3200" dirty="0"/>
          </a:p>
          <a:p>
            <a:pPr marL="0" indent="0">
              <a:lnSpc>
                <a:spcPct val="100000"/>
              </a:lnSpc>
              <a:spcBef>
                <a:spcPts val="0"/>
              </a:spcBef>
              <a:buNone/>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lvl="0" indent="0">
              <a:lnSpc>
                <a:spcPct val="100000"/>
              </a:lnSpc>
              <a:spcBef>
                <a:spcPts val="0"/>
              </a:spcBef>
              <a:buNone/>
              <a:defRPr/>
            </a:pPr>
            <a:endParaRPr lang="en-US" dirty="0"/>
          </a:p>
          <a:p>
            <a:endParaRPr lang="en-US" dirty="0"/>
          </a:p>
        </p:txBody>
      </p:sp>
    </p:spTree>
    <p:extLst>
      <p:ext uri="{BB962C8B-B14F-4D97-AF65-F5344CB8AC3E}">
        <p14:creationId xmlns:p14="http://schemas.microsoft.com/office/powerpoint/2010/main" val="183907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30</a:t>
            </a:fld>
            <a:endParaRPr lang="en-US"/>
          </a:p>
        </p:txBody>
      </p:sp>
    </p:spTree>
    <p:extLst>
      <p:ext uri="{BB962C8B-B14F-4D97-AF65-F5344CB8AC3E}">
        <p14:creationId xmlns:p14="http://schemas.microsoft.com/office/powerpoint/2010/main" val="12574909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2183957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2235039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eliminates performance cliffs</a:t>
            </a:r>
            <a:endParaRPr lang="en-US" dirty="0"/>
          </a:p>
        </p:txBody>
      </p:sp>
      <p:graphicFrame>
        <p:nvGraphicFramePr>
          <p:cNvPr id="5" name="Chart 4"/>
          <p:cNvGraphicFramePr>
            <a:graphicFrameLocks/>
          </p:cNvGraphicFramePr>
          <p:nvPr>
            <p:extLst/>
          </p:nvPr>
        </p:nvGraphicFramePr>
        <p:xfrm>
          <a:off x="-150707" y="1068493"/>
          <a:ext cx="12208933" cy="494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3770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ILP circle intuition</a:t>
            </a:r>
            <a:endParaRPr lang="en-US" dirty="0"/>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6588907" y="2094290"/>
            <a:ext cx="1563624" cy="1566959"/>
            <a:chOff x="9718762" y="4767944"/>
            <a:chExt cx="1463042" cy="1463041"/>
          </a:xfrm>
        </p:grpSpPr>
        <p:sp>
          <p:nvSpPr>
            <p:cNvPr id="5" name="Oval 4"/>
            <p:cNvSpPr/>
            <p:nvPr/>
          </p:nvSpPr>
          <p:spPr>
            <a:xfrm>
              <a:off x="9718762" y="4767944"/>
              <a:ext cx="1463042" cy="146304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cxnSp>
          <p:nvCxnSpPr>
            <p:cNvPr id="6" name="Straight Connector 5"/>
            <p:cNvCxnSpPr/>
            <p:nvPr/>
          </p:nvCxnSpPr>
          <p:spPr>
            <a:xfrm>
              <a:off x="10450283" y="4767944"/>
              <a:ext cx="0" cy="146304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 name="TextBox 6"/>
              <p:cNvSpPr txBox="1"/>
              <p:nvPr/>
            </p:nvSpPr>
            <p:spPr>
              <a:xfrm>
                <a:off x="7383337" y="2368806"/>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0</m:t>
                          </m:r>
                        </m:sub>
                      </m:sSub>
                    </m:oMath>
                  </m:oMathPara>
                </a14:m>
                <a:endParaRPr lang="en-US" sz="2800" dirty="0">
                  <a:latin typeface="Seravek" charset="0"/>
                  <a:ea typeface="Seravek" charset="0"/>
                  <a:cs typeface="Serave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383337" y="2368806"/>
                <a:ext cx="548640" cy="52322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386130" y="2957025"/>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1</m:t>
                          </m:r>
                        </m:sub>
                      </m:sSub>
                    </m:oMath>
                  </m:oMathPara>
                </a14:m>
                <a:endParaRPr lang="en-US" sz="2800" dirty="0">
                  <a:latin typeface="Seravek" charset="0"/>
                  <a:ea typeface="Seravek" charset="0"/>
                  <a:cs typeface="Seravek"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386130" y="2957025"/>
                <a:ext cx="548640"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731430" y="2574304"/>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2</m:t>
                          </m:r>
                        </m:sub>
                      </m:sSub>
                    </m:oMath>
                  </m:oMathPara>
                </a14:m>
                <a:endParaRPr lang="en-US" sz="2800" dirty="0">
                  <a:latin typeface="Seravek" charset="0"/>
                  <a:ea typeface="Seravek" charset="0"/>
                  <a:cs typeface="Seravek"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731430" y="2574304"/>
                <a:ext cx="548640" cy="523220"/>
              </a:xfrm>
              <a:prstGeom prst="rect">
                <a:avLst/>
              </a:prstGeom>
              <a:blipFill rotWithShape="0">
                <a:blip r:embed="rId4"/>
                <a:stretch>
                  <a:fillRect/>
                </a:stretch>
              </a:blipFill>
            </p:spPr>
            <p:txBody>
              <a:bodyPr/>
              <a:lstStyle/>
              <a:p>
                <a:r>
                  <a:rPr lang="en-US">
                    <a:noFill/>
                  </a:rPr>
                  <a:t> </a:t>
                </a:r>
              </a:p>
            </p:txBody>
          </p:sp>
        </mc:Fallback>
      </mc:AlternateContent>
      <p:sp>
        <p:nvSpPr>
          <p:cNvPr id="10" name="Freeform 9"/>
          <p:cNvSpPr/>
          <p:nvPr/>
        </p:nvSpPr>
        <p:spPr>
          <a:xfrm>
            <a:off x="7352900" y="2885853"/>
            <a:ext cx="1057873" cy="1195260"/>
          </a:xfrm>
          <a:custGeom>
            <a:avLst/>
            <a:gdLst>
              <a:gd name="connsiteX0" fmla="*/ 968991 w 1031840"/>
              <a:gd name="connsiteY0" fmla="*/ 0 h 1201003"/>
              <a:gd name="connsiteX1" fmla="*/ 928048 w 1031840"/>
              <a:gd name="connsiteY1" fmla="*/ 723332 h 1201003"/>
              <a:gd name="connsiteX2" fmla="*/ 0 w 1031840"/>
              <a:gd name="connsiteY2" fmla="*/ 1201003 h 1201003"/>
            </a:gdLst>
            <a:ahLst/>
            <a:cxnLst>
              <a:cxn ang="0">
                <a:pos x="connsiteX0" y="connsiteY0"/>
              </a:cxn>
              <a:cxn ang="0">
                <a:pos x="connsiteX1" y="connsiteY1"/>
              </a:cxn>
              <a:cxn ang="0">
                <a:pos x="connsiteX2" y="connsiteY2"/>
              </a:cxn>
            </a:cxnLst>
            <a:rect l="l" t="t" r="r" b="b"/>
            <a:pathLst>
              <a:path w="1031840" h="1201003">
                <a:moveTo>
                  <a:pt x="968991" y="0"/>
                </a:moveTo>
                <a:cubicBezTo>
                  <a:pt x="1029268" y="261582"/>
                  <a:pt x="1089546" y="523165"/>
                  <a:pt x="928048" y="723332"/>
                </a:cubicBezTo>
                <a:cubicBezTo>
                  <a:pt x="766550" y="923499"/>
                  <a:pt x="0" y="1201003"/>
                  <a:pt x="0" y="1201003"/>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6137034" y="1698642"/>
            <a:ext cx="1330154" cy="2357669"/>
          </a:xfrm>
          <a:custGeom>
            <a:avLst/>
            <a:gdLst>
              <a:gd name="connsiteX0" fmla="*/ 1245187 w 1245187"/>
              <a:gd name="connsiteY0" fmla="*/ 2352101 h 2354079"/>
              <a:gd name="connsiteX1" fmla="*/ 336295 w 1245187"/>
              <a:gd name="connsiteY1" fmla="*/ 2197865 h 2354079"/>
              <a:gd name="connsiteX2" fmla="*/ 281 w 1245187"/>
              <a:gd name="connsiteY2" fmla="*/ 1360583 h 2354079"/>
              <a:gd name="connsiteX3" fmla="*/ 297736 w 1245187"/>
              <a:gd name="connsiteY3" fmla="*/ 358048 h 2354079"/>
              <a:gd name="connsiteX4" fmla="*/ 1201119 w 1245187"/>
              <a:gd name="connsiteY4" fmla="*/ 0 h 23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187" h="2354079">
                <a:moveTo>
                  <a:pt x="1245187" y="2352101"/>
                </a:moveTo>
                <a:cubicBezTo>
                  <a:pt x="894483" y="2357609"/>
                  <a:pt x="543779" y="2363118"/>
                  <a:pt x="336295" y="2197865"/>
                </a:cubicBezTo>
                <a:cubicBezTo>
                  <a:pt x="128811" y="2032612"/>
                  <a:pt x="6707" y="1667219"/>
                  <a:pt x="281" y="1360583"/>
                </a:cubicBezTo>
                <a:cubicBezTo>
                  <a:pt x="-6145" y="1053947"/>
                  <a:pt x="97596" y="584812"/>
                  <a:pt x="297736" y="358048"/>
                </a:cubicBezTo>
                <a:cubicBezTo>
                  <a:pt x="497876" y="131284"/>
                  <a:pt x="1201119" y="0"/>
                  <a:pt x="120111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7321628" y="1722342"/>
            <a:ext cx="1211856" cy="1156769"/>
          </a:xfrm>
          <a:custGeom>
            <a:avLst/>
            <a:gdLst>
              <a:gd name="connsiteX0" fmla="*/ 0 w 1145755"/>
              <a:gd name="connsiteY0" fmla="*/ 12004 h 1174284"/>
              <a:gd name="connsiteX1" fmla="*/ 567369 w 1145755"/>
              <a:gd name="connsiteY1" fmla="*/ 166240 h 1174284"/>
              <a:gd name="connsiteX2" fmla="*/ 1145755 w 1145755"/>
              <a:gd name="connsiteY2" fmla="*/ 1174284 h 1174284"/>
              <a:gd name="connsiteX0" fmla="*/ 0 w 1145755"/>
              <a:gd name="connsiteY0" fmla="*/ 2144 h 1164424"/>
              <a:gd name="connsiteX1" fmla="*/ 673950 w 1145755"/>
              <a:gd name="connsiteY1" fmla="*/ 294207 h 1164424"/>
              <a:gd name="connsiteX2" fmla="*/ 1145755 w 1145755"/>
              <a:gd name="connsiteY2" fmla="*/ 1164424 h 1164424"/>
            </a:gdLst>
            <a:ahLst/>
            <a:cxnLst>
              <a:cxn ang="0">
                <a:pos x="connsiteX0" y="connsiteY0"/>
              </a:cxn>
              <a:cxn ang="0">
                <a:pos x="connsiteX1" y="connsiteY1"/>
              </a:cxn>
              <a:cxn ang="0">
                <a:pos x="connsiteX2" y="connsiteY2"/>
              </a:cxn>
            </a:cxnLst>
            <a:rect l="l" t="t" r="r" b="b"/>
            <a:pathLst>
              <a:path w="1145755" h="1164424">
                <a:moveTo>
                  <a:pt x="0" y="2144"/>
                </a:moveTo>
                <a:cubicBezTo>
                  <a:pt x="188205" y="-17595"/>
                  <a:pt x="482991" y="100494"/>
                  <a:pt x="673950" y="294207"/>
                </a:cubicBezTo>
                <a:cubicBezTo>
                  <a:pt x="864909" y="487920"/>
                  <a:pt x="1145755" y="1164424"/>
                  <a:pt x="1145755" y="1164424"/>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7383162" y="2879113"/>
            <a:ext cx="1321964" cy="1434219"/>
          </a:xfrm>
          <a:custGeom>
            <a:avLst/>
            <a:gdLst>
              <a:gd name="connsiteX0" fmla="*/ 1140246 w 1311887"/>
              <a:gd name="connsiteY0" fmla="*/ 0 h 1448718"/>
              <a:gd name="connsiteX1" fmla="*/ 1217364 w 1311887"/>
              <a:gd name="connsiteY1" fmla="*/ 980501 h 1448718"/>
              <a:gd name="connsiteX2" fmla="*/ 0 w 1311887"/>
              <a:gd name="connsiteY2" fmla="*/ 1448718 h 1448718"/>
            </a:gdLst>
            <a:ahLst/>
            <a:cxnLst>
              <a:cxn ang="0">
                <a:pos x="connsiteX0" y="connsiteY0"/>
              </a:cxn>
              <a:cxn ang="0">
                <a:pos x="connsiteX1" y="connsiteY1"/>
              </a:cxn>
              <a:cxn ang="0">
                <a:pos x="connsiteX2" y="connsiteY2"/>
              </a:cxn>
            </a:cxnLst>
            <a:rect l="l" t="t" r="r" b="b"/>
            <a:pathLst>
              <a:path w="1311887" h="1448718">
                <a:moveTo>
                  <a:pt x="1140246" y="0"/>
                </a:moveTo>
                <a:cubicBezTo>
                  <a:pt x="1273825" y="369524"/>
                  <a:pt x="1407405" y="739048"/>
                  <a:pt x="1217364" y="980501"/>
                </a:cubicBezTo>
                <a:cubicBezTo>
                  <a:pt x="1027323" y="1221954"/>
                  <a:pt x="0" y="1448718"/>
                  <a:pt x="0" y="1448718"/>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5851557" y="1481164"/>
            <a:ext cx="1635402" cy="2822282"/>
          </a:xfrm>
          <a:custGeom>
            <a:avLst/>
            <a:gdLst>
              <a:gd name="connsiteX0" fmla="*/ 1536172 w 1536172"/>
              <a:gd name="connsiteY0" fmla="*/ 2825827 h 2825827"/>
              <a:gd name="connsiteX1" fmla="*/ 357368 w 1536172"/>
              <a:gd name="connsiteY1" fmla="*/ 2544897 h 2825827"/>
              <a:gd name="connsiteX2" fmla="*/ 4828 w 1536172"/>
              <a:gd name="connsiteY2" fmla="*/ 1399142 h 2825827"/>
              <a:gd name="connsiteX3" fmla="*/ 550163 w 1536172"/>
              <a:gd name="connsiteY3" fmla="*/ 324998 h 2825827"/>
              <a:gd name="connsiteX4" fmla="*/ 1514139 w 1536172"/>
              <a:gd name="connsiteY4" fmla="*/ 0 h 2825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172" h="2825827">
                <a:moveTo>
                  <a:pt x="1536172" y="2825827"/>
                </a:moveTo>
                <a:cubicBezTo>
                  <a:pt x="1074382" y="2804252"/>
                  <a:pt x="612592" y="2782678"/>
                  <a:pt x="357368" y="2544897"/>
                </a:cubicBezTo>
                <a:cubicBezTo>
                  <a:pt x="102144" y="2307116"/>
                  <a:pt x="-27304" y="1769125"/>
                  <a:pt x="4828" y="1399142"/>
                </a:cubicBezTo>
                <a:cubicBezTo>
                  <a:pt x="36960" y="1029159"/>
                  <a:pt x="298611" y="558188"/>
                  <a:pt x="550163" y="324998"/>
                </a:cubicBezTo>
                <a:cubicBezTo>
                  <a:pt x="801715" y="91808"/>
                  <a:pt x="1514139" y="0"/>
                  <a:pt x="151413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7320815" y="1502005"/>
            <a:ext cx="1572127" cy="2948075"/>
          </a:xfrm>
          <a:custGeom>
            <a:avLst/>
            <a:gdLst>
              <a:gd name="connsiteX0" fmla="*/ 0 w 1538263"/>
              <a:gd name="connsiteY0" fmla="*/ 0 h 2985571"/>
              <a:gd name="connsiteX1" fmla="*/ 1096178 w 1538263"/>
              <a:gd name="connsiteY1" fmla="*/ 269914 h 2985571"/>
              <a:gd name="connsiteX2" fmla="*/ 1492785 w 1538263"/>
              <a:gd name="connsiteY2" fmla="*/ 1200839 h 2985571"/>
              <a:gd name="connsiteX3" fmla="*/ 1366091 w 1538263"/>
              <a:gd name="connsiteY3" fmla="*/ 2506338 h 2985571"/>
              <a:gd name="connsiteX4" fmla="*/ 38559 w 1538263"/>
              <a:gd name="connsiteY4" fmla="*/ 2985571 h 2985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263" h="2985571">
                <a:moveTo>
                  <a:pt x="0" y="0"/>
                </a:moveTo>
                <a:cubicBezTo>
                  <a:pt x="423690" y="34887"/>
                  <a:pt x="847381" y="69774"/>
                  <a:pt x="1096178" y="269914"/>
                </a:cubicBezTo>
                <a:cubicBezTo>
                  <a:pt x="1344975" y="470054"/>
                  <a:pt x="1447799" y="828102"/>
                  <a:pt x="1492785" y="1200839"/>
                </a:cubicBezTo>
                <a:cubicBezTo>
                  <a:pt x="1537771" y="1573576"/>
                  <a:pt x="1608462" y="2208883"/>
                  <a:pt x="1366091" y="2506338"/>
                </a:cubicBezTo>
                <a:cubicBezTo>
                  <a:pt x="1123720" y="2803793"/>
                  <a:pt x="301128" y="2929569"/>
                  <a:pt x="38559" y="2985571"/>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591980" y="2858528"/>
            <a:ext cx="1850495" cy="1588257"/>
          </a:xfrm>
          <a:custGeom>
            <a:avLst/>
            <a:gdLst>
              <a:gd name="connsiteX0" fmla="*/ 1768207 w 1768207"/>
              <a:gd name="connsiteY0" fmla="*/ 1580920 h 1585064"/>
              <a:gd name="connsiteX1" fmla="*/ 534318 w 1768207"/>
              <a:gd name="connsiteY1" fmla="*/ 1338549 h 1585064"/>
              <a:gd name="connsiteX2" fmla="*/ 0 w 1768207"/>
              <a:gd name="connsiteY2" fmla="*/ 0 h 1585064"/>
            </a:gdLst>
            <a:ahLst/>
            <a:cxnLst>
              <a:cxn ang="0">
                <a:pos x="connsiteX0" y="connsiteY0"/>
              </a:cxn>
              <a:cxn ang="0">
                <a:pos x="connsiteX1" y="connsiteY1"/>
              </a:cxn>
              <a:cxn ang="0">
                <a:pos x="connsiteX2" y="connsiteY2"/>
              </a:cxn>
            </a:cxnLst>
            <a:rect l="l" t="t" r="r" b="b"/>
            <a:pathLst>
              <a:path w="1768207" h="1585064">
                <a:moveTo>
                  <a:pt x="1768207" y="1580920"/>
                </a:moveTo>
                <a:cubicBezTo>
                  <a:pt x="1298613" y="1591478"/>
                  <a:pt x="829019" y="1602036"/>
                  <a:pt x="534318" y="1338549"/>
                </a:cubicBezTo>
                <a:cubicBezTo>
                  <a:pt x="239617" y="1075062"/>
                  <a:pt x="0" y="0"/>
                  <a:pt x="0" y="0"/>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3627120" y="1828800"/>
            <a:ext cx="1813560" cy="85343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7"/>
          <p:cNvSpPr/>
          <p:nvPr/>
        </p:nvSpPr>
        <p:spPr>
          <a:xfrm>
            <a:off x="6592824" y="2097024"/>
            <a:ext cx="1563624" cy="1563624"/>
          </a:xfrm>
          <a:prstGeom prst="arc">
            <a:avLst>
              <a:gd name="adj1" fmla="val 16200000"/>
              <a:gd name="adj2" fmla="val 5356244"/>
            </a:avLst>
          </a:prstGeom>
          <a:solidFill>
            <a:srgbClr val="0432FF">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10800000">
            <a:off x="6592824" y="2097024"/>
            <a:ext cx="1563624" cy="1563624"/>
          </a:xfrm>
          <a:prstGeom prst="arc">
            <a:avLst>
              <a:gd name="adj1" fmla="val 16200000"/>
              <a:gd name="adj2" fmla="val 5356244"/>
            </a:avLst>
          </a:prstGeom>
          <a:solidFill>
            <a:srgbClr val="FF0000">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140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par>
                          <p:cTn id="45" fill="hold">
                            <p:stCondLst>
                              <p:cond delay="1500"/>
                            </p:stCondLst>
                            <p:childTnLst>
                              <p:par>
                                <p:cTn id="46" presetID="22" presetClass="entr" presetSubtype="4"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sp>
        <p:nvSpPr>
          <p:cNvPr id="3" name="Rectangle 2"/>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5" name="Rectangle 4"/>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8" name="Rectangle 7"/>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22" name="Straight Connector 21"/>
          <p:cNvCxnSpPr/>
          <p:nvPr/>
        </p:nvCxnSpPr>
        <p:spPr>
          <a:xfrm>
            <a:off x="2472267" y="4487333"/>
            <a:ext cx="2641600" cy="5757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98800" y="4453467"/>
            <a:ext cx="1998133"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096933" y="4470400"/>
            <a:ext cx="16934"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130800" y="4419600"/>
            <a:ext cx="6265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38400" y="4470400"/>
            <a:ext cx="67733"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523067" y="4436533"/>
            <a:ext cx="524934"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556933" y="4470400"/>
            <a:ext cx="2523067"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489200" y="4470400"/>
            <a:ext cx="3285068"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81867" y="4470400"/>
            <a:ext cx="50800"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72267" y="4470400"/>
            <a:ext cx="6773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098800" y="4436533"/>
            <a:ext cx="1964268"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149600" y="4470400"/>
            <a:ext cx="2607734"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4267" y="4487333"/>
            <a:ext cx="1" cy="558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096933" y="4487333"/>
            <a:ext cx="677334" cy="6265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048000" y="4470400"/>
            <a:ext cx="2675467" cy="592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89200" y="4504267"/>
            <a:ext cx="3285067" cy="609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28031" y="3434080"/>
            <a:ext cx="3897221" cy="3385542"/>
          </a:xfrm>
          <a:prstGeom prst="rect">
            <a:avLst/>
          </a:prstGeom>
          <a:noFill/>
        </p:spPr>
        <p:txBody>
          <a:bodyPr wrap="none" rtlCol="0">
            <a:spAutoFit/>
          </a:bodyPr>
          <a:lstStyle/>
          <a:p>
            <a:r>
              <a:rPr lang="en-US" sz="2800" dirty="0">
                <a:latin typeface="Seravek" charset="0"/>
                <a:ea typeface="Seravek" charset="0"/>
                <a:cs typeface="Seravek" charset="0"/>
              </a:rPr>
              <a:t>Full crossbar connecting</a:t>
            </a:r>
          </a:p>
          <a:p>
            <a:r>
              <a:rPr lang="en-US" sz="2800" dirty="0">
                <a:latin typeface="Seravek" charset="0"/>
                <a:ea typeface="Seravek" charset="0"/>
                <a:cs typeface="Seravek" charset="0"/>
              </a:rPr>
              <a:t>every processor key to</a:t>
            </a:r>
          </a:p>
          <a:p>
            <a:r>
              <a:rPr lang="en-US" sz="2800" dirty="0">
                <a:latin typeface="Seravek" charset="0"/>
                <a:ea typeface="Seravek" charset="0"/>
                <a:cs typeface="Seravek" charset="0"/>
              </a:rPr>
              <a:t>every memory key</a:t>
            </a:r>
          </a:p>
          <a:p>
            <a:endParaRPr lang="en-US" sz="2800" dirty="0">
              <a:latin typeface="Seravek" charset="0"/>
              <a:ea typeface="Seravek" charset="0"/>
              <a:cs typeface="Seravek" charset="0"/>
            </a:endParaRPr>
          </a:p>
          <a:p>
            <a:r>
              <a:rPr lang="en-US" sz="2800" dirty="0" smtClean="0">
                <a:latin typeface="Seravek" charset="0"/>
                <a:ea typeface="Seravek" charset="0"/>
                <a:cs typeface="Seravek" charset="0"/>
              </a:rPr>
              <a:t>Very flexible,</a:t>
            </a:r>
          </a:p>
          <a:p>
            <a:r>
              <a:rPr lang="en-US" sz="2800" dirty="0" smtClean="0">
                <a:latin typeface="Seravek" charset="0"/>
                <a:ea typeface="Seravek" charset="0"/>
                <a:cs typeface="Seravek" charset="0"/>
              </a:rPr>
              <a:t>but too many wires</a:t>
            </a:r>
          </a:p>
          <a:p>
            <a:r>
              <a:rPr lang="en-US" sz="2800" dirty="0" smtClean="0">
                <a:latin typeface="Seravek" charset="0"/>
                <a:ea typeface="Seravek" charset="0"/>
                <a:cs typeface="Seravek" charset="0"/>
              </a:rPr>
              <a:t>(4 keys * 4 keys = 16).</a:t>
            </a:r>
          </a:p>
          <a:p>
            <a:endParaRPr lang="en-US" dirty="0" smtClean="0"/>
          </a:p>
        </p:txBody>
      </p:sp>
    </p:spTree>
    <p:extLst>
      <p:ext uri="{BB962C8B-B14F-4D97-AF65-F5344CB8AC3E}">
        <p14:creationId xmlns:p14="http://schemas.microsoft.com/office/powerpoint/2010/main" val="95469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9">
                                            <p:txEl>
                                              <p:pRg st="0" end="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xEl>
                                              <p:pRg st="1" end="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9">
                                            <p:txEl>
                                              <p:pRg st="4" end="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5"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cxnSp>
        <p:nvCxnSpPr>
          <p:cNvPr id="33" name="Straight Connector 32"/>
          <p:cNvCxnSpPr/>
          <p:nvPr/>
        </p:nvCxnSpPr>
        <p:spPr>
          <a:xfrm>
            <a:off x="2783840" y="4531360"/>
            <a:ext cx="2661920" cy="46736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804160" y="4490720"/>
            <a:ext cx="2600960" cy="52832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824480" y="449072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384800" y="453136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37226" y="3191544"/>
            <a:ext cx="6050182" cy="2954655"/>
          </a:xfrm>
          <a:prstGeom prst="rect">
            <a:avLst/>
          </a:prstGeom>
          <a:noFill/>
        </p:spPr>
        <p:txBody>
          <a:bodyPr wrap="none" rtlCol="0">
            <a:spAutoFit/>
          </a:bodyPr>
          <a:lstStyle/>
          <a:p>
            <a:r>
              <a:rPr lang="en-US" sz="2800" dirty="0" smtClean="0">
                <a:latin typeface="Seravek" charset="0"/>
                <a:ea typeface="Seravek" charset="0"/>
                <a:cs typeface="Seravek" charset="0"/>
              </a:rPr>
              <a:t>Unit crossbar </a:t>
            </a:r>
            <a:r>
              <a:rPr lang="en-US" sz="2800" dirty="0">
                <a:latin typeface="Seravek" charset="0"/>
                <a:ea typeface="Seravek" charset="0"/>
                <a:cs typeface="Seravek" charset="0"/>
              </a:rPr>
              <a:t>connecting</a:t>
            </a:r>
          </a:p>
          <a:p>
            <a:r>
              <a:rPr lang="en-US" sz="2800" dirty="0">
                <a:latin typeface="Seravek" charset="0"/>
                <a:ea typeface="Seravek" charset="0"/>
                <a:cs typeface="Seravek" charset="0"/>
              </a:rPr>
              <a:t>every </a:t>
            </a:r>
            <a:r>
              <a:rPr lang="en-US" sz="2800" dirty="0" smtClean="0">
                <a:latin typeface="Seravek" charset="0"/>
                <a:ea typeface="Seravek" charset="0"/>
                <a:cs typeface="Seravek" charset="0"/>
              </a:rPr>
              <a:t>processor to every memory</a:t>
            </a:r>
          </a:p>
          <a:p>
            <a:endParaRPr lang="en-US" sz="2800" dirty="0">
              <a:latin typeface="Seravek" charset="0"/>
              <a:ea typeface="Seravek" charset="0"/>
              <a:cs typeface="Seravek" charset="0"/>
            </a:endParaRPr>
          </a:p>
          <a:p>
            <a:r>
              <a:rPr lang="en-US" sz="2800" dirty="0">
                <a:latin typeface="Seravek" charset="0"/>
                <a:ea typeface="Seravek" charset="0"/>
                <a:cs typeface="Seravek" charset="0"/>
              </a:rPr>
              <a:t>R</a:t>
            </a:r>
            <a:r>
              <a:rPr lang="en-US" sz="2800" dirty="0" smtClean="0">
                <a:latin typeface="Seravek" charset="0"/>
                <a:ea typeface="Seravek" charset="0"/>
                <a:cs typeface="Seravek" charset="0"/>
              </a:rPr>
              <a:t>igid (all proc. keys go to same mem.)</a:t>
            </a:r>
          </a:p>
          <a:p>
            <a:r>
              <a:rPr lang="en-US" sz="2800" dirty="0" smtClean="0">
                <a:latin typeface="Seravek" charset="0"/>
                <a:ea typeface="Seravek" charset="0"/>
                <a:cs typeface="Seravek" charset="0"/>
              </a:rPr>
              <a:t>but cheap to build</a:t>
            </a:r>
          </a:p>
          <a:p>
            <a:r>
              <a:rPr lang="en-US" sz="2800" dirty="0" smtClean="0">
                <a:latin typeface="Seravek" charset="0"/>
                <a:ea typeface="Seravek" charset="0"/>
                <a:cs typeface="Seravek" charset="0"/>
              </a:rPr>
              <a:t>(2 proc *2 mems * 2 keys per wire =8)</a:t>
            </a:r>
          </a:p>
          <a:p>
            <a:endParaRPr lang="en-US" dirty="0" smtClean="0"/>
          </a:p>
        </p:txBody>
      </p:sp>
      <p:cxnSp>
        <p:nvCxnSpPr>
          <p:cNvPr id="46" name="Straight Connector 45"/>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Tree>
    <p:extLst>
      <p:ext uri="{BB962C8B-B14F-4D97-AF65-F5344CB8AC3E}">
        <p14:creationId xmlns:p14="http://schemas.microsoft.com/office/powerpoint/2010/main" val="164950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err="1" smtClean="0"/>
              <a:t>dRMT’s</a:t>
            </a:r>
            <a:r>
              <a:rPr lang="en-US" sz="3200" dirty="0" smtClean="0"/>
              <a:t> crossbar: 2 parallel crossbars, one per key (8 wires)</a:t>
            </a:r>
          </a:p>
          <a:p>
            <a:endParaRPr lang="en-US" sz="100" dirty="0" smtClean="0"/>
          </a:p>
        </p:txBody>
      </p:sp>
      <p:cxnSp>
        <p:nvCxnSpPr>
          <p:cNvPr id="33" name="Straight Connector 32"/>
          <p:cNvCxnSpPr/>
          <p:nvPr/>
        </p:nvCxnSpPr>
        <p:spPr>
          <a:xfrm>
            <a:off x="1216291" y="4770842"/>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236611" y="4730202"/>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256931" y="473020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817251" y="477084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20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31294"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728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839028"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09560"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909560"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3559627"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3559627"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40" name="Straight Connector 39"/>
          <p:cNvCxnSpPr/>
          <p:nvPr/>
        </p:nvCxnSpPr>
        <p:spPr>
          <a:xfrm>
            <a:off x="7246972" y="4770844"/>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267292" y="4730204"/>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287612" y="473020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935016" y="477084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57137"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07937"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932604"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915671"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308870"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7" name="Rectangle 66"/>
          <p:cNvSpPr/>
          <p:nvPr/>
        </p:nvSpPr>
        <p:spPr>
          <a:xfrm>
            <a:off x="6308870"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8" name="Rectangle 67"/>
          <p:cNvSpPr/>
          <p:nvPr/>
        </p:nvSpPr>
        <p:spPr>
          <a:xfrm>
            <a:off x="8958937"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9" name="Rectangle 68"/>
          <p:cNvSpPr/>
          <p:nvPr/>
        </p:nvSpPr>
        <p:spPr>
          <a:xfrm>
            <a:off x="8958937"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
        <p:nvSpPr>
          <p:cNvPr id="3" name="TextBox 2"/>
          <p:cNvSpPr txBox="1"/>
          <p:nvPr/>
        </p:nvSpPr>
        <p:spPr>
          <a:xfrm>
            <a:off x="2264230" y="2677887"/>
            <a:ext cx="1311065" cy="523220"/>
          </a:xfrm>
          <a:prstGeom prst="rect">
            <a:avLst/>
          </a:prstGeom>
          <a:noFill/>
        </p:spPr>
        <p:txBody>
          <a:bodyPr wrap="none" rtlCol="0">
            <a:spAutoFit/>
          </a:bodyPr>
          <a:lstStyle/>
          <a:p>
            <a:r>
              <a:rPr lang="en-US" sz="2800" dirty="0" smtClean="0"/>
              <a:t>Left key</a:t>
            </a:r>
            <a:endParaRPr lang="en-US" sz="2800" dirty="0"/>
          </a:p>
        </p:txBody>
      </p:sp>
      <p:sp>
        <p:nvSpPr>
          <p:cNvPr id="71" name="TextBox 70"/>
          <p:cNvSpPr txBox="1"/>
          <p:nvPr/>
        </p:nvSpPr>
        <p:spPr>
          <a:xfrm>
            <a:off x="7641773" y="2721430"/>
            <a:ext cx="1507913" cy="523220"/>
          </a:xfrm>
          <a:prstGeom prst="rect">
            <a:avLst/>
          </a:prstGeom>
          <a:noFill/>
        </p:spPr>
        <p:txBody>
          <a:bodyPr wrap="none" rtlCol="0">
            <a:spAutoFit/>
          </a:bodyPr>
          <a:lstStyle/>
          <a:p>
            <a:r>
              <a:rPr lang="en-US" sz="2800" dirty="0" smtClean="0"/>
              <a:t>Right key</a:t>
            </a:r>
            <a:endParaRPr lang="en-US" sz="2800" dirty="0"/>
          </a:p>
        </p:txBody>
      </p:sp>
    </p:spTree>
    <p:extLst>
      <p:ext uri="{BB962C8B-B14F-4D97-AF65-F5344CB8AC3E}">
        <p14:creationId xmlns:p14="http://schemas.microsoft.com/office/powerpoint/2010/main" val="423454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dRMT’s</a:t>
            </a:r>
            <a:r>
              <a:rPr lang="en-US" dirty="0" smtClean="0"/>
              <a:t> crossbar</a:t>
            </a:r>
            <a:endParaRPr lang="en-US" dirty="0"/>
          </a:p>
        </p:txBody>
      </p:sp>
      <p:sp>
        <p:nvSpPr>
          <p:cNvPr id="3" name="Content Placeholder 2"/>
          <p:cNvSpPr>
            <a:spLocks noGrp="1"/>
          </p:cNvSpPr>
          <p:nvPr>
            <p:ph idx="1"/>
          </p:nvPr>
        </p:nvSpPr>
        <p:spPr/>
        <p:txBody>
          <a:bodyPr/>
          <a:lstStyle/>
          <a:p>
            <a:r>
              <a:rPr lang="en-US" sz="3200" dirty="0" err="1" smtClean="0"/>
              <a:t>dRMT’s</a:t>
            </a:r>
            <a:r>
              <a:rPr lang="en-US" sz="3200" dirty="0" smtClean="0"/>
              <a:t> crossbar has wire count similar to unit crossbar</a:t>
            </a:r>
          </a:p>
          <a:p>
            <a:r>
              <a:rPr lang="en-US" sz="3200" dirty="0" smtClean="0"/>
              <a:t>But a processor can send keys to different memories by call one the left and the other right.</a:t>
            </a:r>
            <a:endParaRPr lang="en-US" sz="3200" dirty="0"/>
          </a:p>
          <a:p>
            <a:r>
              <a:rPr lang="en-US" sz="3200" dirty="0" smtClean="0"/>
              <a:t>Equivalent to full i</a:t>
            </a:r>
            <a:r>
              <a:rPr lang="en-US" dirty="0" smtClean="0"/>
              <a:t>f </a:t>
            </a:r>
            <a:r>
              <a:rPr lang="en-US" sz="3200" dirty="0"/>
              <a:t>tables are not split across </a:t>
            </a:r>
            <a:r>
              <a:rPr lang="en-US" sz="3200" dirty="0" smtClean="0"/>
              <a:t>clusters.</a:t>
            </a:r>
          </a:p>
          <a:p>
            <a:r>
              <a:rPr lang="en-US" sz="3200" dirty="0" smtClean="0"/>
              <a:t>Scales to 32 processors, 32 memories, 8 keys through manual place and route.</a:t>
            </a:r>
            <a:endParaRPr lang="en-US" dirty="0" smtClean="0"/>
          </a:p>
          <a:p>
            <a:pPr lvl="2"/>
            <a:endParaRPr lang="en-US" dirty="0"/>
          </a:p>
          <a:p>
            <a:endParaRPr lang="en-US" dirty="0"/>
          </a:p>
        </p:txBody>
      </p:sp>
    </p:spTree>
    <p:extLst>
      <p:ext uri="{BB962C8B-B14F-4D97-AF65-F5344CB8AC3E}">
        <p14:creationId xmlns:p14="http://schemas.microsoft.com/office/powerpoint/2010/main" val="36078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2185479" y="2132277"/>
          <a:ext cx="7821042" cy="1660289"/>
        </p:xfrm>
        <a:graphic>
          <a:graphicData uri="http://schemas.openxmlformats.org/drawingml/2006/table">
            <a:tbl>
              <a:tblPr firstRow="1" bandRow="1">
                <a:tableStyleId>{2D5ABB26-0587-4C30-8999-92F81FD0307C}</a:tableStyleId>
              </a:tblPr>
              <a:tblGrid>
                <a:gridCol w="2481943"/>
                <a:gridCol w="1909467"/>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2185479" y="4825744"/>
          <a:ext cx="7821042" cy="1675224"/>
        </p:xfrm>
        <a:graphic>
          <a:graphicData uri="http://schemas.openxmlformats.org/drawingml/2006/table">
            <a:tbl>
              <a:tblPr firstRow="1" bandRow="1">
                <a:tableStyleId>{2D5ABB26-0587-4C30-8999-92F81FD0307C}</a:tableStyleId>
              </a:tblPr>
              <a:tblGrid>
                <a:gridCol w="2631676"/>
                <a:gridCol w="175973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33338"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267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dRMT</a:t>
            </a:r>
            <a:r>
              <a:rPr lang="en-US" dirty="0" smtClean="0"/>
              <a:t> architecture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a:t>
            </a:fld>
            <a:endParaRPr lang="en-US"/>
          </a:p>
        </p:txBody>
      </p:sp>
      <p:grpSp>
        <p:nvGrpSpPr>
          <p:cNvPr id="3" name="Group 2"/>
          <p:cNvGrpSpPr/>
          <p:nvPr/>
        </p:nvGrpSpPr>
        <p:grpSpPr>
          <a:xfrm>
            <a:off x="83526" y="1556769"/>
            <a:ext cx="11917540" cy="5062486"/>
            <a:chOff x="83526" y="1556769"/>
            <a:chExt cx="11917540" cy="5062486"/>
          </a:xfrm>
        </p:grpSpPr>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41792" y="299402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23725" y="264792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dirty="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grpSp>
    </p:spTree>
    <p:extLst>
      <p:ext uri="{BB962C8B-B14F-4D97-AF65-F5344CB8AC3E}">
        <p14:creationId xmlns:p14="http://schemas.microsoft.com/office/powerpoint/2010/main" val="1302637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1293223" y="2132277"/>
          <a:ext cx="9771017" cy="1660289"/>
        </p:xfrm>
        <a:graphic>
          <a:graphicData uri="http://schemas.openxmlformats.org/drawingml/2006/table">
            <a:tbl>
              <a:tblPr firstRow="1" bandRow="1">
                <a:tableStyleId>{2D5ABB26-0587-4C30-8999-92F81FD0307C}</a:tableStyleId>
              </a:tblPr>
              <a:tblGrid>
                <a:gridCol w="2481943"/>
                <a:gridCol w="1909467"/>
                <a:gridCol w="1949975"/>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dRMT</a:t>
                      </a:r>
                      <a:r>
                        <a:rPr lang="en-US" sz="2000" baseline="0" dirty="0" smtClean="0"/>
                        <a:t> (IPC=1)</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r>
                        <a:rPr lang="en-US" sz="2000" dirty="0" smtClean="0"/>
                        <a:t> (IPC=2)</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dirty="0" smtClean="0"/>
                        <a:t>17</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dirty="0" smtClean="0"/>
                        <a:t>11</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dirty="0" smtClean="0"/>
                        <a:t>21</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423625"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1293222" y="4825744"/>
          <a:ext cx="9771017" cy="1675224"/>
        </p:xfrm>
        <a:graphic>
          <a:graphicData uri="http://schemas.openxmlformats.org/drawingml/2006/table">
            <a:tbl>
              <a:tblPr firstRow="1" bandRow="1">
                <a:tableStyleId>{2D5ABB26-0587-4C30-8999-92F81FD0307C}</a:tableStyleId>
              </a:tblPr>
              <a:tblGrid>
                <a:gridCol w="2631676"/>
                <a:gridCol w="1759735"/>
                <a:gridCol w="194997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dRMT</a:t>
                      </a:r>
                      <a:r>
                        <a:rPr lang="en-US" baseline="0" dirty="0" smtClean="0"/>
                        <a:t> (IPC=1)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245</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dirty="0" smtClean="0"/>
                        <a:t>217</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243</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632633"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a:t>
            </a:r>
            <a:r>
              <a:rPr lang="en-US" sz="2200" smtClean="0">
                <a:latin typeface="Seravek" charset="0"/>
                <a:ea typeface="Seravek" charset="0"/>
                <a:cs typeface="Seravek" charset="0"/>
              </a:rPr>
              <a:t>1 packet/cycle</a:t>
            </a:r>
            <a:endParaRPr lang="en-US" sz="2200" dirty="0">
              <a:latin typeface="Seravek" charset="0"/>
              <a:ea typeface="Seravek" charset="0"/>
              <a:cs typeface="Seravek" charset="0"/>
            </a:endParaRPr>
          </a:p>
        </p:txBody>
      </p:sp>
      <p:grpSp>
        <p:nvGrpSpPr>
          <p:cNvPr id="12" name="Group 11"/>
          <p:cNvGrpSpPr/>
          <p:nvPr/>
        </p:nvGrpSpPr>
        <p:grpSpPr>
          <a:xfrm>
            <a:off x="522515" y="1609108"/>
            <a:ext cx="10940395" cy="5248891"/>
            <a:chOff x="8033188" y="2901951"/>
            <a:chExt cx="4093201" cy="3956048"/>
          </a:xfrm>
        </p:grpSpPr>
        <p:sp>
          <p:nvSpPr>
            <p:cNvPr id="13" name="Rectangle 12"/>
            <p:cNvSpPr/>
            <p:nvPr/>
          </p:nvSpPr>
          <p:spPr>
            <a:xfrm>
              <a:off x="8033188" y="2901951"/>
              <a:ext cx="4093201" cy="395604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508027" y="4012912"/>
              <a:ext cx="3156418" cy="1925341"/>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dirty="0" err="1">
                  <a:solidFill>
                    <a:schemeClr val="tx1"/>
                  </a:solidFill>
                  <a:latin typeface="Seravek" charset="0"/>
                  <a:ea typeface="Seravek" charset="0"/>
                  <a:cs typeface="Seravek" charset="0"/>
                </a:rPr>
                <a:t>dRMT</a:t>
              </a:r>
              <a:r>
                <a:rPr lang="en-US" sz="3200" dirty="0">
                  <a:solidFill>
                    <a:schemeClr val="tx1"/>
                  </a:solidFill>
                  <a:latin typeface="Seravek" charset="0"/>
                  <a:ea typeface="Seravek" charset="0"/>
                  <a:cs typeface="Seravek" charset="0"/>
                </a:rPr>
                <a:t> is near </a:t>
              </a:r>
              <a:r>
                <a:rPr lang="en-US" sz="3200" dirty="0" smtClean="0">
                  <a:solidFill>
                    <a:schemeClr val="tx1"/>
                  </a:solidFill>
                  <a:latin typeface="Seravek" charset="0"/>
                  <a:ea typeface="Seravek" charset="0"/>
                  <a:cs typeface="Seravek" charset="0"/>
                </a:rPr>
                <a:t>optimal:</a:t>
              </a:r>
              <a:endParaRPr lang="en-US" sz="3200" dirty="0">
                <a:solidFill>
                  <a:schemeClr val="tx1"/>
                </a:solidFill>
                <a:latin typeface="Seravek" charset="0"/>
                <a:ea typeface="Seravek" charset="0"/>
                <a:cs typeface="Seravek" charset="0"/>
              </a:endParaRPr>
            </a:p>
            <a:p>
              <a:pPr marL="285750" indent="-285750">
                <a:buFont typeface="Arial" charset="0"/>
                <a:buChar char="•"/>
              </a:pPr>
              <a:r>
                <a:rPr lang="en-US" sz="3200" dirty="0">
                  <a:solidFill>
                    <a:schemeClr val="tx1"/>
                  </a:solidFill>
                  <a:latin typeface="Seravek" charset="0"/>
                  <a:ea typeface="Seravek" charset="0"/>
                  <a:cs typeface="Seravek" charset="0"/>
                </a:rPr>
                <a:t>Fewest possible processors</a:t>
              </a:r>
            </a:p>
            <a:p>
              <a:pPr marL="285750" indent="-285750">
                <a:buFont typeface="Arial" charset="0"/>
                <a:buChar char="•"/>
              </a:pPr>
              <a:r>
                <a:rPr lang="en-US" sz="3200" dirty="0">
                  <a:solidFill>
                    <a:schemeClr val="tx1"/>
                  </a:solidFill>
                  <a:latin typeface="Seravek" charset="0"/>
                  <a:ea typeface="Seravek" charset="0"/>
                  <a:cs typeface="Seravek" charset="0"/>
                </a:rPr>
                <a:t>Near-ideal (critical path) latency </a:t>
              </a:r>
              <a:endParaRPr lang="en-US" sz="3200" dirty="0" smtClean="0">
                <a:solidFill>
                  <a:schemeClr val="tx1"/>
                </a:solidFill>
                <a:latin typeface="Seravek" charset="0"/>
                <a:ea typeface="Seravek" charset="0"/>
                <a:cs typeface="Seravek" charset="0"/>
              </a:endParaRPr>
            </a:p>
            <a:p>
              <a:pPr marL="285750" indent="-285750">
                <a:buFont typeface="Arial" charset="0"/>
                <a:buChar char="•"/>
              </a:pPr>
              <a:r>
                <a:rPr lang="en-US" sz="3200" dirty="0" smtClean="0">
                  <a:solidFill>
                    <a:schemeClr val="tx1"/>
                  </a:solidFill>
                  <a:latin typeface="Seravek" charset="0"/>
                  <a:ea typeface="Seravek" charset="0"/>
                  <a:cs typeface="Seravek" charset="0"/>
                </a:rPr>
                <a:t>Comparable on switch.p4 combined, which is optimized for RMT</a:t>
              </a:r>
              <a:endParaRPr lang="en-US" sz="3200" dirty="0">
                <a:solidFill>
                  <a:schemeClr val="tx1"/>
                </a:solidFill>
                <a:latin typeface="Seravek" charset="0"/>
                <a:ea typeface="Seravek" charset="0"/>
                <a:cs typeface="Seravek" charset="0"/>
              </a:endParaRPr>
            </a:p>
          </p:txBody>
        </p:sp>
      </p:grpSp>
    </p:spTree>
    <p:extLst>
      <p:ext uri="{BB962C8B-B14F-4D97-AF65-F5344CB8AC3E}">
        <p14:creationId xmlns:p14="http://schemas.microsoft.com/office/powerpoint/2010/main" val="796793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Constraints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Processor resource constraints:</a:t>
            </a:r>
            <a:endParaRPr lang="en-US" sz="3200" dirty="0"/>
          </a:p>
          <a:p>
            <a:pPr>
              <a:buFont typeface="Wingdings" charset="2"/>
              <a:buChar char="Ø"/>
            </a:pPr>
            <a:r>
              <a:rPr lang="en-US" dirty="0" smtClean="0">
                <a:solidFill>
                  <a:srgbClr val="0231FF"/>
                </a:solidFill>
              </a:rPr>
              <a:t>Generate </a:t>
            </a:r>
            <a:r>
              <a:rPr lang="en-US" dirty="0">
                <a:solidFill>
                  <a:srgbClr val="0231FF"/>
                </a:solidFill>
              </a:rPr>
              <a:t>up to M </a:t>
            </a:r>
            <a:r>
              <a:rPr lang="en-US" dirty="0" smtClean="0">
                <a:solidFill>
                  <a:srgbClr val="0231FF"/>
                </a:solidFill>
              </a:rPr>
              <a:t>b-bit </a:t>
            </a:r>
            <a:r>
              <a:rPr lang="en-US" dirty="0">
                <a:solidFill>
                  <a:srgbClr val="0231FF"/>
                </a:solidFill>
              </a:rPr>
              <a:t>keys </a:t>
            </a:r>
            <a:r>
              <a:rPr lang="en-US" dirty="0" smtClean="0">
                <a:solidFill>
                  <a:srgbClr val="0231FF"/>
                </a:solidFill>
              </a:rPr>
              <a:t>to match on per cycle (M=8, b=80)</a:t>
            </a:r>
            <a:endParaRPr lang="en-US" dirty="0" smtClean="0"/>
          </a:p>
          <a:p>
            <a:pPr marL="228600" lvl="1">
              <a:spcBef>
                <a:spcPts val="1000"/>
              </a:spcBef>
              <a:buFont typeface="Wingdings" charset="2"/>
              <a:buChar char="Ø"/>
            </a:pPr>
            <a:r>
              <a:rPr lang="en-US" sz="2800" dirty="0" smtClean="0">
                <a:solidFill>
                  <a:srgbClr val="0231FF"/>
                </a:solidFill>
              </a:rPr>
              <a:t>Perform actions on up to A packet fields per cycle (A=32)</a:t>
            </a:r>
          </a:p>
          <a:p>
            <a:pPr marL="228600" lvl="1">
              <a:spcBef>
                <a:spcPts val="1000"/>
              </a:spcBef>
              <a:buFont typeface="Wingdings" charset="2"/>
              <a:buChar char="Ø"/>
            </a:pPr>
            <a:r>
              <a:rPr lang="en-US" sz="2800" dirty="0" smtClean="0">
                <a:solidFill>
                  <a:srgbClr val="0231FF"/>
                </a:solidFill>
              </a:rPr>
              <a:t>Perform match/action on different packets every cycle (Inter-packet concurrency (IPC) = 1 or 2)</a:t>
            </a:r>
            <a:endParaRPr lang="en-US" sz="2800" dirty="0">
              <a:solidFill>
                <a:srgbClr val="0231FF"/>
              </a:solidFill>
            </a:endParaRPr>
          </a:p>
          <a:p>
            <a:endParaRPr lang="en-US" dirty="0" smtClean="0"/>
          </a:p>
          <a:p>
            <a:r>
              <a:rPr lang="en-US" sz="3200" dirty="0" smtClean="0"/>
              <a:t>Dependency constraints:</a:t>
            </a:r>
          </a:p>
          <a:p>
            <a:pPr marL="228600" lvl="1">
              <a:spcBef>
                <a:spcPts val="1000"/>
              </a:spcBef>
              <a:buFont typeface="Wingdings" charset="2"/>
              <a:buChar char="Ø"/>
            </a:pPr>
            <a:r>
              <a:rPr lang="en-US" sz="3000" dirty="0">
                <a:solidFill>
                  <a:srgbClr val="0231FF"/>
                </a:solidFill>
              </a:rPr>
              <a:t>O</a:t>
            </a:r>
            <a:r>
              <a:rPr lang="en-US" sz="3000" dirty="0" smtClean="0">
                <a:solidFill>
                  <a:srgbClr val="0231FF"/>
                </a:solidFill>
              </a:rPr>
              <a:t>peration depending on a match (action) has to wait </a:t>
            </a:r>
            <a:r>
              <a:rPr lang="en-US" sz="3000" dirty="0" err="1" smtClean="0">
                <a:solidFill>
                  <a:srgbClr val="0231FF"/>
                </a:solidFill>
              </a:rPr>
              <a:t>d</a:t>
            </a:r>
            <a:r>
              <a:rPr lang="en-US" sz="3000" baseline="-25000" dirty="0" err="1" smtClean="0">
                <a:solidFill>
                  <a:srgbClr val="0231FF"/>
                </a:solidFill>
              </a:rPr>
              <a:t>M</a:t>
            </a:r>
            <a:r>
              <a:rPr lang="en-US" sz="3000" dirty="0">
                <a:solidFill>
                  <a:srgbClr val="0231FF"/>
                </a:solidFill>
              </a:rPr>
              <a:t> (</a:t>
            </a:r>
            <a:r>
              <a:rPr lang="en-US" sz="3000" dirty="0" smtClean="0">
                <a:solidFill>
                  <a:srgbClr val="0231FF"/>
                </a:solidFill>
              </a:rPr>
              <a:t>or </a:t>
            </a:r>
            <a:r>
              <a:rPr lang="en-US" sz="3000" dirty="0" err="1" smtClean="0">
                <a:solidFill>
                  <a:srgbClr val="0231FF"/>
                </a:solidFill>
              </a:rPr>
              <a:t>d</a:t>
            </a:r>
            <a:r>
              <a:rPr lang="en-US" sz="3000" baseline="-25000" dirty="0" err="1" smtClean="0">
                <a:solidFill>
                  <a:srgbClr val="0231FF"/>
                </a:solidFill>
              </a:rPr>
              <a:t>A</a:t>
            </a:r>
            <a:r>
              <a:rPr lang="en-US" sz="3000" dirty="0" smtClean="0">
                <a:solidFill>
                  <a:srgbClr val="0231FF"/>
                </a:solidFill>
              </a:rPr>
              <a:t>) cycles</a:t>
            </a:r>
            <a:endParaRPr lang="en-US" sz="3000" dirty="0">
              <a:solidFill>
                <a:srgbClr val="0231FF"/>
              </a:solidFill>
            </a:endParaRPr>
          </a:p>
          <a:p>
            <a:pPr marL="228600" lvl="1">
              <a:spcBef>
                <a:spcPts val="1000"/>
              </a:spcBef>
              <a:buFont typeface="Wingdings" charset="2"/>
              <a:buChar char="Ø"/>
            </a:pPr>
            <a:endParaRPr lang="en-US" sz="3000" dirty="0">
              <a:solidFill>
                <a:srgbClr val="0231FF"/>
              </a:solidFill>
            </a:endParaRPr>
          </a:p>
        </p:txBody>
      </p:sp>
    </p:spTree>
    <p:extLst>
      <p:ext uri="{BB962C8B-B14F-4D97-AF65-F5344CB8AC3E}">
        <p14:creationId xmlns:p14="http://schemas.microsoft.com/office/powerpoint/2010/main" val="116841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dependencies from P4 programs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able dependency graph</a:t>
            </a:r>
          </a:p>
          <a:p>
            <a:endParaRPr lang="en-US" dirty="0"/>
          </a:p>
          <a:p>
            <a:endParaRPr lang="en-US" dirty="0"/>
          </a:p>
          <a:p>
            <a:pPr lvl="1"/>
            <a:endParaRPr lang="en-US" dirty="0"/>
          </a:p>
          <a:p>
            <a:endParaRPr lang="en-US" sz="1800" dirty="0" smtClean="0"/>
          </a:p>
          <a:p>
            <a:r>
              <a:rPr lang="en-US" dirty="0" smtClean="0"/>
              <a:t>Operation dependency graph</a:t>
            </a:r>
          </a:p>
          <a:p>
            <a:endParaRPr lang="en-US" dirty="0"/>
          </a:p>
        </p:txBody>
      </p:sp>
      <p:sp>
        <p:nvSpPr>
          <p:cNvPr id="43" name="TextBox 42"/>
          <p:cNvSpPr txBox="1"/>
          <p:nvPr/>
        </p:nvSpPr>
        <p:spPr>
          <a:xfrm>
            <a:off x="-1097280" y="1502229"/>
            <a:ext cx="184731" cy="369332"/>
          </a:xfrm>
          <a:prstGeom prst="rect">
            <a:avLst/>
          </a:prstGeom>
          <a:noFill/>
        </p:spPr>
        <p:txBody>
          <a:bodyPr wrap="none" rtlCol="0">
            <a:spAutoFit/>
          </a:bodyPr>
          <a:lstStyle/>
          <a:p>
            <a:endParaRPr lang="en-US" dirty="0"/>
          </a:p>
        </p:txBody>
      </p:sp>
      <p:grpSp>
        <p:nvGrpSpPr>
          <p:cNvPr id="7" name="Group 6"/>
          <p:cNvGrpSpPr/>
          <p:nvPr/>
        </p:nvGrpSpPr>
        <p:grpSpPr>
          <a:xfrm>
            <a:off x="892630" y="4998720"/>
            <a:ext cx="10951026" cy="1608407"/>
            <a:chOff x="892630" y="4998720"/>
            <a:chExt cx="10951026" cy="1608407"/>
          </a:xfrm>
        </p:grpSpPr>
        <p:cxnSp>
          <p:nvCxnSpPr>
            <p:cNvPr id="25" name="Straight Arrow Connector 24"/>
            <p:cNvCxnSpPr>
              <a:stCxn id="27" idx="6"/>
              <a:endCxn id="35" idx="2"/>
            </p:cNvCxnSpPr>
            <p:nvPr/>
          </p:nvCxnSpPr>
          <p:spPr>
            <a:xfrm flipV="1">
              <a:off x="7306489" y="5287596"/>
              <a:ext cx="775065" cy="1741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2630" y="4998720"/>
              <a:ext cx="1598021" cy="616938"/>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Match</a:t>
              </a:r>
              <a:endParaRPr lang="en-US" dirty="0">
                <a:solidFill>
                  <a:schemeClr val="tx1"/>
                </a:solidFill>
              </a:endParaRPr>
            </a:p>
          </p:txBody>
        </p:sp>
        <p:sp>
          <p:nvSpPr>
            <p:cNvPr id="27" name="Oval 26"/>
            <p:cNvSpPr/>
            <p:nvPr/>
          </p:nvSpPr>
          <p:spPr>
            <a:xfrm>
              <a:off x="5708468" y="5064034"/>
              <a:ext cx="1598021" cy="481955"/>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Match</a:t>
              </a:r>
              <a:endParaRPr lang="en-US" dirty="0">
                <a:solidFill>
                  <a:schemeClr val="tx1"/>
                </a:solidFill>
              </a:endParaRPr>
            </a:p>
          </p:txBody>
        </p:sp>
        <p:sp>
          <p:nvSpPr>
            <p:cNvPr id="28" name="Oval 27"/>
            <p:cNvSpPr/>
            <p:nvPr/>
          </p:nvSpPr>
          <p:spPr>
            <a:xfrm>
              <a:off x="7428419" y="5886993"/>
              <a:ext cx="1598021" cy="503727"/>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Match</a:t>
              </a:r>
              <a:endParaRPr lang="en-US" dirty="0">
                <a:solidFill>
                  <a:schemeClr val="tx1"/>
                </a:solidFill>
              </a:endParaRPr>
            </a:p>
          </p:txBody>
        </p:sp>
        <p:cxnSp>
          <p:nvCxnSpPr>
            <p:cNvPr id="29" name="Straight Arrow Connector 28"/>
            <p:cNvCxnSpPr>
              <a:stCxn id="28" idx="6"/>
              <a:endCxn id="36" idx="2"/>
            </p:cNvCxnSpPr>
            <p:nvPr/>
          </p:nvCxnSpPr>
          <p:spPr>
            <a:xfrm>
              <a:off x="9026440" y="6138857"/>
              <a:ext cx="1219195"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22024" y="5007429"/>
              <a:ext cx="1598021" cy="616938"/>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Action</a:t>
              </a:r>
              <a:endParaRPr lang="en-US" dirty="0">
                <a:solidFill>
                  <a:schemeClr val="tx1"/>
                </a:solidFill>
              </a:endParaRPr>
            </a:p>
          </p:txBody>
        </p:sp>
        <p:sp>
          <p:nvSpPr>
            <p:cNvPr id="35" name="Oval 34"/>
            <p:cNvSpPr/>
            <p:nvPr/>
          </p:nvSpPr>
          <p:spPr>
            <a:xfrm>
              <a:off x="8081554" y="5046618"/>
              <a:ext cx="1598021" cy="481955"/>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Action</a:t>
              </a:r>
              <a:endParaRPr lang="en-US" dirty="0">
                <a:solidFill>
                  <a:schemeClr val="tx1"/>
                </a:solidFill>
              </a:endParaRPr>
            </a:p>
          </p:txBody>
        </p:sp>
        <p:sp>
          <p:nvSpPr>
            <p:cNvPr id="36" name="Oval 35"/>
            <p:cNvSpPr/>
            <p:nvPr/>
          </p:nvSpPr>
          <p:spPr>
            <a:xfrm>
              <a:off x="10245635" y="5895702"/>
              <a:ext cx="1598021" cy="503727"/>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Action</a:t>
              </a:r>
              <a:endParaRPr lang="en-US" dirty="0">
                <a:solidFill>
                  <a:schemeClr val="tx1"/>
                </a:solidFill>
              </a:endParaRPr>
            </a:p>
          </p:txBody>
        </p:sp>
        <p:cxnSp>
          <p:nvCxnSpPr>
            <p:cNvPr id="39" name="Straight Arrow Connector 38"/>
            <p:cNvCxnSpPr>
              <a:stCxn id="35" idx="6"/>
              <a:endCxn id="36" idx="2"/>
            </p:cNvCxnSpPr>
            <p:nvPr/>
          </p:nvCxnSpPr>
          <p:spPr>
            <a:xfrm>
              <a:off x="9679575" y="5287596"/>
              <a:ext cx="566060" cy="8599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6"/>
              <a:endCxn id="27" idx="2"/>
            </p:cNvCxnSpPr>
            <p:nvPr/>
          </p:nvCxnSpPr>
          <p:spPr>
            <a:xfrm flipV="1">
              <a:off x="4720045" y="5305012"/>
              <a:ext cx="988423"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6"/>
              <a:endCxn id="34" idx="2"/>
            </p:cNvCxnSpPr>
            <p:nvPr/>
          </p:nvCxnSpPr>
          <p:spPr>
            <a:xfrm>
              <a:off x="2490651" y="5307189"/>
              <a:ext cx="631373"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477586" y="5429794"/>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1" name="TextBox 70"/>
            <p:cNvSpPr txBox="1"/>
            <p:nvPr/>
          </p:nvSpPr>
          <p:spPr>
            <a:xfrm>
              <a:off x="4876798" y="5412378"/>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sp>
          <p:nvSpPr>
            <p:cNvPr id="72" name="TextBox 71"/>
            <p:cNvSpPr txBox="1"/>
            <p:nvPr/>
          </p:nvSpPr>
          <p:spPr>
            <a:xfrm>
              <a:off x="7371803" y="5373189"/>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3" name="TextBox 72"/>
            <p:cNvSpPr txBox="1"/>
            <p:nvPr/>
          </p:nvSpPr>
          <p:spPr>
            <a:xfrm>
              <a:off x="9318168" y="6237795"/>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4" name="TextBox 73"/>
            <p:cNvSpPr txBox="1"/>
            <p:nvPr/>
          </p:nvSpPr>
          <p:spPr>
            <a:xfrm>
              <a:off x="9940832" y="5421087"/>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grpSp>
      <p:grpSp>
        <p:nvGrpSpPr>
          <p:cNvPr id="6" name="Group 5"/>
          <p:cNvGrpSpPr/>
          <p:nvPr/>
        </p:nvGrpSpPr>
        <p:grpSpPr>
          <a:xfrm>
            <a:off x="1894984" y="2752200"/>
            <a:ext cx="7157304" cy="1055341"/>
            <a:chOff x="1894984" y="2752200"/>
            <a:chExt cx="7157304" cy="1055341"/>
          </a:xfrm>
        </p:grpSpPr>
        <p:cxnSp>
          <p:nvCxnSpPr>
            <p:cNvPr id="30" name="Straight Arrow Connector 29"/>
            <p:cNvCxnSpPr/>
            <p:nvPr/>
          </p:nvCxnSpPr>
          <p:spPr>
            <a:xfrm>
              <a:off x="3487783" y="3105411"/>
              <a:ext cx="1375955" cy="1374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461759" y="3108273"/>
              <a:ext cx="984069"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83724" y="3161210"/>
              <a:ext cx="784189" cy="646331"/>
            </a:xfrm>
            <a:prstGeom prst="rect">
              <a:avLst/>
            </a:prstGeom>
            <a:noFill/>
          </p:spPr>
          <p:txBody>
            <a:bodyPr wrap="none" rtlCol="0">
              <a:spAutoFit/>
            </a:bodyPr>
            <a:lstStyle/>
            <a:p>
              <a:r>
                <a:rPr lang="en-US" dirty="0" smtClean="0"/>
                <a:t>Match</a:t>
              </a:r>
            </a:p>
            <a:p>
              <a:r>
                <a:rPr lang="en-US" dirty="0" smtClean="0"/>
                <a:t>Dep.</a:t>
              </a:r>
              <a:endParaRPr lang="en-US" dirty="0"/>
            </a:p>
          </p:txBody>
        </p:sp>
        <p:sp>
          <p:nvSpPr>
            <p:cNvPr id="11" name="TextBox 10"/>
            <p:cNvSpPr txBox="1"/>
            <p:nvPr/>
          </p:nvSpPr>
          <p:spPr>
            <a:xfrm>
              <a:off x="6527073" y="3130730"/>
              <a:ext cx="788999" cy="646331"/>
            </a:xfrm>
            <a:prstGeom prst="rect">
              <a:avLst/>
            </a:prstGeom>
            <a:noFill/>
          </p:spPr>
          <p:txBody>
            <a:bodyPr wrap="none" rtlCol="0">
              <a:spAutoFit/>
            </a:bodyPr>
            <a:lstStyle/>
            <a:p>
              <a:r>
                <a:rPr lang="en-US" dirty="0" smtClean="0"/>
                <a:t>Action</a:t>
              </a:r>
            </a:p>
            <a:p>
              <a:r>
                <a:rPr lang="en-US" dirty="0" smtClean="0"/>
                <a:t>Dep.</a:t>
              </a:r>
              <a:endParaRPr lang="en-US" dirty="0"/>
            </a:p>
          </p:txBody>
        </p:sp>
        <p:sp>
          <p:nvSpPr>
            <p:cNvPr id="5" name="Rectangle 4"/>
            <p:cNvSpPr/>
            <p:nvPr/>
          </p:nvSpPr>
          <p:spPr>
            <a:xfrm>
              <a:off x="1894984" y="2800777"/>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Routable</a:t>
              </a:r>
              <a:endParaRPr lang="en-US" sz="2400" dirty="0"/>
            </a:p>
          </p:txBody>
        </p:sp>
        <p:sp>
          <p:nvSpPr>
            <p:cNvPr id="31" name="Rectangle 30"/>
            <p:cNvSpPr/>
            <p:nvPr/>
          </p:nvSpPr>
          <p:spPr>
            <a:xfrm>
              <a:off x="4855299" y="2756206"/>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Multicast</a:t>
              </a:r>
              <a:endParaRPr lang="en-US" sz="2400" dirty="0"/>
            </a:p>
          </p:txBody>
        </p:sp>
        <p:sp>
          <p:nvSpPr>
            <p:cNvPr id="33" name="Rectangle 32"/>
            <p:cNvSpPr/>
            <p:nvPr/>
          </p:nvSpPr>
          <p:spPr>
            <a:xfrm>
              <a:off x="7459489" y="2752200"/>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IGMP</a:t>
              </a:r>
              <a:endParaRPr lang="en-US" sz="2400" dirty="0"/>
            </a:p>
          </p:txBody>
        </p:sp>
      </p:grpSp>
      <p:sp>
        <p:nvSpPr>
          <p:cNvPr id="8" name="Slide Number Placeholder 7"/>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42</a:t>
            </a:fld>
            <a:endParaRPr lang="en-US"/>
          </a:p>
        </p:txBody>
      </p:sp>
    </p:spTree>
    <p:extLst>
      <p:ext uri="{BB962C8B-B14F-4D97-AF65-F5344CB8AC3E}">
        <p14:creationId xmlns:p14="http://schemas.microsoft.com/office/powerpoint/2010/main" val="1051379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instruction memory</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dRMT</a:t>
            </a:r>
            <a:r>
              <a:rPr lang="en-US" dirty="0" smtClean="0"/>
              <a:t> processor executes/stores an entire program; an RMT </a:t>
            </a:r>
            <a:r>
              <a:rPr lang="en-US" dirty="0"/>
              <a:t>stage only </a:t>
            </a:r>
            <a:r>
              <a:rPr lang="en-US" dirty="0" smtClean="0"/>
              <a:t>executes/stores </a:t>
            </a:r>
            <a:r>
              <a:rPr lang="en-US" dirty="0"/>
              <a:t>a program slice</a:t>
            </a:r>
            <a:r>
              <a:rPr lang="en-US" dirty="0" smtClean="0"/>
              <a:t>.</a:t>
            </a:r>
          </a:p>
          <a:p>
            <a:r>
              <a:rPr lang="en-US" dirty="0" smtClean="0"/>
              <a:t>Must reduce memory required to encode an action.</a:t>
            </a:r>
          </a:p>
          <a:p>
            <a:r>
              <a:rPr lang="en-US" dirty="0" smtClean="0"/>
              <a:t>RMT actions can modify 224 packet fields in parallel; we found 32 sufficient</a:t>
            </a:r>
          </a:p>
          <a:p>
            <a:pPr lvl="1"/>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43</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851682571"/>
              </p:ext>
            </p:extLst>
          </p:nvPr>
        </p:nvGraphicFramePr>
        <p:xfrm>
          <a:off x="2859075" y="3698671"/>
          <a:ext cx="6175557" cy="2991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6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46" y="12210"/>
            <a:ext cx="10515600" cy="973036"/>
          </a:xfrm>
        </p:spPr>
        <p:txBody>
          <a:bodyPr/>
          <a:lstStyle/>
          <a:p>
            <a:r>
              <a:rPr lang="en-US" dirty="0" err="1" smtClean="0"/>
              <a:t>dRMT</a:t>
            </a:r>
            <a:r>
              <a:rPr lang="en-US" smtClean="0"/>
              <a:t> architecture: crossbar</a:t>
            </a:r>
            <a:endParaRPr lang="en-US" dirty="0"/>
          </a:p>
        </p:txBody>
      </p:sp>
      <p:sp>
        <p:nvSpPr>
          <p:cNvPr id="141" name="Content Placeholder 137"/>
          <p:cNvSpPr>
            <a:spLocks noGrp="1"/>
          </p:cNvSpPr>
          <p:nvPr>
            <p:ph sz="half" idx="1"/>
          </p:nvPr>
        </p:nvSpPr>
        <p:spPr>
          <a:xfrm>
            <a:off x="1009114" y="4696460"/>
            <a:ext cx="10838897" cy="2190867"/>
          </a:xfrm>
        </p:spPr>
        <p:txBody>
          <a:bodyPr>
            <a:normAutofit/>
          </a:bodyPr>
          <a:lstStyle/>
          <a:p>
            <a:r>
              <a:rPr lang="en-US" dirty="0" smtClean="0"/>
              <a:t>The segment crossbar is equivalent to full crossbar if tables are not split across clusters! (see paper for details)</a:t>
            </a:r>
          </a:p>
          <a:p>
            <a:endParaRPr lang="en-US" sz="100" dirty="0" smtClean="0"/>
          </a:p>
          <a:p>
            <a:r>
              <a:rPr lang="en-US" dirty="0" err="1"/>
              <a:t>dRMT</a:t>
            </a:r>
            <a:r>
              <a:rPr lang="en-US" dirty="0"/>
              <a:t> uses One-to-Many Segment </a:t>
            </a:r>
            <a:r>
              <a:rPr lang="en-US" dirty="0" smtClean="0"/>
              <a:t>Crossbar</a:t>
            </a:r>
            <a:endParaRPr lang="en-US" dirty="0"/>
          </a:p>
        </p:txBody>
      </p:sp>
      <p:grpSp>
        <p:nvGrpSpPr>
          <p:cNvPr id="3" name="Group 2"/>
          <p:cNvGrpSpPr/>
          <p:nvPr/>
        </p:nvGrpSpPr>
        <p:grpSpPr>
          <a:xfrm>
            <a:off x="1468264" y="1132375"/>
            <a:ext cx="2190562" cy="3336034"/>
            <a:chOff x="1468264" y="962556"/>
            <a:chExt cx="2190562" cy="3336034"/>
          </a:xfrm>
        </p:grpSpPr>
        <p:sp>
          <p:nvSpPr>
            <p:cNvPr id="4" name="Rectangle 3"/>
            <p:cNvSpPr/>
            <p:nvPr/>
          </p:nvSpPr>
          <p:spPr>
            <a:xfrm>
              <a:off x="1468264"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5" name="Rectangle 4"/>
            <p:cNvSpPr/>
            <p:nvPr/>
          </p:nvSpPr>
          <p:spPr>
            <a:xfrm>
              <a:off x="1468265"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6" name="Oval 5"/>
            <p:cNvSpPr/>
            <p:nvPr/>
          </p:nvSpPr>
          <p:spPr>
            <a:xfrm>
              <a:off x="1598892"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83409"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67926"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22642"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7159"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91676"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9971"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13" name="Rectangle 12"/>
            <p:cNvSpPr/>
            <p:nvPr/>
          </p:nvSpPr>
          <p:spPr>
            <a:xfrm>
              <a:off x="2639972"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14" name="Oval 13"/>
            <p:cNvSpPr/>
            <p:nvPr/>
          </p:nvSpPr>
          <p:spPr>
            <a:xfrm>
              <a:off x="2770599"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55116"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39633"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94349"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8866"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63383"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22" idx="4"/>
              <a:endCxn id="17" idx="0"/>
            </p:cNvCxnSpPr>
            <p:nvPr/>
          </p:nvCxnSpPr>
          <p:spPr>
            <a:xfrm rot="5400000">
              <a:off x="1843459"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endCxn id="18" idx="0"/>
            </p:cNvCxnSpPr>
            <p:nvPr/>
          </p:nvCxnSpPr>
          <p:spPr>
            <a:xfrm rot="5400000">
              <a:off x="2127976"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endCxn id="19" idx="0"/>
            </p:cNvCxnSpPr>
            <p:nvPr/>
          </p:nvCxnSpPr>
          <p:spPr>
            <a:xfrm rot="5400000">
              <a:off x="2412493"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627478" y="3652259"/>
              <a:ext cx="1883245" cy="646331"/>
            </a:xfrm>
            <a:prstGeom prst="rect">
              <a:avLst/>
            </a:prstGeom>
            <a:noFill/>
          </p:spPr>
          <p:txBody>
            <a:bodyPr wrap="square" rtlCol="0">
              <a:spAutoFit/>
            </a:bodyPr>
            <a:lstStyle/>
            <a:p>
              <a:pPr algn="ctr"/>
              <a:r>
                <a:rPr lang="en-US" b="1" dirty="0" smtClean="0"/>
                <a:t>Unit Crossbar</a:t>
              </a:r>
            </a:p>
            <a:p>
              <a:pPr algn="ctr"/>
              <a:r>
                <a:rPr lang="en-US" dirty="0" smtClean="0"/>
                <a:t>(0.561 mm</a:t>
              </a:r>
              <a:r>
                <a:rPr lang="en-US" baseline="30000" dirty="0" smtClean="0"/>
                <a:t>2</a:t>
              </a:r>
              <a:r>
                <a:rPr lang="en-US" dirty="0" smtClean="0"/>
                <a:t>)</a:t>
              </a:r>
              <a:endParaRPr lang="en-US" dirty="0"/>
            </a:p>
          </p:txBody>
        </p:sp>
      </p:grpSp>
      <p:grpSp>
        <p:nvGrpSpPr>
          <p:cNvPr id="67" name="Group 66"/>
          <p:cNvGrpSpPr/>
          <p:nvPr/>
        </p:nvGrpSpPr>
        <p:grpSpPr>
          <a:xfrm>
            <a:off x="8740864" y="1126595"/>
            <a:ext cx="2190562" cy="3341814"/>
            <a:chOff x="4580113" y="962556"/>
            <a:chExt cx="2190562" cy="3341814"/>
          </a:xfrm>
        </p:grpSpPr>
        <p:sp>
          <p:nvSpPr>
            <p:cNvPr id="68" name="Rectangle 67"/>
            <p:cNvSpPr/>
            <p:nvPr/>
          </p:nvSpPr>
          <p:spPr>
            <a:xfrm>
              <a:off x="4580113"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69" name="Rectangle 68"/>
            <p:cNvSpPr/>
            <p:nvPr/>
          </p:nvSpPr>
          <p:spPr>
            <a:xfrm>
              <a:off x="4580114"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70" name="Oval 69"/>
            <p:cNvSpPr/>
            <p:nvPr/>
          </p:nvSpPr>
          <p:spPr>
            <a:xfrm>
              <a:off x="4710741" y="1655317"/>
              <a:ext cx="166254" cy="17813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995258"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79775" y="1655317"/>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734491"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19008"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03525"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751820"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77" name="Rectangle 76"/>
            <p:cNvSpPr/>
            <p:nvPr/>
          </p:nvSpPr>
          <p:spPr>
            <a:xfrm>
              <a:off x="5751821"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78" name="Oval 77"/>
            <p:cNvSpPr/>
            <p:nvPr/>
          </p:nvSpPr>
          <p:spPr>
            <a:xfrm>
              <a:off x="5882448" y="1655317"/>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66965"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51482" y="1655317"/>
              <a:ext cx="166254" cy="17813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906198"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90715"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475232"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Curved Connector 83"/>
            <p:cNvCxnSpPr/>
            <p:nvPr/>
          </p:nvCxnSpPr>
          <p:spPr>
            <a:xfrm rot="5400000">
              <a:off x="4955308"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6200000" flipH="1">
              <a:off x="5825678" y="2257861"/>
              <a:ext cx="872579" cy="2375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5400000">
              <a:off x="5524342" y="1695758"/>
              <a:ext cx="872579" cy="114795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728757" y="3658039"/>
              <a:ext cx="1883245" cy="646331"/>
            </a:xfrm>
            <a:prstGeom prst="rect">
              <a:avLst/>
            </a:prstGeom>
            <a:noFill/>
          </p:spPr>
          <p:txBody>
            <a:bodyPr wrap="square" rtlCol="0">
              <a:spAutoFit/>
            </a:bodyPr>
            <a:lstStyle/>
            <a:p>
              <a:pPr algn="ctr"/>
              <a:r>
                <a:rPr lang="en-US" b="1" dirty="0" smtClean="0"/>
                <a:t>Segment Crossbar</a:t>
              </a:r>
            </a:p>
            <a:p>
              <a:pPr algn="ctr"/>
              <a:r>
                <a:rPr lang="en-US" dirty="0" smtClean="0"/>
                <a:t>(0.576 mm</a:t>
              </a:r>
              <a:r>
                <a:rPr lang="en-US" baseline="30000" dirty="0" smtClean="0"/>
                <a:t>2</a:t>
              </a:r>
              <a:r>
                <a:rPr lang="en-US" dirty="0" smtClean="0"/>
                <a:t>)</a:t>
              </a:r>
              <a:endParaRPr lang="en-US" dirty="0"/>
            </a:p>
          </p:txBody>
        </p:sp>
      </p:grpSp>
      <p:grpSp>
        <p:nvGrpSpPr>
          <p:cNvPr id="88" name="Group 87"/>
          <p:cNvGrpSpPr/>
          <p:nvPr/>
        </p:nvGrpSpPr>
        <p:grpSpPr>
          <a:xfrm>
            <a:off x="5115007" y="1132376"/>
            <a:ext cx="2190562" cy="3336033"/>
            <a:chOff x="7831779" y="962557"/>
            <a:chExt cx="2190562" cy="3336033"/>
          </a:xfrm>
        </p:grpSpPr>
        <p:sp>
          <p:nvSpPr>
            <p:cNvPr id="89" name="Rectangle 88"/>
            <p:cNvSpPr/>
            <p:nvPr/>
          </p:nvSpPr>
          <p:spPr>
            <a:xfrm>
              <a:off x="7831779"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90" name="Rectangle 89"/>
            <p:cNvSpPr/>
            <p:nvPr/>
          </p:nvSpPr>
          <p:spPr>
            <a:xfrm>
              <a:off x="7831780"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91" name="Oval 90"/>
            <p:cNvSpPr/>
            <p:nvPr/>
          </p:nvSpPr>
          <p:spPr>
            <a:xfrm>
              <a:off x="7962407"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246924"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531441"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986157"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270674" y="2706027"/>
              <a:ext cx="166254" cy="17813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55519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003486"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98" name="Rectangle 97"/>
            <p:cNvSpPr/>
            <p:nvPr/>
          </p:nvSpPr>
          <p:spPr>
            <a:xfrm>
              <a:off x="9003487"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99" name="Oval 98"/>
            <p:cNvSpPr/>
            <p:nvPr/>
          </p:nvSpPr>
          <p:spPr>
            <a:xfrm>
              <a:off x="9134114"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418631"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703148"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157864"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44238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726898"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urved Connector 104"/>
            <p:cNvCxnSpPr/>
            <p:nvPr/>
          </p:nvCxnSpPr>
          <p:spPr>
            <a:xfrm rot="16200000" flipH="1">
              <a:off x="9034910" y="2015779"/>
              <a:ext cx="898666" cy="53400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rot="5400000">
              <a:off x="8349232" y="1553500"/>
              <a:ext cx="872579" cy="143247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Curved Connector 106"/>
            <p:cNvCxnSpPr/>
            <p:nvPr/>
          </p:nvCxnSpPr>
          <p:spPr>
            <a:xfrm rot="5400000">
              <a:off x="9077344" y="1997095"/>
              <a:ext cx="872579" cy="54528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8007534" y="3652259"/>
              <a:ext cx="1883245" cy="646331"/>
            </a:xfrm>
            <a:prstGeom prst="rect">
              <a:avLst/>
            </a:prstGeom>
            <a:noFill/>
          </p:spPr>
          <p:txBody>
            <a:bodyPr wrap="square" rtlCol="0">
              <a:spAutoFit/>
            </a:bodyPr>
            <a:lstStyle/>
            <a:p>
              <a:pPr algn="ctr"/>
              <a:r>
                <a:rPr lang="en-US" b="1" dirty="0" smtClean="0"/>
                <a:t>Full Crossbar</a:t>
              </a:r>
            </a:p>
            <a:p>
              <a:pPr algn="ctr"/>
              <a:r>
                <a:rPr lang="en-US" dirty="0" smtClean="0"/>
                <a:t>(4.464 mm</a:t>
              </a:r>
              <a:r>
                <a:rPr lang="en-US" baseline="30000" dirty="0" smtClean="0"/>
                <a:t>2</a:t>
              </a:r>
              <a:r>
                <a:rPr lang="en-US" dirty="0" smtClean="0"/>
                <a:t>)</a:t>
              </a:r>
              <a:endParaRPr lang="en-US" dirty="0"/>
            </a:p>
          </p:txBody>
        </p:sp>
      </p:grpSp>
      <p:sp>
        <p:nvSpPr>
          <p:cNvPr id="64" name="Slide Number Placeholder 6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t>44</a:t>
            </a:fld>
            <a:endParaRPr lang="en-US"/>
          </a:p>
        </p:txBody>
      </p:sp>
    </p:spTree>
    <p:extLst>
      <p:ext uri="{BB962C8B-B14F-4D97-AF65-F5344CB8AC3E}">
        <p14:creationId xmlns:p14="http://schemas.microsoft.com/office/powerpoint/2010/main" val="9396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26"/>
            <a:ext cx="10515600" cy="1325563"/>
          </a:xfrm>
        </p:spPr>
        <p:txBody>
          <a:bodyPr/>
          <a:lstStyle/>
          <a:p>
            <a:r>
              <a:rPr lang="en-US" dirty="0" err="1" smtClean="0"/>
              <a:t>dRMT</a:t>
            </a:r>
            <a:r>
              <a:rPr lang="en-US" dirty="0" smtClean="0"/>
              <a:t> Match Action Processor</a:t>
            </a:r>
            <a:endParaRPr lang="en-US" dirty="0"/>
          </a:p>
        </p:txBody>
      </p:sp>
      <p:grpSp>
        <p:nvGrpSpPr>
          <p:cNvPr id="3" name="Group 2"/>
          <p:cNvGrpSpPr/>
          <p:nvPr/>
        </p:nvGrpSpPr>
        <p:grpSpPr>
          <a:xfrm>
            <a:off x="1431356" y="1032948"/>
            <a:ext cx="9164151" cy="5412551"/>
            <a:chOff x="1431356" y="1032948"/>
            <a:chExt cx="9164151" cy="5412551"/>
          </a:xfrm>
        </p:grpSpPr>
        <p:grpSp>
          <p:nvGrpSpPr>
            <p:cNvPr id="4" name="Group 3"/>
            <p:cNvGrpSpPr/>
            <p:nvPr/>
          </p:nvGrpSpPr>
          <p:grpSpPr>
            <a:xfrm>
              <a:off x="1431356" y="1032948"/>
              <a:ext cx="1245997" cy="3460135"/>
              <a:chOff x="1431356" y="1032948"/>
              <a:chExt cx="1245997" cy="3460135"/>
            </a:xfrm>
            <a:solidFill>
              <a:schemeClr val="bg2"/>
            </a:solidFill>
          </p:grpSpPr>
          <p:sp>
            <p:nvSpPr>
              <p:cNvPr id="5" name="Rectangle 4"/>
              <p:cNvSpPr/>
              <p:nvPr/>
            </p:nvSpPr>
            <p:spPr>
              <a:xfrm>
                <a:off x="1431356" y="1032948"/>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6" name="Rectangle 5"/>
              <p:cNvSpPr/>
              <p:nvPr/>
            </p:nvSpPr>
            <p:spPr>
              <a:xfrm>
                <a:off x="1492461" y="1108717"/>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7" name="Rectangle 6"/>
              <p:cNvSpPr/>
              <p:nvPr/>
            </p:nvSpPr>
            <p:spPr>
              <a:xfrm>
                <a:off x="1554395" y="1186135"/>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grpSp>
        <p:grpSp>
          <p:nvGrpSpPr>
            <p:cNvPr id="8" name="Group 7"/>
            <p:cNvGrpSpPr/>
            <p:nvPr/>
          </p:nvGrpSpPr>
          <p:grpSpPr>
            <a:xfrm>
              <a:off x="4723858" y="5614502"/>
              <a:ext cx="2680494" cy="830997"/>
              <a:chOff x="4723858" y="5614502"/>
              <a:chExt cx="2680494" cy="830997"/>
            </a:xfrm>
          </p:grpSpPr>
          <p:sp>
            <p:nvSpPr>
              <p:cNvPr id="9" name="Oval 8"/>
              <p:cNvSpPr/>
              <p:nvPr/>
            </p:nvSpPr>
            <p:spPr>
              <a:xfrm>
                <a:off x="4723858" y="5627382"/>
                <a:ext cx="2680494" cy="740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5355198" y="5614502"/>
                <a:ext cx="1600438" cy="830997"/>
              </a:xfrm>
              <a:prstGeom prst="rect">
                <a:avLst/>
              </a:prstGeom>
              <a:noFill/>
            </p:spPr>
            <p:txBody>
              <a:bodyPr wrap="none" rtlCol="0">
                <a:spAutoFit/>
              </a:bodyPr>
              <a:lstStyle/>
              <a:p>
                <a:pPr algn="ctr"/>
                <a:r>
                  <a:rPr lang="en-US" sz="2400" dirty="0"/>
                  <a:t>Crossbar </a:t>
                </a:r>
                <a:r>
                  <a:rPr lang="en-US" sz="2400" dirty="0" smtClean="0"/>
                  <a:t>to</a:t>
                </a:r>
              </a:p>
              <a:p>
                <a:pPr algn="ctr"/>
                <a:r>
                  <a:rPr lang="en-US" sz="2400" dirty="0" smtClean="0"/>
                  <a:t>Memories</a:t>
                </a:r>
                <a:endParaRPr lang="en-US" sz="2400" dirty="0"/>
              </a:p>
            </p:txBody>
          </p:sp>
        </p:grpSp>
        <p:sp>
          <p:nvSpPr>
            <p:cNvPr id="11" name="Rectangle 10"/>
            <p:cNvSpPr/>
            <p:nvPr/>
          </p:nvSpPr>
          <p:spPr>
            <a:xfrm>
              <a:off x="5781313" y="2611147"/>
              <a:ext cx="1162181" cy="1122364"/>
            </a:xfrm>
            <a:prstGeom prst="rect">
              <a:avLst/>
            </a:prstGeom>
            <a:solidFill>
              <a:schemeClr val="bg2"/>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Scratch</a:t>
              </a:r>
            </a:p>
            <a:p>
              <a:pPr algn="ctr"/>
              <a:r>
                <a:rPr lang="en-US" sz="2400" dirty="0">
                  <a:solidFill>
                    <a:srgbClr val="002060"/>
                  </a:solidFill>
                </a:rPr>
                <a:t>Pad</a:t>
              </a:r>
            </a:p>
          </p:txBody>
        </p:sp>
        <p:cxnSp>
          <p:nvCxnSpPr>
            <p:cNvPr id="12" name="Straight Arrow Connector 11"/>
            <p:cNvCxnSpPr/>
            <p:nvPr/>
          </p:nvCxnSpPr>
          <p:spPr>
            <a:xfrm>
              <a:off x="6943494" y="3172329"/>
              <a:ext cx="705151" cy="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276993" y="2839609"/>
              <a:ext cx="1665249" cy="2896241"/>
              <a:chOff x="4276993" y="2839609"/>
              <a:chExt cx="1665249" cy="2896241"/>
            </a:xfrm>
          </p:grpSpPr>
          <p:cxnSp>
            <p:nvCxnSpPr>
              <p:cNvPr id="14" name="Elbow Connector 13"/>
              <p:cNvCxnSpPr>
                <a:stCxn id="26" idx="3"/>
                <a:endCxn id="28" idx="1"/>
              </p:cNvCxnSpPr>
              <p:nvPr/>
            </p:nvCxnSpPr>
            <p:spPr>
              <a:xfrm>
                <a:off x="4276993" y="2839609"/>
                <a:ext cx="839414" cy="2896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0945" y="3929758"/>
                <a:ext cx="1461297" cy="461665"/>
              </a:xfrm>
              <a:prstGeom prst="rect">
                <a:avLst/>
              </a:prstGeom>
              <a:solidFill>
                <a:schemeClr val="bg1"/>
              </a:solidFill>
            </p:spPr>
            <p:txBody>
              <a:bodyPr wrap="none" rtlCol="0">
                <a:spAutoFit/>
              </a:bodyPr>
              <a:lstStyle/>
              <a:p>
                <a:r>
                  <a:rPr lang="en-US" sz="2400" dirty="0" smtClean="0"/>
                  <a:t>8x80b </a:t>
                </a:r>
                <a:r>
                  <a:rPr lang="en-US" sz="2400" dirty="0"/>
                  <a:t>Key</a:t>
                </a:r>
              </a:p>
            </p:txBody>
          </p:sp>
        </p:grpSp>
        <p:grpSp>
          <p:nvGrpSpPr>
            <p:cNvPr id="16" name="Group 15"/>
            <p:cNvGrpSpPr/>
            <p:nvPr/>
          </p:nvGrpSpPr>
          <p:grpSpPr>
            <a:xfrm>
              <a:off x="7651646" y="1397780"/>
              <a:ext cx="854863" cy="3314518"/>
              <a:chOff x="7651646" y="1397780"/>
              <a:chExt cx="854863" cy="3314518"/>
            </a:xfrm>
          </p:grpSpPr>
          <p:sp>
            <p:nvSpPr>
              <p:cNvPr id="17" name="Rectangle 5"/>
              <p:cNvSpPr/>
              <p:nvPr/>
            </p:nvSpPr>
            <p:spPr>
              <a:xfrm>
                <a:off x="7651646" y="1397780"/>
                <a:ext cx="799729" cy="3314518"/>
              </a:xfrm>
              <a:custGeom>
                <a:avLst/>
                <a:gdLst>
                  <a:gd name="connsiteX0" fmla="*/ 0 w 645216"/>
                  <a:gd name="connsiteY0" fmla="*/ 0 h 3314518"/>
                  <a:gd name="connsiteX1" fmla="*/ 645216 w 645216"/>
                  <a:gd name="connsiteY1" fmla="*/ 0 h 3314518"/>
                  <a:gd name="connsiteX2" fmla="*/ 645216 w 645216"/>
                  <a:gd name="connsiteY2" fmla="*/ 3314518 h 3314518"/>
                  <a:gd name="connsiteX3" fmla="*/ 0 w 645216"/>
                  <a:gd name="connsiteY3" fmla="*/ 3314518 h 3314518"/>
                  <a:gd name="connsiteX4" fmla="*/ 0 w 645216"/>
                  <a:gd name="connsiteY4" fmla="*/ 0 h 3314518"/>
                  <a:gd name="connsiteX0" fmla="*/ 5212 w 650428"/>
                  <a:gd name="connsiteY0" fmla="*/ 0 h 3314518"/>
                  <a:gd name="connsiteX1" fmla="*/ 650428 w 650428"/>
                  <a:gd name="connsiteY1" fmla="*/ 0 h 3314518"/>
                  <a:gd name="connsiteX2" fmla="*/ 650428 w 650428"/>
                  <a:gd name="connsiteY2" fmla="*/ 3314518 h 3314518"/>
                  <a:gd name="connsiteX3" fmla="*/ 5212 w 650428"/>
                  <a:gd name="connsiteY3" fmla="*/ 3314518 h 3314518"/>
                  <a:gd name="connsiteX4" fmla="*/ 0 w 650428"/>
                  <a:gd name="connsiteY4" fmla="*/ 1544879 h 3314518"/>
                  <a:gd name="connsiteX5" fmla="*/ 5212 w 650428"/>
                  <a:gd name="connsiteY5" fmla="*/ 0 h 331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428" h="3314518">
                    <a:moveTo>
                      <a:pt x="5212" y="0"/>
                    </a:moveTo>
                    <a:lnTo>
                      <a:pt x="650428" y="0"/>
                    </a:lnTo>
                    <a:lnTo>
                      <a:pt x="650428" y="3314518"/>
                    </a:lnTo>
                    <a:lnTo>
                      <a:pt x="5212" y="3314518"/>
                    </a:lnTo>
                    <a:cubicBezTo>
                      <a:pt x="3475" y="2724638"/>
                      <a:pt x="1737" y="2134759"/>
                      <a:pt x="0" y="1544879"/>
                    </a:cubicBezTo>
                    <a:cubicBezTo>
                      <a:pt x="1737" y="1029919"/>
                      <a:pt x="3475" y="514960"/>
                      <a:pt x="5212" y="0"/>
                    </a:cubicBezTo>
                    <a:close/>
                  </a:path>
                </a:pathLst>
              </a:cu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18" name="TextBox 17"/>
              <p:cNvSpPr txBox="1"/>
              <p:nvPr/>
            </p:nvSpPr>
            <p:spPr>
              <a:xfrm rot="5400000">
                <a:off x="6685594" y="2636933"/>
                <a:ext cx="2810834" cy="830997"/>
              </a:xfrm>
              <a:prstGeom prst="rect">
                <a:avLst/>
              </a:prstGeom>
              <a:noFill/>
            </p:spPr>
            <p:txBody>
              <a:bodyPr wrap="none" rtlCol="0">
                <a:spAutoFit/>
              </a:bodyPr>
              <a:lstStyle/>
              <a:p>
                <a:pPr algn="ctr"/>
                <a:r>
                  <a:rPr lang="en-US" sz="2400" dirty="0"/>
                  <a:t>Action Input </a:t>
                </a:r>
                <a:r>
                  <a:rPr lang="en-US" sz="2400" dirty="0" smtClean="0"/>
                  <a:t>Selector</a:t>
                </a:r>
              </a:p>
              <a:p>
                <a:pPr algn="ctr"/>
                <a:r>
                  <a:rPr lang="en-US" sz="2400" dirty="0" smtClean="0"/>
                  <a:t>(crossbar)</a:t>
                </a:r>
                <a:endParaRPr lang="en-US" sz="2400" dirty="0"/>
              </a:p>
            </p:txBody>
          </p:sp>
        </p:grpSp>
        <p:grpSp>
          <p:nvGrpSpPr>
            <p:cNvPr id="19" name="Group 18"/>
            <p:cNvGrpSpPr/>
            <p:nvPr/>
          </p:nvGrpSpPr>
          <p:grpSpPr>
            <a:xfrm>
              <a:off x="2770192" y="4493082"/>
              <a:ext cx="1621544" cy="1952417"/>
              <a:chOff x="2770192" y="4493082"/>
              <a:chExt cx="1621544" cy="1952417"/>
            </a:xfrm>
            <a:solidFill>
              <a:schemeClr val="bg2"/>
            </a:solidFill>
          </p:grpSpPr>
          <p:sp>
            <p:nvSpPr>
              <p:cNvPr id="20" name="Rectangle 19"/>
              <p:cNvSpPr/>
              <p:nvPr/>
            </p:nvSpPr>
            <p:spPr>
              <a:xfrm>
                <a:off x="2875512" y="5483025"/>
                <a:ext cx="1516224" cy="962474"/>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Config</a:t>
                </a:r>
                <a:endParaRPr lang="en-US" sz="2400" dirty="0">
                  <a:solidFill>
                    <a:srgbClr val="002060"/>
                  </a:solidFill>
                </a:endParaRPr>
              </a:p>
              <a:p>
                <a:pPr algn="ctr"/>
                <a:r>
                  <a:rPr lang="en-US" sz="2400" dirty="0">
                    <a:solidFill>
                      <a:srgbClr val="002060"/>
                    </a:solidFill>
                  </a:rPr>
                  <a:t>Table</a:t>
                </a:r>
              </a:p>
            </p:txBody>
          </p:sp>
          <p:cxnSp>
            <p:nvCxnSpPr>
              <p:cNvPr id="21" name="Elbow Connector 20"/>
              <p:cNvCxnSpPr>
                <a:endCxn id="26" idx="2"/>
              </p:cNvCxnSpPr>
              <p:nvPr/>
            </p:nvCxnSpPr>
            <p:spPr>
              <a:xfrm rot="16200000" flipV="1">
                <a:off x="3572234" y="4800630"/>
                <a:ext cx="989942" cy="374845"/>
              </a:xfrm>
              <a:prstGeom prst="bentConnector3">
                <a:avLst>
                  <a:gd name="adj1" fmla="val 50000"/>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26" idx="2"/>
              </p:cNvCxnSpPr>
              <p:nvPr/>
            </p:nvCxnSpPr>
            <p:spPr>
              <a:xfrm flipV="1">
                <a:off x="2770192" y="4493082"/>
                <a:ext cx="1109590" cy="859010"/>
              </a:xfrm>
              <a:prstGeom prst="bentConnector2">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574338" y="1428023"/>
              <a:ext cx="853358" cy="3306947"/>
              <a:chOff x="9574338" y="1428023"/>
              <a:chExt cx="853358" cy="3306947"/>
            </a:xfrm>
          </p:grpSpPr>
          <p:sp>
            <p:nvSpPr>
              <p:cNvPr id="24" name="Rectangle 23"/>
              <p:cNvSpPr/>
              <p:nvPr/>
            </p:nvSpPr>
            <p:spPr>
              <a:xfrm>
                <a:off x="9574338" y="1428023"/>
                <a:ext cx="804448"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25" name="TextBox 24"/>
              <p:cNvSpPr txBox="1"/>
              <p:nvPr/>
            </p:nvSpPr>
            <p:spPr>
              <a:xfrm rot="5400000">
                <a:off x="8492166" y="2643435"/>
                <a:ext cx="3040063" cy="830997"/>
              </a:xfrm>
              <a:prstGeom prst="rect">
                <a:avLst/>
              </a:prstGeom>
              <a:noFill/>
            </p:spPr>
            <p:txBody>
              <a:bodyPr wrap="none" rtlCol="0">
                <a:spAutoFit/>
              </a:bodyPr>
              <a:lstStyle/>
              <a:p>
                <a:pPr algn="ctr"/>
                <a:r>
                  <a:rPr lang="en-US" sz="2400" dirty="0"/>
                  <a:t>Action Output </a:t>
                </a:r>
                <a:r>
                  <a:rPr lang="en-US" sz="2400" dirty="0" smtClean="0"/>
                  <a:t>Selector</a:t>
                </a:r>
              </a:p>
              <a:p>
                <a:pPr algn="ctr"/>
                <a:r>
                  <a:rPr lang="en-US" sz="2400" dirty="0" smtClean="0"/>
                  <a:t>(crossbar)</a:t>
                </a:r>
                <a:endParaRPr lang="en-US" sz="2400" dirty="0"/>
              </a:p>
            </p:txBody>
          </p:sp>
        </p:grpSp>
        <p:grpSp>
          <p:nvGrpSpPr>
            <p:cNvPr id="26" name="Group 25"/>
            <p:cNvGrpSpPr/>
            <p:nvPr/>
          </p:nvGrpSpPr>
          <p:grpSpPr>
            <a:xfrm>
              <a:off x="7404352" y="4726122"/>
              <a:ext cx="3191155" cy="1639651"/>
              <a:chOff x="7404352" y="4726122"/>
              <a:chExt cx="3191155" cy="1639651"/>
            </a:xfrm>
            <a:solidFill>
              <a:schemeClr val="bg2"/>
            </a:solidFill>
          </p:grpSpPr>
          <p:sp>
            <p:nvSpPr>
              <p:cNvPr id="27" name="Rectangle 26"/>
              <p:cNvSpPr/>
              <p:nvPr/>
            </p:nvSpPr>
            <p:spPr>
              <a:xfrm>
                <a:off x="7641320" y="5649621"/>
                <a:ext cx="2954187" cy="716152"/>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VLIW Instruction Table</a:t>
                </a:r>
              </a:p>
            </p:txBody>
          </p:sp>
          <p:cxnSp>
            <p:nvCxnSpPr>
              <p:cNvPr id="28" name="Straight Arrow Connector 27"/>
              <p:cNvCxnSpPr>
                <a:stCxn id="28" idx="6"/>
                <a:endCxn id="32" idx="1"/>
              </p:cNvCxnSpPr>
              <p:nvPr/>
            </p:nvCxnSpPr>
            <p:spPr>
              <a:xfrm>
                <a:off x="7404352" y="5997714"/>
                <a:ext cx="236968" cy="99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8122657" y="4726122"/>
                <a:ext cx="22894" cy="93359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66385" y="5026501"/>
                <a:ext cx="628698" cy="461665"/>
              </a:xfrm>
              <a:prstGeom prst="rect">
                <a:avLst/>
              </a:prstGeom>
              <a:solidFill>
                <a:schemeClr val="bg1"/>
              </a:solidFill>
            </p:spPr>
            <p:txBody>
              <a:bodyPr wrap="none" rtlCol="0">
                <a:spAutoFit/>
              </a:bodyPr>
              <a:lstStyle/>
              <a:p>
                <a:r>
                  <a:rPr lang="en-US" sz="2400" dirty="0"/>
                  <a:t>Ctrl</a:t>
                </a:r>
              </a:p>
            </p:txBody>
          </p:sp>
        </p:grpSp>
        <p:cxnSp>
          <p:nvCxnSpPr>
            <p:cNvPr id="31" name="Elbow Connector 30"/>
            <p:cNvCxnSpPr>
              <a:endCxn id="12" idx="1"/>
            </p:cNvCxnSpPr>
            <p:nvPr/>
          </p:nvCxnSpPr>
          <p:spPr>
            <a:xfrm flipH="1" flipV="1">
              <a:off x="1554395" y="2839609"/>
              <a:ext cx="8824391" cy="241888"/>
            </a:xfrm>
            <a:prstGeom prst="bentConnector5">
              <a:avLst>
                <a:gd name="adj1" fmla="val -2591"/>
                <a:gd name="adj2" fmla="val 878077"/>
                <a:gd name="adj3" fmla="val 10259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462034" y="4493083"/>
              <a:ext cx="1308158" cy="1189742"/>
              <a:chOff x="1462034" y="4493083"/>
              <a:chExt cx="1308158" cy="1189742"/>
            </a:xfrm>
            <a:solidFill>
              <a:schemeClr val="bg2"/>
            </a:solidFill>
          </p:grpSpPr>
          <p:sp>
            <p:nvSpPr>
              <p:cNvPr id="33" name="Rectangle 32"/>
              <p:cNvSpPr/>
              <p:nvPr/>
            </p:nvSpPr>
            <p:spPr>
              <a:xfrm>
                <a:off x="1462034" y="5021359"/>
                <a:ext cx="1308158" cy="661466"/>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Thread Select</a:t>
                </a:r>
              </a:p>
            </p:txBody>
          </p:sp>
          <p:cxnSp>
            <p:nvCxnSpPr>
              <p:cNvPr id="34" name="Straight Arrow Connector 33"/>
              <p:cNvCxnSpPr>
                <a:endCxn id="12" idx="2"/>
              </p:cNvCxnSpPr>
              <p:nvPr/>
            </p:nvCxnSpPr>
            <p:spPr>
              <a:xfrm flipH="1" flipV="1">
                <a:off x="2115874" y="4493083"/>
                <a:ext cx="239" cy="528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584623" y="3733511"/>
              <a:ext cx="1819729" cy="1893871"/>
              <a:chOff x="5584623" y="3733511"/>
              <a:chExt cx="1819729" cy="1893871"/>
            </a:xfrm>
          </p:grpSpPr>
          <p:cxnSp>
            <p:nvCxnSpPr>
              <p:cNvPr id="36" name="Straight Arrow Connector 35"/>
              <p:cNvCxnSpPr/>
              <p:nvPr/>
            </p:nvCxnSpPr>
            <p:spPr>
              <a:xfrm flipH="1" flipV="1">
                <a:off x="6362404" y="3733511"/>
                <a:ext cx="11554" cy="1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84623" y="4602074"/>
                <a:ext cx="1819729" cy="830997"/>
              </a:xfrm>
              <a:prstGeom prst="rect">
                <a:avLst/>
              </a:prstGeom>
              <a:solidFill>
                <a:schemeClr val="bg1"/>
              </a:solidFill>
            </p:spPr>
            <p:txBody>
              <a:bodyPr wrap="none" rtlCol="0">
                <a:spAutoFit/>
              </a:bodyPr>
              <a:lstStyle/>
              <a:p>
                <a:pPr algn="ctr"/>
                <a:r>
                  <a:rPr lang="en-US" sz="2400" dirty="0"/>
                  <a:t>8x96b </a:t>
                </a:r>
                <a:r>
                  <a:rPr lang="en-US" sz="2400" dirty="0" smtClean="0"/>
                  <a:t>Action</a:t>
                </a:r>
              </a:p>
              <a:p>
                <a:pPr algn="ctr"/>
                <a:r>
                  <a:rPr lang="en-US" sz="2400" dirty="0" smtClean="0"/>
                  <a:t>Memory</a:t>
                </a:r>
                <a:endParaRPr lang="en-US" sz="2400" dirty="0"/>
              </a:p>
            </p:txBody>
          </p:sp>
        </p:grpSp>
        <p:grpSp>
          <p:nvGrpSpPr>
            <p:cNvPr id="38" name="Group 37"/>
            <p:cNvGrpSpPr/>
            <p:nvPr/>
          </p:nvGrpSpPr>
          <p:grpSpPr>
            <a:xfrm>
              <a:off x="2677353" y="1108717"/>
              <a:ext cx="4974293" cy="1833942"/>
              <a:chOff x="2677353" y="1108717"/>
              <a:chExt cx="4974293" cy="1833942"/>
            </a:xfrm>
          </p:grpSpPr>
          <p:cxnSp>
            <p:nvCxnSpPr>
              <p:cNvPr id="39" name="Elbow Connector 38"/>
              <p:cNvCxnSpPr>
                <a:endCxn id="13" idx="4"/>
              </p:cNvCxnSpPr>
              <p:nvPr/>
            </p:nvCxnSpPr>
            <p:spPr>
              <a:xfrm>
                <a:off x="3012630" y="1117033"/>
                <a:ext cx="4639016" cy="1825626"/>
              </a:xfrm>
              <a:prstGeom prst="bentConnector3">
                <a:avLst>
                  <a:gd name="adj1" fmla="val 904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p:cNvCxnSpPr>
              <p:nvPr/>
            </p:nvCxnSpPr>
            <p:spPr>
              <a:xfrm flipV="1">
                <a:off x="2677353" y="1108717"/>
                <a:ext cx="326724" cy="1730892"/>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677353" y="1140223"/>
              <a:ext cx="1602640" cy="3352859"/>
              <a:chOff x="2677353" y="1140223"/>
              <a:chExt cx="1602640" cy="3352859"/>
            </a:xfrm>
          </p:grpSpPr>
          <p:sp>
            <p:nvSpPr>
              <p:cNvPr id="42" name="Rectangle 41"/>
              <p:cNvSpPr/>
              <p:nvPr/>
            </p:nvSpPr>
            <p:spPr>
              <a:xfrm>
                <a:off x="3482570" y="1186135"/>
                <a:ext cx="794423"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cxnSp>
            <p:nvCxnSpPr>
              <p:cNvPr id="43" name="Straight Arrow Connector 42"/>
              <p:cNvCxnSpPr>
                <a:stCxn id="12" idx="3"/>
                <a:endCxn id="26" idx="1"/>
              </p:cNvCxnSpPr>
              <p:nvPr/>
            </p:nvCxnSpPr>
            <p:spPr>
              <a:xfrm>
                <a:off x="2677353" y="2839609"/>
                <a:ext cx="805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5400000">
                <a:off x="2199660" y="2389559"/>
                <a:ext cx="3329670" cy="830997"/>
              </a:xfrm>
              <a:prstGeom prst="rect">
                <a:avLst/>
              </a:prstGeom>
              <a:noFill/>
            </p:spPr>
            <p:txBody>
              <a:bodyPr wrap="square" rtlCol="0">
                <a:spAutoFit/>
              </a:bodyPr>
              <a:lstStyle/>
              <a:p>
                <a:pPr algn="ctr"/>
                <a:r>
                  <a:rPr lang="en-US" sz="2400" dirty="0"/>
                  <a:t>Match Key Generation </a:t>
                </a:r>
                <a:r>
                  <a:rPr lang="en-US" sz="2400" dirty="0" smtClean="0"/>
                  <a:t>(crossbar)</a:t>
                </a:r>
                <a:endParaRPr lang="en-US" sz="2400" dirty="0"/>
              </a:p>
            </p:txBody>
          </p:sp>
        </p:grpSp>
        <p:grpSp>
          <p:nvGrpSpPr>
            <p:cNvPr id="45" name="Group 44"/>
            <p:cNvGrpSpPr/>
            <p:nvPr/>
          </p:nvGrpSpPr>
          <p:grpSpPr>
            <a:xfrm>
              <a:off x="8451380" y="1345781"/>
              <a:ext cx="1368449" cy="4303840"/>
              <a:chOff x="8451380" y="1345781"/>
              <a:chExt cx="1368449" cy="4303840"/>
            </a:xfrm>
          </p:grpSpPr>
          <p:cxnSp>
            <p:nvCxnSpPr>
              <p:cNvPr id="46" name="Straight Arrow Connector 45"/>
              <p:cNvCxnSpPr/>
              <p:nvPr/>
            </p:nvCxnSpPr>
            <p:spPr>
              <a:xfrm>
                <a:off x="8451380" y="147794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51380" y="1641676"/>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51380" y="1826349"/>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878927" y="1345781"/>
                <a:ext cx="400110" cy="639450"/>
                <a:chOff x="8844431" y="1455574"/>
                <a:chExt cx="400110" cy="639450"/>
              </a:xfrm>
            </p:grpSpPr>
            <p:grpSp>
              <p:nvGrpSpPr>
                <p:cNvPr id="66" name="Group 65" title="ALU"/>
                <p:cNvGrpSpPr/>
                <p:nvPr/>
              </p:nvGrpSpPr>
              <p:grpSpPr>
                <a:xfrm>
                  <a:off x="8901532" y="1482638"/>
                  <a:ext cx="320040" cy="612386"/>
                  <a:chOff x="7068312" y="1524262"/>
                  <a:chExt cx="320040" cy="612386"/>
                </a:xfrm>
              </p:grpSpPr>
              <p:cxnSp>
                <p:nvCxnSpPr>
                  <p:cNvPr id="68" name="Straight Connector 67"/>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0" name="Straight Arrow Connector 49"/>
              <p:cNvCxnSpPr/>
              <p:nvPr/>
            </p:nvCxnSpPr>
            <p:spPr>
              <a:xfrm>
                <a:off x="8473741" y="4228294"/>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473741" y="439202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73741" y="4576698"/>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8901288" y="4096130"/>
                <a:ext cx="400110" cy="639450"/>
                <a:chOff x="8844431" y="1455574"/>
                <a:chExt cx="400110" cy="639450"/>
              </a:xfrm>
            </p:grpSpPr>
            <p:grpSp>
              <p:nvGrpSpPr>
                <p:cNvPr id="60" name="Group 59" title="ALU"/>
                <p:cNvGrpSpPr/>
                <p:nvPr/>
              </p:nvGrpSpPr>
              <p:grpSpPr>
                <a:xfrm>
                  <a:off x="8901532" y="1482638"/>
                  <a:ext cx="320040" cy="612386"/>
                  <a:chOff x="7068312" y="1524262"/>
                  <a:chExt cx="320040" cy="612386"/>
                </a:xfrm>
              </p:grpSpPr>
              <p:cxnSp>
                <p:nvCxnSpPr>
                  <p:cNvPr id="62" name="Straight Connector 61"/>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4" name="Straight Arrow Connector 53"/>
              <p:cNvCxnSpPr>
                <a:stCxn id="32" idx="0"/>
              </p:cNvCxnSpPr>
              <p:nvPr/>
            </p:nvCxnSpPr>
            <p:spPr>
              <a:xfrm flipH="1" flipV="1">
                <a:off x="9101343" y="4697000"/>
                <a:ext cx="17071" cy="95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95648" y="5019885"/>
                <a:ext cx="1224181" cy="461665"/>
              </a:xfrm>
              <a:prstGeom prst="rect">
                <a:avLst/>
              </a:prstGeom>
              <a:solidFill>
                <a:schemeClr val="bg1"/>
              </a:solidFill>
            </p:spPr>
            <p:txBody>
              <a:bodyPr wrap="none" rtlCol="0">
                <a:spAutoFit/>
              </a:bodyPr>
              <a:lstStyle/>
              <a:p>
                <a:r>
                  <a:rPr lang="en-US" sz="2400" dirty="0"/>
                  <a:t>Op code</a:t>
                </a:r>
              </a:p>
            </p:txBody>
          </p:sp>
          <p:cxnSp>
            <p:nvCxnSpPr>
              <p:cNvPr id="56" name="Straight Arrow Connector 55"/>
              <p:cNvCxnSpPr>
                <a:endCxn id="57" idx="3"/>
              </p:cNvCxnSpPr>
              <p:nvPr/>
            </p:nvCxnSpPr>
            <p:spPr>
              <a:xfrm flipH="1" flipV="1">
                <a:off x="9078982" y="1946651"/>
                <a:ext cx="22361" cy="2149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a:off x="8811627" y="2769089"/>
                <a:ext cx="679994" cy="461665"/>
              </a:xfrm>
              <a:prstGeom prst="rect">
                <a:avLst/>
              </a:prstGeom>
              <a:solidFill>
                <a:schemeClr val="bg1"/>
              </a:solidFill>
            </p:spPr>
            <p:txBody>
              <a:bodyPr wrap="none" rtlCol="0">
                <a:spAutoFit/>
              </a:bodyPr>
              <a:lstStyle/>
              <a:p>
                <a:r>
                  <a:rPr lang="en-US" sz="2400"/>
                  <a:t>… …</a:t>
                </a:r>
              </a:p>
            </p:txBody>
          </p:sp>
          <p:cxnSp>
            <p:nvCxnSpPr>
              <p:cNvPr id="58" name="Straight Arrow Connector 57"/>
              <p:cNvCxnSpPr/>
              <p:nvPr/>
            </p:nvCxnSpPr>
            <p:spPr>
              <a:xfrm flipV="1">
                <a:off x="9278434" y="4385362"/>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9269303" y="1679038"/>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2" name="Slide Number Placeholder 71"/>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45</a:t>
            </a:fld>
            <a:endParaRPr lang="en-US"/>
          </a:p>
        </p:txBody>
      </p:sp>
    </p:spTree>
    <p:extLst>
      <p:ext uri="{BB962C8B-B14F-4D97-AF65-F5344CB8AC3E}">
        <p14:creationId xmlns:p14="http://schemas.microsoft.com/office/powerpoint/2010/main" val="12874969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periodic resource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87743" cy="4351338"/>
              </a:xfrm>
            </p:spPr>
            <p:txBody>
              <a:bodyPr>
                <a:normAutofit/>
              </a:bodyPr>
              <a:lstStyle/>
              <a:p>
                <a:r>
                  <a:rPr lang="en-US" dirty="0" smtClean="0"/>
                  <a:t>Indicator variables </a:t>
                </a:r>
                <a:r>
                  <a:rPr lang="en-US" dirty="0" smtClean="0">
                    <a:latin typeface="Cambria Math" charset="0"/>
                    <a:ea typeface="Cambria Math" charset="0"/>
                    <a:cs typeface="Cambria Math" charset="0"/>
                  </a:rPr>
                  <a:t>I[op, q, r] denote whether t</a:t>
                </a:r>
                <a:r>
                  <a:rPr lang="en-US" baseline="-25000" dirty="0" smtClean="0"/>
                  <a:t>op</a:t>
                </a:r>
                <a:r>
                  <a:rPr lang="en-US" dirty="0" smtClean="0"/>
                  <a:t> has quotient q and remainder r when divided by N</a:t>
                </a:r>
                <a:endParaRPr lang="en-US" dirty="0"/>
              </a:p>
              <a:p>
                <a14:m>
                  <m:oMath xmlns:m="http://schemas.openxmlformats.org/officeDocument/2006/math">
                    <m:sSub>
                      <m:sSubPr>
                        <m:ctrlPr>
                          <a:rPr lang="en-US" i="1" dirty="0" smtClean="0">
                            <a:latin typeface="Cambria Math" charset="0"/>
                          </a:rPr>
                        </m:ctrlPr>
                      </m:sSubPr>
                      <m:e>
                        <m:r>
                          <a:rPr lang="en-US" b="0" i="1" dirty="0" smtClean="0">
                            <a:latin typeface="Cambria Math" charset="0"/>
                          </a:rPr>
                          <m:t>𝑡</m:t>
                        </m:r>
                      </m:e>
                      <m:sub>
                        <m:r>
                          <a:rPr lang="en-US" b="0" i="1" dirty="0" smtClean="0">
                            <a:latin typeface="Cambria Math" charset="0"/>
                          </a:rPr>
                          <m:t>𝑜𝑝</m:t>
                        </m:r>
                      </m:sub>
                    </m:sSub>
                  </m:oMath>
                </a14:m>
                <a:r>
                  <a:rPr lang="en-US" dirty="0" smtClean="0"/>
                  <a:t>= </a:t>
                </a:r>
                <a14:m>
                  <m:oMath xmlns:m="http://schemas.openxmlformats.org/officeDocument/2006/math">
                    <m:nary>
                      <m:naryPr>
                        <m:chr m:val="∑"/>
                        <m:supHide m:val="on"/>
                        <m:ctrlPr>
                          <a:rPr lang="en-US" sz="3000" i="1" dirty="0" smtClean="0">
                            <a:solidFill>
                              <a:schemeClr val="tx1"/>
                            </a:solidFill>
                            <a:latin typeface="Cambria Math" charset="0"/>
                          </a:rPr>
                        </m:ctrlPr>
                      </m:naryPr>
                      <m:sub>
                        <m:r>
                          <m:rPr>
                            <m:brk m:alnAt="7"/>
                          </m:rPr>
                          <a:rPr lang="en-US" sz="3000" dirty="0">
                            <a:solidFill>
                              <a:schemeClr val="tx1"/>
                            </a:solidFill>
                            <a:latin typeface="Cambria Math" charset="0"/>
                          </a:rPr>
                          <m:t>𝑞</m:t>
                        </m:r>
                        <m:r>
                          <a:rPr lang="en-US" sz="3000" dirty="0">
                            <a:solidFill>
                              <a:schemeClr val="tx1"/>
                            </a:solidFill>
                            <a:latin typeface="Cambria Math" charset="0"/>
                          </a:rPr>
                          <m:t>, </m:t>
                        </m:r>
                        <m:r>
                          <a:rPr lang="en-US" sz="3000" dirty="0">
                            <a:solidFill>
                              <a:schemeClr val="tx1"/>
                            </a:solidFill>
                            <a:latin typeface="Cambria Math" charset="0"/>
                          </a:rPr>
                          <m:t>𝑟</m:t>
                        </m:r>
                      </m:sub>
                      <m:sup/>
                      <m:e>
                        <m:r>
                          <m:rPr>
                            <m:nor/>
                          </m:rPr>
                          <a:rPr lang="en-US" sz="3000" dirty="0">
                            <a:solidFill>
                              <a:schemeClr val="tx1"/>
                            </a:solidFill>
                          </a:rPr>
                          <m:t>(</m:t>
                        </m:r>
                        <m:r>
                          <m:rPr>
                            <m:nor/>
                          </m:rPr>
                          <a:rPr lang="en-US" sz="3000" dirty="0">
                            <a:solidFill>
                              <a:schemeClr val="tx1"/>
                            </a:solidFill>
                          </a:rPr>
                          <m:t>q</m:t>
                        </m:r>
                        <m:r>
                          <m:rPr>
                            <m:nor/>
                          </m:rPr>
                          <a:rPr lang="en-US" sz="3000" dirty="0">
                            <a:solidFill>
                              <a:schemeClr val="tx1"/>
                            </a:solidFill>
                          </a:rPr>
                          <m:t> ∗ </m:t>
                        </m:r>
                        <m:r>
                          <m:rPr>
                            <m:nor/>
                          </m:rPr>
                          <a:rPr lang="en-US" sz="3000" dirty="0">
                            <a:solidFill>
                              <a:schemeClr val="tx1"/>
                            </a:solidFill>
                          </a:rPr>
                          <m:t>N</m:t>
                        </m:r>
                        <m:r>
                          <m:rPr>
                            <m:nor/>
                          </m:rPr>
                          <a:rPr lang="en-US" sz="3000" dirty="0">
                            <a:solidFill>
                              <a:schemeClr val="tx1"/>
                            </a:solidFill>
                          </a:rPr>
                          <m:t> + </m:t>
                        </m:r>
                        <m:r>
                          <m:rPr>
                            <m:nor/>
                          </m:rPr>
                          <a:rPr lang="en-US" sz="3000" dirty="0">
                            <a:solidFill>
                              <a:schemeClr val="tx1"/>
                            </a:solidFill>
                          </a:rPr>
                          <m:t>r</m:t>
                        </m:r>
                        <m:r>
                          <m:rPr>
                            <m:nor/>
                          </m:rPr>
                          <a:rPr lang="en-US" sz="3000" dirty="0">
                            <a:solidFill>
                              <a:schemeClr val="tx1"/>
                            </a:solidFill>
                          </a:rPr>
                          <m:t>) ∗ </m:t>
                        </m:r>
                        <m:r>
                          <m:rPr>
                            <m:nor/>
                          </m:rPr>
                          <a:rPr lang="en-US" sz="3000" dirty="0">
                            <a:solidFill>
                              <a:schemeClr val="tx1"/>
                            </a:solidFill>
                          </a:rPr>
                          <m:t>I</m:t>
                        </m:r>
                        <m:r>
                          <m:rPr>
                            <m:nor/>
                          </m:rPr>
                          <a:rPr lang="en-US" sz="3000" dirty="0">
                            <a:solidFill>
                              <a:schemeClr val="tx1"/>
                            </a:solidFill>
                          </a:rPr>
                          <m:t>[</m:t>
                        </m:r>
                        <m:r>
                          <m:rPr>
                            <m:nor/>
                          </m:rPr>
                          <a:rPr lang="en-US" sz="3000" b="0" i="0" dirty="0" smtClean="0">
                            <a:solidFill>
                              <a:schemeClr val="tx1"/>
                            </a:solidFill>
                          </a:rPr>
                          <m:t>op</m:t>
                        </m:r>
                        <m:r>
                          <m:rPr>
                            <m:nor/>
                          </m:rPr>
                          <a:rPr lang="en-US" sz="3000" dirty="0">
                            <a:solidFill>
                              <a:schemeClr val="tx1"/>
                            </a:solidFill>
                          </a:rPr>
                          <m:t>, </m:t>
                        </m:r>
                        <m:r>
                          <m:rPr>
                            <m:nor/>
                          </m:rPr>
                          <a:rPr lang="en-US" sz="3000" dirty="0">
                            <a:solidFill>
                              <a:schemeClr val="tx1"/>
                            </a:solidFill>
                          </a:rPr>
                          <m:t>q</m:t>
                        </m:r>
                        <m:r>
                          <m:rPr>
                            <m:nor/>
                          </m:rPr>
                          <a:rPr lang="en-US" sz="3000" dirty="0">
                            <a:solidFill>
                              <a:schemeClr val="tx1"/>
                            </a:solidFill>
                          </a:rPr>
                          <m:t>, </m:t>
                        </m:r>
                        <m:r>
                          <m:rPr>
                            <m:nor/>
                          </m:rPr>
                          <a:rPr lang="en-US" sz="3000" dirty="0">
                            <a:solidFill>
                              <a:schemeClr val="tx1"/>
                            </a:solidFill>
                          </a:rPr>
                          <m:t>r</m:t>
                        </m:r>
                        <m:r>
                          <a:rPr lang="en-US" sz="3000" dirty="0">
                            <a:solidFill>
                              <a:schemeClr val="tx1"/>
                            </a:solidFill>
                            <a:latin typeface="Cambria Math" charset="0"/>
                          </a:rPr>
                          <m:t>]</m:t>
                        </m:r>
                      </m:e>
                    </m:nary>
                  </m:oMath>
                </a14:m>
                <a:endParaRPr lang="en-US" sz="3000" dirty="0">
                  <a:solidFill>
                    <a:srgbClr val="0231FF"/>
                  </a:solidFill>
                </a:endParaRPr>
              </a:p>
              <a:p>
                <a:pPr>
                  <a:buFont typeface="Wingdings" charset="2"/>
                  <a:buChar char="Ø"/>
                </a:pPr>
                <a:r>
                  <a:rPr lang="en-US" sz="3000" dirty="0">
                    <a:solidFill>
                      <a:srgbClr val="0231FF"/>
                    </a:solidFill>
                  </a:rPr>
                  <a:t>dividend = divisor * quotient + remainder</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i="1" dirty="0">
                            <a:latin typeface="Cambria Math" charset="0"/>
                            <a:ea typeface="Cambria Math" charset="0"/>
                            <a:cs typeface="Cambria Math" charset="0"/>
                          </a:rPr>
                          <m:t>𝑟</m:t>
                        </m:r>
                      </m:sub>
                      <m:sup/>
                      <m:e>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 </a:t>
                </a:r>
                <a:r>
                  <a:rPr lang="en-US" dirty="0">
                    <a:latin typeface="Cambria Math" charset="0"/>
                    <a:ea typeface="Cambria Math" charset="0"/>
                    <a:cs typeface="Cambria Math" charset="0"/>
                  </a:rPr>
                  <a:t>= </a:t>
                </a:r>
                <a:r>
                  <a:rPr lang="en-US" dirty="0" smtClean="0">
                    <a:latin typeface="Cambria Math" charset="0"/>
                    <a:ea typeface="Cambria Math" charset="0"/>
                    <a:cs typeface="Cambria Math" charset="0"/>
                  </a:rPr>
                  <a:t>1  (for each op)</a:t>
                </a:r>
              </a:p>
              <a:p>
                <a:pPr>
                  <a:buFont typeface="Wingdings" charset="2"/>
                  <a:buChar char="Ø"/>
                </a:pPr>
                <a:r>
                  <a:rPr lang="en-US" sz="3000" dirty="0">
                    <a:solidFill>
                      <a:srgbClr val="0231FF"/>
                    </a:solidFill>
                  </a:rPr>
                  <a:t>q, r are unique</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b="0" i="1" dirty="0" smtClean="0">
                            <a:latin typeface="Cambria Math" charset="0"/>
                            <a:ea typeface="Cambria Math" charset="0"/>
                            <a:cs typeface="Cambria Math" charset="0"/>
                          </a:rPr>
                          <m:t>𝑜𝑝</m:t>
                        </m:r>
                      </m:sub>
                      <m:sup/>
                      <m:e>
                        <m:r>
                          <m:rPr>
                            <m:nor/>
                          </m:rPr>
                          <a:rPr lang="en-US" b="0" i="0" dirty="0" smtClean="0">
                            <a:latin typeface="Cambria Math" charset="0"/>
                            <a:ea typeface="Cambria Math" charset="0"/>
                            <a:cs typeface="Cambria Math" charset="0"/>
                          </a:rPr>
                          <m:t> </m:t>
                        </m:r>
                        <m:sSub>
                          <m:sSubPr>
                            <m:ctrlPr>
                              <a:rPr lang="en-US" b="0" i="1" dirty="0" smtClean="0">
                                <a:latin typeface="Cambria Math" charset="0"/>
                                <a:ea typeface="Cambria Math" charset="0"/>
                                <a:cs typeface="Cambria Math" charset="0"/>
                              </a:rPr>
                            </m:ctrlPr>
                          </m:sSubPr>
                          <m:e>
                            <m:r>
                              <a:rPr lang="en-US" b="0" i="1" dirty="0" smtClean="0">
                                <a:latin typeface="Cambria Math" charset="0"/>
                                <a:ea typeface="Cambria Math" charset="0"/>
                                <a:cs typeface="Cambria Math" charset="0"/>
                              </a:rPr>
                              <m:t>𝑎</m:t>
                            </m:r>
                          </m:e>
                          <m:sub>
                            <m:r>
                              <a:rPr lang="en-US" b="0" i="1" dirty="0" smtClean="0">
                                <a:latin typeface="Cambria Math" charset="0"/>
                                <a:ea typeface="Cambria Math" charset="0"/>
                                <a:cs typeface="Cambria Math" charset="0"/>
                              </a:rPr>
                              <m:t>𝑜𝑝</m:t>
                            </m:r>
                          </m:sub>
                        </m:sSub>
                        <m:r>
                          <m:rPr>
                            <m:nor/>
                          </m:rPr>
                          <a:rPr lang="en-US" b="0" i="0" dirty="0" smtClean="0">
                            <a:latin typeface="Cambria Math" charset="0"/>
                            <a:ea typeface="Cambria Math" charset="0"/>
                            <a:cs typeface="Cambria Math" charset="0"/>
                          </a:rPr>
                          <m:t>∗ </m:t>
                        </m:r>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&lt;= A  (for each r)</a:t>
                </a:r>
              </a:p>
              <a:p>
                <a:pPr>
                  <a:buFont typeface="Wingdings" charset="2"/>
                  <a:buChar char="Ø"/>
                </a:pPr>
                <a:r>
                  <a:rPr lang="en-US" sz="3000" dirty="0">
                    <a:solidFill>
                      <a:srgbClr val="0231FF"/>
                    </a:solidFill>
                  </a:rPr>
                  <a:t>action </a:t>
                </a:r>
                <a:r>
                  <a:rPr lang="en-US" sz="3000" dirty="0" smtClean="0">
                    <a:solidFill>
                      <a:srgbClr val="0231FF"/>
                    </a:solidFill>
                  </a:rPr>
                  <a:t>constraints are </a:t>
                </a:r>
                <a:r>
                  <a:rPr lang="en-US" sz="3000" dirty="0">
                    <a:solidFill>
                      <a:srgbClr val="0231FF"/>
                    </a:solidFill>
                  </a:rPr>
                  <a:t>not </a:t>
                </a:r>
                <a:r>
                  <a:rPr lang="en-US" sz="3000" dirty="0" smtClean="0">
                    <a:solidFill>
                      <a:srgbClr val="0231FF"/>
                    </a:solidFill>
                  </a:rPr>
                  <a:t>violated (match constraints similar)</a:t>
                </a:r>
                <a:endParaRPr lang="en-US" sz="3000" dirty="0">
                  <a:solidFill>
                    <a:srgbClr val="0231FF"/>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87743" cy="4351338"/>
              </a:xfrm>
              <a:blipFill rotWithShape="0">
                <a:blip r:embed="rId2"/>
                <a:stretch>
                  <a:fillRect l="-1130" t="-280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46</a:t>
            </a:fld>
            <a:endParaRPr lang="en-US"/>
          </a:p>
        </p:txBody>
      </p:sp>
    </p:spTree>
    <p:extLst>
      <p:ext uri="{BB962C8B-B14F-4D97-AF65-F5344CB8AC3E}">
        <p14:creationId xmlns:p14="http://schemas.microsoft.com/office/powerpoint/2010/main" val="17022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RMT Architecture</a:t>
            </a:r>
            <a:endParaRPr lang="en-US" dirty="0"/>
          </a:p>
        </p:txBody>
      </p:sp>
      <p:sp>
        <p:nvSpPr>
          <p:cNvPr id="3" name="Content Placeholder 2"/>
          <p:cNvSpPr>
            <a:spLocks noGrp="1"/>
          </p:cNvSpPr>
          <p:nvPr>
            <p:ph idx="1"/>
          </p:nvPr>
        </p:nvSpPr>
        <p:spPr>
          <a:xfrm>
            <a:off x="812073" y="1576388"/>
            <a:ext cx="11244945" cy="4486275"/>
          </a:xfrm>
        </p:spPr>
        <p:txBody>
          <a:bodyPr/>
          <a:lstStyle/>
          <a:p>
            <a:pPr marL="514350" indent="-514350">
              <a:buFont typeface="+mj-lt"/>
              <a:buAutoNum type="arabicPeriod" startAt="2"/>
            </a:pPr>
            <a:r>
              <a:rPr lang="en-US" dirty="0" smtClean="0"/>
              <a:t>Forces rigid order on operations: </a:t>
            </a:r>
            <a:r>
              <a:rPr lang="en-US" sz="2600" dirty="0" err="1" smtClean="0">
                <a:solidFill>
                  <a:srgbClr val="0231FF"/>
                </a:solidFill>
              </a:rPr>
              <a:t>match→action→match→action</a:t>
            </a:r>
            <a:r>
              <a:rPr lang="en-US" sz="2600" dirty="0" smtClean="0">
                <a:solidFill>
                  <a:srgbClr val="0231FF"/>
                </a:solidFill>
              </a:rPr>
              <a:t>→</a:t>
            </a:r>
            <a:r>
              <a:rPr lang="mr-IN" sz="2600" dirty="0" smtClean="0">
                <a:solidFill>
                  <a:srgbClr val="0231FF"/>
                </a:solidFill>
              </a:rPr>
              <a:t>…</a:t>
            </a:r>
            <a:endParaRPr lang="en-US" sz="2600" dirty="0"/>
          </a:p>
          <a:p>
            <a:pPr lvl="1">
              <a:buFont typeface="Wingdings" charset="2"/>
              <a:buChar char="Ø"/>
            </a:pPr>
            <a:r>
              <a:rPr lang="en-US" dirty="0" smtClean="0"/>
              <a:t> Wastes resources for “imbalanced”</a:t>
            </a:r>
            <a:r>
              <a:rPr lang="en-US" i="1" dirty="0" smtClean="0"/>
              <a:t> </a:t>
            </a:r>
            <a:r>
              <a:rPr lang="en-US" dirty="0" smtClean="0"/>
              <a:t>programs</a:t>
            </a:r>
          </a:p>
          <a:p>
            <a:pPr lvl="1">
              <a:buFont typeface="Wingdings" charset="2"/>
              <a:buChar char="Ø"/>
            </a:pPr>
            <a:endParaRPr lang="en-US" sz="100" dirty="0">
              <a:solidFill>
                <a:srgbClr val="C00000"/>
              </a:solidFill>
            </a:endParaRPr>
          </a:p>
          <a:p>
            <a:pPr marL="0" indent="0">
              <a:buNone/>
            </a:pPr>
            <a:r>
              <a:rPr lang="en-US" dirty="0" smtClean="0">
                <a:solidFill>
                  <a:srgbClr val="C00000"/>
                </a:solidFill>
              </a:rPr>
              <a:t>Example</a:t>
            </a:r>
            <a:r>
              <a:rPr lang="en-US" dirty="0">
                <a:solidFill>
                  <a:srgbClr val="C00000"/>
                </a:solidFill>
              </a:rPr>
              <a:t>: </a:t>
            </a:r>
            <a:r>
              <a:rPr lang="en-US" dirty="0" smtClean="0"/>
              <a:t>Tables without a match (default action)</a:t>
            </a:r>
            <a:endParaRPr lang="en-US" dirty="0"/>
          </a:p>
          <a:p>
            <a:pPr lvl="1">
              <a:buFont typeface="Wingdings" charset="2"/>
              <a:buChar char="Ø"/>
            </a:pPr>
            <a:endParaRPr lang="en-US" dirty="0"/>
          </a:p>
        </p:txBody>
      </p:sp>
      <p:grpSp>
        <p:nvGrpSpPr>
          <p:cNvPr id="89" name="Group 88"/>
          <p:cNvGrpSpPr/>
          <p:nvPr/>
        </p:nvGrpSpPr>
        <p:grpSpPr>
          <a:xfrm>
            <a:off x="748811" y="3312029"/>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4626855" y="5678553"/>
            <a:ext cx="1152127"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000" smtClean="0">
                <a:latin typeface="Seravek" charset="0"/>
                <a:ea typeface="Seravek" charset="0"/>
                <a:cs typeface="Seravek" charset="0"/>
              </a:rPr>
              <a:t>Default action</a:t>
            </a:r>
            <a:endParaRPr lang="en-US" sz="2000">
              <a:latin typeface="Seravek" charset="0"/>
              <a:ea typeface="Seravek" charset="0"/>
              <a:cs typeface="Seravek" charset="0"/>
            </a:endParaRPr>
          </a:p>
        </p:txBody>
      </p:sp>
      <p:grpSp>
        <p:nvGrpSpPr>
          <p:cNvPr id="165" name="Group 164"/>
          <p:cNvGrpSpPr/>
          <p:nvPr/>
        </p:nvGrpSpPr>
        <p:grpSpPr>
          <a:xfrm>
            <a:off x="4005022" y="3825053"/>
            <a:ext cx="644624" cy="1748502"/>
            <a:chOff x="3978896" y="3681360"/>
            <a:chExt cx="644624" cy="2048864"/>
          </a:xfrm>
        </p:grpSpPr>
        <p:cxnSp>
          <p:nvCxnSpPr>
            <p:cNvPr id="85" name="Straight Connector 84"/>
            <p:cNvCxnSpPr/>
            <p:nvPr/>
          </p:nvCxnSpPr>
          <p:spPr>
            <a:xfrm flipH="1">
              <a:off x="3981831" y="368136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978896" y="369127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47</a:t>
            </a:fld>
            <a:endParaRPr lang="en-US"/>
          </a:p>
        </p:txBody>
      </p:sp>
    </p:spTree>
    <p:extLst>
      <p:ext uri="{BB962C8B-B14F-4D97-AF65-F5344CB8AC3E}">
        <p14:creationId xmlns:p14="http://schemas.microsoft.com/office/powerpoint/2010/main" val="96583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10823156" y="2313039"/>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 name="Group 2"/>
          <p:cNvGrpSpPr/>
          <p:nvPr/>
        </p:nvGrpSpPr>
        <p:grpSpPr>
          <a:xfrm>
            <a:off x="673198" y="1872498"/>
            <a:ext cx="9922824" cy="1849550"/>
            <a:chOff x="673198" y="1347660"/>
            <a:chExt cx="9922824" cy="3289654"/>
          </a:xfrm>
        </p:grpSpPr>
        <p:grpSp>
          <p:nvGrpSpPr>
            <p:cNvPr id="20" name="Group 19"/>
            <p:cNvGrpSpPr/>
            <p:nvPr/>
          </p:nvGrpSpPr>
          <p:grpSpPr>
            <a:xfrm>
              <a:off x="673198" y="1347660"/>
              <a:ext cx="9399716" cy="3289654"/>
              <a:chOff x="673198" y="1322783"/>
              <a:chExt cx="9465943" cy="3681035"/>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27131" y="1322789"/>
                <a:ext cx="873657" cy="735057"/>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903472" y="1322785"/>
                <a:ext cx="901101" cy="735057"/>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72227" y="1322783"/>
                <a:ext cx="955987" cy="735057"/>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grpSp>
            <p:nvGrpSpPr>
              <p:cNvPr id="19" name="Group 18"/>
              <p:cNvGrpSpPr/>
              <p:nvPr/>
            </p:nvGrpSpPr>
            <p:grpSpPr>
              <a:xfrm>
                <a:off x="1821487" y="2067953"/>
                <a:ext cx="1613266" cy="2225988"/>
                <a:chOff x="2100666" y="2119910"/>
                <a:chExt cx="1613266" cy="2225988"/>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 name="Group 12"/>
                <p:cNvGrpSpPr/>
                <p:nvPr/>
              </p:nvGrpSpPr>
              <p:grpSpPr>
                <a:xfrm>
                  <a:off x="3160550" y="2119910"/>
                  <a:ext cx="553382" cy="2225988"/>
                  <a:chOff x="3431559" y="4189369"/>
                  <a:chExt cx="553382" cy="2225988"/>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583092" y="5066490"/>
                    <a:ext cx="2157172"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87648" y="2190755"/>
                <a:ext cx="1613266" cy="2095996"/>
                <a:chOff x="2100666" y="2249902"/>
                <a:chExt cx="1613266" cy="2095996"/>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7" name="Group 136"/>
                <p:cNvGrpSpPr/>
                <p:nvPr/>
              </p:nvGrpSpPr>
              <p:grpSpPr>
                <a:xfrm>
                  <a:off x="3160550" y="2249902"/>
                  <a:ext cx="553382" cy="2095996"/>
                  <a:chOff x="3431559" y="4319361"/>
                  <a:chExt cx="553382" cy="2095996"/>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661390" y="5118184"/>
                    <a:ext cx="20005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65357" y="2216752"/>
                <a:ext cx="1613266" cy="2069999"/>
                <a:chOff x="2100666" y="2275899"/>
                <a:chExt cx="1613266" cy="2069999"/>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5" name="Group 144"/>
                <p:cNvGrpSpPr/>
                <p:nvPr/>
              </p:nvGrpSpPr>
              <p:grpSpPr>
                <a:xfrm>
                  <a:off x="3160550" y="2275899"/>
                  <a:ext cx="553382" cy="2069999"/>
                  <a:chOff x="3431559" y="4345358"/>
                  <a:chExt cx="553382" cy="2069999"/>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683325" y="5135400"/>
                    <a:ext cx="1983014"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grpSp>
      <p:sp>
        <p:nvSpPr>
          <p:cNvPr id="197" name="Right Arrow 196"/>
          <p:cNvSpPr/>
          <p:nvPr/>
        </p:nvSpPr>
        <p:spPr>
          <a:xfrm>
            <a:off x="11452377" y="2772124"/>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426023"/>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43356" y="1825186"/>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2752109"/>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424332"/>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4" name="Title 3"/>
          <p:cNvSpPr>
            <a:spLocks noGrp="1"/>
          </p:cNvSpPr>
          <p:nvPr>
            <p:ph type="title"/>
          </p:nvPr>
        </p:nvSpPr>
        <p:spPr/>
        <p:txBody>
          <a:bodyPr/>
          <a:lstStyle/>
          <a:p>
            <a:r>
              <a:rPr lang="en-US" dirty="0" smtClean="0"/>
              <a:t>Memory disaggregation</a:t>
            </a:r>
            <a:endParaRPr lang="en-US" dirty="0"/>
          </a:p>
        </p:txBody>
      </p:sp>
    </p:spTree>
    <p:extLst>
      <p:ext uri="{BB962C8B-B14F-4D97-AF65-F5344CB8AC3E}">
        <p14:creationId xmlns:p14="http://schemas.microsoft.com/office/powerpoint/2010/main" val="61196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01980" cy="1118457"/>
            <a:chOff x="2100665" y="2119909"/>
            <a:chExt cx="1613267" cy="2225989"/>
          </a:xfrm>
        </p:grpSpPr>
        <p:sp>
          <p:nvSpPr>
            <p:cNvPr id="305" name="Rectangle 304"/>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160550" y="2119909"/>
              <a:ext cx="553382" cy="2225989"/>
              <a:chOff x="3431559" y="4189368"/>
              <a:chExt cx="553382" cy="2225989"/>
            </a:xfrm>
          </p:grpSpPr>
          <p:sp>
            <p:nvSpPr>
              <p:cNvPr id="130" name="Trapezoid 129"/>
              <p:cNvSpPr/>
              <p:nvPr/>
            </p:nvSpPr>
            <p:spPr>
              <a:xfrm rot="5400000"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669762" y="5066490"/>
                <a:ext cx="21571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60260" y="2330129"/>
            <a:ext cx="1601980" cy="1031626"/>
            <a:chOff x="2100665" y="2292722"/>
            <a:chExt cx="1613267" cy="2053175"/>
          </a:xfrm>
        </p:grpSpPr>
        <p:sp>
          <p:nvSpPr>
            <p:cNvPr id="141" name="Rectangle 140"/>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7" name="Group 136"/>
            <p:cNvGrpSpPr/>
            <p:nvPr/>
          </p:nvGrpSpPr>
          <p:grpSpPr>
            <a:xfrm>
              <a:off x="3160550" y="2292722"/>
              <a:ext cx="553382" cy="2053175"/>
              <a:chOff x="3431559" y="4362181"/>
              <a:chExt cx="553382" cy="2053175"/>
            </a:xfrm>
          </p:grpSpPr>
          <p:sp>
            <p:nvSpPr>
              <p:cNvPr id="138" name="Trapezoid 137"/>
              <p:cNvSpPr/>
              <p:nvPr/>
            </p:nvSpPr>
            <p:spPr>
              <a:xfrm rot="5400000" flipV="1">
                <a:off x="2734809" y="5165224"/>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758895" y="5161003"/>
                <a:ext cx="20005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15737" y="2321675"/>
            <a:ext cx="1601980" cy="1040079"/>
            <a:chOff x="2100665" y="2275898"/>
            <a:chExt cx="1613267" cy="2069999"/>
          </a:xfrm>
        </p:grpSpPr>
        <p:sp>
          <p:nvSpPr>
            <p:cNvPr id="149" name="Rectangle 148"/>
            <p:cNvSpPr/>
            <p:nvPr/>
          </p:nvSpPr>
          <p:spPr>
            <a:xfrm>
              <a:off x="2100665" y="2410642"/>
              <a:ext cx="587112" cy="192806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45" name="Group 144"/>
            <p:cNvGrpSpPr/>
            <p:nvPr/>
          </p:nvGrpSpPr>
          <p:grpSpPr>
            <a:xfrm>
              <a:off x="3160550" y="2275898"/>
              <a:ext cx="553382" cy="2069999"/>
              <a:chOff x="3431559" y="4345357"/>
              <a:chExt cx="553382" cy="2069999"/>
            </a:xfrm>
          </p:grpSpPr>
          <p:sp>
            <p:nvSpPr>
              <p:cNvPr id="146" name="Trapezoid 145"/>
              <p:cNvSpPr/>
              <p:nvPr/>
            </p:nvSpPr>
            <p:spPr>
              <a:xfrm rot="5400000" flipV="1">
                <a:off x="2734809" y="5165225"/>
                <a:ext cx="1946881"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769995" y="5135400"/>
                <a:ext cx="198301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232" name="Rectangle 231"/>
          <p:cNvSpPr/>
          <p:nvPr/>
        </p:nvSpPr>
        <p:spPr>
          <a:xfrm>
            <a:off x="-604387" y="841351"/>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1</a:t>
            </a:r>
            <a:endParaRPr lang="en-US" sz="2800" dirty="0">
              <a:solidFill>
                <a:schemeClr val="tx1"/>
              </a:solidFill>
              <a:latin typeface="Seravek"/>
              <a:cs typeface="Seravek"/>
            </a:endParaRPr>
          </a:p>
        </p:txBody>
      </p:sp>
      <p:sp>
        <p:nvSpPr>
          <p:cNvPr id="233" name="Rectangle 232"/>
          <p:cNvSpPr/>
          <p:nvPr/>
        </p:nvSpPr>
        <p:spPr>
          <a:xfrm>
            <a:off x="2453156" y="239299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sp>
        <p:nvSpPr>
          <p:cNvPr id="234" name="Rectangle 233"/>
          <p:cNvSpPr/>
          <p:nvPr/>
        </p:nvSpPr>
        <p:spPr>
          <a:xfrm>
            <a:off x="-598488" y="841704"/>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235" name="Rectangle 234"/>
          <p:cNvSpPr/>
          <p:nvPr/>
        </p:nvSpPr>
        <p:spPr>
          <a:xfrm>
            <a:off x="5198111" y="237500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236" name="Rectangle 235"/>
          <p:cNvSpPr/>
          <p:nvPr/>
        </p:nvSpPr>
        <p:spPr>
          <a:xfrm>
            <a:off x="-608407" y="845276"/>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N</a:t>
            </a:r>
            <a:endParaRPr lang="en-US" sz="2800" dirty="0">
              <a:solidFill>
                <a:schemeClr val="tx1"/>
              </a:solidFill>
              <a:latin typeface="Seravek"/>
              <a:cs typeface="Seravek"/>
            </a:endParaRPr>
          </a:p>
        </p:txBody>
      </p:sp>
      <p:sp>
        <p:nvSpPr>
          <p:cNvPr id="237" name="Rectangle 236"/>
          <p:cNvSpPr/>
          <p:nvPr/>
        </p:nvSpPr>
        <p:spPr>
          <a:xfrm>
            <a:off x="8362334" y="234083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60541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34"/>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00104 0.0007 L 0.22799 0.0007 " pathEditMode="relative" rAng="0" ptsTypes="AA">
                                      <p:cBhvr>
                                        <p:cTn id="52" dur="1000" fill="hold"/>
                                        <p:tgtEl>
                                          <p:spTgt spid="232"/>
                                        </p:tgtEl>
                                        <p:attrNameLst>
                                          <p:attrName>ppt_x</p:attrName>
                                          <p:attrName>ppt_y</p:attrName>
                                        </p:attrNameLst>
                                      </p:cBhvr>
                                      <p:rCtr x="11341" y="0"/>
                                    </p:animMotion>
                                  </p:childTnLst>
                                </p:cTn>
                              </p:par>
                            </p:childTnLst>
                          </p:cTn>
                        </p:par>
                        <p:par>
                          <p:cTn id="53" fill="hold">
                            <p:stCondLst>
                              <p:cond delay="1000"/>
                            </p:stCondLst>
                            <p:childTnLst>
                              <p:par>
                                <p:cTn id="54" presetID="10" presetClass="exit" presetSubtype="0" fill="hold" grpId="1" nodeType="afterEffect">
                                  <p:stCondLst>
                                    <p:cond delay="0"/>
                                  </p:stCondLst>
                                  <p:childTnLst>
                                    <p:animEffect transition="out" filter="fade">
                                      <p:cBhvr>
                                        <p:cTn id="55" dur="500"/>
                                        <p:tgtEl>
                                          <p:spTgt spid="232"/>
                                        </p:tgtEl>
                                      </p:cBhvr>
                                    </p:animEffect>
                                    <p:set>
                                      <p:cBhvr>
                                        <p:cTn id="56" dur="1" fill="hold">
                                          <p:stCondLst>
                                            <p:cond delay="499"/>
                                          </p:stCondLst>
                                        </p:cTn>
                                        <p:tgtEl>
                                          <p:spTgt spid="232"/>
                                        </p:tgtEl>
                                        <p:attrNameLst>
                                          <p:attrName>style.visibility</p:attrName>
                                        </p:attrNameLst>
                                      </p:cBhvr>
                                      <p:to>
                                        <p:strVal val="hidden"/>
                                      </p:to>
                                    </p:se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233"/>
                                        </p:tgtEl>
                                        <p:attrNameLst>
                                          <p:attrName>style.visibility</p:attrName>
                                        </p:attrNameLst>
                                      </p:cBhvr>
                                      <p:to>
                                        <p:strVal val="visible"/>
                                      </p:to>
                                    </p:set>
                                  </p:childTnLst>
                                </p:cTn>
                              </p:par>
                            </p:childTnLst>
                          </p:cTn>
                        </p:par>
                        <p:par>
                          <p:cTn id="60" fill="hold">
                            <p:stCondLst>
                              <p:cond delay="1500"/>
                            </p:stCondLst>
                            <p:childTnLst>
                              <p:par>
                                <p:cTn id="61" presetID="0" presetClass="path" presetSubtype="0" accel="50000" decel="50000" fill="hold" grpId="0" nodeType="afterEffect">
                                  <p:stCondLst>
                                    <p:cond delay="0"/>
                                  </p:stCondLst>
                                  <p:childTnLst>
                                    <p:animMotion origin="layout" path="M 0.00104 0.0007 L 0.44245 0.0007 " pathEditMode="relative" rAng="0" ptsTypes="AA">
                                      <p:cBhvr>
                                        <p:cTn id="62" dur="1000" fill="hold"/>
                                        <p:tgtEl>
                                          <p:spTgt spid="234"/>
                                        </p:tgtEl>
                                        <p:attrNameLst>
                                          <p:attrName>ppt_x</p:attrName>
                                          <p:attrName>ppt_y</p:attrName>
                                        </p:attrNameLst>
                                      </p:cBhvr>
                                      <p:rCtr x="22070" y="0"/>
                                    </p:animMotion>
                                  </p:childTnLst>
                                </p:cTn>
                              </p:par>
                            </p:childTnLst>
                          </p:cTn>
                        </p:par>
                        <p:par>
                          <p:cTn id="63" fill="hold">
                            <p:stCondLst>
                              <p:cond delay="2500"/>
                            </p:stCondLst>
                            <p:childTnLst>
                              <p:par>
                                <p:cTn id="64" presetID="10" presetClass="exit" presetSubtype="0" fill="hold" grpId="1" nodeType="afterEffect">
                                  <p:stCondLst>
                                    <p:cond delay="0"/>
                                  </p:stCondLst>
                                  <p:childTnLst>
                                    <p:animEffect transition="out" filter="fade">
                                      <p:cBhvr>
                                        <p:cTn id="65" dur="500"/>
                                        <p:tgtEl>
                                          <p:spTgt spid="234"/>
                                        </p:tgtEl>
                                      </p:cBhvr>
                                    </p:animEffect>
                                    <p:set>
                                      <p:cBhvr>
                                        <p:cTn id="66" dur="1" fill="hold">
                                          <p:stCondLst>
                                            <p:cond delay="499"/>
                                          </p:stCondLst>
                                        </p:cTn>
                                        <p:tgtEl>
                                          <p:spTgt spid="234"/>
                                        </p:tgtEl>
                                        <p:attrNameLst>
                                          <p:attrName>style.visibility</p:attrName>
                                        </p:attrNameLst>
                                      </p:cBhvr>
                                      <p:to>
                                        <p:strVal val="hidden"/>
                                      </p:to>
                                    </p:set>
                                  </p:childTnLst>
                                </p:cTn>
                              </p:par>
                            </p:childTnLst>
                          </p:cTn>
                        </p:par>
                        <p:par>
                          <p:cTn id="67" fill="hold">
                            <p:stCondLst>
                              <p:cond delay="3000"/>
                            </p:stCondLst>
                            <p:childTnLst>
                              <p:par>
                                <p:cTn id="68" presetID="1" presetClass="entr" presetSubtype="0"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childTnLst>
                                </p:cTn>
                              </p:par>
                            </p:childTnLst>
                          </p:cTn>
                        </p:par>
                        <p:par>
                          <p:cTn id="70" fill="hold">
                            <p:stCondLst>
                              <p:cond delay="3000"/>
                            </p:stCondLst>
                            <p:childTnLst>
                              <p:par>
                                <p:cTn id="71" presetID="0" presetClass="path" presetSubtype="0" accel="50000" decel="50000" fill="hold" grpId="0" nodeType="afterEffect">
                                  <p:stCondLst>
                                    <p:cond delay="0"/>
                                  </p:stCondLst>
                                  <p:childTnLst>
                                    <p:animMotion origin="layout" path="M 0.00104 0.00069 L 0.69961 0.00069 " pathEditMode="relative" rAng="0" ptsTypes="AA">
                                      <p:cBhvr>
                                        <p:cTn id="72" dur="1000" fill="hold"/>
                                        <p:tgtEl>
                                          <p:spTgt spid="236"/>
                                        </p:tgtEl>
                                        <p:attrNameLst>
                                          <p:attrName>ppt_x</p:attrName>
                                          <p:attrName>ppt_y</p:attrName>
                                        </p:attrNameLst>
                                      </p:cBhvr>
                                      <p:rCtr x="34922" y="0"/>
                                    </p:animMotion>
                                  </p:childTnLst>
                                </p:cTn>
                              </p:par>
                            </p:childTnLst>
                          </p:cTn>
                        </p:par>
                        <p:par>
                          <p:cTn id="73" fill="hold">
                            <p:stCondLst>
                              <p:cond delay="4000"/>
                            </p:stCondLst>
                            <p:childTnLst>
                              <p:par>
                                <p:cTn id="74" presetID="10" presetClass="exit" presetSubtype="0" fill="hold" grpId="1" nodeType="afterEffect">
                                  <p:stCondLst>
                                    <p:cond delay="0"/>
                                  </p:stCondLst>
                                  <p:childTnLst>
                                    <p:animEffect transition="out" filter="fade">
                                      <p:cBhvr>
                                        <p:cTn id="75" dur="500"/>
                                        <p:tgtEl>
                                          <p:spTgt spid="236"/>
                                        </p:tgtEl>
                                      </p:cBhvr>
                                    </p:animEffect>
                                    <p:set>
                                      <p:cBhvr>
                                        <p:cTn id="76" dur="1" fill="hold">
                                          <p:stCondLst>
                                            <p:cond delay="499"/>
                                          </p:stCondLst>
                                        </p:cTn>
                                        <p:tgtEl>
                                          <p:spTgt spid="236"/>
                                        </p:tgtEl>
                                        <p:attrNameLst>
                                          <p:attrName>style.visibility</p:attrName>
                                        </p:attrNameLst>
                                      </p:cBhvr>
                                      <p:to>
                                        <p:strVal val="hidden"/>
                                      </p:to>
                                    </p:set>
                                  </p:childTnLst>
                                </p:cTn>
                              </p:par>
                            </p:childTnLst>
                          </p:cTn>
                        </p:par>
                        <p:par>
                          <p:cTn id="77" fill="hold">
                            <p:stCondLst>
                              <p:cond delay="4500"/>
                            </p:stCondLst>
                            <p:childTnLst>
                              <p:par>
                                <p:cTn id="78" presetID="1" presetClass="entr" presetSubtype="0" fill="hold" grpId="0" nodeType="afterEffect">
                                  <p:stCondLst>
                                    <p:cond delay="0"/>
                                  </p:stCondLst>
                                  <p:childTnLst>
                                    <p:set>
                                      <p:cBhvr>
                                        <p:cTn id="79"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p:bldP spid="199" grpId="0"/>
      <p:bldP spid="99" grpId="0" animBg="1"/>
      <p:bldP spid="209" grpId="0" animBg="1"/>
      <p:bldP spid="210" grpId="0" animBg="1"/>
      <p:bldP spid="211" grpId="0"/>
      <p:bldP spid="220" grpId="0" animBg="1"/>
      <p:bldP spid="232" grpId="0" animBg="1"/>
      <p:bldP spid="232" grpId="1" animBg="1"/>
      <p:bldP spid="232" grpId="2" animBg="1"/>
      <p:bldP spid="233" grpId="0" animBg="1"/>
      <p:bldP spid="234" grpId="0" animBg="1"/>
      <p:bldP spid="234" grpId="1" animBg="1"/>
      <p:bldP spid="234" grpId="2" animBg="1"/>
      <p:bldP spid="235" grpId="0" animBg="1"/>
      <p:bldP spid="236" grpId="0" animBg="1"/>
      <p:bldP spid="236" grpId="1" animBg="1"/>
      <p:bldP spid="236" grpId="2" animBg="1"/>
      <p:bldP spid="2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8" name="Rectangle 117"/>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110114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9728" bIns="4572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102" name="Rectangle 101"/>
          <p:cNvSpPr/>
          <p:nvPr/>
        </p:nvSpPr>
        <p:spPr>
          <a:xfrm>
            <a:off x="-39209" y="-439843"/>
            <a:ext cx="4081119" cy="432947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030129" y="-2381597"/>
            <a:ext cx="2478332" cy="454468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497456" y="-751069"/>
            <a:ext cx="5490312" cy="464069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Turn Arrow 104"/>
          <p:cNvSpPr/>
          <p:nvPr/>
        </p:nvSpPr>
        <p:spPr>
          <a:xfrm rot="2644693" flipV="1">
            <a:off x="3533104" y="3067294"/>
            <a:ext cx="407385" cy="336057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6" name="U-Turn Arrow 105"/>
          <p:cNvSpPr/>
          <p:nvPr/>
        </p:nvSpPr>
        <p:spPr>
          <a:xfrm flipV="1">
            <a:off x="5160487" y="3493189"/>
            <a:ext cx="482550" cy="253183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7" name="U-Turn Arrow 106"/>
          <p:cNvSpPr/>
          <p:nvPr/>
        </p:nvSpPr>
        <p:spPr>
          <a:xfrm rot="18829779" flipV="1">
            <a:off x="7138935" y="2910783"/>
            <a:ext cx="426085" cy="3551858"/>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8" name="Rectangle 107"/>
          <p:cNvSpPr/>
          <p:nvPr/>
        </p:nvSpPr>
        <p:spPr>
          <a:xfrm>
            <a:off x="5285232" y="1007389"/>
            <a:ext cx="434401" cy="130759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109" name="Rectangle 108"/>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118" name="Title 2"/>
          <p:cNvSpPr>
            <a:spLocks noGrp="1"/>
          </p:cNvSpPr>
          <p:nvPr>
            <p:ph type="title"/>
          </p:nvPr>
        </p:nvSpPr>
        <p:spPr/>
        <p:txBody>
          <a:bodyPr/>
          <a:lstStyle/>
          <a:p>
            <a:pPr algn="ctr"/>
            <a:r>
              <a:rPr lang="en-US" dirty="0" smtClean="0"/>
              <a:t>Compute </a:t>
            </a:r>
            <a:r>
              <a:rPr lang="en-US" dirty="0"/>
              <a:t>d</a:t>
            </a:r>
            <a:r>
              <a:rPr lang="en-US" dirty="0" smtClean="0"/>
              <a:t>isaggregation</a:t>
            </a:r>
            <a:endParaRPr lang="en-US" dirty="0"/>
          </a:p>
        </p:txBody>
      </p:sp>
    </p:spTree>
    <p:extLst>
      <p:ext uri="{BB962C8B-B14F-4D97-AF65-F5344CB8AC3E}">
        <p14:creationId xmlns:p14="http://schemas.microsoft.com/office/powerpoint/2010/main" val="110926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5"/>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07"/>
                                        </p:tgtEl>
                                        <p:attrNameLst>
                                          <p:attrName>style.visibility</p:attrName>
                                        </p:attrNameLst>
                                      </p:cBhvr>
                                      <p:to>
                                        <p:strVal val="visible"/>
                                      </p:to>
                                    </p:set>
                                  </p:childTnLst>
                                </p:cTn>
                              </p:par>
                            </p:childTnLst>
                          </p:cTn>
                        </p:par>
                        <p:par>
                          <p:cTn id="28" fill="hold">
                            <p:stCondLst>
                              <p:cond delay="0"/>
                            </p:stCondLst>
                            <p:childTnLst>
                              <p:par>
                                <p:cTn id="29" presetID="1" presetClass="exit" presetSubtype="0" fill="hold" grpId="1" nodeType="afterEffect">
                                  <p:stCondLst>
                                    <p:cond delay="250"/>
                                  </p:stCondLst>
                                  <p:childTnLst>
                                    <p:set>
                                      <p:cBhvr>
                                        <p:cTn id="30" dur="1" fill="hold">
                                          <p:stCondLst>
                                            <p:cond delay="0"/>
                                          </p:stCondLst>
                                        </p:cTn>
                                        <p:tgtEl>
                                          <p:spTgt spid="107"/>
                                        </p:tgtEl>
                                        <p:attrNameLst>
                                          <p:attrName>style.visibility</p:attrName>
                                        </p:attrNameLst>
                                      </p:cBhvr>
                                      <p:to>
                                        <p:strVal val="hidden"/>
                                      </p:to>
                                    </p:set>
                                  </p:childTnLst>
                                </p:cTn>
                              </p:par>
                            </p:childTnLst>
                          </p:cTn>
                        </p:par>
                        <p:par>
                          <p:cTn id="31" fill="hold">
                            <p:stCondLst>
                              <p:cond delay="250"/>
                            </p:stCondLst>
                            <p:childTnLst>
                              <p:par>
                                <p:cTn id="32" presetID="1" presetClass="entr" presetSubtype="0" fill="hold" grpId="2" nodeType="afterEffect">
                                  <p:stCondLst>
                                    <p:cond delay="250"/>
                                  </p:stCondLst>
                                  <p:childTnLst>
                                    <p:set>
                                      <p:cBhvr>
                                        <p:cTn id="33" dur="1" fill="hold">
                                          <p:stCondLst>
                                            <p:cond delay="0"/>
                                          </p:stCondLst>
                                        </p:cTn>
                                        <p:tgtEl>
                                          <p:spTgt spid="105"/>
                                        </p:tgtEl>
                                        <p:attrNameLst>
                                          <p:attrName>style.visibility</p:attrName>
                                        </p:attrNameLst>
                                      </p:cBhvr>
                                      <p:to>
                                        <p:strVal val="visible"/>
                                      </p:to>
                                    </p:set>
                                  </p:childTnLst>
                                </p:cTn>
                              </p:par>
                            </p:childTnLst>
                          </p:cTn>
                        </p:par>
                        <p:par>
                          <p:cTn id="34" fill="hold">
                            <p:stCondLst>
                              <p:cond delay="500"/>
                            </p:stCondLst>
                            <p:childTnLst>
                              <p:par>
                                <p:cTn id="35" presetID="1" presetClass="exit" presetSubtype="0" fill="hold" grpId="3" nodeType="afterEffect">
                                  <p:stCondLst>
                                    <p:cond delay="250"/>
                                  </p:stCondLst>
                                  <p:childTnLst>
                                    <p:set>
                                      <p:cBhvr>
                                        <p:cTn id="36" dur="1" fill="hold">
                                          <p:stCondLst>
                                            <p:cond delay="0"/>
                                          </p:stCondLst>
                                        </p:cTn>
                                        <p:tgtEl>
                                          <p:spTgt spid="105"/>
                                        </p:tgtEl>
                                        <p:attrNameLst>
                                          <p:attrName>style.visibility</p:attrName>
                                        </p:attrNameLst>
                                      </p:cBhvr>
                                      <p:to>
                                        <p:strVal val="hidden"/>
                                      </p:to>
                                    </p:set>
                                  </p:childTnLst>
                                </p:cTn>
                              </p:par>
                            </p:childTnLst>
                          </p:cTn>
                        </p:par>
                        <p:par>
                          <p:cTn id="37" fill="hold">
                            <p:stCondLst>
                              <p:cond delay="750"/>
                            </p:stCondLst>
                            <p:childTnLst>
                              <p:par>
                                <p:cTn id="38" presetID="1" presetClass="entr" presetSubtype="0" fill="hold" grpId="2" nodeType="afterEffect">
                                  <p:stCondLst>
                                    <p:cond delay="250"/>
                                  </p:stCondLst>
                                  <p:childTnLst>
                                    <p:set>
                                      <p:cBhvr>
                                        <p:cTn id="39" dur="1" fill="hold">
                                          <p:stCondLst>
                                            <p:cond delay="0"/>
                                          </p:stCondLst>
                                        </p:cTn>
                                        <p:tgtEl>
                                          <p:spTgt spid="106"/>
                                        </p:tgtEl>
                                        <p:attrNameLst>
                                          <p:attrName>style.visibility</p:attrName>
                                        </p:attrNameLst>
                                      </p:cBhvr>
                                      <p:to>
                                        <p:strVal val="visible"/>
                                      </p:to>
                                    </p:set>
                                  </p:childTnLst>
                                </p:cTn>
                              </p:par>
                            </p:childTnLst>
                          </p:cTn>
                        </p:par>
                        <p:par>
                          <p:cTn id="40" fill="hold">
                            <p:stCondLst>
                              <p:cond delay="1000"/>
                            </p:stCondLst>
                            <p:childTnLst>
                              <p:par>
                                <p:cTn id="41" presetID="1" presetClass="exit" presetSubtype="0" fill="hold" grpId="3" nodeType="afterEffect">
                                  <p:stCondLst>
                                    <p:cond delay="250"/>
                                  </p:stCondLst>
                                  <p:childTnLst>
                                    <p:set>
                                      <p:cBhvr>
                                        <p:cTn id="42" dur="1" fill="hold">
                                          <p:stCondLst>
                                            <p:cond delay="0"/>
                                          </p:stCondLst>
                                        </p:cTn>
                                        <p:tgtEl>
                                          <p:spTgt spid="106"/>
                                        </p:tgtEl>
                                        <p:attrNameLst>
                                          <p:attrName>style.visibility</p:attrName>
                                        </p:attrNameLst>
                                      </p:cBhvr>
                                      <p:to>
                                        <p:strVal val="hidden"/>
                                      </p:to>
                                    </p:set>
                                  </p:childTnLst>
                                </p:cTn>
                              </p:par>
                            </p:childTnLst>
                          </p:cTn>
                        </p:par>
                        <p:par>
                          <p:cTn id="43" fill="hold">
                            <p:stCondLst>
                              <p:cond delay="1250"/>
                            </p:stCondLst>
                            <p:childTnLst>
                              <p:par>
                                <p:cTn id="44" presetID="1" presetClass="entr" presetSubtype="0" fill="hold" grpId="2" nodeType="afterEffect">
                                  <p:stCondLst>
                                    <p:cond delay="250"/>
                                  </p:stCondLst>
                                  <p:childTnLst>
                                    <p:set>
                                      <p:cBhvr>
                                        <p:cTn id="45" dur="1" fill="hold">
                                          <p:stCondLst>
                                            <p:cond delay="0"/>
                                          </p:stCondLst>
                                        </p:cTn>
                                        <p:tgtEl>
                                          <p:spTgt spid="107"/>
                                        </p:tgtEl>
                                        <p:attrNameLst>
                                          <p:attrName>style.visibility</p:attrName>
                                        </p:attrNameLst>
                                      </p:cBhvr>
                                      <p:to>
                                        <p:strVal val="visible"/>
                                      </p:to>
                                    </p:set>
                                  </p:childTnLst>
                                </p:cTn>
                              </p:par>
                            </p:childTnLst>
                          </p:cTn>
                        </p:par>
                        <p:par>
                          <p:cTn id="46" fill="hold">
                            <p:stCondLst>
                              <p:cond delay="1500"/>
                            </p:stCondLst>
                            <p:childTnLst>
                              <p:par>
                                <p:cTn id="47" presetID="1" presetClass="exit" presetSubtype="0" fill="hold" grpId="3" nodeType="afterEffect">
                                  <p:stCondLst>
                                    <p:cond delay="250"/>
                                  </p:stCondLst>
                                  <p:childTnLst>
                                    <p:set>
                                      <p:cBhvr>
                                        <p:cTn id="48" dur="1" fill="hold">
                                          <p:stCondLst>
                                            <p:cond delay="0"/>
                                          </p:stCondLst>
                                        </p:cTn>
                                        <p:tgtEl>
                                          <p:spTgt spid="107"/>
                                        </p:tgtEl>
                                        <p:attrNameLst>
                                          <p:attrName>style.visibility</p:attrName>
                                        </p:attrNameLst>
                                      </p:cBhvr>
                                      <p:to>
                                        <p:strVal val="hidden"/>
                                      </p:to>
                                    </p:set>
                                  </p:childTnLst>
                                </p:cTn>
                              </p:par>
                            </p:childTnLst>
                          </p:cTn>
                        </p:par>
                        <p:par>
                          <p:cTn id="49" fill="hold">
                            <p:stCondLst>
                              <p:cond delay="1750"/>
                            </p:stCondLst>
                            <p:childTnLst>
                              <p:par>
                                <p:cTn id="50" presetID="1" presetClass="entr" presetSubtype="0" fill="hold" grpId="4" nodeType="afterEffect">
                                  <p:stCondLst>
                                    <p:cond delay="250"/>
                                  </p:stCondLst>
                                  <p:childTnLst>
                                    <p:set>
                                      <p:cBhvr>
                                        <p:cTn id="51" dur="1" fill="hold">
                                          <p:stCondLst>
                                            <p:cond delay="0"/>
                                          </p:stCondLst>
                                        </p:cTn>
                                        <p:tgtEl>
                                          <p:spTgt spid="106"/>
                                        </p:tgtEl>
                                        <p:attrNameLst>
                                          <p:attrName>style.visibility</p:attrName>
                                        </p:attrNameLst>
                                      </p:cBhvr>
                                      <p:to>
                                        <p:strVal val="visible"/>
                                      </p:to>
                                    </p:set>
                                  </p:childTnLst>
                                </p:cTn>
                              </p:par>
                            </p:childTnLst>
                          </p:cTn>
                        </p:par>
                        <p:par>
                          <p:cTn id="52" fill="hold">
                            <p:stCondLst>
                              <p:cond delay="2000"/>
                            </p:stCondLst>
                            <p:childTnLst>
                              <p:par>
                                <p:cTn id="53" presetID="1" presetClass="exit" presetSubtype="0" fill="hold" grpId="5" nodeType="afterEffect">
                                  <p:stCondLst>
                                    <p:cond delay="250"/>
                                  </p:stCondLst>
                                  <p:childTnLst>
                                    <p:set>
                                      <p:cBhvr>
                                        <p:cTn id="54" dur="1" fill="hold">
                                          <p:stCondLst>
                                            <p:cond delay="0"/>
                                          </p:stCondLst>
                                        </p:cTn>
                                        <p:tgtEl>
                                          <p:spTgt spid="106"/>
                                        </p:tgtEl>
                                        <p:attrNameLst>
                                          <p:attrName>style.visibility</p:attrName>
                                        </p:attrNameLst>
                                      </p:cBhvr>
                                      <p:to>
                                        <p:strVal val="hidden"/>
                                      </p:to>
                                    </p:set>
                                  </p:childTnLst>
                                </p:cTn>
                              </p:par>
                            </p:childTnLst>
                          </p:cTn>
                        </p:par>
                        <p:par>
                          <p:cTn id="55" fill="hold">
                            <p:stCondLst>
                              <p:cond delay="2250"/>
                            </p:stCondLst>
                            <p:childTnLst>
                              <p:par>
                                <p:cTn id="56" presetID="1" presetClass="entr" presetSubtype="0" fill="hold" grpId="4" nodeType="afterEffect">
                                  <p:stCondLst>
                                    <p:cond delay="250"/>
                                  </p:stCondLst>
                                  <p:childTnLst>
                                    <p:set>
                                      <p:cBhvr>
                                        <p:cTn id="57" dur="1" fill="hold">
                                          <p:stCondLst>
                                            <p:cond delay="0"/>
                                          </p:stCondLst>
                                        </p:cTn>
                                        <p:tgtEl>
                                          <p:spTgt spid="107"/>
                                        </p:tgtEl>
                                        <p:attrNameLst>
                                          <p:attrName>style.visibility</p:attrName>
                                        </p:attrNameLst>
                                      </p:cBhvr>
                                      <p:to>
                                        <p:strVal val="visible"/>
                                      </p:to>
                                    </p:set>
                                  </p:childTnLst>
                                </p:cTn>
                              </p:par>
                            </p:childTnLst>
                          </p:cTn>
                        </p:par>
                        <p:par>
                          <p:cTn id="58" fill="hold">
                            <p:stCondLst>
                              <p:cond delay="2500"/>
                            </p:stCondLst>
                            <p:childTnLst>
                              <p:par>
                                <p:cTn id="59" presetID="1" presetClass="exit" presetSubtype="0" fill="hold" grpId="5" nodeType="afterEffect">
                                  <p:stCondLst>
                                    <p:cond delay="250"/>
                                  </p:stCondLst>
                                  <p:childTnLst>
                                    <p:set>
                                      <p:cBhvr>
                                        <p:cTn id="60" dur="1" fill="hold">
                                          <p:stCondLst>
                                            <p:cond delay="0"/>
                                          </p:stCondLst>
                                        </p:cTn>
                                        <p:tgtEl>
                                          <p:spTgt spid="107"/>
                                        </p:tgtEl>
                                        <p:attrNameLst>
                                          <p:attrName>style.visibility</p:attrName>
                                        </p:attrNameLst>
                                      </p:cBhvr>
                                      <p:to>
                                        <p:strVal val="hidden"/>
                                      </p:to>
                                    </p:set>
                                  </p:childTnLst>
                                </p:cTn>
                              </p:par>
                            </p:childTnLst>
                          </p:cTn>
                        </p:par>
                        <p:par>
                          <p:cTn id="61" fill="hold">
                            <p:stCondLst>
                              <p:cond delay="2750"/>
                            </p:stCondLst>
                            <p:childTnLst>
                              <p:par>
                                <p:cTn id="62" presetID="1" presetClass="entr" presetSubtype="0" fill="hold" grpId="4" nodeType="afterEffect">
                                  <p:stCondLst>
                                    <p:cond delay="250"/>
                                  </p:stCondLst>
                                  <p:childTnLst>
                                    <p:set>
                                      <p:cBhvr>
                                        <p:cTn id="63" dur="1" fill="hold">
                                          <p:stCondLst>
                                            <p:cond delay="0"/>
                                          </p:stCondLst>
                                        </p:cTn>
                                        <p:tgtEl>
                                          <p:spTgt spid="105"/>
                                        </p:tgtEl>
                                        <p:attrNameLst>
                                          <p:attrName>style.visibility</p:attrName>
                                        </p:attrNameLst>
                                      </p:cBhvr>
                                      <p:to>
                                        <p:strVal val="visible"/>
                                      </p:to>
                                    </p:set>
                                  </p:childTnLst>
                                </p:cTn>
                              </p:par>
                            </p:childTnLst>
                          </p:cTn>
                        </p:par>
                        <p:par>
                          <p:cTn id="64" fill="hold">
                            <p:stCondLst>
                              <p:cond delay="3000"/>
                            </p:stCondLst>
                            <p:childTnLst>
                              <p:par>
                                <p:cTn id="65" presetID="1" presetClass="exit" presetSubtype="0" fill="hold" grpId="5" nodeType="afterEffect">
                                  <p:stCondLst>
                                    <p:cond delay="250"/>
                                  </p:stCondLst>
                                  <p:childTnLst>
                                    <p:set>
                                      <p:cBhvr>
                                        <p:cTn id="66" dur="1" fill="hold">
                                          <p:stCondLst>
                                            <p:cond delay="0"/>
                                          </p:stCondLst>
                                        </p:cTn>
                                        <p:tgtEl>
                                          <p:spTgt spid="105"/>
                                        </p:tgtEl>
                                        <p:attrNameLst>
                                          <p:attrName>style.visibility</p:attrName>
                                        </p:attrNameLst>
                                      </p:cBhvr>
                                      <p:to>
                                        <p:strVal val="hidden"/>
                                      </p:to>
                                    </p:set>
                                  </p:childTnLst>
                                </p:cTn>
                              </p:par>
                            </p:childTnLst>
                          </p:cTn>
                        </p:par>
                        <p:par>
                          <p:cTn id="67" fill="hold">
                            <p:stCondLst>
                              <p:cond delay="3250"/>
                            </p:stCondLst>
                            <p:childTnLst>
                              <p:par>
                                <p:cTn id="68" presetID="1" presetClass="entr" presetSubtype="0" fill="hold" grpId="6" nodeType="afterEffect">
                                  <p:stCondLst>
                                    <p:cond delay="250"/>
                                  </p:stCondLst>
                                  <p:childTnLst>
                                    <p:set>
                                      <p:cBhvr>
                                        <p:cTn id="69" dur="1" fill="hold">
                                          <p:stCondLst>
                                            <p:cond delay="0"/>
                                          </p:stCondLst>
                                        </p:cTn>
                                        <p:tgtEl>
                                          <p:spTgt spid="107"/>
                                        </p:tgtEl>
                                        <p:attrNameLst>
                                          <p:attrName>style.visibility</p:attrName>
                                        </p:attrNameLst>
                                      </p:cBhvr>
                                      <p:to>
                                        <p:strVal val="visible"/>
                                      </p:to>
                                    </p:set>
                                  </p:childTnLst>
                                </p:cTn>
                              </p:par>
                            </p:childTnLst>
                          </p:cTn>
                        </p:par>
                        <p:par>
                          <p:cTn id="70" fill="hold">
                            <p:stCondLst>
                              <p:cond delay="3500"/>
                            </p:stCondLst>
                            <p:childTnLst>
                              <p:par>
                                <p:cTn id="71" presetID="1" presetClass="exit" presetSubtype="0" fill="hold" grpId="7" nodeType="afterEffect">
                                  <p:stCondLst>
                                    <p:cond delay="250"/>
                                  </p:stCondLst>
                                  <p:childTnLst>
                                    <p:set>
                                      <p:cBhvr>
                                        <p:cTn id="72" dur="1" fill="hold">
                                          <p:stCondLst>
                                            <p:cond delay="0"/>
                                          </p:stCondLst>
                                        </p:cTn>
                                        <p:tgtEl>
                                          <p:spTgt spid="107"/>
                                        </p:tgtEl>
                                        <p:attrNameLst>
                                          <p:attrName>style.visibility</p:attrName>
                                        </p:attrNameLst>
                                      </p:cBhvr>
                                      <p:to>
                                        <p:strVal val="hidden"/>
                                      </p:to>
                                    </p:set>
                                  </p:childTnLst>
                                </p:cTn>
                              </p:par>
                            </p:childTnLst>
                          </p:cTn>
                        </p:par>
                        <p:par>
                          <p:cTn id="73" fill="hold">
                            <p:stCondLst>
                              <p:cond delay="3750"/>
                            </p:stCondLst>
                            <p:childTnLst>
                              <p:par>
                                <p:cTn id="74" presetID="1" presetClass="entr" presetSubtype="0" fill="hold" grpId="6" nodeType="afterEffect">
                                  <p:stCondLst>
                                    <p:cond delay="250"/>
                                  </p:stCondLst>
                                  <p:childTnLst>
                                    <p:set>
                                      <p:cBhvr>
                                        <p:cTn id="75" dur="1" fill="hold">
                                          <p:stCondLst>
                                            <p:cond delay="0"/>
                                          </p:stCondLst>
                                        </p:cTn>
                                        <p:tgtEl>
                                          <p:spTgt spid="106"/>
                                        </p:tgtEl>
                                        <p:attrNameLst>
                                          <p:attrName>style.visibility</p:attrName>
                                        </p:attrNameLst>
                                      </p:cBhvr>
                                      <p:to>
                                        <p:strVal val="visible"/>
                                      </p:to>
                                    </p:set>
                                  </p:childTnLst>
                                </p:cTn>
                              </p:par>
                            </p:childTnLst>
                          </p:cTn>
                        </p:par>
                        <p:par>
                          <p:cTn id="76" fill="hold">
                            <p:stCondLst>
                              <p:cond delay="4000"/>
                            </p:stCondLst>
                            <p:childTnLst>
                              <p:par>
                                <p:cTn id="77" presetID="1" presetClass="exit" presetSubtype="0" fill="hold" grpId="7" nodeType="afterEffect">
                                  <p:stCondLst>
                                    <p:cond delay="250"/>
                                  </p:stCondLst>
                                  <p:childTnLst>
                                    <p:set>
                                      <p:cBhvr>
                                        <p:cTn id="78" dur="1" fill="hold">
                                          <p:stCondLst>
                                            <p:cond delay="0"/>
                                          </p:stCondLst>
                                        </p:cTn>
                                        <p:tgtEl>
                                          <p:spTgt spid="106"/>
                                        </p:tgtEl>
                                        <p:attrNameLst>
                                          <p:attrName>style.visibility</p:attrName>
                                        </p:attrNameLst>
                                      </p:cBhvr>
                                      <p:to>
                                        <p:strVal val="hidden"/>
                                      </p:to>
                                    </p:set>
                                  </p:childTnLst>
                                </p:cTn>
                              </p:par>
                            </p:childTnLst>
                          </p:cTn>
                        </p:par>
                        <p:par>
                          <p:cTn id="79" fill="hold">
                            <p:stCondLst>
                              <p:cond delay="4250"/>
                            </p:stCondLst>
                            <p:childTnLst>
                              <p:par>
                                <p:cTn id="80" presetID="1" presetClass="entr" presetSubtype="0" fill="hold" grpId="8" nodeType="afterEffect">
                                  <p:stCondLst>
                                    <p:cond delay="250"/>
                                  </p:stCondLst>
                                  <p:childTnLst>
                                    <p:set>
                                      <p:cBhvr>
                                        <p:cTn id="81" dur="1" fill="hold">
                                          <p:stCondLst>
                                            <p:cond delay="0"/>
                                          </p:stCondLst>
                                        </p:cTn>
                                        <p:tgtEl>
                                          <p:spTgt spid="107"/>
                                        </p:tgtEl>
                                        <p:attrNameLst>
                                          <p:attrName>style.visibility</p:attrName>
                                        </p:attrNameLst>
                                      </p:cBhvr>
                                      <p:to>
                                        <p:strVal val="visible"/>
                                      </p:to>
                                    </p:set>
                                  </p:childTnLst>
                                </p:cTn>
                              </p:par>
                            </p:childTnLst>
                          </p:cTn>
                        </p:par>
                        <p:par>
                          <p:cTn id="82" fill="hold">
                            <p:stCondLst>
                              <p:cond delay="4500"/>
                            </p:stCondLst>
                            <p:childTnLst>
                              <p:par>
                                <p:cTn id="83" presetID="1" presetClass="exit" presetSubtype="0" fill="hold" grpId="9" nodeType="afterEffect">
                                  <p:stCondLst>
                                    <p:cond delay="250"/>
                                  </p:stCondLst>
                                  <p:childTnLst>
                                    <p:set>
                                      <p:cBhvr>
                                        <p:cTn id="84" dur="1" fill="hold">
                                          <p:stCondLst>
                                            <p:cond delay="0"/>
                                          </p:stCondLst>
                                        </p:cTn>
                                        <p:tgtEl>
                                          <p:spTgt spid="107"/>
                                        </p:tgtEl>
                                        <p:attrNameLst>
                                          <p:attrName>style.visibility</p:attrName>
                                        </p:attrNameLst>
                                      </p:cBhvr>
                                      <p:to>
                                        <p:strVal val="hidden"/>
                                      </p:to>
                                    </p:set>
                                  </p:childTnLst>
                                </p:cTn>
                              </p:par>
                            </p:childTnLst>
                          </p:cTn>
                        </p:par>
                        <p:par>
                          <p:cTn id="85" fill="hold">
                            <p:stCondLst>
                              <p:cond delay="4750"/>
                            </p:stCondLst>
                            <p:childTnLst>
                              <p:par>
                                <p:cTn id="86" presetID="1" presetClass="entr" presetSubtype="0" fill="hold" grpId="6" nodeType="afterEffect">
                                  <p:stCondLst>
                                    <p:cond delay="250"/>
                                  </p:stCondLst>
                                  <p:childTnLst>
                                    <p:set>
                                      <p:cBhvr>
                                        <p:cTn id="87" dur="1" fill="hold">
                                          <p:stCondLst>
                                            <p:cond delay="0"/>
                                          </p:stCondLst>
                                        </p:cTn>
                                        <p:tgtEl>
                                          <p:spTgt spid="105"/>
                                        </p:tgtEl>
                                        <p:attrNameLst>
                                          <p:attrName>style.visibility</p:attrName>
                                        </p:attrNameLst>
                                      </p:cBhvr>
                                      <p:to>
                                        <p:strVal val="visible"/>
                                      </p:to>
                                    </p:set>
                                  </p:childTnLst>
                                </p:cTn>
                              </p:par>
                            </p:childTnLst>
                          </p:cTn>
                        </p:par>
                        <p:par>
                          <p:cTn id="88" fill="hold">
                            <p:stCondLst>
                              <p:cond delay="5000"/>
                            </p:stCondLst>
                            <p:childTnLst>
                              <p:par>
                                <p:cTn id="89" presetID="1" presetClass="exit" presetSubtype="0" fill="hold" grpId="7" nodeType="afterEffect">
                                  <p:stCondLst>
                                    <p:cond delay="250"/>
                                  </p:stCondLst>
                                  <p:childTnLst>
                                    <p:set>
                                      <p:cBhvr>
                                        <p:cTn id="90" dur="1" fill="hold">
                                          <p:stCondLst>
                                            <p:cond delay="0"/>
                                          </p:stCondLst>
                                        </p:cTn>
                                        <p:tgtEl>
                                          <p:spTgt spid="10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0" nodeType="clickEffect">
                                  <p:stCondLst>
                                    <p:cond delay="0"/>
                                  </p:stCondLst>
                                  <p:childTnLst>
                                    <p:animEffect transition="out" filter="fade">
                                      <p:cBhvr>
                                        <p:cTn id="94" dur="500"/>
                                        <p:tgtEl>
                                          <p:spTgt spid="109"/>
                                        </p:tgtEl>
                                      </p:cBhvr>
                                    </p:animEffect>
                                    <p:set>
                                      <p:cBhvr>
                                        <p:cTn id="95" dur="1" fill="hold">
                                          <p:stCondLst>
                                            <p:cond delay="499"/>
                                          </p:stCondLst>
                                        </p:cTn>
                                        <p:tgtEl>
                                          <p:spTgt spid="109"/>
                                        </p:tgtEl>
                                        <p:attrNameLst>
                                          <p:attrName>style.visibility</p:attrName>
                                        </p:attrNameLst>
                                      </p:cBhvr>
                                      <p:to>
                                        <p:strVal val="hidden"/>
                                      </p:to>
                                    </p:set>
                                  </p:childTnLst>
                                </p:cTn>
                              </p:par>
                            </p:childTnLst>
                          </p:cTn>
                        </p:par>
                        <p:par>
                          <p:cTn id="96" fill="hold">
                            <p:stCondLst>
                              <p:cond delay="500"/>
                            </p:stCondLst>
                            <p:childTnLst>
                              <p:par>
                                <p:cTn id="97" presetID="1" presetClass="entr" presetSubtype="0" fill="hold" grpId="1" nodeType="afterEffect">
                                  <p:stCondLst>
                                    <p:cond delay="0"/>
                                  </p:stCondLst>
                                  <p:childTnLst>
                                    <p:set>
                                      <p:cBhvr>
                                        <p:cTn id="98" dur="1" fill="hold">
                                          <p:stCondLst>
                                            <p:cond delay="0"/>
                                          </p:stCondLst>
                                        </p:cTn>
                                        <p:tgtEl>
                                          <p:spTgt spid="108"/>
                                        </p:tgtEl>
                                        <p:attrNameLst>
                                          <p:attrName>style.visibility</p:attrName>
                                        </p:attrNameLst>
                                      </p:cBhvr>
                                      <p:to>
                                        <p:strVal val="visible"/>
                                      </p:to>
                                    </p:set>
                                  </p:childTnLst>
                                </p:cTn>
                              </p:par>
                            </p:childTnLst>
                          </p:cTn>
                        </p:par>
                        <p:par>
                          <p:cTn id="99" fill="hold">
                            <p:stCondLst>
                              <p:cond delay="500"/>
                            </p:stCondLst>
                            <p:childTnLst>
                              <p:par>
                                <p:cTn id="100" presetID="0" presetClass="path" presetSubtype="0" accel="50000" decel="50000" fill="hold" grpId="0" nodeType="afterEffect">
                                  <p:stCondLst>
                                    <p:cond delay="0"/>
                                  </p:stCondLst>
                                  <p:childTnLst>
                                    <p:animMotion origin="layout" path="M 0.00104 0.00069 L 0.59636 0.00069 " pathEditMode="relative" rAng="0" ptsTypes="AA">
                                      <p:cBhvr>
                                        <p:cTn id="101" dur="1000" fill="hold"/>
                                        <p:tgtEl>
                                          <p:spTgt spid="108"/>
                                        </p:tgtEl>
                                        <p:attrNameLst>
                                          <p:attrName>ppt_x</p:attrName>
                                          <p:attrName>ppt_y</p:attrName>
                                        </p:attrNameLst>
                                      </p:cBhvr>
                                      <p:rCtr x="297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5" grpId="1" animBg="1"/>
      <p:bldP spid="105" grpId="2" animBg="1"/>
      <p:bldP spid="105" grpId="3" animBg="1"/>
      <p:bldP spid="105" grpId="4" animBg="1"/>
      <p:bldP spid="105" grpId="5" animBg="1"/>
      <p:bldP spid="105" grpId="6" animBg="1"/>
      <p:bldP spid="105" grpId="7" animBg="1"/>
      <p:bldP spid="106" grpId="0" animBg="1"/>
      <p:bldP spid="106" grpId="1" animBg="1"/>
      <p:bldP spid="106" grpId="2" animBg="1"/>
      <p:bldP spid="106" grpId="3" animBg="1"/>
      <p:bldP spid="106" grpId="4" animBg="1"/>
      <p:bldP spid="106" grpId="5" animBg="1"/>
      <p:bldP spid="106" grpId="6" animBg="1"/>
      <p:bldP spid="106" grpId="7" animBg="1"/>
      <p:bldP spid="107" grpId="0" animBg="1"/>
      <p:bldP spid="107" grpId="1" animBg="1"/>
      <p:bldP spid="107" grpId="2" animBg="1"/>
      <p:bldP spid="107" grpId="3" animBg="1"/>
      <p:bldP spid="107" grpId="4" animBg="1"/>
      <p:bldP spid="107" grpId="5" animBg="1"/>
      <p:bldP spid="107" grpId="6" animBg="1"/>
      <p:bldP spid="107" grpId="7" animBg="1"/>
      <p:bldP spid="107" grpId="8" animBg="1"/>
      <p:bldP spid="107" grpId="9" animBg="1"/>
      <p:bldP spid="108" grpId="0" animBg="1"/>
      <p:bldP spid="108" grpId="1" animBg="1"/>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RMT conflates memory allocation with packet processing</a:t>
            </a:r>
          </a:p>
          <a:p>
            <a:pPr marL="0" indent="0">
              <a:lnSpc>
                <a:spcPct val="100000"/>
              </a:lnSpc>
              <a:spcBef>
                <a:spcPts val="300"/>
              </a:spcBef>
              <a:buNone/>
            </a:pPr>
            <a:endParaRPr lang="en-US" sz="200" dirty="0" smtClean="0">
              <a:solidFill>
                <a:srgbClr val="C00000"/>
              </a:solidFill>
            </a:endParaRPr>
          </a:p>
          <a:p>
            <a:pPr marL="0" indent="0">
              <a:lnSpc>
                <a:spcPct val="100000"/>
              </a:lnSpc>
              <a:spcBef>
                <a:spcPts val="300"/>
              </a:spcBef>
              <a:buNone/>
            </a:pPr>
            <a:r>
              <a:rPr lang="en-US" dirty="0" smtClean="0">
                <a:solidFill>
                  <a:srgbClr val="C00000"/>
                </a:solidFill>
              </a:rPr>
              <a:t>Example: </a:t>
            </a:r>
            <a:r>
              <a:rPr lang="en-US" dirty="0"/>
              <a:t>L</a:t>
            </a:r>
            <a:r>
              <a:rPr lang="en-US" dirty="0" smtClean="0"/>
              <a:t>arge table </a:t>
            </a:r>
            <a:r>
              <a:rPr lang="en-US" dirty="0"/>
              <a:t>split over multiple stages</a:t>
            </a:r>
          </a:p>
        </p:txBody>
      </p:sp>
      <p:sp>
        <p:nvSpPr>
          <p:cNvPr id="77" name="Slide Number Placeholder 76"/>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9</a:t>
            </a:fld>
            <a:endParaRPr lang="en-US"/>
          </a:p>
        </p:txBody>
      </p:sp>
      <p:grpSp>
        <p:nvGrpSpPr>
          <p:cNvPr id="4" name="Group 3"/>
          <p:cNvGrpSpPr/>
          <p:nvPr/>
        </p:nvGrpSpPr>
        <p:grpSpPr>
          <a:xfrm>
            <a:off x="748811" y="3004735"/>
            <a:ext cx="10903439" cy="3637365"/>
            <a:chOff x="698707" y="1751913"/>
            <a:chExt cx="10953823" cy="4438130"/>
          </a:xfrm>
        </p:grpSpPr>
        <p:grpSp>
          <p:nvGrpSpPr>
            <p:cNvPr id="5" name="Group 42"/>
            <p:cNvGrpSpPr/>
            <p:nvPr/>
          </p:nvGrpSpPr>
          <p:grpSpPr>
            <a:xfrm>
              <a:off x="1215386" y="2454936"/>
              <a:ext cx="9865364" cy="929931"/>
              <a:chOff x="1707458" y="1778000"/>
              <a:chExt cx="4254836" cy="1181787"/>
            </a:xfrm>
          </p:grpSpPr>
          <p:cxnSp>
            <p:nvCxnSpPr>
              <p:cNvPr id="67" name="Straight Arrow Connector 6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1" name="Rectangle 10"/>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2" name="TextBox 11"/>
            <p:cNvSpPr txBox="1"/>
            <p:nvPr/>
          </p:nvSpPr>
          <p:spPr>
            <a:xfrm>
              <a:off x="2077326" y="1789210"/>
              <a:ext cx="713657" cy="346558"/>
            </a:xfrm>
            <a:prstGeom prst="rect">
              <a:avLst/>
            </a:prstGeom>
            <a:noFill/>
          </p:spPr>
          <p:txBody>
            <a:bodyPr wrap="none" rtlCol="0">
              <a:spAutoFit/>
            </a:bodyPr>
            <a:lstStyle/>
            <a:p>
              <a:r>
                <a:rPr lang="en-US" sz="1400" dirty="0" smtClean="0">
                  <a:latin typeface="Seravek"/>
                  <a:cs typeface="Seravek"/>
                </a:rPr>
                <a:t>Stage 1</a:t>
              </a:r>
              <a:endParaRPr lang="en-US" sz="1400" dirty="0">
                <a:latin typeface="Seravek"/>
                <a:cs typeface="Seravek"/>
              </a:endParaRPr>
            </a:p>
          </p:txBody>
        </p:sp>
        <p:sp>
          <p:nvSpPr>
            <p:cNvPr id="13" name="Rectangle 12"/>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4" name="Rectangle 13"/>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5" name="TextBox 14"/>
            <p:cNvSpPr txBox="1"/>
            <p:nvPr/>
          </p:nvSpPr>
          <p:spPr>
            <a:xfrm>
              <a:off x="4336969" y="1757211"/>
              <a:ext cx="736099" cy="346558"/>
            </a:xfrm>
            <a:prstGeom prst="rect">
              <a:avLst/>
            </a:prstGeom>
            <a:noFill/>
          </p:spPr>
          <p:txBody>
            <a:bodyPr wrap="none" rtlCol="0">
              <a:spAutoFit/>
            </a:bodyPr>
            <a:lstStyle/>
            <a:p>
              <a:r>
                <a:rPr lang="en-US" sz="1400" dirty="0" smtClean="0">
                  <a:latin typeface="Seravek"/>
                  <a:cs typeface="Seravek"/>
                </a:rPr>
                <a:t>Stage 2</a:t>
              </a:r>
              <a:endParaRPr lang="en-US" sz="1400" dirty="0">
                <a:latin typeface="Seravek"/>
                <a:cs typeface="Seravek"/>
              </a:endParaRPr>
            </a:p>
          </p:txBody>
        </p:sp>
        <p:sp>
          <p:nvSpPr>
            <p:cNvPr id="16" name="Rectangle 15"/>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7" name="Rectangle 16"/>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8" name="TextBox 17"/>
            <p:cNvSpPr txBox="1"/>
            <p:nvPr/>
          </p:nvSpPr>
          <p:spPr>
            <a:xfrm>
              <a:off x="6703927" y="1751913"/>
              <a:ext cx="737702" cy="346558"/>
            </a:xfrm>
            <a:prstGeom prst="rect">
              <a:avLst/>
            </a:prstGeom>
            <a:noFill/>
          </p:spPr>
          <p:txBody>
            <a:bodyPr wrap="none" rtlCol="0">
              <a:spAutoFit/>
            </a:bodyPr>
            <a:lstStyle/>
            <a:p>
              <a:r>
                <a:rPr lang="en-US" sz="1400" dirty="0" smtClean="0">
                  <a:latin typeface="Seravek"/>
                  <a:cs typeface="Seravek"/>
                </a:rPr>
                <a:t>Stage 3</a:t>
              </a:r>
              <a:endParaRPr lang="en-US" sz="1400" dirty="0">
                <a:latin typeface="Seravek"/>
                <a:cs typeface="Seravek"/>
              </a:endParaRPr>
            </a:p>
          </p:txBody>
        </p:sp>
        <p:grpSp>
          <p:nvGrpSpPr>
            <p:cNvPr id="19" name="Group 18"/>
            <p:cNvGrpSpPr/>
            <p:nvPr/>
          </p:nvGrpSpPr>
          <p:grpSpPr>
            <a:xfrm>
              <a:off x="1722811" y="2155992"/>
              <a:ext cx="1359183" cy="1476186"/>
              <a:chOff x="2100666" y="2399016"/>
              <a:chExt cx="1613266" cy="1946882"/>
            </a:xfrm>
          </p:grpSpPr>
          <p:grpSp>
            <p:nvGrpSpPr>
              <p:cNvPr id="61" name="Group 60"/>
              <p:cNvGrpSpPr/>
              <p:nvPr/>
            </p:nvGrpSpPr>
            <p:grpSpPr>
              <a:xfrm>
                <a:off x="2100666" y="2410641"/>
                <a:ext cx="1065615" cy="1928067"/>
                <a:chOff x="2162575" y="3232150"/>
                <a:chExt cx="1042315" cy="2241548"/>
              </a:xfrm>
            </p:grpSpPr>
            <p:cxnSp>
              <p:nvCxnSpPr>
                <p:cNvPr id="65" name="Straight Arrow Connector 64"/>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62" name="Group 61"/>
              <p:cNvGrpSpPr/>
              <p:nvPr/>
            </p:nvGrpSpPr>
            <p:grpSpPr>
              <a:xfrm>
                <a:off x="3160550" y="2399016"/>
                <a:ext cx="553382" cy="1946882"/>
                <a:chOff x="3431559" y="4468475"/>
                <a:chExt cx="553382" cy="1946882"/>
              </a:xfrm>
            </p:grpSpPr>
            <p:sp>
              <p:nvSpPr>
                <p:cNvPr id="63" name="Trapezoid 62"/>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64" name="TextBox 63"/>
                <p:cNvSpPr txBox="1"/>
                <p:nvPr/>
              </p:nvSpPr>
              <p:spPr>
                <a:xfrm rot="16200000">
                  <a:off x="3011217" y="5198340"/>
                  <a:ext cx="137985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0" name="Group 19"/>
            <p:cNvGrpSpPr/>
            <p:nvPr/>
          </p:nvGrpSpPr>
          <p:grpSpPr>
            <a:xfrm>
              <a:off x="4053314" y="2150541"/>
              <a:ext cx="1359183" cy="1476186"/>
              <a:chOff x="2100666" y="2399016"/>
              <a:chExt cx="1613266" cy="1946882"/>
            </a:xfrm>
          </p:grpSpPr>
          <p:grpSp>
            <p:nvGrpSpPr>
              <p:cNvPr id="55" name="Group 54"/>
              <p:cNvGrpSpPr/>
              <p:nvPr/>
            </p:nvGrpSpPr>
            <p:grpSpPr>
              <a:xfrm>
                <a:off x="2100666" y="2410641"/>
                <a:ext cx="1065615" cy="1928067"/>
                <a:chOff x="2162575" y="3232150"/>
                <a:chExt cx="1042315" cy="2241548"/>
              </a:xfrm>
            </p:grpSpPr>
            <p:cxnSp>
              <p:nvCxnSpPr>
                <p:cNvPr id="59" name="Straight Arrow Connector 58"/>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6" name="Group 55"/>
              <p:cNvGrpSpPr/>
              <p:nvPr/>
            </p:nvGrpSpPr>
            <p:grpSpPr>
              <a:xfrm>
                <a:off x="3160550" y="2399016"/>
                <a:ext cx="553382" cy="1946882"/>
                <a:chOff x="3431559" y="4468475"/>
                <a:chExt cx="553382" cy="1946882"/>
              </a:xfrm>
            </p:grpSpPr>
            <p:sp>
              <p:nvSpPr>
                <p:cNvPr id="57" name="Trapezoid 56"/>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8" name="TextBox 57"/>
                <p:cNvSpPr txBox="1"/>
                <p:nvPr/>
              </p:nvSpPr>
              <p:spPr>
                <a:xfrm rot="16200000">
                  <a:off x="3023928" y="5185629"/>
                  <a:ext cx="1354432"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1" name="Group 20"/>
            <p:cNvGrpSpPr/>
            <p:nvPr/>
          </p:nvGrpSpPr>
          <p:grpSpPr>
            <a:xfrm>
              <a:off x="6413047" y="2150541"/>
              <a:ext cx="1359183" cy="1476186"/>
              <a:chOff x="2100666" y="2399016"/>
              <a:chExt cx="1613266" cy="1946882"/>
            </a:xfrm>
          </p:grpSpPr>
          <p:grpSp>
            <p:nvGrpSpPr>
              <p:cNvPr id="49" name="Group 48"/>
              <p:cNvGrpSpPr/>
              <p:nvPr/>
            </p:nvGrpSpPr>
            <p:grpSpPr>
              <a:xfrm>
                <a:off x="2100666" y="2410641"/>
                <a:ext cx="1065615" cy="1928067"/>
                <a:chOff x="2162575" y="3232150"/>
                <a:chExt cx="1042315" cy="2241548"/>
              </a:xfrm>
            </p:grpSpPr>
            <p:cxnSp>
              <p:nvCxnSpPr>
                <p:cNvPr id="53" name="Straight Arrow Connector 52"/>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0" name="Group 49"/>
              <p:cNvGrpSpPr/>
              <p:nvPr/>
            </p:nvGrpSpPr>
            <p:grpSpPr>
              <a:xfrm>
                <a:off x="3160550" y="2399016"/>
                <a:ext cx="553382" cy="1946882"/>
                <a:chOff x="3431559" y="4468475"/>
                <a:chExt cx="553382" cy="1946882"/>
              </a:xfrm>
            </p:grpSpPr>
            <p:sp>
              <p:nvSpPr>
                <p:cNvPr id="51" name="Trapezoid 50"/>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2" name="TextBox 51"/>
                <p:cNvSpPr txBox="1"/>
                <p:nvPr/>
              </p:nvSpPr>
              <p:spPr>
                <a:xfrm rot="16200000">
                  <a:off x="3007622" y="5201935"/>
                  <a:ext cx="138704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sp>
          <p:nvSpPr>
            <p:cNvPr id="22" name="Right Arrow 21"/>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grpSp>
          <p:nvGrpSpPr>
            <p:cNvPr id="23" name="Group 22"/>
            <p:cNvGrpSpPr/>
            <p:nvPr/>
          </p:nvGrpSpPr>
          <p:grpSpPr>
            <a:xfrm>
              <a:off x="1639737" y="4033466"/>
              <a:ext cx="1506655" cy="2152299"/>
              <a:chOff x="1887006" y="4466959"/>
              <a:chExt cx="1506655" cy="2152299"/>
            </a:xfrm>
          </p:grpSpPr>
          <p:sp>
            <p:nvSpPr>
              <p:cNvPr id="47" name="Rectangle 46"/>
              <p:cNvSpPr/>
              <p:nvPr/>
            </p:nvSpPr>
            <p:spPr>
              <a:xfrm>
                <a:off x="1887006" y="477182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Memory</a:t>
                </a:r>
              </a:p>
              <a:p>
                <a:pPr algn="ctr"/>
                <a:r>
                  <a:rPr lang="en-US" sz="2400" dirty="0">
                    <a:solidFill>
                      <a:schemeClr val="tx1"/>
                    </a:solidFill>
                    <a:latin typeface="Seravek" charset="0"/>
                    <a:ea typeface="Seravek" charset="0"/>
                    <a:cs typeface="Seravek" charset="0"/>
                  </a:rPr>
                  <a:t>Cluster 1</a:t>
                </a:r>
              </a:p>
              <a:p>
                <a:pPr algn="ctr"/>
                <a:endParaRPr lang="en-US" sz="2400" dirty="0" smtClean="0">
                  <a:solidFill>
                    <a:schemeClr val="tx1"/>
                  </a:solidFill>
                  <a:latin typeface="Seravek" charset="0"/>
                  <a:ea typeface="Seravek" charset="0"/>
                  <a:cs typeface="Seravek" charset="0"/>
                </a:endParaRPr>
              </a:p>
            </p:txBody>
          </p:sp>
          <p:cxnSp>
            <p:nvCxnSpPr>
              <p:cNvPr id="48" name="Straight Arrow Connector 47"/>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960844" y="4028218"/>
              <a:ext cx="1506655" cy="2160949"/>
              <a:chOff x="1888932" y="4466959"/>
              <a:chExt cx="1506655" cy="2160949"/>
            </a:xfrm>
          </p:grpSpPr>
          <p:sp>
            <p:nvSpPr>
              <p:cNvPr id="45" name="Rectangle 44"/>
              <p:cNvSpPr/>
              <p:nvPr/>
            </p:nvSpPr>
            <p:spPr>
              <a:xfrm>
                <a:off x="1888932" y="478047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a:t>
                </a:r>
                <a:endParaRPr lang="en-US" sz="2400" dirty="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Cluster 2</a:t>
                </a:r>
              </a:p>
            </p:txBody>
          </p:sp>
          <p:cxnSp>
            <p:nvCxnSpPr>
              <p:cNvPr id="46" name="Straight Arrow Connector 4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364759" y="4028218"/>
              <a:ext cx="1506655" cy="2152296"/>
              <a:chOff x="1899706" y="4466959"/>
              <a:chExt cx="1506655" cy="2152296"/>
            </a:xfrm>
          </p:grpSpPr>
          <p:sp>
            <p:nvSpPr>
              <p:cNvPr id="43" name="Rectangle 42"/>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 </a:t>
                </a:r>
              </a:p>
              <a:p>
                <a:pPr algn="ctr"/>
                <a:r>
                  <a:rPr lang="en-US" sz="2400" dirty="0" smtClean="0">
                    <a:solidFill>
                      <a:schemeClr val="tx1"/>
                    </a:solidFill>
                    <a:latin typeface="Seravek" charset="0"/>
                    <a:ea typeface="Seravek" charset="0"/>
                    <a:cs typeface="Seravek" charset="0"/>
                  </a:rPr>
                  <a:t>Cluster 3</a:t>
                </a:r>
              </a:p>
            </p:txBody>
          </p:sp>
          <p:cxnSp>
            <p:nvCxnSpPr>
              <p:cNvPr id="44" name="Straight Arrow Connector 4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6" name="Right Arrow 25"/>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sp>
          <p:nvSpPr>
            <p:cNvPr id="27" name="Rectangle 26"/>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28" name="Rectangle 27"/>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29" name="TextBox 28"/>
            <p:cNvSpPr txBox="1"/>
            <p:nvPr/>
          </p:nvSpPr>
          <p:spPr>
            <a:xfrm>
              <a:off x="9502735" y="1760181"/>
              <a:ext cx="777777" cy="346558"/>
            </a:xfrm>
            <a:prstGeom prst="rect">
              <a:avLst/>
            </a:prstGeom>
            <a:noFill/>
          </p:spPr>
          <p:txBody>
            <a:bodyPr wrap="none" rtlCol="0">
              <a:spAutoFit/>
            </a:bodyPr>
            <a:lstStyle/>
            <a:p>
              <a:r>
                <a:rPr lang="en-US" sz="1400" dirty="0" smtClean="0">
                  <a:latin typeface="Seravek"/>
                  <a:cs typeface="Seravek"/>
                </a:rPr>
                <a:t>Stage </a:t>
              </a:r>
              <a:r>
                <a:rPr lang="en-US" sz="1400" dirty="0">
                  <a:latin typeface="Seravek"/>
                  <a:cs typeface="Seravek"/>
                </a:rPr>
                <a:t>N</a:t>
              </a:r>
            </a:p>
          </p:txBody>
        </p:sp>
        <p:grpSp>
          <p:nvGrpSpPr>
            <p:cNvPr id="30" name="Group 29"/>
            <p:cNvGrpSpPr/>
            <p:nvPr/>
          </p:nvGrpSpPr>
          <p:grpSpPr>
            <a:xfrm>
              <a:off x="9199551" y="2160070"/>
              <a:ext cx="1359183" cy="1476186"/>
              <a:chOff x="2100666" y="2399016"/>
              <a:chExt cx="1613266" cy="1946882"/>
            </a:xfrm>
          </p:grpSpPr>
          <p:grpSp>
            <p:nvGrpSpPr>
              <p:cNvPr id="37" name="Group 36"/>
              <p:cNvGrpSpPr/>
              <p:nvPr/>
            </p:nvGrpSpPr>
            <p:grpSpPr>
              <a:xfrm>
                <a:off x="2100666" y="2410641"/>
                <a:ext cx="1065615" cy="1928067"/>
                <a:chOff x="2162575" y="3232150"/>
                <a:chExt cx="1042315" cy="2241548"/>
              </a:xfrm>
            </p:grpSpPr>
            <p:cxnSp>
              <p:nvCxnSpPr>
                <p:cNvPr id="41" name="Straight Arrow Connector 40"/>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38" name="Group 37"/>
              <p:cNvGrpSpPr/>
              <p:nvPr/>
            </p:nvGrpSpPr>
            <p:grpSpPr>
              <a:xfrm>
                <a:off x="3160550" y="2399016"/>
                <a:ext cx="553382" cy="1946882"/>
                <a:chOff x="3431559" y="4468475"/>
                <a:chExt cx="553382" cy="1946882"/>
              </a:xfrm>
            </p:grpSpPr>
            <p:sp>
              <p:nvSpPr>
                <p:cNvPr id="39" name="Trapezoid 38"/>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40" name="TextBox 39"/>
                <p:cNvSpPr txBox="1"/>
                <p:nvPr/>
              </p:nvSpPr>
              <p:spPr>
                <a:xfrm rot="16200000">
                  <a:off x="3030212" y="5179345"/>
                  <a:ext cx="134186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31" name="Group 30"/>
            <p:cNvGrpSpPr/>
            <p:nvPr/>
          </p:nvGrpSpPr>
          <p:grpSpPr>
            <a:xfrm>
              <a:off x="9151263" y="4037747"/>
              <a:ext cx="1506655" cy="2152296"/>
              <a:chOff x="1899706" y="4466959"/>
              <a:chExt cx="1506655" cy="2152296"/>
            </a:xfrm>
          </p:grpSpPr>
          <p:sp>
            <p:nvSpPr>
              <p:cNvPr id="35" name="Rectangle 34"/>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r>
                  <a:rPr lang="en-US" sz="1400" dirty="0" smtClean="0">
                    <a:solidFill>
                      <a:schemeClr val="tx1"/>
                    </a:solidFill>
                    <a:latin typeface="Seravek" charset="0"/>
                    <a:ea typeface="Seravek" charset="0"/>
                    <a:cs typeface="Seravek" charset="0"/>
                  </a:rPr>
                  <a:t>Memory Cluster N</a:t>
                </a:r>
              </a:p>
            </p:txBody>
          </p:sp>
          <p:cxnSp>
            <p:nvCxnSpPr>
              <p:cNvPr id="36" name="Straight Arrow Connector 3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8223739" y="5400637"/>
              <a:ext cx="56116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0" name="Rectangle 79"/>
          <p:cNvSpPr/>
          <p:nvPr/>
        </p:nvSpPr>
        <p:spPr>
          <a:xfrm>
            <a:off x="1683044" y="5119207"/>
            <a:ext cx="1517355" cy="1524481"/>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4" name="Rectangle 83"/>
          <p:cNvSpPr/>
          <p:nvPr/>
        </p:nvSpPr>
        <p:spPr>
          <a:xfrm>
            <a:off x="3997929" y="5119205"/>
            <a:ext cx="1531334" cy="1538769"/>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5" name="Rectangle 84"/>
          <p:cNvSpPr/>
          <p:nvPr/>
        </p:nvSpPr>
        <p:spPr>
          <a:xfrm>
            <a:off x="6386513" y="5500688"/>
            <a:ext cx="1500188" cy="1126023"/>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7" name="Rectangle 86"/>
          <p:cNvSpPr/>
          <p:nvPr/>
        </p:nvSpPr>
        <p:spPr>
          <a:xfrm>
            <a:off x="7563174" y="2758698"/>
            <a:ext cx="4567800" cy="409930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291620" y="3900355"/>
            <a:ext cx="5852884" cy="1815882"/>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charset="0"/>
              <a:buChar char="•"/>
            </a:pPr>
            <a:r>
              <a:rPr lang="en-US" sz="2200" dirty="0" smtClean="0"/>
              <a:t>Must extract key multiple times</a:t>
            </a:r>
          </a:p>
          <a:p>
            <a:pPr marL="342900" indent="-342900">
              <a:buFont typeface="Wingdings" charset="2"/>
              <a:buChar char="Ø"/>
            </a:pPr>
            <a:r>
              <a:rPr lang="en-US" sz="2200" dirty="0" smtClean="0"/>
              <a:t>Wastes match capacity</a:t>
            </a:r>
          </a:p>
          <a:p>
            <a:pPr marL="342900" indent="-342900">
              <a:buFont typeface="Wingdings" charset="2"/>
              <a:buChar char="Ø"/>
            </a:pPr>
            <a:r>
              <a:rPr lang="en-US" sz="2200" dirty="0" smtClean="0"/>
              <a:t>Action units unused until last stage</a:t>
            </a:r>
          </a:p>
          <a:p>
            <a:pPr marL="342900" indent="-342900">
              <a:buFont typeface="Wingdings" charset="2"/>
              <a:buChar char="Ø"/>
            </a:pPr>
            <a:r>
              <a:rPr lang="en-US" sz="2400" dirty="0" err="1">
                <a:solidFill>
                  <a:srgbClr val="0231FF"/>
                </a:solidFill>
              </a:rPr>
              <a:t>dRMT</a:t>
            </a:r>
            <a:r>
              <a:rPr lang="en-US" sz="2400" dirty="0">
                <a:solidFill>
                  <a:srgbClr val="0231FF"/>
                </a:solidFill>
              </a:rPr>
              <a:t> </a:t>
            </a:r>
            <a:r>
              <a:rPr lang="en-US" sz="2400" dirty="0" smtClean="0">
                <a:solidFill>
                  <a:srgbClr val="0231FF"/>
                </a:solidFill>
              </a:rPr>
              <a:t>will use only 1 match/action unit</a:t>
            </a:r>
            <a:endParaRPr lang="en-US" sz="2400" dirty="0">
              <a:solidFill>
                <a:srgbClr val="0231FF"/>
              </a:solidFill>
            </a:endParaRPr>
          </a:p>
          <a:p>
            <a:pPr marL="342900" indent="-342900">
              <a:buFont typeface="Wingdings" charset="2"/>
              <a:buChar char="Ø"/>
            </a:pPr>
            <a:endParaRPr lang="en-US" sz="2200" dirty="0"/>
          </a:p>
        </p:txBody>
      </p:sp>
    </p:spTree>
    <p:extLst>
      <p:ext uri="{BB962C8B-B14F-4D97-AF65-F5344CB8AC3E}">
        <p14:creationId xmlns:p14="http://schemas.microsoft.com/office/powerpoint/2010/main" val="164916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25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4" grpId="0" animBg="1"/>
      <p:bldP spid="85" grpId="0" animBg="1"/>
      <p:bldP spid="87" grpId="0" animBg="1"/>
      <p:bldP spid="88" grpId="0" uiExpand="1" build="allAtOnce"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11782</TotalTime>
  <Words>6992</Words>
  <Application>Microsoft Macintosh PowerPoint</Application>
  <PresentationFormat>Widescreen</PresentationFormat>
  <Paragraphs>1352</Paragraphs>
  <Slides>47</Slides>
  <Notes>44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Calibri</vt:lpstr>
      <vt:lpstr>Cambria Math</vt:lpstr>
      <vt:lpstr>Seravek</vt:lpstr>
      <vt:lpstr>Wingdings</vt:lpstr>
      <vt:lpstr>Arial</vt:lpstr>
      <vt:lpstr>Office Theme</vt:lpstr>
      <vt:lpstr>dRMT: Disaggregated Programmable Switching</vt:lpstr>
      <vt:lpstr>Today’s programmable switches (e.g., RMT)</vt:lpstr>
      <vt:lpstr>dRMT in one slide</vt:lpstr>
      <vt:lpstr>The dRMT architecture</vt:lpstr>
      <vt:lpstr>Memory disaggregation</vt:lpstr>
      <vt:lpstr>Compute disaggregation</vt:lpstr>
      <vt:lpstr>Compute disaggregation</vt:lpstr>
      <vt:lpstr>Compute disaggregation</vt:lpstr>
      <vt:lpstr>How does dRMT improve on RMT?</vt:lpstr>
      <vt:lpstr>How does dRMT improve on RMT?</vt:lpstr>
      <vt:lpstr>3 questions to determine dRMT’s practicality</vt:lpstr>
      <vt:lpstr>Compiling a program to dRMT</vt:lpstr>
      <vt:lpstr>Crossbar decouples scheduling and placement</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Minimizing no-ops: ILP formulation</vt:lpstr>
      <vt:lpstr>Evaluation: Comparing RMT and dRMT</vt:lpstr>
      <vt:lpstr>Evaluation: Comparing RMT and dRMT</vt:lpstr>
      <vt:lpstr>Evaluation: Comparing RMT and dRMT</vt:lpstr>
      <vt:lpstr>Evaluation: Comparing RMT and dRMT</vt:lpstr>
      <vt:lpstr>dRMT hardware feasibility</vt:lpstr>
      <vt:lpstr>Comparing chip areas of RMT and dRMT</vt:lpstr>
      <vt:lpstr>Conclusion</vt:lpstr>
      <vt:lpstr>Backup slides</vt:lpstr>
      <vt:lpstr>Processor scheduling example</vt:lpstr>
      <vt:lpstr>Processor scheduling example</vt:lpstr>
      <vt:lpstr>dRMT eliminates performance cliffs</vt:lpstr>
      <vt:lpstr>ILP circle intuition</vt:lpstr>
      <vt:lpstr>dRMT crossbar design</vt:lpstr>
      <vt:lpstr>dRMT crossbar design</vt:lpstr>
      <vt:lpstr>dRMT crossbar design</vt:lpstr>
      <vt:lpstr>dRMT’s crossbar</vt:lpstr>
      <vt:lpstr>Evaluation: switch.p4 on RMT and dRMT</vt:lpstr>
      <vt:lpstr>Evaluation: switch.p4 on RMT and dRMT</vt:lpstr>
      <vt:lpstr>Scheduling Constraints</vt:lpstr>
      <vt:lpstr>Extracting dependencies from P4 programs</vt:lpstr>
      <vt:lpstr>dRMT hardware: instruction memory</vt:lpstr>
      <vt:lpstr>dRMT architecture: crossbar</vt:lpstr>
      <vt:lpstr>dRMT Match Action Processor</vt:lpstr>
      <vt:lpstr>Enforcing periodic resource constraints</vt:lpstr>
      <vt:lpstr>Problems with RMT Architecture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2640</cp:revision>
  <dcterms:created xsi:type="dcterms:W3CDTF">2017-05-13T13:11:05Z</dcterms:created>
  <dcterms:modified xsi:type="dcterms:W3CDTF">2017-08-21T07:00:13Z</dcterms:modified>
</cp:coreProperties>
</file>