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7"/>
    <p:restoredTop sz="62006"/>
  </p:normalViewPr>
  <p:slideViewPr>
    <p:cSldViewPr snapToGrid="0" snapToObjects="1" showGuides="1">
      <p:cViewPr>
        <p:scale>
          <a:sx n="84" d="100"/>
          <a:sy n="84" d="100"/>
        </p:scale>
        <p:origin x="1000" y="144"/>
      </p:cViewPr>
      <p:guideLst/>
    </p:cSldViewPr>
  </p:slideViewPr>
  <p:notesTextViewPr>
    <p:cViewPr>
      <p:scale>
        <a:sx n="1" d="1"/>
        <a:sy n="1" d="1"/>
      </p:scale>
      <p:origin x="0" y="-50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495953408"/>
        <c:axId val="491548032"/>
      </c:scatterChart>
      <c:valAx>
        <c:axId val="49595340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491548032"/>
        <c:crosses val="autoZero"/>
        <c:crossBetween val="midCat"/>
      </c:valAx>
      <c:valAx>
        <c:axId val="491548032"/>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495953408"/>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419260240"/>
        <c:axId val="419180736"/>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419122896"/>
        <c:axId val="419153728"/>
      </c:barChart>
      <c:catAx>
        <c:axId val="41926024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419180736"/>
        <c:crossesAt val="0.0"/>
        <c:auto val="1"/>
        <c:lblAlgn val="ctr"/>
        <c:lblOffset val="100"/>
        <c:noMultiLvlLbl val="0"/>
      </c:catAx>
      <c:valAx>
        <c:axId val="419180736"/>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419260240"/>
        <c:crosses val="autoZero"/>
        <c:crossBetween val="between"/>
      </c:valAx>
      <c:valAx>
        <c:axId val="419153728"/>
        <c:scaling>
          <c:orientation val="minMax"/>
          <c:max val="45.0"/>
          <c:min val="0.0"/>
        </c:scaling>
        <c:delete val="0"/>
        <c:axPos val="r"/>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419122896"/>
        <c:crosses val="max"/>
        <c:crossBetween val="between"/>
      </c:valAx>
      <c:catAx>
        <c:axId val="419122896"/>
        <c:scaling>
          <c:orientation val="minMax"/>
        </c:scaling>
        <c:delete val="1"/>
        <c:axPos val="b"/>
        <c:numFmt formatCode="General" sourceLinked="1"/>
        <c:majorTickMark val="out"/>
        <c:minorTickMark val="none"/>
        <c:tickLblPos val="nextTo"/>
        <c:crossAx val="419153728"/>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412106352"/>
        <c:axId val="425671264"/>
      </c:barChart>
      <c:catAx>
        <c:axId val="41210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671264"/>
        <c:crosses val="autoZero"/>
        <c:auto val="1"/>
        <c:lblAlgn val="ctr"/>
        <c:lblOffset val="100"/>
        <c:noMultiLvlLbl val="0"/>
      </c:catAx>
      <c:valAx>
        <c:axId val="425671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106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a:t>
            </a:r>
            <a:r>
              <a:rPr lang="en-US" dirty="0" smtClean="0"/>
              <a:t>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a:t>
            </a:r>
            <a:r>
              <a:rPr lang="en-US" baseline="0" dirty="0" smtClean="0"/>
              <a:t>decreases drastically</a:t>
            </a:r>
            <a:r>
              <a:rPr lang="en-US" baseline="0" dirty="0" smtClean="0"/>
              <a:t>. If a program needs more stages than </a:t>
            </a:r>
            <a:r>
              <a:rPr lang="en-US" baseline="0" dirty="0" smtClean="0"/>
              <a:t>what the switch has, you need to recirculate </a:t>
            </a:r>
            <a:r>
              <a:rPr lang="en-US" baseline="0" dirty="0" smtClean="0"/>
              <a:t>the packet back into the pipeline for a second pass. But </a:t>
            </a:r>
            <a:r>
              <a:rPr lang="en-US" baseline="0" dirty="0" smtClean="0"/>
              <a:t>this cuts throughput </a:t>
            </a:r>
            <a:r>
              <a:rPr lang="en-US" baseline="0" dirty="0" smtClean="0"/>
              <a:t>in </a:t>
            </a:r>
            <a:r>
              <a:rPr lang="en-US" baseline="0" dirty="0" smtClean="0"/>
              <a:t>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a:t>
            </a:r>
            <a:r>
              <a:rPr lang="en-US" baseline="0" dirty="0" smtClean="0"/>
              <a:t>processor. </a:t>
            </a:r>
            <a:r>
              <a:rPr lang="en-US" baseline="0" dirty="0" smtClean="0"/>
              <a:t>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a:t>
            </a:r>
            <a:r>
              <a:rPr lang="en-US" baseline="0" dirty="0" smtClean="0"/>
              <a:t>determine if </a:t>
            </a:r>
            <a:r>
              <a:rPr lang="en-US" baseline="0" dirty="0" err="1" smtClean="0"/>
              <a:t>dRMT</a:t>
            </a:r>
            <a:r>
              <a:rPr lang="en-US" baseline="0" dirty="0" smtClean="0"/>
              <a:t> is </a:t>
            </a:r>
            <a:r>
              <a:rPr lang="en-US" baseline="0" dirty="0" smtClean="0"/>
              <a:t>practical.</a:t>
            </a:r>
            <a:endParaRPr lang="en-US" baseline="0" dirty="0" smtClean="0"/>
          </a:p>
          <a:p>
            <a:endParaRPr lang="en-US" baseline="0" dirty="0" smtClean="0"/>
          </a:p>
          <a:p>
            <a:r>
              <a:rPr lang="en-US" baseline="0" dirty="0" smtClean="0"/>
              <a:t>First, can </a:t>
            </a:r>
            <a:r>
              <a:rPr lang="en-US" baseline="0" dirty="0" err="1" smtClean="0"/>
              <a:t>dRMT</a:t>
            </a:r>
            <a:r>
              <a:rPr lang="en-US" baseline="0" dirty="0" smtClean="0"/>
              <a:t> </a:t>
            </a:r>
            <a:r>
              <a:rPr lang="en-US" baseline="0" dirty="0" smtClean="0"/>
              <a:t>provide </a:t>
            </a:r>
            <a:r>
              <a:rPr lang="en-US" baseline="0" dirty="0" smtClean="0"/>
              <a:t>deterministic </a:t>
            </a:r>
            <a:r>
              <a:rPr lang="en-US" baseline="0" dirty="0" smtClean="0"/>
              <a:t>performance guarantees </a:t>
            </a:r>
            <a:r>
              <a:rPr lang="en-US" baseline="0" dirty="0" smtClean="0"/>
              <a:t>for packet </a:t>
            </a:r>
            <a:r>
              <a:rPr lang="en-US" baseline="0" dirty="0" smtClean="0"/>
              <a:t>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a:t>
            </a:r>
            <a:r>
              <a:rPr lang="en-US" baseline="0" dirty="0" smtClean="0"/>
              <a:t>second question is how </a:t>
            </a:r>
            <a:r>
              <a:rPr lang="en-US" baseline="0" dirty="0" err="1" smtClean="0"/>
              <a:t>dRMT</a:t>
            </a:r>
            <a:r>
              <a:rPr lang="en-US" baseline="0" dirty="0" smtClean="0"/>
              <a:t> and RMT compare on real </a:t>
            </a:r>
            <a:r>
              <a:rPr lang="en-US" baseline="0" dirty="0" smtClean="0"/>
              <a:t>programs? </a:t>
            </a:r>
            <a:r>
              <a:rPr lang="en-US" baseline="0" dirty="0" smtClean="0"/>
              <a:t>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a:t>
            </a:r>
            <a:r>
              <a:rPr lang="en-US" baseline="0" dirty="0" smtClean="0"/>
              <a:t>, </a:t>
            </a:r>
            <a:r>
              <a:rPr lang="en-US" baseline="0" dirty="0" smtClean="0"/>
              <a:t>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a:t>
            </a:r>
            <a:r>
              <a:rPr lang="en-US" baseline="0" dirty="0" smtClean="0"/>
              <a:t>eliminate all sources of variable latency such as memory contention or contention for processor resources. This </a:t>
            </a:r>
            <a:r>
              <a:rPr lang="en-US" baseline="0" dirty="0" smtClean="0"/>
              <a:t>scheduling problem can be posed as an integer linear program as we’ll show</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t>
            </a:r>
            <a:r>
              <a:rPr lang="en-US" baseline="0" smtClean="0"/>
              <a:t>also </a:t>
            </a:r>
            <a:r>
              <a:rPr lang="en-US" baseline="0" smtClean="0"/>
              <a:t>prove </a:t>
            </a:r>
            <a:r>
              <a:rPr lang="en-US" baseline="0" dirty="0" smtClean="0"/>
              <a:t>that </a:t>
            </a:r>
            <a:r>
              <a:rPr lang="en-US" baseline="0" dirty="0" smtClean="0"/>
              <a:t>the throughput of a program on </a:t>
            </a:r>
            <a:r>
              <a:rPr lang="en-US" baseline="0" dirty="0" err="1" smtClean="0"/>
              <a:t>dRMT</a:t>
            </a:r>
            <a:r>
              <a:rPr lang="en-US" baseline="0" dirty="0" smtClean="0"/>
              <a:t> is at least as good as that of RMT, </a:t>
            </a:r>
            <a:r>
              <a:rPr lang="en-US" baseline="0" dirty="0" smtClean="0"/>
              <a:t>if both have </a:t>
            </a:r>
            <a:r>
              <a:rPr lang="en-US" baseline="0" dirty="0" smtClean="0"/>
              <a:t>the same number of hardware resources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we want to minimize no-ops to minimize packet processing latency.</a:t>
            </a:r>
          </a:p>
          <a:p>
            <a:endParaRPr lang="en-US" baseline="0" dirty="0" smtClean="0"/>
          </a:p>
          <a:p>
            <a:r>
              <a:rPr lang="en-US" baseline="0" dirty="0" smtClean="0"/>
              <a:t>N sectors are not N processors. They are N </a:t>
            </a:r>
            <a:r>
              <a:rPr lang="en-US" baseline="0" smtClean="0"/>
              <a:t>periods.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t>
            </a:r>
            <a:r>
              <a:rPr lang="en-US" baseline="0" dirty="0" smtClean="0"/>
              <a:t>aggregation is </a:t>
            </a:r>
            <a:r>
              <a:rPr lang="en-US" baseline="0" dirty="0" smtClean="0"/>
              <a:t>that it is inefficient for programs that do not confirm to the fixed ratio provided by the hardware. This is because you can’t allocate resources independently. If you increase </a:t>
            </a:r>
            <a:r>
              <a:rPr lang="en-US" baseline="0" dirty="0" smtClean="0"/>
              <a:t>one resource, </a:t>
            </a:r>
            <a:r>
              <a:rPr lang="en-US" baseline="0" dirty="0" smtClean="0"/>
              <a:t>you have to increase the </a:t>
            </a:r>
            <a:r>
              <a:rPr lang="en-US" baseline="0" dirty="0" smtClean="0"/>
              <a:t>other to maintain the same ratio. If you have a program that has a disproportionately large demand on one particular resource, you end up wasting resources.</a:t>
            </a:r>
          </a:p>
          <a:p>
            <a:endParaRPr lang="en-US" baseline="0" dirty="0" smtClean="0"/>
          </a:p>
          <a:p>
            <a:r>
              <a:rPr lang="en-US" baseline="0" dirty="0" smtClean="0"/>
              <a:t>The </a:t>
            </a:r>
            <a:r>
              <a:rPr lang="en-US" baseline="0" dirty="0" smtClean="0"/>
              <a:t>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a:t>
            </a:r>
            <a:r>
              <a:rPr lang="en-US" baseline="0" dirty="0" smtClean="0"/>
              <a:t>independently. The result is more flexibility in allocation and hence better hardware utilization.</a:t>
            </a:r>
            <a:endParaRPr lang="en-US" baseline="0" dirty="0" smtClean="0"/>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a:t>
            </a:r>
            <a:r>
              <a:rPr lang="en-US" baseline="0" dirty="0" smtClean="0"/>
              <a:t>rigidly forced </a:t>
            </a:r>
            <a:r>
              <a:rPr lang="en-US" baseline="0" dirty="0" smtClean="0"/>
              <a:t>to </a:t>
            </a:r>
            <a:r>
              <a:rPr lang="en-US" baseline="0" dirty="0" smtClean="0"/>
              <a:t>always execute </a:t>
            </a:r>
            <a:r>
              <a:rPr lang="en-US" baseline="0" dirty="0" smtClean="0"/>
              <a:t>matches </a:t>
            </a:r>
            <a:r>
              <a:rPr lang="en-US" baseline="0" dirty="0" smtClean="0"/>
              <a:t>followed by actions </a:t>
            </a:r>
            <a:r>
              <a:rPr lang="en-US" baseline="0" dirty="0" smtClean="0"/>
              <a:t>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a:t>
            </a:r>
            <a:r>
              <a:rPr lang="en-US" baseline="0" dirty="0" smtClean="0"/>
              <a:t>packet. Unlike </a:t>
            </a:r>
            <a:r>
              <a:rPr lang="en-US" baseline="0" dirty="0" smtClean="0"/>
              <a:t>the </a:t>
            </a:r>
            <a:r>
              <a:rPr lang="en-US" baseline="0" dirty="0" smtClean="0"/>
              <a:t>pipeline, </a:t>
            </a:r>
            <a:r>
              <a:rPr lang="en-US" baseline="0" dirty="0" smtClean="0"/>
              <a:t>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t>
            </a:r>
            <a:r>
              <a:rPr lang="en-US" dirty="0" smtClean="0"/>
              <a:t>see what specific</a:t>
            </a:r>
            <a:r>
              <a:rPr lang="en-US" baseline="0" dirty="0" smtClean="0"/>
              <a:t> </a:t>
            </a:r>
            <a:r>
              <a:rPr lang="en-US" dirty="0" smtClean="0"/>
              <a:t>problems </a:t>
            </a:r>
            <a:r>
              <a:rPr lang="en-US" dirty="0" err="1" smtClean="0"/>
              <a:t>dRMT</a:t>
            </a:r>
            <a:r>
              <a:rPr lang="en-US" baseline="0" dirty="0" smtClean="0"/>
              <a:t> </a:t>
            </a:r>
            <a:r>
              <a:rPr lang="en-US" baseline="0" dirty="0" smtClean="0"/>
              <a:t>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a:t>
            </a:r>
            <a:r>
              <a:rPr lang="en-US" baseline="0" dirty="0" smtClean="0"/>
              <a:t>is when you have a table that </a:t>
            </a:r>
            <a:r>
              <a:rPr lang="en-US" baseline="0" dirty="0" smtClean="0"/>
              <a:t>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a:t>
            </a:r>
            <a:r>
              <a:rPr lang="en-US" baseline="0" dirty="0" smtClean="0"/>
              <a:t>then what </a:t>
            </a:r>
            <a:r>
              <a:rPr lang="en-US" baseline="0" dirty="0" smtClean="0"/>
              <a:t>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dirty="0" smtClean="0">
                <a:solidFill>
                  <a:srgbClr val="0432FF"/>
                </a:solidFill>
              </a:rPr>
              <a:t>Needs fewer processors on open-source, proprietary, random programs.</a:t>
            </a:r>
          </a:p>
          <a:p>
            <a:endParaRPr lang="en-US" sz="3200" dirty="0" smtClean="0"/>
          </a:p>
          <a:p>
            <a:r>
              <a:rPr lang="en-US" sz="3200" dirty="0" smtClean="0"/>
              <a:t>Is </a:t>
            </a:r>
            <a:r>
              <a:rPr lang="en-US" sz="3200" dirty="0" err="1" smtClean="0"/>
              <a:t>dRMT</a:t>
            </a:r>
            <a:r>
              <a:rPr lang="en-US" sz="3200" dirty="0" smtClean="0"/>
              <a:t> feasible </a:t>
            </a:r>
            <a:r>
              <a:rPr lang="en-US" sz="3200" dirty="0" smtClean="0"/>
              <a:t>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2039601"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respect table sizes and </a:t>
            </a:r>
            <a:r>
              <a:rPr lang="en-US" sz="2200" dirty="0" smtClean="0"/>
              <a:t>cross</a:t>
            </a:r>
            <a:r>
              <a:rPr lang="en-US" sz="2200" dirty="0" smtClean="0"/>
              <a:t>bar </a:t>
            </a:r>
            <a:r>
              <a:rPr lang="en-US" sz="2200" dirty="0" smtClean="0"/>
              <a:t>constraints.</a:t>
            </a:r>
          </a:p>
          <a:p>
            <a:pPr lvl="1"/>
            <a:r>
              <a:rPr lang="en-US" sz="2200" dirty="0"/>
              <a:t>S</a:t>
            </a:r>
            <a:r>
              <a:rPr lang="en-US" sz="2200" dirty="0" smtClean="0"/>
              <a:t>chedule programs on processors; respect match, action, and </a:t>
            </a:r>
            <a:r>
              <a:rPr lang="en-US" sz="2200" dirty="0" smtClean="0"/>
              <a:t>cross</a:t>
            </a:r>
            <a:r>
              <a:rPr lang="en-US" sz="2200" dirty="0" smtClean="0"/>
              <a:t>bar </a:t>
            </a:r>
            <a:r>
              <a:rPr lang="en-US" sz="2200" dirty="0" smtClean="0"/>
              <a:t>constraints.</a:t>
            </a:r>
          </a:p>
          <a:p>
            <a:endParaRPr lang="en-US" sz="2200"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smtClean="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a:t>
            </a:r>
            <a:r>
              <a:rPr lang="en-US" dirty="0" smtClean="0"/>
              <a:t>programmable </a:t>
            </a:r>
            <a:r>
              <a:rPr lang="en-US" dirty="0"/>
              <a:t>s</a:t>
            </a:r>
            <a:r>
              <a:rPr lang="en-US" dirty="0" smtClean="0"/>
              <a:t>witches </a:t>
            </a:r>
            <a:r>
              <a:rPr lang="en-US" dirty="0" smtClean="0"/>
              <a:t>(e.g.,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r>
              <a:rPr lang="en-US" dirty="0" smtClean="0"/>
              <a:t>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p:grpSp>
        <p:nvGrpSpPr>
          <p:cNvPr id="41" name="Group 40"/>
          <p:cNvGrpSpPr/>
          <p:nvPr/>
        </p:nvGrpSpPr>
        <p:grpSpPr>
          <a:xfrm>
            <a:off x="9743587" y="4349810"/>
            <a:ext cx="1563624"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10538017" y="462432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0538017" y="4624326"/>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0540810" y="521254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0540810" y="5212545"/>
                <a:ext cx="5486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886110" y="482982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886110" y="4829824"/>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5946833" y="10683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507580" y="514137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291714" y="395416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0476308" y="397786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0537842" y="513463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9006237" y="373668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475495" y="375752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8746660" y="511404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5518484" y="2197769"/>
            <a:ext cx="5791202" cy="136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 *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a:latin typeface="Seravek" charset="0"/>
                <a:ea typeface="Seravek" charset="0"/>
                <a:cs typeface="Seravek" charset="0"/>
              </a:rPr>
              <a:t>r</a:t>
            </a:r>
            <a:r>
              <a:rPr lang="en-US" sz="3200" baseline="-25000" dirty="0" err="1">
                <a:latin typeface="Seravek" charset="0"/>
                <a:ea typeface="Seravek" charset="0"/>
                <a:cs typeface="Seravek" charset="0"/>
              </a:rPr>
              <a:t>i</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Respect constraints at each r.</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84" name="Right Arrow 483"/>
          <p:cNvSpPr/>
          <p:nvPr/>
        </p:nvSpPr>
        <p:spPr>
          <a:xfrm>
            <a:off x="6781800" y="408432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Arc 487"/>
          <p:cNvSpPr/>
          <p:nvPr/>
        </p:nvSpPr>
        <p:spPr>
          <a:xfrm>
            <a:off x="9747504" y="435254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rot="10800000">
            <a:off x="9747504" y="435254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up)">
                                      <p:cBhvr>
                                        <p:cTn id="123" dur="500"/>
                                        <p:tgtEl>
                                          <p:spTgt spid="2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down)">
                                      <p:cBhvr>
                                        <p:cTn id="127" dur="500"/>
                                        <p:tgtEl>
                                          <p:spTgt spid="2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up)">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up)">
                                      <p:cBhvr>
                                        <p:cTn id="140" dur="500"/>
                                        <p:tgtEl>
                                          <p:spTgt spid="29"/>
                                        </p:tgtEl>
                                      </p:cBhvr>
                                    </p:animEffect>
                                  </p:childTnLst>
                                </p:cTn>
                              </p:par>
                            </p:childTnLst>
                          </p:cTn>
                        </p:par>
                        <p:par>
                          <p:cTn id="141" fill="hold">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down)">
                                      <p:cBhvr>
                                        <p:cTn id="144" dur="500"/>
                                        <p:tgtEl>
                                          <p:spTgt spid="30"/>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up)">
                                      <p:cBhvr>
                                        <p:cTn id="148" dur="500"/>
                                        <p:tgtEl>
                                          <p:spTgt spid="33"/>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wipe(down)">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9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23" grpId="0" animBg="1"/>
      <p:bldP spid="25" grpId="0" animBg="1"/>
      <p:bldP spid="28" grpId="0" animBg="1"/>
      <p:bldP spid="29" grpId="0" animBg="1"/>
      <p:bldP spid="30" grpId="0" animBg="1"/>
      <p:bldP spid="33" grpId="0" animBg="1"/>
      <p:bldP spid="34" grpId="0" animBg="1"/>
      <p:bldP spid="477" grpId="0" uiExpand="1" build="allAtOnce" animBg="1"/>
      <p:bldP spid="478" grpId="0"/>
      <p:bldP spid="479" grpId="0" animBg="1"/>
      <p:bldP spid="480" grpId="0" animBg="1"/>
      <p:bldP spid="481" grpId="0" animBg="1"/>
      <p:bldP spid="482" grpId="0"/>
      <p:bldP spid="483" grpId="0"/>
      <p:bldP spid="484" grpId="0" animBg="1"/>
      <p:bldP spid="488" grpId="0" animBg="1"/>
      <p:bldP spid="4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a:t>
            </a:r>
            <a:r>
              <a:rPr lang="en-US" dirty="0" smtClean="0"/>
              <a:t>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a:t>
            </a:r>
            <a:r>
              <a:rPr lang="en-US" dirty="0" smtClean="0"/>
              <a:t>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t>
            </a:r>
            <a:r>
              <a:rPr lang="en-US" dirty="0" smtClean="0"/>
              <a:t>chip areas </a:t>
            </a:r>
            <a:r>
              <a:rPr lang="en-US" dirty="0" smtClean="0"/>
              <a:t>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713134613"/>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t>
            </a:r>
            <a:r>
              <a:rPr lang="en-US" dirty="0" smtClean="0"/>
              <a:t>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a:t>
            </a:r>
            <a:r>
              <a:rPr lang="en-US" dirty="0" smtClean="0"/>
              <a:t>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a:t>
            </a:r>
            <a:r>
              <a:rPr lang="en-US" dirty="0" smtClean="0"/>
              <a:t>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a:t>
            </a:r>
            <a:r>
              <a:rPr lang="en-US" dirty="0" smtClean="0"/>
              <a:t>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11401</TotalTime>
  <Words>4774</Words>
  <Application>Microsoft Macintosh PowerPoint</Application>
  <PresentationFormat>Widescreen</PresentationFormat>
  <Paragraphs>1319</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2386</cp:revision>
  <dcterms:created xsi:type="dcterms:W3CDTF">2017-05-13T13:11:05Z</dcterms:created>
  <dcterms:modified xsi:type="dcterms:W3CDTF">2017-08-20T20:00:43Z</dcterms:modified>
</cp:coreProperties>
</file>