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95" r:id="rId4"/>
    <p:sldId id="294" r:id="rId5"/>
    <p:sldId id="293" r:id="rId6"/>
    <p:sldId id="296" r:id="rId7"/>
    <p:sldId id="297" r:id="rId8"/>
    <p:sldId id="298" r:id="rId9"/>
    <p:sldId id="266" r:id="rId10"/>
    <p:sldId id="267" r:id="rId11"/>
    <p:sldId id="268" r:id="rId12"/>
    <p:sldId id="269" r:id="rId13"/>
    <p:sldId id="291" r:id="rId14"/>
    <p:sldId id="270" r:id="rId15"/>
    <p:sldId id="289" r:id="rId16"/>
    <p:sldId id="272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90" r:id="rId27"/>
    <p:sldId id="265" r:id="rId28"/>
    <p:sldId id="263" r:id="rId29"/>
    <p:sldId id="300" r:id="rId30"/>
    <p:sldId id="274" r:id="rId31"/>
    <p:sldId id="285" r:id="rId32"/>
    <p:sldId id="299" r:id="rId33"/>
    <p:sldId id="288" r:id="rId34"/>
    <p:sldId id="286" r:id="rId35"/>
    <p:sldId id="27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00FDFF"/>
    <a:srgbClr val="00FA00"/>
    <a:srgbClr val="FF9300"/>
    <a:srgbClr val="942092"/>
    <a:srgbClr val="FF7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5474"/>
  </p:normalViewPr>
  <p:slideViewPr>
    <p:cSldViewPr snapToGrid="0" snapToObjects="1" showGuides="1">
      <p:cViewPr>
        <p:scale>
          <a:sx n="98" d="100"/>
          <a:sy n="98" d="100"/>
        </p:scale>
        <p:origin x="37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Throughput</a:t>
            </a:r>
            <a:r>
              <a:rPr lang="en-US" baseline="0" dirty="0" smtClean="0"/>
              <a:t> of switch.p4 egress as the number of processors decreases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Sheet1!$B$2:$B$18</c:f>
              <c:numCache>
                <c:formatCode>#\ ??/??</c:formatCode>
                <c:ptCount val="17"/>
                <c:pt idx="0">
                  <c:v>0.0833333333333333</c:v>
                </c:pt>
                <c:pt idx="1">
                  <c:v>0.166666666666667</c:v>
                </c:pt>
                <c:pt idx="2">
                  <c:v>0.25</c:v>
                </c:pt>
                <c:pt idx="3">
                  <c:v>0.333333333333333</c:v>
                </c:pt>
                <c:pt idx="4">
                  <c:v>0.333333333333333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dRMT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#\ ??/??</c:formatCode>
                <c:ptCount val="1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</c:numCache>
            </c:numRef>
          </c:cat>
          <c:val>
            <c:numRef>
              <c:f>Sheet1!$C$2:$C$18</c:f>
              <c:numCache>
                <c:formatCode>#\ ??/??</c:formatCode>
                <c:ptCount val="17"/>
                <c:pt idx="0" formatCode="#\ ?/?">
                  <c:v>0.142857142857143</c:v>
                </c:pt>
                <c:pt idx="1">
                  <c:v>0.285714285714286</c:v>
                </c:pt>
                <c:pt idx="2">
                  <c:v>0.428571428571429</c:v>
                </c:pt>
                <c:pt idx="3">
                  <c:v>0.571428571428571</c:v>
                </c:pt>
                <c:pt idx="4">
                  <c:v>0.714285714285714</c:v>
                </c:pt>
                <c:pt idx="5">
                  <c:v>0.857142857142857</c:v>
                </c:pt>
                <c:pt idx="6" formatCode="General">
                  <c:v>1.0</c:v>
                </c:pt>
                <c:pt idx="7" formatCode="General">
                  <c:v>1.0</c:v>
                </c:pt>
                <c:pt idx="8" formatCode="General">
                  <c:v>1.0</c:v>
                </c:pt>
                <c:pt idx="9" formatCode="General">
                  <c:v>1.0</c:v>
                </c:pt>
                <c:pt idx="10" formatCode="General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855680"/>
        <c:axId val="142040800"/>
      </c:lineChart>
      <c:catAx>
        <c:axId val="145855680"/>
        <c:scaling>
          <c:orientation val="minMax"/>
        </c:scaling>
        <c:delete val="0"/>
        <c:axPos val="b"/>
        <c:numFmt formatCode="#\ ??/??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040800"/>
        <c:crosses val="autoZero"/>
        <c:auto val="1"/>
        <c:lblAlgn val="ctr"/>
        <c:lblOffset val="100"/>
        <c:noMultiLvlLbl val="0"/>
      </c:catAx>
      <c:valAx>
        <c:axId val="14204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855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0BCF-C2C3-8A46-80CF-328A9426670B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050E-C83F-DC4E-B064-9A7B7E00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59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Prioritize changes to the compilation</a:t>
            </a:r>
            <a:r>
              <a:rPr lang="en-US" baseline="0" dirty="0" smtClean="0"/>
              <a:t> part of the talk (compilation + sub-problems + fine-grained deps </a:t>
            </a:r>
            <a:r>
              <a:rPr lang="en-US" baseline="0" smtClean="0"/>
              <a:t>+ proc constraints + animation)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58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packet flow</a:t>
            </a:r>
            <a:r>
              <a:rPr lang="en-US" baseline="0" dirty="0" smtClean="0"/>
              <a:t> in run-to-completion</a:t>
            </a:r>
          </a:p>
          <a:p>
            <a:r>
              <a:rPr lang="en-US" baseline="0" dirty="0" smtClean="0"/>
              <a:t>1. State memory layout – processing decoupling as a benefit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59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Looks like a multi-processor or network processor. What makes this interesting and different is that we can preschedule it for deterministic</a:t>
            </a:r>
            <a:r>
              <a:rPr lang="en-US" baseline="0" dirty="0" smtClean="0"/>
              <a:t> latency. How do we do that?</a:t>
            </a:r>
          </a:p>
          <a:p>
            <a:r>
              <a:rPr lang="en-US" baseline="0" dirty="0" smtClean="0"/>
              <a:t>Given a P4 program and the table sizes. The scheduling problem is to figure out (1) how to place the tables and (2) how to satisfy requirements on the processors.</a:t>
            </a:r>
          </a:p>
          <a:p>
            <a:r>
              <a:rPr lang="en-US" baseline="0" dirty="0" smtClean="0"/>
              <a:t>You could try and solve one joint scheduling problem.</a:t>
            </a:r>
          </a:p>
          <a:p>
            <a:r>
              <a:rPr lang="en-US" baseline="0" dirty="0" smtClean="0"/>
              <a:t>It turns out you can simplify this problem greatly. It turns out you can decouple these two. We can pack them into memory clusters in any way they want. The crossbar</a:t>
            </a:r>
          </a:p>
          <a:p>
            <a:r>
              <a:rPr lang="en-US" baseline="0" dirty="0" smtClean="0"/>
              <a:t>Allows me to stitch them together and make things work.</a:t>
            </a:r>
          </a:p>
          <a:p>
            <a:r>
              <a:rPr lang="en-US" baseline="0" dirty="0" smtClean="0"/>
              <a:t>You could have an </a:t>
            </a:r>
            <a:r>
              <a:rPr lang="en-US" baseline="0" dirty="0" err="1" smtClean="0"/>
              <a:t>interstital</a:t>
            </a:r>
            <a:r>
              <a:rPr lang="en-US" baseline="0" dirty="0" smtClean="0"/>
              <a:t> slide before this.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leads into the compiler.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TODO: This slide is about how we represent P4 program for the purpose of the scheduler</a:t>
            </a:r>
          </a:p>
          <a:p>
            <a:r>
              <a:rPr lang="en-US" dirty="0" smtClean="0"/>
              <a:t>TODO: Add figures here.</a:t>
            </a:r>
          </a:p>
          <a:p>
            <a:r>
              <a:rPr lang="en-US" dirty="0" smtClean="0"/>
              <a:t>Start with table dependency graph in P4</a:t>
            </a:r>
          </a:p>
          <a:p>
            <a:r>
              <a:rPr lang="en-US" dirty="0" smtClean="0"/>
              <a:t>And</a:t>
            </a:r>
            <a:r>
              <a:rPr lang="en-US" baseline="0" dirty="0" smtClean="0"/>
              <a:t> show more fine-grained dependency graph in P4.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Bring back diagram of the processor to explain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97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 point you have explained</a:t>
            </a:r>
            <a:r>
              <a:rPr lang="en-US" baseline="0" dirty="0" smtClean="0"/>
              <a:t> what the DAG is and what the match/action capacity is.</a:t>
            </a:r>
          </a:p>
          <a:p>
            <a:r>
              <a:rPr lang="en-US" baseline="0" dirty="0" smtClean="0"/>
              <a:t>TODO: Also say there are two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7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assume one packet per clock cycle. It’s easy to extend it to more</a:t>
            </a:r>
            <a:r>
              <a:rPr lang="en-US" baseline="0" dirty="0" smtClean="0"/>
              <a:t> general throughputs.</a:t>
            </a:r>
          </a:p>
          <a:p>
            <a:r>
              <a:rPr lang="en-US" baseline="0" dirty="0" smtClean="0"/>
              <a:t>TODO: Replace all the text with a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this idea of scheduling on a circle of</a:t>
            </a:r>
            <a:r>
              <a:rPr lang="en-US" baseline="0" dirty="0" smtClean="0"/>
              <a:t> length N.</a:t>
            </a:r>
          </a:p>
          <a:p>
            <a:r>
              <a:rPr lang="en-US" baseline="0" dirty="0" smtClean="0"/>
              <a:t>Periodic schedule is just the schedule on a circle, as opposed to a line.</a:t>
            </a:r>
          </a:p>
          <a:p>
            <a:r>
              <a:rPr lang="en-US" baseline="0" dirty="0" smtClean="0"/>
              <a:t>What does the periodic schedule even mean? Show the previous example on a circle.</a:t>
            </a:r>
          </a:p>
          <a:p>
            <a:r>
              <a:rPr lang="en-US" baseline="0" dirty="0" smtClean="0"/>
              <a:t>The reason you can do this as an ILP is you can take any time slot and write it as t*P + Q.</a:t>
            </a:r>
          </a:p>
          <a:p>
            <a:r>
              <a:rPr lang="en-US" baseline="0" dirty="0" smtClean="0"/>
              <a:t>This is how you can formulate as ILP.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6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Switch.p4 </a:t>
            </a:r>
            <a:r>
              <a:rPr lang="en-US" baseline="0" dirty="0" smtClean="0"/>
              <a:t>is optimized for RMT.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4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Hardware </a:t>
            </a:r>
            <a:r>
              <a:rPr lang="en-US" baseline="0" dirty="0" smtClean="0"/>
              <a:t>analysis takeaways: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4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Show packet flow as well</a:t>
            </a:r>
            <a:r>
              <a:rPr lang="en-US" baseline="0" dirty="0" smtClean="0"/>
              <a:t> through both architectures.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0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73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Each stage has a local memory cluster</a:t>
            </a:r>
          </a:p>
          <a:p>
            <a:r>
              <a:rPr lang="en-US" baseline="0" dirty="0" smtClean="0"/>
              <a:t>- As a packet enters each stage, the “match unit” extracts search keys from the packet header; sends to the local memory cluster for lookup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B09458-7AEF-4AD3-A567-0F1138006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1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7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45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Large table:</a:t>
            </a:r>
          </a:p>
          <a:p>
            <a:r>
              <a:rPr lang="en-US" baseline="0" dirty="0" smtClean="0"/>
              <a:t>* Each stage has to extract and search for the key</a:t>
            </a:r>
          </a:p>
          <a:p>
            <a:r>
              <a:rPr lang="en-US" baseline="0" dirty="0" smtClean="0"/>
              <a:t>* Action cannot be executed until last stage</a:t>
            </a:r>
          </a:p>
          <a:p>
            <a:r>
              <a:rPr lang="en-US" baseline="0" dirty="0" smtClean="0">
                <a:sym typeface="Wingdings"/>
              </a:rPr>
              <a:t> Wastes key generation and </a:t>
            </a:r>
            <a:r>
              <a:rPr lang="en-US" baseline="0" smtClean="0">
                <a:sym typeface="Wingdings"/>
              </a:rPr>
              <a:t>action capacity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5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Is the performance cliff</a:t>
            </a:r>
            <a:r>
              <a:rPr lang="en-US" baseline="0" dirty="0" smtClean="0"/>
              <a:t> really a result of aggregation?</a:t>
            </a:r>
          </a:p>
          <a:p>
            <a:r>
              <a:rPr lang="en-US" baseline="0" dirty="0" smtClean="0"/>
              <a:t>TODO: Visual of example 1</a:t>
            </a:r>
            <a:r>
              <a:rPr lang="en-US" baseline="0" dirty="0"/>
              <a:t> </a:t>
            </a:r>
            <a:r>
              <a:rPr lang="en-US" baseline="0" dirty="0" smtClean="0"/>
              <a:t>and maybe example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72050E-C83F-DC4E-B064-9A7B7E00D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9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ravek" charset="0"/>
                <a:ea typeface="Seravek" charset="0"/>
                <a:cs typeface="Serave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  <a:lvl2pPr>
              <a:defRPr>
                <a:latin typeface="Seravek" charset="0"/>
                <a:ea typeface="Seravek" charset="0"/>
                <a:cs typeface="Seravek" charset="0"/>
              </a:defRPr>
            </a:lvl2pPr>
            <a:lvl3pPr>
              <a:defRPr>
                <a:latin typeface="Seravek" charset="0"/>
                <a:ea typeface="Seravek" charset="0"/>
                <a:cs typeface="Seravek" charset="0"/>
              </a:defRPr>
            </a:lvl3pPr>
            <a:lvl4pPr>
              <a:defRPr>
                <a:latin typeface="Seravek" charset="0"/>
                <a:ea typeface="Seravek" charset="0"/>
                <a:cs typeface="Seravek" charset="0"/>
              </a:defRPr>
            </a:lvl4pPr>
            <a:lvl5pPr>
              <a:defRPr>
                <a:latin typeface="Seravek" charset="0"/>
                <a:ea typeface="Seravek" charset="0"/>
                <a:cs typeface="Seravek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01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0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7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4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9B745-43AF-5644-BED3-C205D5C8AAF1}" type="datetimeFigureOut">
              <a:rPr lang="en-US" smtClean="0"/>
              <a:t>5/16/17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6DDA2-AB15-FF4A-901D-61DB0757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5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2F9B745-43AF-5644-BED3-C205D5C8AAF1}" type="datetimeFigureOut">
              <a:rPr lang="en-US" smtClean="0"/>
              <a:pPr/>
              <a:t>5/16/17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ravek" charset="0"/>
                <a:ea typeface="Seravek" charset="0"/>
                <a:cs typeface="Seravek" charset="0"/>
              </a:defRPr>
            </a:lvl1pPr>
          </a:lstStyle>
          <a:p>
            <a:fld id="{7D36DDA2-AB15-FF4A-901D-61DB0757B4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eravek" charset="0"/>
          <a:ea typeface="Seravek" charset="0"/>
          <a:cs typeface="Seravek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US" dirty="0" err="1"/>
              <a:t>dRMT</a:t>
            </a:r>
            <a:r>
              <a:rPr lang="en-US" dirty="0"/>
              <a:t>: Disaggregated Programmable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229" y="3381651"/>
            <a:ext cx="10827657" cy="21731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Sharad </a:t>
            </a:r>
            <a:r>
              <a:rPr lang="en-US" sz="2800" dirty="0" err="1"/>
              <a:t>Chole</a:t>
            </a:r>
            <a:r>
              <a:rPr lang="en-US" sz="2800" dirty="0"/>
              <a:t>, Andrew Fingerhut, Sha Ma, </a:t>
            </a:r>
            <a:r>
              <a:rPr lang="en-US" sz="2800" dirty="0" err="1"/>
              <a:t>Anirudh</a:t>
            </a:r>
            <a:r>
              <a:rPr lang="en-US" sz="2800" dirty="0"/>
              <a:t> </a:t>
            </a:r>
            <a:r>
              <a:rPr lang="en-US" sz="2800" dirty="0" err="1" smtClean="0"/>
              <a:t>Sivaraman</a:t>
            </a:r>
            <a:r>
              <a:rPr lang="en-US" sz="2800" dirty="0" smtClean="0"/>
              <a:t>,         Shay </a:t>
            </a:r>
            <a:r>
              <a:rPr lang="en-US" sz="2800" dirty="0" err="1"/>
              <a:t>Vargaftik</a:t>
            </a:r>
            <a:r>
              <a:rPr lang="en-US" sz="2800" dirty="0"/>
              <a:t>, </a:t>
            </a:r>
            <a:r>
              <a:rPr lang="en-US" sz="2800" dirty="0" err="1"/>
              <a:t>Alon</a:t>
            </a:r>
            <a:r>
              <a:rPr lang="en-US" sz="2800" dirty="0"/>
              <a:t> Berger, Gal Mendelson</a:t>
            </a:r>
            <a:r>
              <a:rPr lang="en-US" sz="2800" dirty="0" smtClean="0"/>
              <a:t>, Mohammad </a:t>
            </a:r>
            <a:r>
              <a:rPr lang="en-US" sz="2800" dirty="0" err="1" smtClean="0"/>
              <a:t>Alizadeh</a:t>
            </a:r>
            <a:r>
              <a:rPr lang="en-US" sz="2800" dirty="0" smtClean="0"/>
              <a:t>, Shang-</a:t>
            </a:r>
            <a:r>
              <a:rPr lang="en-US" sz="2800" dirty="0" err="1" smtClean="0"/>
              <a:t>Tse</a:t>
            </a:r>
            <a:r>
              <a:rPr lang="en-US" sz="2800" dirty="0" smtClean="0"/>
              <a:t> </a:t>
            </a:r>
            <a:r>
              <a:rPr lang="en-US" sz="2800" dirty="0"/>
              <a:t>Chuang, Isaac </a:t>
            </a:r>
            <a:r>
              <a:rPr lang="en-US" sz="2800" dirty="0" err="1"/>
              <a:t>Keslassy</a:t>
            </a:r>
            <a:r>
              <a:rPr lang="en-US" sz="2800" dirty="0"/>
              <a:t>, Ariel </a:t>
            </a:r>
            <a:r>
              <a:rPr lang="en-US" sz="2800" dirty="0" err="1"/>
              <a:t>Orda</a:t>
            </a:r>
            <a:r>
              <a:rPr lang="en-US" sz="2800" dirty="0"/>
              <a:t>, and Tom </a:t>
            </a:r>
            <a:r>
              <a:rPr lang="en-US" sz="2800" dirty="0" err="1"/>
              <a:t>Edsall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45" y="5517398"/>
            <a:ext cx="3280424" cy="7325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697" y="5274962"/>
            <a:ext cx="2024389" cy="1068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915" y="5341577"/>
            <a:ext cx="2648857" cy="1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9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disaggregated RMT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1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shared memory using crossbar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: run-to-completion processors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1265383" y="482012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71360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0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8019579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7579107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8460051" y="3750529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2165" y="3668751"/>
            <a:ext cx="10805532" cy="73598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 flipH="1">
            <a:off x="4215159" y="3772711"/>
            <a:ext cx="3624854" cy="515930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215160" y="3735658"/>
            <a:ext cx="3568391" cy="535259"/>
          </a:xfrm>
          <a:custGeom>
            <a:avLst/>
            <a:gdLst>
              <a:gd name="connsiteX0" fmla="*/ 0 w 5140712"/>
              <a:gd name="connsiteY0" fmla="*/ 0 h 479502"/>
              <a:gd name="connsiteX1" fmla="*/ 2587083 w 5140712"/>
              <a:gd name="connsiteY1" fmla="*/ 211873 h 479502"/>
              <a:gd name="connsiteX2" fmla="*/ 5140712 w 5140712"/>
              <a:gd name="connsiteY2" fmla="*/ 479502 h 479502"/>
              <a:gd name="connsiteX0" fmla="*/ 0 w 5140712"/>
              <a:gd name="connsiteY0" fmla="*/ 0 h 479502"/>
              <a:gd name="connsiteX1" fmla="*/ 2664098 w 5140712"/>
              <a:gd name="connsiteY1" fmla="*/ 173911 h 479502"/>
              <a:gd name="connsiteX2" fmla="*/ 5140712 w 5140712"/>
              <a:gd name="connsiteY2" fmla="*/ 479502 h 479502"/>
              <a:gd name="connsiteX0" fmla="*/ 0 w 5140712"/>
              <a:gd name="connsiteY0" fmla="*/ 45312 h 524814"/>
              <a:gd name="connsiteX1" fmla="*/ 2664098 w 5140712"/>
              <a:gd name="connsiteY1" fmla="*/ 219223 h 524814"/>
              <a:gd name="connsiteX2" fmla="*/ 5140712 w 5140712"/>
              <a:gd name="connsiteY2" fmla="*/ 524814 h 524814"/>
              <a:gd name="connsiteX0" fmla="*/ 0 w 5313996"/>
              <a:gd name="connsiteY0" fmla="*/ 0 h 640840"/>
              <a:gd name="connsiteX1" fmla="*/ 2664098 w 5313996"/>
              <a:gd name="connsiteY1" fmla="*/ 173911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64098 w 5313996"/>
              <a:gd name="connsiteY1" fmla="*/ 306778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0 h 640840"/>
              <a:gd name="connsiteX1" fmla="*/ 2683351 w 5313996"/>
              <a:gd name="connsiteY1" fmla="*/ 325759 h 640840"/>
              <a:gd name="connsiteX2" fmla="*/ 5313996 w 5313996"/>
              <a:gd name="connsiteY2" fmla="*/ 640840 h 640840"/>
              <a:gd name="connsiteX0" fmla="*/ 0 w 5313996"/>
              <a:gd name="connsiteY0" fmla="*/ 5426 h 646266"/>
              <a:gd name="connsiteX1" fmla="*/ 2683351 w 5313996"/>
              <a:gd name="connsiteY1" fmla="*/ 331185 h 646266"/>
              <a:gd name="connsiteX2" fmla="*/ 5313996 w 5313996"/>
              <a:gd name="connsiteY2" fmla="*/ 646266 h 646266"/>
              <a:gd name="connsiteX0" fmla="*/ 0 w 5313996"/>
              <a:gd name="connsiteY0" fmla="*/ 5426 h 648583"/>
              <a:gd name="connsiteX1" fmla="*/ 2683351 w 5313996"/>
              <a:gd name="connsiteY1" fmla="*/ 331185 h 648583"/>
              <a:gd name="connsiteX2" fmla="*/ 5313996 w 5313996"/>
              <a:gd name="connsiteY2" fmla="*/ 646266 h 64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996" h="648583">
                <a:moveTo>
                  <a:pt x="0" y="5426"/>
                </a:moveTo>
                <a:cubicBezTo>
                  <a:pt x="509620" y="-21148"/>
                  <a:pt x="2683350" y="44058"/>
                  <a:pt x="2683351" y="331185"/>
                </a:cubicBezTo>
                <a:cubicBezTo>
                  <a:pt x="2683352" y="618312"/>
                  <a:pt x="3980066" y="660175"/>
                  <a:pt x="5313996" y="646266"/>
                </a:cubicBezTo>
              </a:path>
            </a:pathLst>
          </a:cu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3" idx="2"/>
            <a:endCxn id="87" idx="0"/>
          </p:cNvCxnSpPr>
          <p:nvPr/>
        </p:nvCxnSpPr>
        <p:spPr>
          <a:xfrm flipH="1">
            <a:off x="6012812" y="1873405"/>
            <a:ext cx="3271" cy="30821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6" idx="1"/>
          </p:cNvCxnSpPr>
          <p:nvPr/>
        </p:nvCxnSpPr>
        <p:spPr>
          <a:xfrm flipH="1">
            <a:off x="3278459" y="1634323"/>
            <a:ext cx="1828798" cy="51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6" idx="3"/>
          </p:cNvCxnSpPr>
          <p:nvPr/>
        </p:nvCxnSpPr>
        <p:spPr>
          <a:xfrm>
            <a:off x="6947441" y="1634323"/>
            <a:ext cx="2073896" cy="4955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5151864" y="1449659"/>
            <a:ext cx="1728438" cy="423746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07257" y="1449657"/>
            <a:ext cx="184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Packet distributor</a:t>
            </a:r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8086485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46013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8526957" y="2613101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338147" y="1795347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1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341328" y="1836235"/>
            <a:ext cx="126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2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827943" y="1821367"/>
            <a:ext cx="12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Processor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2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 a P4 program to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: Allocating tables to memory clusters</a:t>
            </a:r>
          </a:p>
          <a:p>
            <a:endParaRPr lang="en-US" dirty="0"/>
          </a:p>
          <a:p>
            <a:r>
              <a:rPr lang="en-US" dirty="0" smtClean="0"/>
              <a:t>Compute: Schedule </a:t>
            </a:r>
            <a:r>
              <a:rPr lang="en-US" dirty="0" smtClean="0"/>
              <a:t>matches, actions</a:t>
            </a:r>
            <a:r>
              <a:rPr lang="en-US" dirty="0" smtClean="0"/>
              <a:t>, respecting dependencies </a:t>
            </a:r>
          </a:p>
          <a:p>
            <a:endParaRPr lang="en-US" dirty="0"/>
          </a:p>
          <a:p>
            <a:r>
              <a:rPr lang="en-US" dirty="0" smtClean="0"/>
              <a:t>In general, this is a joint optimization problem.</a:t>
            </a:r>
          </a:p>
          <a:p>
            <a:pPr lvl="1"/>
            <a:r>
              <a:rPr lang="en-US" dirty="0" smtClean="0"/>
              <a:t>But, allocation and scheduling can be done independently for round-robin schedules</a:t>
            </a:r>
          </a:p>
          <a:p>
            <a:endParaRPr lang="en-US" dirty="0"/>
          </a:p>
          <a:p>
            <a:r>
              <a:rPr lang="en-US" dirty="0" smtClean="0"/>
              <a:t>Memory allocation is essentially bin packing; focus on compute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Compiling: fine-grained dependencies in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able dependency graph in RMT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 dependency graph in </a:t>
            </a:r>
            <a:r>
              <a:rPr lang="en-US" dirty="0" err="1" smtClean="0"/>
              <a:t>dRMT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30" name="Straight Arrow Connector 29"/>
          <p:cNvCxnSpPr>
            <a:stCxn id="32" idx="6"/>
            <a:endCxn id="44" idx="2"/>
          </p:cNvCxnSpPr>
          <p:nvPr/>
        </p:nvCxnSpPr>
        <p:spPr>
          <a:xfrm>
            <a:off x="3487783" y="3458110"/>
            <a:ext cx="1375955" cy="1374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889762" y="3203384"/>
            <a:ext cx="1598021" cy="509451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-1097280" y="15022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4863738" y="3230880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7445828" y="3209108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6461759" y="3460972"/>
            <a:ext cx="984069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683724" y="3513909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7073" y="3483429"/>
            <a:ext cx="788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</a:p>
          <a:p>
            <a:r>
              <a:rPr lang="en-US" dirty="0" smtClean="0"/>
              <a:t>Dep.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27" idx="6"/>
            <a:endCxn id="35" idx="2"/>
          </p:cNvCxnSpPr>
          <p:nvPr/>
        </p:nvCxnSpPr>
        <p:spPr>
          <a:xfrm flipV="1">
            <a:off x="7306489" y="5287596"/>
            <a:ext cx="775065" cy="174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2630" y="4998720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708468" y="5064034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428419" y="5886993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Match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>
            <a:stCxn id="28" idx="6"/>
            <a:endCxn id="36" idx="2"/>
          </p:cNvCxnSpPr>
          <p:nvPr/>
        </p:nvCxnSpPr>
        <p:spPr>
          <a:xfrm>
            <a:off x="9026440" y="6138857"/>
            <a:ext cx="1219195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3122024" y="5007429"/>
            <a:ext cx="1598021" cy="616938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Routable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081554" y="5046618"/>
            <a:ext cx="1598021" cy="481955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Multicast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0245635" y="5895702"/>
            <a:ext cx="1598021" cy="503727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IGMP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Action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5" idx="6"/>
            <a:endCxn id="36" idx="2"/>
          </p:cNvCxnSpPr>
          <p:nvPr/>
        </p:nvCxnSpPr>
        <p:spPr>
          <a:xfrm>
            <a:off x="9679575" y="5287596"/>
            <a:ext cx="566060" cy="85997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4" idx="6"/>
            <a:endCxn id="27" idx="2"/>
          </p:cNvCxnSpPr>
          <p:nvPr/>
        </p:nvCxnSpPr>
        <p:spPr>
          <a:xfrm flipV="1">
            <a:off x="4720045" y="5305012"/>
            <a:ext cx="988423" cy="108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6"/>
            <a:endCxn id="34" idx="2"/>
          </p:cNvCxnSpPr>
          <p:nvPr/>
        </p:nvCxnSpPr>
        <p:spPr>
          <a:xfrm>
            <a:off x="2490651" y="5307189"/>
            <a:ext cx="631373" cy="8709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346958" y="5403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67792" y="5425441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 smtClean="0"/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267300" y="5360126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9200603" y="6211669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</a:p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9927769" y="5094515"/>
            <a:ext cx="859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 smtClean="0"/>
          </a:p>
          <a:p>
            <a:r>
              <a:rPr lang="en-US" dirty="0" smtClean="0"/>
              <a:t>latency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</a:t>
            </a:r>
            <a:r>
              <a:rPr lang="en-US" dirty="0" smtClean="0"/>
              <a:t>resource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Match limits:</a:t>
            </a:r>
            <a:r>
              <a:rPr lang="en-US" dirty="0"/>
              <a:t> E</a:t>
            </a:r>
            <a:r>
              <a:rPr lang="en-US" dirty="0" smtClean="0"/>
              <a:t>ach </a:t>
            </a:r>
            <a:r>
              <a:rPr lang="en-US" dirty="0"/>
              <a:t>processor can generate up </a:t>
            </a:r>
            <a:r>
              <a:rPr lang="en-US" dirty="0" smtClean="0"/>
              <a:t>to M b-bit-width </a:t>
            </a:r>
            <a:r>
              <a:rPr lang="en-US" dirty="0"/>
              <a:t>keys to </a:t>
            </a:r>
            <a:r>
              <a:rPr lang="en-US" dirty="0" smtClean="0"/>
              <a:t>match against tables stored in memory.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Action limits: Each processor can modify up to A packet fields in parallel.</a:t>
            </a:r>
          </a:p>
          <a:p>
            <a:endParaRPr lang="en-US" dirty="0" smtClean="0"/>
          </a:p>
          <a:p>
            <a:r>
              <a:rPr lang="en-US" dirty="0" smtClean="0"/>
              <a:t>Each table match takes </a:t>
            </a:r>
            <a:r>
              <a:rPr lang="en-US" dirty="0" err="1" smtClean="0"/>
              <a:t>dM</a:t>
            </a:r>
            <a:r>
              <a:rPr lang="en-US" dirty="0" smtClean="0"/>
              <a:t> </a:t>
            </a:r>
            <a:r>
              <a:rPr lang="en-US" dirty="0" smtClean="0"/>
              <a:t>clock cycles</a:t>
            </a:r>
          </a:p>
          <a:p>
            <a:endParaRPr lang="en-US" dirty="0"/>
          </a:p>
          <a:p>
            <a:r>
              <a:rPr lang="en-US" dirty="0" smtClean="0"/>
              <a:t>Each action takes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smtClean="0"/>
              <a:t>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7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2" name="Straight Arrow Connector 61"/>
          <p:cNvCxnSpPr>
            <a:stCxn id="60" idx="6"/>
            <a:endCxn id="67" idx="2"/>
          </p:cNvCxnSpPr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Oval 66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70" name="Straight Arrow Connector 69"/>
          <p:cNvCxnSpPr>
            <a:stCxn id="59" idx="6"/>
            <a:endCxn id="60" idx="2"/>
          </p:cNvCxnSpPr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36" name="Straight Arrow Connector 235"/>
          <p:cNvCxnSpPr>
            <a:stCxn id="60" idx="5"/>
            <a:endCxn id="61" idx="2"/>
          </p:cNvCxnSpPr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7328079" y="2253803"/>
            <a:ext cx="3807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N = 2 processors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 =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1 (1 match key)</a:t>
            </a:r>
            <a:endParaRPr lang="en-US" dirty="0" smtClean="0">
              <a:latin typeface="Gadugi" charset="0"/>
              <a:ea typeface="Gadugi" charset="0"/>
              <a:cs typeface="Gadugi" charset="0"/>
            </a:endParaRP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A =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1 (1 field)</a:t>
            </a:r>
            <a:endParaRPr lang="en-US" dirty="0" smtClean="0">
              <a:latin typeface="Gadugi" charset="0"/>
              <a:ea typeface="Gadugi" charset="0"/>
              <a:cs typeface="Gadugi" charset="0"/>
            </a:endParaRP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dM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(Match latency)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=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2 clock cycles</a:t>
            </a:r>
            <a:endParaRPr lang="en-US" dirty="0" smtClean="0">
              <a:latin typeface="Gadugi" charset="0"/>
              <a:ea typeface="Gadugi" charset="0"/>
              <a:cs typeface="Gadugi" charset="0"/>
            </a:endParaRPr>
          </a:p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dA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(Action latency)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= 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1 clock cycles</a:t>
            </a:r>
            <a:endParaRPr lang="en-US" dirty="0" smtClean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2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8844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506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2003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59132" y="2163651"/>
            <a:ext cx="352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dependency constraints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3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6646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812925" y="3837905"/>
            <a:ext cx="412123" cy="14037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64440" y="5190186"/>
            <a:ext cx="9829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Violates</a:t>
            </a:r>
          </a:p>
          <a:p>
            <a:r>
              <a:rPr lang="en-US" dirty="0" smtClean="0"/>
              <a:t>Action</a:t>
            </a:r>
          </a:p>
          <a:p>
            <a:r>
              <a:rPr lang="en-US" dirty="0" smtClean="0"/>
              <a:t>Capacity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Switches (e.g., RMT)</a:t>
            </a:r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601655" y="240494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248925" y="215447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657413" y="250530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081052" y="250158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1575936" y="269900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06841" y="5019976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76" name="Rounded Rectangle 75"/>
          <p:cNvSpPr/>
          <p:nvPr/>
        </p:nvSpPr>
        <p:spPr>
          <a:xfrm>
            <a:off x="2044236" y="239450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996532" y="4071257"/>
            <a:ext cx="1578280" cy="2358572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71" idx="2"/>
            <a:endCxn id="77" idx="0"/>
          </p:cNvCxnSpPr>
          <p:nvPr/>
        </p:nvCxnSpPr>
        <p:spPr>
          <a:xfrm>
            <a:off x="1776936" y="3231716"/>
            <a:ext cx="8736" cy="839541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87" idx="1"/>
          </p:cNvCxnSpPr>
          <p:nvPr/>
        </p:nvCxnSpPr>
        <p:spPr>
          <a:xfrm>
            <a:off x="3304946" y="2693097"/>
            <a:ext cx="1179855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7" idx="3"/>
            <a:endCxn id="97" idx="1"/>
          </p:cNvCxnSpPr>
          <p:nvPr/>
        </p:nvCxnSpPr>
        <p:spPr>
          <a:xfrm>
            <a:off x="7540822" y="2720237"/>
            <a:ext cx="1428287" cy="0"/>
          </a:xfrm>
          <a:prstGeom prst="straightConnector1">
            <a:avLst/>
          </a:prstGeom>
          <a:ln w="1270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4837531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ounded Rectangle 86"/>
          <p:cNvSpPr/>
          <p:nvPr/>
        </p:nvSpPr>
        <p:spPr>
          <a:xfrm>
            <a:off x="4484801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893289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316928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5811812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501259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92" name="Rounded Rectangle 91"/>
          <p:cNvSpPr/>
          <p:nvPr/>
        </p:nvSpPr>
        <p:spPr>
          <a:xfrm>
            <a:off x="6280112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5232408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7" idx="2"/>
            <a:endCxn id="93" idx="0"/>
          </p:cNvCxnSpPr>
          <p:nvPr/>
        </p:nvCxnSpPr>
        <p:spPr>
          <a:xfrm>
            <a:off x="6012812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9321839" y="2432086"/>
            <a:ext cx="892098" cy="591014"/>
          </a:xfrm>
          <a:prstGeom prst="round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8969109" y="2181618"/>
            <a:ext cx="3056021" cy="1077238"/>
          </a:xfrm>
          <a:prstGeom prst="round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9377597" y="2532446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Match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0801236" y="252872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10296120" y="2726142"/>
            <a:ext cx="41259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9985567" y="4847264"/>
            <a:ext cx="107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Memory</a:t>
            </a:r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10764420" y="2421648"/>
            <a:ext cx="892098" cy="591014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9716716" y="4740745"/>
            <a:ext cx="1578280" cy="591014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97" idx="2"/>
            <a:endCxn id="103" idx="0"/>
          </p:cNvCxnSpPr>
          <p:nvPr/>
        </p:nvCxnSpPr>
        <p:spPr>
          <a:xfrm>
            <a:off x="10497120" y="3258856"/>
            <a:ext cx="8736" cy="148188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8086485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46013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8526957" y="2155902"/>
            <a:ext cx="245327" cy="2676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338147" y="1795347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Stage 1</a:t>
            </a:r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5549591" y="1825084"/>
            <a:ext cx="86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2</a:t>
            </a:r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9827943" y="1821367"/>
            <a:ext cx="89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486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30522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7061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695077"/>
              </p:ext>
            </p:extLst>
          </p:nvPr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552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012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796405" y="2754528"/>
          <a:ext cx="81280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44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of scheduling problem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38617"/>
              </p:ext>
            </p:extLst>
          </p:nvPr>
        </p:nvGraphicFramePr>
        <p:xfrm>
          <a:off x="3796405" y="2754528"/>
          <a:ext cx="812800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  <a:gridCol w="5418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2" name="Oval 51"/>
          <p:cNvSpPr/>
          <p:nvPr/>
        </p:nvSpPr>
        <p:spPr>
          <a:xfrm>
            <a:off x="163970" y="2640172"/>
            <a:ext cx="724320" cy="72432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  <a:r>
              <a:rPr lang="en-US" smtClean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27596" y="2643130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2841241" y="3636361"/>
            <a:ext cx="705939" cy="705939"/>
          </a:xfrm>
          <a:prstGeom prst="ellips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33535" y="2996100"/>
            <a:ext cx="580629" cy="692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0339" y="2330926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34541" y="233092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053631" y="3338501"/>
            <a:ext cx="301686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Oval 58"/>
          <p:cNvSpPr/>
          <p:nvPr/>
        </p:nvSpPr>
        <p:spPr>
          <a:xfrm>
            <a:off x="2814164" y="2644681"/>
            <a:ext cx="716679" cy="716679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56770" y="23266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91859" y="2631433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888290" y="2996100"/>
            <a:ext cx="639306" cy="623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316237" y="2642165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130153" y="3245687"/>
            <a:ext cx="711088" cy="74364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326969" y="3206689"/>
            <a:ext cx="301686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64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general compilation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Dependency constraints between operations</a:t>
            </a:r>
          </a:p>
          <a:p>
            <a:endParaRPr lang="en-US" dirty="0" smtClean="0"/>
          </a:p>
          <a:p>
            <a:r>
              <a:rPr lang="en-US" dirty="0" smtClean="0"/>
              <a:t>With N processors, each </a:t>
            </a:r>
            <a:r>
              <a:rPr lang="en-US" dirty="0" smtClean="0"/>
              <a:t>processor handles a new packet every N </a:t>
            </a:r>
            <a:r>
              <a:rPr lang="en-US" dirty="0" smtClean="0"/>
              <a:t>cycles</a:t>
            </a:r>
          </a:p>
          <a:p>
            <a:endParaRPr lang="en-US" dirty="0"/>
          </a:p>
          <a:p>
            <a:r>
              <a:rPr lang="en-US" dirty="0" smtClean="0"/>
              <a:t>Schedule </a:t>
            </a:r>
            <a:r>
              <a:rPr lang="en-US" dirty="0" smtClean="0"/>
              <a:t>matches and actions</a:t>
            </a:r>
            <a:r>
              <a:rPr lang="en-US" dirty="0" smtClean="0"/>
              <a:t> </a:t>
            </a:r>
            <a:r>
              <a:rPr lang="en-US" dirty="0" smtClean="0"/>
              <a:t>operation so that schedule can be repeated every N </a:t>
            </a:r>
            <a:r>
              <a:rPr lang="en-US" dirty="0" smtClean="0"/>
              <a:t>cycles without violating resource constraints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be formulated as an ILP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ILP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each </a:t>
            </a:r>
            <a:r>
              <a:rPr lang="en-US" dirty="0" smtClean="0"/>
              <a:t>operation </a:t>
            </a:r>
            <a:r>
              <a:rPr lang="en-US" dirty="0"/>
              <a:t>a start time relative to the first operation</a:t>
            </a:r>
          </a:p>
          <a:p>
            <a:r>
              <a:rPr lang="en-US" dirty="0"/>
              <a:t>Group operations into buckets based on the reminder when the operation start time is divided by N.</a:t>
            </a:r>
          </a:p>
          <a:p>
            <a:r>
              <a:rPr lang="en-US" dirty="0"/>
              <a:t>Total match/action requirements in a bucket &lt;= match/action capacity</a:t>
            </a:r>
          </a:p>
          <a:p>
            <a:r>
              <a:rPr lang="en-US" dirty="0"/>
              <a:t>Dependencies must be satisfied between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2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switch.p4 on RMT and </a:t>
            </a:r>
            <a:r>
              <a:rPr lang="en-US" dirty="0" err="1" smtClean="0"/>
              <a:t>dRMT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3637870"/>
              </p:ext>
            </p:extLst>
          </p:nvPr>
        </p:nvGraphicFramePr>
        <p:xfrm>
          <a:off x="2357907" y="2971845"/>
          <a:ext cx="701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752600"/>
                <a:gridCol w="17526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Program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dRMT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Lower</a:t>
                      </a:r>
                      <a:r>
                        <a:rPr lang="en-US" baseline="0" dirty="0" smtClean="0"/>
                        <a:t> Bound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Combined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34863" y="2112135"/>
            <a:ext cx="801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Minimum number of processors/stages to run switch.p4 at 1 packet per cycle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7000" y="5138364"/>
            <a:ext cx="918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Gadugi" charset="0"/>
                <a:ea typeface="Gadugi" charset="0"/>
                <a:cs typeface="Gadugi" charset="0"/>
              </a:rPr>
              <a:t>dRMT’s</a:t>
            </a:r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 gains are most when the program is imbalanced in terms of matches and actions</a:t>
            </a:r>
          </a:p>
          <a:p>
            <a:r>
              <a:rPr lang="en-US" dirty="0" smtClean="0">
                <a:latin typeface="Gadugi" charset="0"/>
                <a:ea typeface="Gadugi" charset="0"/>
                <a:cs typeface="Gadugi" charset="0"/>
              </a:rPr>
              <a:t>Combining balances matches and actions and favors RMT</a:t>
            </a:r>
            <a:endParaRPr lang="en-US" dirty="0">
              <a:latin typeface="Gadugi" charset="0"/>
              <a:ea typeface="Gadugi" charset="0"/>
              <a:cs typeface="Gadug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9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r>
              <a:rPr lang="en-US" dirty="0" smtClean="0"/>
              <a:t> eliminates performance cliffs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8737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66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design for </a:t>
            </a:r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66981" y="1888139"/>
            <a:ext cx="1134220" cy="33069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1157" y="1542396"/>
            <a:ext cx="1122958" cy="33069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Packet Header Vector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(4Kb)</a:t>
            </a:r>
          </a:p>
        </p:txBody>
      </p:sp>
      <p:sp>
        <p:nvSpPr>
          <p:cNvPr id="6" name="Rectangle 5"/>
          <p:cNvSpPr/>
          <p:nvPr/>
        </p:nvSpPr>
        <p:spPr>
          <a:xfrm>
            <a:off x="7998408" y="1754041"/>
            <a:ext cx="799729" cy="3314518"/>
          </a:xfrm>
          <a:custGeom>
            <a:avLst/>
            <a:gdLst>
              <a:gd name="connsiteX0" fmla="*/ 0 w 645216"/>
              <a:gd name="connsiteY0" fmla="*/ 0 h 3314518"/>
              <a:gd name="connsiteX1" fmla="*/ 645216 w 645216"/>
              <a:gd name="connsiteY1" fmla="*/ 0 h 3314518"/>
              <a:gd name="connsiteX2" fmla="*/ 645216 w 645216"/>
              <a:gd name="connsiteY2" fmla="*/ 3314518 h 3314518"/>
              <a:gd name="connsiteX3" fmla="*/ 0 w 645216"/>
              <a:gd name="connsiteY3" fmla="*/ 3314518 h 3314518"/>
              <a:gd name="connsiteX4" fmla="*/ 0 w 645216"/>
              <a:gd name="connsiteY4" fmla="*/ 0 h 3314518"/>
              <a:gd name="connsiteX0" fmla="*/ 5212 w 650428"/>
              <a:gd name="connsiteY0" fmla="*/ 0 h 3314518"/>
              <a:gd name="connsiteX1" fmla="*/ 650428 w 650428"/>
              <a:gd name="connsiteY1" fmla="*/ 0 h 3314518"/>
              <a:gd name="connsiteX2" fmla="*/ 650428 w 650428"/>
              <a:gd name="connsiteY2" fmla="*/ 3314518 h 3314518"/>
              <a:gd name="connsiteX3" fmla="*/ 5212 w 650428"/>
              <a:gd name="connsiteY3" fmla="*/ 3314518 h 3314518"/>
              <a:gd name="connsiteX4" fmla="*/ 0 w 650428"/>
              <a:gd name="connsiteY4" fmla="*/ 1544879 h 3314518"/>
              <a:gd name="connsiteX5" fmla="*/ 5212 w 650428"/>
              <a:gd name="connsiteY5" fmla="*/ 0 h 331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0428" h="3314518">
                <a:moveTo>
                  <a:pt x="5212" y="0"/>
                </a:moveTo>
                <a:lnTo>
                  <a:pt x="650428" y="0"/>
                </a:lnTo>
                <a:lnTo>
                  <a:pt x="650428" y="3314518"/>
                </a:lnTo>
                <a:lnTo>
                  <a:pt x="5212" y="3314518"/>
                </a:lnTo>
                <a:cubicBezTo>
                  <a:pt x="3475" y="2724638"/>
                  <a:pt x="1737" y="2134759"/>
                  <a:pt x="0" y="1544879"/>
                </a:cubicBezTo>
                <a:cubicBezTo>
                  <a:pt x="1737" y="1029919"/>
                  <a:pt x="3475" y="514960"/>
                  <a:pt x="5212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798142" y="183420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8798142" y="1997937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798142" y="2182610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9332" y="1542396"/>
            <a:ext cx="794423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3024115" y="3195870"/>
            <a:ext cx="805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070620" y="5983643"/>
            <a:ext cx="2680494" cy="7406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" name="Elbow Connector 12"/>
          <p:cNvCxnSpPr>
            <a:endCxn id="23" idx="1"/>
          </p:cNvCxnSpPr>
          <p:nvPr/>
        </p:nvCxnSpPr>
        <p:spPr>
          <a:xfrm>
            <a:off x="4623755" y="3195870"/>
            <a:ext cx="839414" cy="289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5400000" flipH="1" flipV="1">
            <a:off x="6690617" y="4678209"/>
            <a:ext cx="1343395" cy="1272187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88082" y="6005882"/>
            <a:ext cx="2954187" cy="71615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VLIW Instruction Table</a:t>
            </a:r>
          </a:p>
        </p:txBody>
      </p:sp>
      <p:cxnSp>
        <p:nvCxnSpPr>
          <p:cNvPr id="16" name="Straight Arrow Connector 15"/>
          <p:cNvCxnSpPr>
            <a:stCxn id="23" idx="6"/>
            <a:endCxn id="27" idx="1"/>
          </p:cNvCxnSpPr>
          <p:nvPr/>
        </p:nvCxnSpPr>
        <p:spPr>
          <a:xfrm>
            <a:off x="7751114" y="6353975"/>
            <a:ext cx="236968" cy="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222274" y="5839286"/>
            <a:ext cx="1516224" cy="96247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rgbClr val="002060"/>
                </a:solidFill>
              </a:rPr>
              <a:t>Config</a:t>
            </a:r>
            <a:endParaRPr lang="en-US" sz="2400" dirty="0">
              <a:solidFill>
                <a:srgbClr val="002060"/>
              </a:solidFill>
            </a:endParaRP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Table</a:t>
            </a:r>
          </a:p>
        </p:txBody>
      </p:sp>
      <p:cxnSp>
        <p:nvCxnSpPr>
          <p:cNvPr id="18" name="Elbow Connector 17"/>
          <p:cNvCxnSpPr/>
          <p:nvPr/>
        </p:nvCxnSpPr>
        <p:spPr>
          <a:xfrm rot="16200000" flipV="1">
            <a:off x="3918996" y="5156891"/>
            <a:ext cx="989942" cy="3748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01960" y="5970763"/>
            <a:ext cx="1600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Crossbar </a:t>
            </a:r>
            <a:r>
              <a:rPr lang="en-US" sz="2400" smtClean="0"/>
              <a:t>to</a:t>
            </a:r>
          </a:p>
          <a:p>
            <a:pPr algn="ctr"/>
            <a:r>
              <a:rPr lang="en-US" sz="2400" dirty="0" smtClean="0"/>
              <a:t>Memories</a:t>
            </a:r>
            <a:endParaRPr lang="en-US" sz="24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9225689" y="1702042"/>
            <a:ext cx="400110" cy="639450"/>
            <a:chOff x="8844431" y="1455574"/>
            <a:chExt cx="400110" cy="639450"/>
          </a:xfrm>
        </p:grpSpPr>
        <p:grpSp>
          <p:nvGrpSpPr>
            <p:cNvPr id="21" name="Group 20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1808796" y="5377620"/>
            <a:ext cx="1308158" cy="66146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Thread Select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28075" y="2967408"/>
            <a:ext cx="1162181" cy="112236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Scratch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Pad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6709166" y="4089772"/>
            <a:ext cx="11554" cy="1893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290256" y="3528590"/>
            <a:ext cx="705151" cy="5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27707" y="4286019"/>
            <a:ext cx="1328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640b Key</a:t>
            </a:r>
          </a:p>
        </p:txBody>
      </p:sp>
      <p:sp>
        <p:nvSpPr>
          <p:cNvPr id="32" name="TextBox 31"/>
          <p:cNvSpPr txBox="1"/>
          <p:nvPr/>
        </p:nvSpPr>
        <p:spPr>
          <a:xfrm rot="5400000">
            <a:off x="7032356" y="2993194"/>
            <a:ext cx="28108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Input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33" name="Elbow Connector 32"/>
          <p:cNvCxnSpPr/>
          <p:nvPr/>
        </p:nvCxnSpPr>
        <p:spPr>
          <a:xfrm flipV="1">
            <a:off x="3116954" y="4849343"/>
            <a:ext cx="1109590" cy="859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8820503" y="4584555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820503" y="4748286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820503" y="4932959"/>
            <a:ext cx="4671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9248050" y="4452391"/>
            <a:ext cx="400110" cy="639450"/>
            <a:chOff x="8844431" y="1455574"/>
            <a:chExt cx="400110" cy="639450"/>
          </a:xfrm>
        </p:grpSpPr>
        <p:grpSp>
          <p:nvGrpSpPr>
            <p:cNvPr id="38" name="Group 37" title="ALU"/>
            <p:cNvGrpSpPr/>
            <p:nvPr/>
          </p:nvGrpSpPr>
          <p:grpSpPr>
            <a:xfrm>
              <a:off x="8901532" y="1482638"/>
              <a:ext cx="320040" cy="612386"/>
              <a:chOff x="7068312" y="1524262"/>
              <a:chExt cx="320040" cy="61238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7068312" y="1524262"/>
                <a:ext cx="320040" cy="1125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388352" y="1636776"/>
                <a:ext cx="0" cy="31116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7068312" y="1947939"/>
                <a:ext cx="320040" cy="18870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068312" y="1524262"/>
                <a:ext cx="8565" cy="6123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 rot="5400000">
              <a:off x="8744051" y="1555954"/>
              <a:ext cx="6008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ALU</a:t>
              </a:r>
              <a:endParaRPr lang="en-US" sz="24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9921100" y="1784284"/>
            <a:ext cx="804448" cy="33069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5400000">
            <a:off x="8838928" y="2999696"/>
            <a:ext cx="304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 Output </a:t>
            </a:r>
            <a:r>
              <a:rPr lang="en-US" sz="2400" dirty="0" smtClean="0"/>
              <a:t>Selector</a:t>
            </a:r>
          </a:p>
          <a:p>
            <a:pPr algn="ctr"/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46" name="Straight Arrow Connector 45"/>
          <p:cNvCxnSpPr>
            <a:stCxn id="27" idx="0"/>
          </p:cNvCxnSpPr>
          <p:nvPr/>
        </p:nvCxnSpPr>
        <p:spPr>
          <a:xfrm flipH="1" flipV="1">
            <a:off x="9448105" y="5053261"/>
            <a:ext cx="17071" cy="95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942410" y="5376146"/>
            <a:ext cx="12241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Op code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8469419" y="5082383"/>
            <a:ext cx="22894" cy="933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213147" y="5382762"/>
            <a:ext cx="6286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Ctrl</a:t>
            </a:r>
            <a:endParaRPr lang="en-US" sz="2400" dirty="0"/>
          </a:p>
        </p:txBody>
      </p:sp>
      <p:cxnSp>
        <p:nvCxnSpPr>
          <p:cNvPr id="50" name="Straight Arrow Connector 49"/>
          <p:cNvCxnSpPr>
            <a:endCxn id="52" idx="3"/>
          </p:cNvCxnSpPr>
          <p:nvPr/>
        </p:nvCxnSpPr>
        <p:spPr>
          <a:xfrm flipH="1" flipV="1">
            <a:off x="9425744" y="2302912"/>
            <a:ext cx="22361" cy="21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5400000">
            <a:off x="9158389" y="3125350"/>
            <a:ext cx="67999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/>
              <a:t>… …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9625196" y="4741623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endCxn id="7" idx="1"/>
          </p:cNvCxnSpPr>
          <p:nvPr/>
        </p:nvCxnSpPr>
        <p:spPr>
          <a:xfrm flipH="1" flipV="1">
            <a:off x="1901157" y="3195870"/>
            <a:ext cx="8824391" cy="241888"/>
          </a:xfrm>
          <a:prstGeom prst="bentConnector5">
            <a:avLst>
              <a:gd name="adj1" fmla="val -2591"/>
              <a:gd name="adj2" fmla="val 878077"/>
              <a:gd name="adj3" fmla="val 1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" idx="2"/>
          </p:cNvCxnSpPr>
          <p:nvPr/>
        </p:nvCxnSpPr>
        <p:spPr>
          <a:xfrm flipH="1" flipV="1">
            <a:off x="2462636" y="4849344"/>
            <a:ext cx="239" cy="528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931385" y="4958335"/>
            <a:ext cx="1819729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8x96b </a:t>
            </a:r>
            <a:r>
              <a:rPr lang="en-US" sz="2400" smtClean="0"/>
              <a:t>Action</a:t>
            </a:r>
          </a:p>
          <a:p>
            <a:pPr algn="ctr"/>
            <a:r>
              <a:rPr lang="en-US" sz="2400" dirty="0" smtClean="0"/>
              <a:t>Memory</a:t>
            </a:r>
            <a:endParaRPr lang="en-US" sz="2400" dirty="0"/>
          </a:p>
        </p:txBody>
      </p:sp>
      <p:cxnSp>
        <p:nvCxnSpPr>
          <p:cNvPr id="56" name="Elbow Connector 55"/>
          <p:cNvCxnSpPr>
            <a:endCxn id="8" idx="4"/>
          </p:cNvCxnSpPr>
          <p:nvPr/>
        </p:nvCxnSpPr>
        <p:spPr>
          <a:xfrm>
            <a:off x="3359392" y="1473294"/>
            <a:ext cx="4639016" cy="1825626"/>
          </a:xfrm>
          <a:prstGeom prst="bentConnector3">
            <a:avLst>
              <a:gd name="adj1" fmla="val 90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3"/>
          </p:cNvCxnSpPr>
          <p:nvPr/>
        </p:nvCxnSpPr>
        <p:spPr>
          <a:xfrm flipV="1">
            <a:off x="3024115" y="1464978"/>
            <a:ext cx="326724" cy="1730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 rot="5400000">
            <a:off x="2546422" y="2745820"/>
            <a:ext cx="3329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Match Key Generation </a:t>
            </a:r>
            <a:r>
              <a:rPr lang="en-US" sz="2400" dirty="0" smtClean="0"/>
              <a:t>(crossbar)</a:t>
            </a:r>
            <a:endParaRPr lang="en-US" sz="2400" dirty="0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9616065" y="2035299"/>
            <a:ext cx="295297" cy="5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51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124" y="2019300"/>
            <a:ext cx="11081406" cy="4457700"/>
            <a:chOff x="571124" y="1556770"/>
            <a:chExt cx="11081406" cy="4633273"/>
          </a:xfrm>
        </p:grpSpPr>
        <p:grpSp>
          <p:nvGrpSpPr>
            <p:cNvPr id="6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64568" y="1556771"/>
              <a:ext cx="815532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1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319397" y="1556771"/>
              <a:ext cx="841936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2</a:t>
              </a:r>
              <a:endParaRPr lang="en-US" sz="16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627254" y="1556770"/>
              <a:ext cx="8194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3</a:t>
              </a:r>
              <a:endParaRPr lang="en-US" sz="16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197" name="Right Arrow 196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1639737" y="4033466"/>
              <a:ext cx="1506655" cy="2152296"/>
              <a:chOff x="1887006" y="4466959"/>
              <a:chExt cx="1506655" cy="2152296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1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13" name="Straight Arrow Connector 212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5" name="Group 214"/>
            <p:cNvGrpSpPr/>
            <p:nvPr/>
          </p:nvGrpSpPr>
          <p:grpSpPr>
            <a:xfrm>
              <a:off x="3958918" y="4028218"/>
              <a:ext cx="1506655" cy="2152296"/>
              <a:chOff x="1887006" y="4466959"/>
              <a:chExt cx="1506655" cy="2152296"/>
            </a:xfrm>
          </p:grpSpPr>
          <p:sp>
            <p:nvSpPr>
              <p:cNvPr id="223" name="Rectangle 222"/>
              <p:cNvSpPr/>
              <p:nvPr/>
            </p:nvSpPr>
            <p:spPr>
              <a:xfrm>
                <a:off x="18870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2</a:t>
                </a:r>
              </a:p>
            </p:txBody>
          </p: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3</a:t>
                </a:r>
                <a:endPara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endParaRPr>
              </a:p>
            </p:txBody>
          </p:sp>
          <p:cxnSp>
            <p:nvCxnSpPr>
              <p:cNvPr id="227" name="Straight Arrow Connector 226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Right Arrow 228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>
                <a:latin typeface="Seravek"/>
                <a:cs typeface="Seravek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0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9413758" y="1566299"/>
              <a:ext cx="891441" cy="3485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Seravek"/>
                  <a:cs typeface="Seravek"/>
                </a:rPr>
                <a:t>Stage </a:t>
              </a:r>
              <a:r>
                <a:rPr lang="en-US" sz="16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153" name="Group 152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60" name="Straight Arrow Connector 15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1" name="Rectangle 16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55" name="Group 15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56" name="Trapezoid 15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57" name="TextBox 156"/>
                <p:cNvSpPr txBox="1"/>
                <p:nvPr/>
              </p:nvSpPr>
              <p:spPr>
                <a:xfrm rot="16200000">
                  <a:off x="3091544" y="5093296"/>
                  <a:ext cx="1219200" cy="4512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63" name="Group 162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Cluster </a:t>
                </a:r>
                <a:r>
                  <a:rPr lang="en-US" sz="2400" dirty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N</a:t>
                </a:r>
              </a:p>
            </p:txBody>
          </p:sp>
          <p:cxnSp>
            <p:nvCxnSpPr>
              <p:cNvPr id="165" name="Straight Arrow Connector 164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6" name="Straight Connector 165"/>
            <p:cNvCxnSpPr/>
            <p:nvPr/>
          </p:nvCxnSpPr>
          <p:spPr>
            <a:xfrm>
              <a:off x="8134839" y="5400637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8134839" y="3630762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8134839" y="2196975"/>
              <a:ext cx="79695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288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Differences in hardware from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Unlike RMT, </a:t>
            </a: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 err="1" smtClean="0"/>
              <a:t>dRMT</a:t>
            </a:r>
            <a:r>
              <a:rPr lang="en-US" dirty="0" smtClean="0"/>
              <a:t> processor needs to store full program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Unlike RMT, we need a scratch pad to store action results for delayed execution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Need to optimize hardware design</a:t>
            </a:r>
          </a:p>
          <a:p>
            <a:pPr lvl="1"/>
            <a:r>
              <a:rPr lang="en-US" dirty="0" smtClean="0"/>
              <a:t>Reduce the number of parallel action fields in a single VLIW from 224 to 32</a:t>
            </a:r>
          </a:p>
          <a:p>
            <a:pPr lvl="1"/>
            <a:r>
              <a:rPr lang="en-US" dirty="0" smtClean="0"/>
              <a:t>Empirically sufficient on switch.p4</a:t>
            </a:r>
          </a:p>
          <a:p>
            <a:pPr lvl="1"/>
            <a:r>
              <a:rPr lang="en-US" dirty="0" smtClean="0"/>
              <a:t>If not, spread action over multiple cycles</a:t>
            </a:r>
          </a:p>
        </p:txBody>
      </p:sp>
    </p:spTree>
    <p:extLst>
      <p:ext uri="{BB962C8B-B14F-4D97-AF65-F5344CB8AC3E}">
        <p14:creationId xmlns:p14="http://schemas.microsoft.com/office/powerpoint/2010/main" val="15197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7475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Need to connect 32 processors to 32 memory clusters</a:t>
            </a:r>
          </a:p>
          <a:p>
            <a:endParaRPr lang="en-US" dirty="0"/>
          </a:p>
          <a:p>
            <a:r>
              <a:rPr lang="en-US" dirty="0" smtClean="0"/>
              <a:t>Each processor can generate up to 8 match keys</a:t>
            </a:r>
          </a:p>
          <a:p>
            <a:endParaRPr lang="en-US" dirty="0"/>
          </a:p>
          <a:p>
            <a:r>
              <a:rPr lang="en-US" dirty="0" smtClean="0"/>
              <a:t>Each memory cluster can receive up to 8 match keys</a:t>
            </a:r>
          </a:p>
          <a:p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eed multicasting for large tables spread out over multiple </a:t>
            </a:r>
            <a:r>
              <a:rPr lang="en-US" dirty="0" smtClean="0"/>
              <a:t>memories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075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Crossbar designs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possible crossbars:</a:t>
            </a:r>
          </a:p>
          <a:p>
            <a:pPr lvl="1"/>
            <a:r>
              <a:rPr lang="en-US" dirty="0"/>
              <a:t>Unit crossbar: 32*32 crossbar with width to support 8 keys: too restrictive</a:t>
            </a:r>
          </a:p>
          <a:p>
            <a:pPr lvl="1"/>
            <a:r>
              <a:rPr lang="en-US" dirty="0"/>
              <a:t>Full crossbar: (32 * 8) * (32 * 8) crossbar: too expensive to build</a:t>
            </a:r>
          </a:p>
          <a:p>
            <a:pPr lvl="1"/>
            <a:r>
              <a:rPr lang="en-US" dirty="0"/>
              <a:t>Segment crossbar: 8 parallel (32*32) crossbars: feasible, with little loss in </a:t>
            </a:r>
            <a:r>
              <a:rPr lang="en-US" dirty="0" smtClean="0"/>
              <a:t>expressiveness (if tables aren’t split across clusters, equivalent to full)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84412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584406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6" name="Oval 5"/>
          <p:cNvSpPr/>
          <p:nvPr/>
        </p:nvSpPr>
        <p:spPr>
          <a:xfrm>
            <a:off x="1715033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999550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4067" y="4598352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738783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023300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07817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56119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56113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14" name="Oval 13"/>
          <p:cNvSpPr/>
          <p:nvPr/>
        </p:nvSpPr>
        <p:spPr>
          <a:xfrm>
            <a:off x="2886740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171257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55774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10490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95007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79524" y="5649061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urved Connector 19"/>
          <p:cNvCxnSpPr>
            <a:stCxn id="22" idx="4"/>
            <a:endCxn id="17" idx="0"/>
          </p:cNvCxnSpPr>
          <p:nvPr/>
        </p:nvCxnSpPr>
        <p:spPr>
          <a:xfrm rot="5400000">
            <a:off x="1959607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23" idx="4"/>
            <a:endCxn id="18" idx="0"/>
          </p:cNvCxnSpPr>
          <p:nvPr/>
        </p:nvCxnSpPr>
        <p:spPr>
          <a:xfrm rot="5400000">
            <a:off x="2244124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24" idx="4"/>
            <a:endCxn id="19" idx="0"/>
          </p:cNvCxnSpPr>
          <p:nvPr/>
        </p:nvCxnSpPr>
        <p:spPr>
          <a:xfrm rot="5400000">
            <a:off x="2528641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696261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96255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25" name="Oval 24"/>
          <p:cNvSpPr/>
          <p:nvPr/>
        </p:nvSpPr>
        <p:spPr>
          <a:xfrm>
            <a:off x="4826882" y="4598352"/>
            <a:ext cx="166254" cy="17813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111399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395916" y="4598352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50632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135149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19666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67968" y="3905598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67962" y="5581018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33" name="Oval 32"/>
          <p:cNvSpPr/>
          <p:nvPr/>
        </p:nvSpPr>
        <p:spPr>
          <a:xfrm>
            <a:off x="5998589" y="4598352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283106" y="459835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567623" y="4598352"/>
            <a:ext cx="166254" cy="17813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22339" y="5649061"/>
            <a:ext cx="166254" cy="17813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306856" y="5649061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91373" y="5649061"/>
            <a:ext cx="166254" cy="178130"/>
          </a:xfrm>
          <a:prstGeom prst="ellipse">
            <a:avLst/>
          </a:prstGeom>
          <a:solidFill>
            <a:srgbClr val="70AD4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urved Connector 38"/>
          <p:cNvCxnSpPr>
            <a:stCxn id="44" idx="4"/>
            <a:endCxn id="39" idx="0"/>
          </p:cNvCxnSpPr>
          <p:nvPr/>
        </p:nvCxnSpPr>
        <p:spPr>
          <a:xfrm rot="5400000">
            <a:off x="5071456" y="4638800"/>
            <a:ext cx="872579" cy="114795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>
            <a:stCxn id="45" idx="4"/>
            <a:endCxn id="48" idx="0"/>
          </p:cNvCxnSpPr>
          <p:nvPr/>
        </p:nvCxnSpPr>
        <p:spPr>
          <a:xfrm rot="16200000" flipH="1">
            <a:off x="5941826" y="5200896"/>
            <a:ext cx="872579" cy="2375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6" idx="4"/>
            <a:endCxn id="41" idx="0"/>
          </p:cNvCxnSpPr>
          <p:nvPr/>
        </p:nvCxnSpPr>
        <p:spPr>
          <a:xfrm rot="5400000">
            <a:off x="5640490" y="4638800"/>
            <a:ext cx="872579" cy="114795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47927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947921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44" name="Oval 43"/>
          <p:cNvSpPr/>
          <p:nvPr/>
        </p:nvSpPr>
        <p:spPr>
          <a:xfrm>
            <a:off x="8078548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363065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647582" y="4598353"/>
            <a:ext cx="166254" cy="178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102298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386815" y="5649062"/>
            <a:ext cx="166254" cy="17813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867133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119634" y="3905599"/>
            <a:ext cx="1018855" cy="9302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Proc.  1</a:t>
            </a:r>
          </a:p>
        </p:txBody>
      </p:sp>
      <p:sp>
        <p:nvSpPr>
          <p:cNvPr id="51" name="Rectangle 50"/>
          <p:cNvSpPr/>
          <p:nvPr/>
        </p:nvSpPr>
        <p:spPr>
          <a:xfrm>
            <a:off x="9119628" y="5581019"/>
            <a:ext cx="1018854" cy="9163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Mem. 1</a:t>
            </a:r>
          </a:p>
        </p:txBody>
      </p:sp>
      <p:sp>
        <p:nvSpPr>
          <p:cNvPr id="52" name="Oval 51"/>
          <p:cNvSpPr/>
          <p:nvPr/>
        </p:nvSpPr>
        <p:spPr>
          <a:xfrm>
            <a:off x="9250255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9534772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9819289" y="4598353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9274005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9558522" y="5649062"/>
            <a:ext cx="166254" cy="178130"/>
          </a:xfrm>
          <a:prstGeom prst="ellipse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9843039" y="5649062"/>
            <a:ext cx="166254" cy="178130"/>
          </a:xfrm>
          <a:prstGeom prst="ellipse">
            <a:avLst/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urved Connector 57"/>
          <p:cNvCxnSpPr/>
          <p:nvPr/>
        </p:nvCxnSpPr>
        <p:spPr>
          <a:xfrm rot="16200000" flipH="1">
            <a:off x="9151051" y="4958814"/>
            <a:ext cx="898666" cy="53400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>
            <a:off x="8465380" y="4496535"/>
            <a:ext cx="872579" cy="1432474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/>
          <p:nvPr/>
        </p:nvCxnSpPr>
        <p:spPr>
          <a:xfrm rot="5400000">
            <a:off x="9193492" y="4940130"/>
            <a:ext cx="872579" cy="54528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99601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Crossbar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874389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 Crossbar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154557" y="6532988"/>
            <a:ext cx="1883245" cy="325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Crossbar</a:t>
            </a:r>
          </a:p>
        </p:txBody>
      </p:sp>
    </p:spTree>
    <p:extLst>
      <p:ext uri="{BB962C8B-B14F-4D97-AF65-F5344CB8AC3E}">
        <p14:creationId xmlns:p14="http://schemas.microsoft.com/office/powerpoint/2010/main" val="2134542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area excluding wires and memory (common to both)</a:t>
            </a:r>
          </a:p>
          <a:p>
            <a:pPr lvl="1"/>
            <a:r>
              <a:rPr lang="en-US" dirty="0" smtClean="0"/>
              <a:t>32-stage RMT: 39.8 square mm</a:t>
            </a:r>
          </a:p>
          <a:p>
            <a:pPr lvl="1"/>
            <a:r>
              <a:rPr lang="en-US" dirty="0" smtClean="0"/>
              <a:t>32-processor </a:t>
            </a:r>
            <a:r>
              <a:rPr lang="en-US" dirty="0" err="1" smtClean="0"/>
              <a:t>dRMT</a:t>
            </a:r>
            <a:r>
              <a:rPr lang="en-US" dirty="0" smtClean="0"/>
              <a:t> (32-wide VLIW, segment crossbar): 45.5 square mm</a:t>
            </a:r>
          </a:p>
          <a:p>
            <a:pPr lvl="1"/>
            <a:r>
              <a:rPr lang="en-US" dirty="0" smtClean="0"/>
              <a:t>Of the 45.5, 1.74 is due to the crossbar, the rest due to 32 </a:t>
            </a:r>
            <a:r>
              <a:rPr lang="en-US" dirty="0" err="1" smtClean="0"/>
              <a:t>dRMT</a:t>
            </a:r>
            <a:r>
              <a:rPr lang="en-US" dirty="0" smtClean="0"/>
              <a:t> cores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Overall, our tentative analysis is that hardware costs are comparable</a:t>
            </a:r>
          </a:p>
          <a:p>
            <a:pPr lvl="1"/>
            <a:r>
              <a:rPr lang="en-US" dirty="0" smtClean="0"/>
              <a:t>Tentative because RMT’s numbers are based on 28 nm</a:t>
            </a:r>
          </a:p>
        </p:txBody>
      </p:sp>
    </p:spTree>
    <p:extLst>
      <p:ext uri="{BB962C8B-B14F-4D97-AF65-F5344CB8AC3E}">
        <p14:creationId xmlns:p14="http://schemas.microsoft.com/office/powerpoint/2010/main" val="82125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661374"/>
            <a:ext cx="5157787" cy="1339402"/>
          </a:xfrm>
        </p:spPr>
        <p:txBody>
          <a:bodyPr/>
          <a:lstStyle/>
          <a:p>
            <a:r>
              <a:rPr lang="en-US" dirty="0"/>
              <a:t>Network processors (IXP, </a:t>
            </a:r>
            <a:r>
              <a:rPr lang="en-US" dirty="0" err="1"/>
              <a:t>Netronome</a:t>
            </a:r>
            <a:r>
              <a:rPr lang="en-US" dirty="0"/>
              <a:t>, Quantum Flow)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Run-to-completion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hared memory</a:t>
            </a:r>
          </a:p>
          <a:p>
            <a:pPr lvl="1"/>
            <a:r>
              <a:rPr lang="en-US" dirty="0" smtClean="0"/>
              <a:t>X86-like instructions</a:t>
            </a:r>
          </a:p>
          <a:p>
            <a:pPr lvl="1"/>
            <a:r>
              <a:rPr lang="en-US" dirty="0" smtClean="0"/>
              <a:t>Caches,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emory hierarchies,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eneral-purpose interconnects,</a:t>
            </a:r>
          </a:p>
          <a:p>
            <a:pPr lvl="1"/>
            <a:r>
              <a:rPr lang="en-US" dirty="0" smtClean="0"/>
              <a:t>Hard to provide determinism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dRMT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56668" cy="36845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Run-to-completion</a:t>
            </a:r>
          </a:p>
          <a:p>
            <a:r>
              <a:rPr lang="en-US" sz="2400" dirty="0" smtClean="0"/>
              <a:t>Shared memory</a:t>
            </a:r>
          </a:p>
          <a:p>
            <a:r>
              <a:rPr lang="en-US" sz="2400" dirty="0" smtClean="0"/>
              <a:t>VLIW instructions with more parallelism</a:t>
            </a:r>
          </a:p>
          <a:p>
            <a:r>
              <a:rPr lang="en-US" sz="2400" dirty="0" smtClean="0"/>
              <a:t>No caches</a:t>
            </a:r>
          </a:p>
          <a:p>
            <a:r>
              <a:rPr lang="en-US" sz="2400" dirty="0" smtClean="0"/>
              <a:t>Single level of memory</a:t>
            </a:r>
          </a:p>
          <a:p>
            <a:r>
              <a:rPr lang="en-US" sz="2400" dirty="0" smtClean="0"/>
              <a:t>Custom crossbar</a:t>
            </a:r>
          </a:p>
          <a:p>
            <a:r>
              <a:rPr lang="en-US" sz="2400" dirty="0" smtClean="0"/>
              <a:t>Compiler solves ILP to provide deterministic latency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Ongoing work: Implementation in 400G programmable NIC</a:t>
            </a:r>
          </a:p>
          <a:p>
            <a:endParaRPr lang="en-US" dirty="0"/>
          </a:p>
          <a:p>
            <a:r>
              <a:rPr lang="en-US" dirty="0" smtClean="0"/>
              <a:t>Future work: State modifications in </a:t>
            </a:r>
            <a:r>
              <a:rPr lang="en-US" dirty="0" err="1" smtClean="0"/>
              <a:t>dRMT</a:t>
            </a:r>
            <a:endParaRPr lang="en-US" dirty="0"/>
          </a:p>
          <a:p>
            <a:pPr lvl="1"/>
            <a:r>
              <a:rPr lang="en-US" dirty="0" smtClean="0"/>
              <a:t>Run-to-completion allows us to spread state modifications over multiple clock cycles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7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/>
            <a:r>
              <a:rPr lang="en-US" dirty="0" smtClean="0"/>
              <a:t>Example: large </a:t>
            </a:r>
            <a:r>
              <a:rPr lang="en-US" dirty="0"/>
              <a:t>match-action table 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124" y="2546350"/>
            <a:ext cx="11081406" cy="4114800"/>
            <a:chOff x="571124" y="1556770"/>
            <a:chExt cx="11081406" cy="4633273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4568" y="1556771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19397" y="155677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627254" y="1556770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571124" y="2752034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413758" y="1566299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91544" y="5118014"/>
                  <a:ext cx="1219200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5161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77192" y="5212192"/>
            <a:ext cx="1225499" cy="142779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383355" y="5706288"/>
            <a:ext cx="1225499" cy="922705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8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77414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Today’s Programmable Switches </a:t>
            </a:r>
            <a:r>
              <a:rPr lang="en-US" smtClean="0"/>
              <a:t>(e.g., RMT)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022C-F4BC-4192-A392-BACAE19DF89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673198" y="1556769"/>
            <a:ext cx="9399716" cy="3080545"/>
            <a:chOff x="673198" y="1556769"/>
            <a:chExt cx="9465943" cy="3447049"/>
          </a:xfrm>
        </p:grpSpPr>
        <p:grpSp>
          <p:nvGrpSpPr>
            <p:cNvPr id="6" name="Group 42"/>
            <p:cNvGrpSpPr/>
            <p:nvPr/>
          </p:nvGrpSpPr>
          <p:grpSpPr>
            <a:xfrm>
              <a:off x="1219205" y="2741324"/>
              <a:ext cx="8919936" cy="1226449"/>
              <a:chOff x="1707458" y="1778000"/>
              <a:chExt cx="4254836" cy="1181787"/>
            </a:xfrm>
          </p:grpSpPr>
          <p:cxnSp>
            <p:nvCxnSpPr>
              <p:cNvPr id="115" name="Straight Arrow Connector 114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/>
            <p:cNvCxnSpPr/>
            <p:nvPr/>
          </p:nvCxnSpPr>
          <p:spPr>
            <a:xfrm>
              <a:off x="9359747" y="2401110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359747" y="4344773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359747" y="3092389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9359747" y="3634175"/>
              <a:ext cx="738480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649957" y="2330407"/>
              <a:ext cx="802569" cy="2233337"/>
              <a:chOff x="8546380" y="1979287"/>
              <a:chExt cx="584011" cy="2165502"/>
            </a:xfrm>
          </p:grpSpPr>
          <p:cxnSp>
            <p:nvCxnSpPr>
              <p:cNvPr id="112" name="Straight Connector 111"/>
              <p:cNvCxnSpPr/>
              <p:nvPr/>
            </p:nvCxnSpPr>
            <p:spPr>
              <a:xfrm>
                <a:off x="8546380" y="1979287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>
                <a:off x="8546380" y="4144789"/>
                <a:ext cx="58401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ectangle 7"/>
            <p:cNvSpPr/>
            <p:nvPr/>
          </p:nvSpPr>
          <p:spPr>
            <a:xfrm>
              <a:off x="1639144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50022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27131" y="1556771"/>
              <a:ext cx="963360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1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374292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85169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903472" y="1556770"/>
              <a:ext cx="995873" cy="344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2</a:t>
              </a:r>
              <a:endParaRPr lang="en-US" sz="2000" dirty="0">
                <a:latin typeface="Seravek"/>
                <a:cs typeface="Seravek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568330" y="1908163"/>
              <a:ext cx="2037584" cy="29050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3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579208" y="1911221"/>
              <a:ext cx="2030266" cy="289939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8019607" y="155676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Seravek"/>
                  <a:cs typeface="Seravek"/>
                </a:rPr>
                <a:t>Stage </a:t>
              </a:r>
              <a:r>
                <a:rPr lang="en-US" sz="2000" dirty="0">
                  <a:latin typeface="Seravek"/>
                  <a:cs typeface="Seravek"/>
                </a:rPr>
                <a:t>N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73198" y="1794232"/>
              <a:ext cx="547372" cy="3209586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vert270" lIns="130622" tIns="65311" rIns="130622" bIns="65311" rtlCol="0" anchor="ctr"/>
            <a:lstStyle/>
            <a:p>
              <a:pPr algn="ctr"/>
              <a:r>
                <a:rPr lang="en-US" sz="2400" dirty="0" smtClean="0">
                  <a:latin typeface="Seravek"/>
                  <a:cs typeface="Seravek"/>
                </a:rPr>
                <a:t>Parser</a:t>
              </a:r>
              <a:endParaRPr lang="en-US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21487" y="2347059"/>
              <a:ext cx="1613266" cy="1946882"/>
              <a:chOff x="2100666" y="2399016"/>
              <a:chExt cx="1613266" cy="1946882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288" name="Straight Arrow Connector 28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5" name="Rectangle 304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0" name="Trapezoid 129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34" name="Group 133"/>
            <p:cNvGrpSpPr/>
            <p:nvPr/>
          </p:nvGrpSpPr>
          <p:grpSpPr>
            <a:xfrm>
              <a:off x="4587648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0" name="Straight Arrow Connector 139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Rectangle 140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38" name="Trapezoid 137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142" name="Group 141"/>
            <p:cNvGrpSpPr/>
            <p:nvPr/>
          </p:nvGrpSpPr>
          <p:grpSpPr>
            <a:xfrm>
              <a:off x="7765357" y="2339869"/>
              <a:ext cx="1613266" cy="1946882"/>
              <a:chOff x="2100666" y="2399016"/>
              <a:chExt cx="1613266" cy="1946882"/>
            </a:xfrm>
          </p:grpSpPr>
          <p:grpSp>
            <p:nvGrpSpPr>
              <p:cNvPr id="143" name="Group 142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148" name="Straight Arrow Connector 147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Rectangle 148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24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24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146" name="Trapezoid 145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22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 rot="16200000">
                  <a:off x="3091543" y="5088104"/>
                  <a:ext cx="1219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24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</p:grpSp>
      <p:grpSp>
        <p:nvGrpSpPr>
          <p:cNvPr id="178" name="Group 177"/>
          <p:cNvGrpSpPr/>
          <p:nvPr/>
        </p:nvGrpSpPr>
        <p:grpSpPr>
          <a:xfrm>
            <a:off x="10732509" y="2478740"/>
            <a:ext cx="524993" cy="1454942"/>
            <a:chOff x="6749312" y="3009900"/>
            <a:chExt cx="527796" cy="1790700"/>
          </a:xfrm>
        </p:grpSpPr>
        <p:grpSp>
          <p:nvGrpSpPr>
            <p:cNvPr id="180" name="Group 65"/>
            <p:cNvGrpSpPr/>
            <p:nvPr/>
          </p:nvGrpSpPr>
          <p:grpSpPr>
            <a:xfrm>
              <a:off x="6749319" y="3009900"/>
              <a:ext cx="527789" cy="298464"/>
              <a:chOff x="7660968" y="1751777"/>
              <a:chExt cx="1040580" cy="450645"/>
            </a:xfrm>
          </p:grpSpPr>
          <p:sp>
            <p:nvSpPr>
              <p:cNvPr id="193" name="Freeform 192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4" name="Straight Connector 193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Group 70"/>
            <p:cNvGrpSpPr/>
            <p:nvPr/>
          </p:nvGrpSpPr>
          <p:grpSpPr>
            <a:xfrm>
              <a:off x="6749312" y="3511536"/>
              <a:ext cx="527788" cy="298464"/>
              <a:chOff x="7660968" y="1751777"/>
              <a:chExt cx="1040580" cy="450645"/>
            </a:xfrm>
          </p:grpSpPr>
          <p:sp>
            <p:nvSpPr>
              <p:cNvPr id="190" name="Freeform 189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91" name="Straight Connector 190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2" name="Group 65"/>
            <p:cNvGrpSpPr/>
            <p:nvPr/>
          </p:nvGrpSpPr>
          <p:grpSpPr>
            <a:xfrm>
              <a:off x="6749312" y="4006836"/>
              <a:ext cx="527788" cy="298464"/>
              <a:chOff x="7660968" y="1751777"/>
              <a:chExt cx="1040580" cy="450645"/>
            </a:xfrm>
          </p:grpSpPr>
          <p:sp>
            <p:nvSpPr>
              <p:cNvPr id="187" name="Freeform 186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8" name="Straight Connector 187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70"/>
            <p:cNvGrpSpPr/>
            <p:nvPr/>
          </p:nvGrpSpPr>
          <p:grpSpPr>
            <a:xfrm>
              <a:off x="6749312" y="4502136"/>
              <a:ext cx="527788" cy="298464"/>
              <a:chOff x="7660968" y="1751777"/>
              <a:chExt cx="1040580" cy="450645"/>
            </a:xfrm>
          </p:grpSpPr>
          <p:sp>
            <p:nvSpPr>
              <p:cNvPr id="184" name="Freeform 183"/>
              <p:cNvSpPr/>
              <p:nvPr/>
            </p:nvSpPr>
            <p:spPr>
              <a:xfrm>
                <a:off x="7660968" y="1751777"/>
                <a:ext cx="1040580" cy="450645"/>
              </a:xfrm>
              <a:custGeom>
                <a:avLst/>
                <a:gdLst>
                  <a:gd name="connsiteX0" fmla="*/ 0 w 1040580"/>
                  <a:gd name="connsiteY0" fmla="*/ 0 h 450645"/>
                  <a:gd name="connsiteX1" fmla="*/ 1040580 w 1040580"/>
                  <a:gd name="connsiteY1" fmla="*/ 8193 h 450645"/>
                  <a:gd name="connsiteX2" fmla="*/ 1032387 w 1040580"/>
                  <a:gd name="connsiteY2" fmla="*/ 450645 h 450645"/>
                  <a:gd name="connsiteX3" fmla="*/ 16387 w 1040580"/>
                  <a:gd name="connsiteY3" fmla="*/ 442451 h 450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0580" h="450645">
                    <a:moveTo>
                      <a:pt x="0" y="0"/>
                    </a:moveTo>
                    <a:lnTo>
                      <a:pt x="1040580" y="8193"/>
                    </a:lnTo>
                    <a:lnTo>
                      <a:pt x="1032387" y="450645"/>
                    </a:lnTo>
                    <a:lnTo>
                      <a:pt x="16387" y="442451"/>
                    </a:lnTo>
                  </a:path>
                </a:pathLst>
              </a:custGeom>
              <a:noFill/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ravek"/>
                  <a:cs typeface="Seravek"/>
                </a:endParaRPr>
              </a:p>
            </p:txBody>
          </p:sp>
          <p:cxnSp>
            <p:nvCxnSpPr>
              <p:cNvPr id="185" name="Straight Connector 184"/>
              <p:cNvCxnSpPr/>
              <p:nvPr/>
            </p:nvCxnSpPr>
            <p:spPr>
              <a:xfrm>
                <a:off x="8501629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8268933" y="1751777"/>
                <a:ext cx="0" cy="450645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6" name="Rectangle 195"/>
          <p:cNvSpPr/>
          <p:nvPr/>
        </p:nvSpPr>
        <p:spPr>
          <a:xfrm>
            <a:off x="10052480" y="1721094"/>
            <a:ext cx="543542" cy="28683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270" lIns="130622" tIns="65311" rIns="130622" bIns="65311" rtlCol="0" anchor="ctr"/>
          <a:lstStyle/>
          <a:p>
            <a:pPr algn="ctr"/>
            <a:r>
              <a:rPr lang="en-US" sz="2400" dirty="0" err="1" smtClean="0">
                <a:latin typeface="Seravek"/>
                <a:cs typeface="Seravek"/>
              </a:rPr>
              <a:t>Deparser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7" name="Right Arrow 196"/>
          <p:cNvSpPr/>
          <p:nvPr/>
        </p:nvSpPr>
        <p:spPr>
          <a:xfrm>
            <a:off x="11452377" y="3070348"/>
            <a:ext cx="463237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1334310" y="2724247"/>
            <a:ext cx="67734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Out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0616216" y="1956305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latin typeface="Seravek"/>
                <a:cs typeface="Seravek"/>
              </a:rPr>
              <a:t>Queues</a:t>
            </a:r>
            <a:endParaRPr lang="en-US" sz="2000" dirty="0">
              <a:latin typeface="Seravek"/>
              <a:cs typeface="Seravek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887006" y="4466959"/>
            <a:ext cx="1506655" cy="2152296"/>
            <a:chOff x="1887006" y="4466959"/>
            <a:chExt cx="1506655" cy="2152296"/>
          </a:xfrm>
        </p:grpSpPr>
        <p:sp>
          <p:nvSpPr>
            <p:cNvPr id="200" name="Rectangle 199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1</a:t>
              </a:r>
              <a:endParaRPr lang="en-US" sz="2400" dirty="0">
                <a:solidFill>
                  <a:schemeClr val="tx1"/>
                </a:solidFill>
                <a:latin typeface="Seravek" charset="0"/>
                <a:ea typeface="Seravek" charset="0"/>
                <a:cs typeface="Seravek" charset="0"/>
              </a:endParaRPr>
            </a:p>
          </p:txBody>
        </p:sp>
        <p:cxnSp>
          <p:nvCxnSpPr>
            <p:cNvPr id="213" name="Straight Arrow Connector 212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/>
          <p:cNvGrpSpPr/>
          <p:nvPr/>
        </p:nvGrpSpPr>
        <p:grpSpPr>
          <a:xfrm>
            <a:off x="4613902" y="4466959"/>
            <a:ext cx="1506655" cy="2152296"/>
            <a:chOff x="1887006" y="4466959"/>
            <a:chExt cx="1506655" cy="2152296"/>
          </a:xfrm>
        </p:grpSpPr>
        <p:sp>
          <p:nvSpPr>
            <p:cNvPr id="223" name="Rectangle 222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2</a:t>
              </a:r>
            </a:p>
          </p:txBody>
        </p:sp>
        <p:cxnSp>
          <p:nvCxnSpPr>
            <p:cNvPr id="224" name="Straight Arrow Connector 223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7758468" y="4466959"/>
            <a:ext cx="1506655" cy="2152296"/>
            <a:chOff x="1887006" y="4466959"/>
            <a:chExt cx="1506655" cy="2152296"/>
          </a:xfrm>
        </p:grpSpPr>
        <p:sp>
          <p:nvSpPr>
            <p:cNvPr id="226" name="Rectangle 225"/>
            <p:cNvSpPr/>
            <p:nvPr/>
          </p:nvSpPr>
          <p:spPr>
            <a:xfrm>
              <a:off x="1887006" y="4771820"/>
              <a:ext cx="1506655" cy="18474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Memory </a:t>
              </a:r>
              <a:r>
                <a:rPr lang="en-US" sz="2400" dirty="0" smtClean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Cluster </a:t>
              </a:r>
              <a:r>
                <a:rPr lang="en-US" sz="2400" dirty="0">
                  <a:solidFill>
                    <a:schemeClr val="tx1"/>
                  </a:solidFill>
                  <a:latin typeface="Seravek" charset="0"/>
                  <a:ea typeface="Seravek" charset="0"/>
                  <a:cs typeface="Seravek" charset="0"/>
                </a:rPr>
                <a:t>N</a:t>
              </a:r>
            </a:p>
          </p:txBody>
        </p:sp>
        <p:cxnSp>
          <p:nvCxnSpPr>
            <p:cNvPr id="227" name="Straight Arrow Connector 226"/>
            <p:cNvCxnSpPr/>
            <p:nvPr/>
          </p:nvCxnSpPr>
          <p:spPr>
            <a:xfrm flipH="1">
              <a:off x="2644049" y="4466959"/>
              <a:ext cx="1" cy="32063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>
            <a:off x="6591789" y="5775287"/>
            <a:ext cx="796954" cy="0"/>
          </a:xfrm>
          <a:prstGeom prst="line">
            <a:avLst/>
          </a:prstGeom>
          <a:ln w="25400">
            <a:solidFill>
              <a:schemeClr val="tx1"/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ight Arrow 228"/>
          <p:cNvSpPr/>
          <p:nvPr/>
        </p:nvSpPr>
        <p:spPr>
          <a:xfrm>
            <a:off x="154715" y="3076460"/>
            <a:ext cx="396032" cy="37484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>
              <a:latin typeface="Seravek"/>
              <a:cs typeface="Seravek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3526" y="2748683"/>
            <a:ext cx="471021" cy="410071"/>
          </a:xfrm>
          <a:prstGeom prst="rect">
            <a:avLst/>
          </a:prstGeom>
          <a:noFill/>
        </p:spPr>
        <p:txBody>
          <a:bodyPr wrap="none" lIns="130622" tIns="65311" rIns="130622" bIns="65311" rtlCol="0">
            <a:spAutoFit/>
          </a:bodyPr>
          <a:lstStyle/>
          <a:p>
            <a:r>
              <a:rPr lang="en-US" dirty="0" smtClean="0">
                <a:latin typeface="Seravek"/>
                <a:cs typeface="Seravek"/>
              </a:rPr>
              <a:t>In</a:t>
            </a:r>
            <a:endParaRPr lang="en-US" dirty="0">
              <a:latin typeface="Seravek"/>
              <a:cs typeface="Seravek"/>
            </a:endParaRPr>
          </a:p>
        </p:txBody>
      </p:sp>
      <p:sp>
        <p:nvSpPr>
          <p:cNvPr id="231" name="U-Turn Arrow 230"/>
          <p:cNvSpPr/>
          <p:nvPr/>
        </p:nvSpPr>
        <p:spPr>
          <a:xfrm flipV="1">
            <a:off x="2321120" y="440193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 rot="5400000">
            <a:off x="2156145" y="3721515"/>
            <a:ext cx="362257" cy="1004063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Seravek"/>
                <a:cs typeface="Seravek"/>
              </a:rPr>
              <a:t> keys</a:t>
            </a:r>
            <a:endParaRPr lang="en-US" sz="22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662883" y="1977030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51" name="Rectangle 250"/>
          <p:cNvSpPr/>
          <p:nvPr/>
        </p:nvSpPr>
        <p:spPr>
          <a:xfrm rot="5400000">
            <a:off x="2780423" y="5227642"/>
            <a:ext cx="362257" cy="9094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latin typeface="Seravek"/>
                <a:cs typeface="Seravek"/>
              </a:rPr>
              <a:t>results</a:t>
            </a:r>
            <a:endParaRPr lang="en-US" sz="2200" dirty="0">
              <a:solidFill>
                <a:schemeClr val="bg1"/>
              </a:solidFill>
              <a:latin typeface="Seravek"/>
              <a:cs typeface="Seravek"/>
            </a:endParaRPr>
          </a:p>
        </p:txBody>
      </p:sp>
      <p:sp>
        <p:nvSpPr>
          <p:cNvPr id="253" name="U-Turn Arrow 252"/>
          <p:cNvSpPr/>
          <p:nvPr/>
        </p:nvSpPr>
        <p:spPr>
          <a:xfrm flipV="1">
            <a:off x="5039004" y="4338444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3" name="U-Turn Arrow 262"/>
          <p:cNvSpPr/>
          <p:nvPr/>
        </p:nvSpPr>
        <p:spPr>
          <a:xfrm flipV="1">
            <a:off x="8178769" y="4341123"/>
            <a:ext cx="755813" cy="957003"/>
          </a:xfrm>
          <a:prstGeom prst="uturnArrow">
            <a:avLst>
              <a:gd name="adj1" fmla="val 15798"/>
              <a:gd name="adj2" fmla="val 21055"/>
              <a:gd name="adj3" fmla="val 20079"/>
              <a:gd name="adj4" fmla="val 43750"/>
              <a:gd name="adj5" fmla="val 100000"/>
            </a:avLst>
          </a:prstGeom>
          <a:gradFill flip="none" rotWithShape="1">
            <a:gsLst>
              <a:gs pos="0">
                <a:srgbClr val="FF7E77"/>
              </a:gs>
              <a:gs pos="50000">
                <a:schemeClr val="dk1">
                  <a:lumMod val="105000"/>
                  <a:satMod val="103000"/>
                  <a:tint val="73000"/>
                </a:schemeClr>
              </a:gs>
              <a:gs pos="100000">
                <a:schemeClr val="dk1">
                  <a:lumMod val="105000"/>
                  <a:satMod val="109000"/>
                  <a:tint val="81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662196" y="1550301"/>
            <a:ext cx="8529805" cy="5095409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1279149" y="1980927"/>
            <a:ext cx="520709" cy="2312915"/>
          </a:xfrm>
          <a:prstGeom prst="rect">
            <a:avLst/>
          </a:prstGeom>
          <a:solidFill>
            <a:srgbClr val="FF7E77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Seravek"/>
                <a:cs typeface="Seravek"/>
              </a:rPr>
              <a:t>Pkt</a:t>
            </a:r>
            <a:r>
              <a:rPr lang="en-US" sz="2800" dirty="0" smtClean="0">
                <a:solidFill>
                  <a:schemeClr val="tx1"/>
                </a:solidFill>
                <a:latin typeface="Seravek"/>
                <a:cs typeface="Seravek"/>
              </a:rPr>
              <a:t> Header</a:t>
            </a:r>
            <a:endParaRPr lang="en-US" sz="2800" dirty="0">
              <a:solidFill>
                <a:schemeClr val="tx1"/>
              </a:solidFill>
              <a:latin typeface="Seravek"/>
              <a:cs typeface="Seravek"/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6374672" y="1417143"/>
            <a:ext cx="8536287" cy="5304332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4" name="Group 253"/>
          <p:cNvGrpSpPr/>
          <p:nvPr/>
        </p:nvGrpSpPr>
        <p:grpSpPr>
          <a:xfrm>
            <a:off x="6221365" y="1976513"/>
            <a:ext cx="520252" cy="2312915"/>
            <a:chOff x="3924300" y="3162300"/>
            <a:chExt cx="609600" cy="2743200"/>
          </a:xfrm>
        </p:grpSpPr>
        <p:sp>
          <p:nvSpPr>
            <p:cNvPr id="255" name="Rectangle 254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56" name="Straight Connector 255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70579" y="1976514"/>
            <a:ext cx="520252" cy="2312915"/>
            <a:chOff x="3924300" y="3162300"/>
            <a:chExt cx="609600" cy="2743200"/>
          </a:xfrm>
        </p:grpSpPr>
        <p:sp>
          <p:nvSpPr>
            <p:cNvPr id="216" name="Rectangle 215"/>
            <p:cNvSpPr/>
            <p:nvPr/>
          </p:nvSpPr>
          <p:spPr>
            <a:xfrm>
              <a:off x="3924300" y="3162300"/>
              <a:ext cx="609600" cy="2743200"/>
            </a:xfrm>
            <a:prstGeom prst="rect">
              <a:avLst/>
            </a:prstGeom>
            <a:solidFill>
              <a:srgbClr val="FF7E7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24300" y="35052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3924300" y="38481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3924300" y="41910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3924300" y="45339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3924300" y="48768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3924300" y="52197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3924300" y="5562600"/>
              <a:ext cx="609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25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069 L 0.15937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7.40741E-7 L 3.33333E-6 0.2152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13 0.00023 L -0.00013 -0.21342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0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59259E-6 L 0.18047 2.59259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0.00093 L 0.22565 0.0002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46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93 L 0.49375 0.00093 " pathEditMode="relative" rAng="0" ptsTypes="AA">
                                      <p:cBhvr>
                                        <p:cTn id="64" dur="1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88" y="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3" grpId="0" animBg="1"/>
      <p:bldP spid="233" grpId="1" animBg="1"/>
      <p:bldP spid="233" grpId="2" animBg="1"/>
      <p:bldP spid="18" grpId="2" animBg="1"/>
      <p:bldP spid="18" grpId="3" animBg="1"/>
      <p:bldP spid="251" grpId="1" animBg="1"/>
      <p:bldP spid="251" grpId="2" animBg="1"/>
      <p:bldP spid="251" grpId="3" animBg="1"/>
      <p:bldP spid="253" grpId="0" animBg="1"/>
      <p:bldP spid="263" grpId="0" animBg="1"/>
      <p:bldP spid="37" grpId="1" animBg="1"/>
      <p:bldP spid="37" grpId="2" animBg="1"/>
      <p:bldP spid="252" grpId="0" animBg="1"/>
      <p:bldP spid="252" grpId="1" animBg="1"/>
      <p:bldP spid="252" grpId="2" animBg="1"/>
      <p:bldP spid="274" grpId="0" animBg="1"/>
      <p:bldP spid="274" grpId="1" animBg="1"/>
      <p:bldP spid="274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/>
              <a:t>L</a:t>
            </a:r>
            <a:r>
              <a:rPr lang="en-US" sz="2400" dirty="0" smtClean="0"/>
              <a:t>arge table </a:t>
            </a:r>
            <a:r>
              <a:rPr lang="en-US" sz="2400" dirty="0"/>
              <a:t>split over multiple stages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697333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012216" y="5304944"/>
            <a:ext cx="1219862" cy="1317626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407311" y="5760915"/>
            <a:ext cx="1219862" cy="851508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7" name="Rectangle 86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071736" y="3057416"/>
              <a:ext cx="4045758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extract key multiple times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Only last stage executes action</a:t>
              </a:r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match/action capacity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917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4" grpId="0" animBg="1"/>
      <p:bldP spid="8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RMT Conflates memory allocation  with packet processing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Wastes processing and/or memory resources</a:t>
            </a:r>
            <a:endParaRPr lang="en-US" sz="100" b="1" dirty="0" smtClean="0"/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00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Example: </a:t>
            </a:r>
            <a:r>
              <a:rPr lang="en-US" sz="2400" dirty="0" smtClean="0"/>
              <a:t>Parallel table lookups that exceed search key capacity of a stage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48811" y="3004735"/>
            <a:ext cx="10903439" cy="3637365"/>
            <a:chOff x="698707" y="1751913"/>
            <a:chExt cx="10953823" cy="4438130"/>
          </a:xfrm>
        </p:grpSpPr>
        <p:grpSp>
          <p:nvGrpSpPr>
            <p:cNvPr id="5" name="Group 42"/>
            <p:cNvGrpSpPr/>
            <p:nvPr/>
          </p:nvGrpSpPr>
          <p:grpSpPr>
            <a:xfrm>
              <a:off x="1215386" y="2454936"/>
              <a:ext cx="9865364" cy="929931"/>
              <a:chOff x="1707458" y="1778000"/>
              <a:chExt cx="4254836" cy="1181787"/>
            </a:xfrm>
          </p:grpSpPr>
          <p:cxnSp>
            <p:nvCxnSpPr>
              <p:cNvPr id="67" name="Straight Arrow Connector 66"/>
              <p:cNvCxnSpPr/>
              <p:nvPr/>
            </p:nvCxnSpPr>
            <p:spPr>
              <a:xfrm>
                <a:off x="1707458" y="177800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>
                <a:off x="1707458" y="190581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1707458" y="203363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/>
              <p:nvPr/>
            </p:nvCxnSpPr>
            <p:spPr>
              <a:xfrm>
                <a:off x="1707458" y="216145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1707458" y="228927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1707458" y="2417090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1707458" y="2544908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707458" y="2672726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1707458" y="2800544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1707458" y="2928362"/>
                <a:ext cx="4254836" cy="314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073827" y="2196975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8073827" y="3670720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073827" y="2721124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073827" y="3131923"/>
              <a:ext cx="622173" cy="0"/>
            </a:xfrm>
            <a:prstGeom prst="line">
              <a:avLst/>
            </a:prstGeom>
            <a:ln>
              <a:solidFill>
                <a:srgbClr val="FFFFFF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569186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78351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77326" y="1789210"/>
              <a:ext cx="71365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1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73560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882724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36969" y="1757211"/>
              <a:ext cx="736099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2</a:t>
              </a:r>
              <a:endParaRPr lang="en-US" sz="1400" dirty="0">
                <a:latin typeface="Seravek"/>
                <a:cs typeface="Seravek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47051" y="1823208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249866" y="1825526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03927" y="1751913"/>
              <a:ext cx="737702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3</a:t>
              </a:r>
              <a:endParaRPr lang="en-US" sz="1400" dirty="0">
                <a:latin typeface="Seravek"/>
                <a:cs typeface="Seravek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722811" y="2155992"/>
              <a:ext cx="1359183" cy="1476186"/>
              <a:chOff x="2100666" y="2399016"/>
              <a:chExt cx="1613266" cy="1946882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63" name="Trapezoid 62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 rot="16200000">
                  <a:off x="3011217" y="5198340"/>
                  <a:ext cx="137985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4053314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Rectangle 59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7" name="Trapezoid 56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 rot="16200000">
                  <a:off x="3023928" y="5185629"/>
                  <a:ext cx="1354432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21" name="Group 20"/>
            <p:cNvGrpSpPr/>
            <p:nvPr/>
          </p:nvGrpSpPr>
          <p:grpSpPr>
            <a:xfrm>
              <a:off x="6413047" y="2150541"/>
              <a:ext cx="1359183" cy="1476186"/>
              <a:chOff x="2100666" y="2399016"/>
              <a:chExt cx="1613266" cy="194688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 53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51" name="Trapezoid 50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 rot="16200000">
                  <a:off x="3007622" y="5201935"/>
                  <a:ext cx="138704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sp>
          <p:nvSpPr>
            <p:cNvPr id="22" name="Right Arrow 21"/>
            <p:cNvSpPr/>
            <p:nvPr/>
          </p:nvSpPr>
          <p:spPr>
            <a:xfrm>
              <a:off x="11189293" y="2737133"/>
              <a:ext cx="463237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639737" y="4033466"/>
              <a:ext cx="1506655" cy="2152299"/>
              <a:chOff x="1887006" y="4466959"/>
              <a:chExt cx="1506655" cy="21522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87006" y="477182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1</a:t>
                </a: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3960844" y="4028218"/>
              <a:ext cx="1506655" cy="2160949"/>
              <a:chOff x="1888932" y="4466959"/>
              <a:chExt cx="1506655" cy="2160949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1888932" y="4780472"/>
                <a:ext cx="1506655" cy="1847436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2</a:t>
                </a: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6364759" y="4028218"/>
              <a:ext cx="1506655" cy="2152296"/>
              <a:chOff x="1899706" y="4466959"/>
              <a:chExt cx="1506655" cy="215229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3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Right Arrow 25"/>
            <p:cNvSpPr/>
            <p:nvPr/>
          </p:nvSpPr>
          <p:spPr>
            <a:xfrm>
              <a:off x="698707" y="2736538"/>
              <a:ext cx="396032" cy="374842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1600">
                <a:latin typeface="Seravek"/>
                <a:cs typeface="Seravek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33555" y="1832737"/>
              <a:ext cx="1716673" cy="22026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130622" tIns="65311" rIns="130622" bIns="65311"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Seravek"/>
                <a:cs typeface="Seravek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036370" y="1835055"/>
              <a:ext cx="1710508" cy="2198411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rgbClr val="0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02735" y="1760181"/>
              <a:ext cx="777777" cy="346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ravek"/>
                  <a:cs typeface="Seravek"/>
                </a:rPr>
                <a:t>Stage </a:t>
              </a:r>
              <a:r>
                <a:rPr lang="en-US" sz="1400" dirty="0">
                  <a:latin typeface="Seravek"/>
                  <a:cs typeface="Seravek"/>
                </a:rPr>
                <a:t>N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199551" y="2160070"/>
              <a:ext cx="1359183" cy="1476186"/>
              <a:chOff x="2100666" y="2399016"/>
              <a:chExt cx="1613266" cy="194688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2100666" y="2410641"/>
                <a:ext cx="1065615" cy="1928067"/>
                <a:chOff x="2162575" y="3232150"/>
                <a:chExt cx="1042315" cy="2241548"/>
              </a:xfrm>
            </p:grpSpPr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2479675" y="4308475"/>
                  <a:ext cx="725215" cy="0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50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Rectangle 41"/>
                <p:cNvSpPr/>
                <p:nvPr/>
              </p:nvSpPr>
              <p:spPr>
                <a:xfrm>
                  <a:off x="2162575" y="3232150"/>
                  <a:ext cx="574275" cy="2241548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 defTabSz="566900"/>
                  <a:r>
                    <a:rPr lang="en-US" sz="1600" dirty="0" smtClean="0">
                      <a:solidFill>
                        <a:schemeClr val="bg1"/>
                      </a:solidFill>
                      <a:latin typeface="Seravek" charset="0"/>
                      <a:ea typeface="Seravek" charset="0"/>
                      <a:cs typeface="Seravek" charset="0"/>
                    </a:rPr>
                    <a:t>Match</a:t>
                  </a:r>
                  <a:endParaRPr lang="en-US" sz="1600" dirty="0">
                    <a:solidFill>
                      <a:schemeClr val="bg1"/>
                    </a:solidFill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160550" y="2399016"/>
                <a:ext cx="553382" cy="1946882"/>
                <a:chOff x="3431559" y="4468475"/>
                <a:chExt cx="553382" cy="1946882"/>
              </a:xfrm>
            </p:grpSpPr>
            <p:sp>
              <p:nvSpPr>
                <p:cNvPr id="39" name="Trapezoid 38"/>
                <p:cNvSpPr/>
                <p:nvPr/>
              </p:nvSpPr>
              <p:spPr>
                <a:xfrm rot="16200000" flipH="1" flipV="1">
                  <a:off x="2734809" y="5165225"/>
                  <a:ext cx="1946882" cy="553382"/>
                </a:xfrm>
                <a:prstGeom prst="trapezoid">
                  <a:avLst>
                    <a:gd name="adj" fmla="val 52981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 defTabSz="566900"/>
                  <a:endParaRPr lang="en-US" sz="1600" dirty="0">
                    <a:solidFill>
                      <a:srgbClr val="000000"/>
                    </a:solidFill>
                    <a:latin typeface="Calibri"/>
                  </a:endParaRPr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 rot="16200000">
                  <a:off x="3030212" y="5179345"/>
                  <a:ext cx="1341864" cy="40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>
                      <a:latin typeface="Seravek" charset="0"/>
                      <a:ea typeface="Seravek" charset="0"/>
                      <a:cs typeface="Seravek" charset="0"/>
                    </a:rPr>
                    <a:t>Action</a:t>
                  </a:r>
                  <a:endParaRPr lang="en-US" sz="1600" dirty="0">
                    <a:latin typeface="Seravek" charset="0"/>
                    <a:ea typeface="Seravek" charset="0"/>
                    <a:cs typeface="Seravek" charset="0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9151263" y="4037747"/>
              <a:ext cx="1506655" cy="2152296"/>
              <a:chOff x="1899706" y="4466959"/>
              <a:chExt cx="1506655" cy="215229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1899706" y="4771820"/>
                <a:ext cx="1506655" cy="18474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1400" dirty="0" smtClean="0">
                    <a:solidFill>
                      <a:schemeClr val="tx1"/>
                    </a:solidFill>
                    <a:latin typeface="Seravek" charset="0"/>
                    <a:ea typeface="Seravek" charset="0"/>
                    <a:cs typeface="Seravek" charset="0"/>
                  </a:rPr>
                  <a:t>Memory Cluster N</a:t>
                </a:r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 flipH="1">
                <a:off x="2644049" y="4466959"/>
                <a:ext cx="1" cy="3206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>
              <a:off x="8223739" y="5400637"/>
              <a:ext cx="56116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8210550" y="3680813"/>
              <a:ext cx="5751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8210550" y="2196975"/>
              <a:ext cx="549793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1703683" y="6062662"/>
            <a:ext cx="480050" cy="559907"/>
          </a:xfrm>
          <a:prstGeom prst="rect">
            <a:avLst/>
          </a:prstGeom>
          <a:solidFill>
            <a:srgbClr val="00FDFF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7990851" y="2901951"/>
            <a:ext cx="4141383" cy="3956048"/>
            <a:chOff x="8033188" y="2901951"/>
            <a:chExt cx="4093201" cy="3956048"/>
          </a:xfrm>
        </p:grpSpPr>
        <p:sp>
          <p:nvSpPr>
            <p:cNvPr id="82" name="Rectangle 81"/>
            <p:cNvSpPr/>
            <p:nvPr/>
          </p:nvSpPr>
          <p:spPr>
            <a:xfrm>
              <a:off x="8033188" y="2901951"/>
              <a:ext cx="4093201" cy="3956048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41947" y="3070976"/>
              <a:ext cx="3792334" cy="1107996"/>
            </a:xfrm>
            <a:prstGeom prst="rect">
              <a:avLst/>
            </a:prstGeom>
            <a:ln w="25400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200" dirty="0" smtClean="0"/>
                <a:t>Must spread </a:t>
              </a:r>
              <a:r>
                <a:rPr lang="en-US" sz="2200" smtClean="0"/>
                <a:t>tables across stages</a:t>
              </a:r>
              <a:endParaRPr lang="en-US" sz="2200" dirty="0" smtClean="0"/>
            </a:p>
            <a:p>
              <a:pPr marL="342900" indent="-342900">
                <a:buFont typeface="Wingdings" charset="2"/>
                <a:buChar char="Ø"/>
              </a:pPr>
              <a:r>
                <a:rPr lang="en-US" sz="2200" dirty="0" smtClean="0"/>
                <a:t>Wastes memory capacity</a:t>
              </a:r>
              <a:endParaRPr lang="en-US" sz="2200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1698030" y="5760915"/>
            <a:ext cx="1435828" cy="303648"/>
          </a:xfrm>
          <a:prstGeom prst="rect">
            <a:avLst/>
          </a:prstGeom>
          <a:solidFill>
            <a:srgbClr val="00FA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1691084" y="5330179"/>
            <a:ext cx="569489" cy="414711"/>
          </a:xfrm>
          <a:prstGeom prst="rect">
            <a:avLst/>
          </a:prstGeom>
          <a:solidFill>
            <a:srgbClr val="D92AFF">
              <a:alpha val="6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274348" y="5382668"/>
            <a:ext cx="910890" cy="362222"/>
          </a:xfrm>
          <a:prstGeom prst="rect">
            <a:avLst/>
          </a:prstGeom>
          <a:solidFill>
            <a:srgbClr val="FF93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95893" y="6078688"/>
            <a:ext cx="855740" cy="533735"/>
          </a:xfrm>
          <a:prstGeom prst="rect">
            <a:avLst/>
          </a:prstGeom>
          <a:solidFill>
            <a:srgbClr val="FFFC00">
              <a:alpha val="7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66900"/>
            <a:endParaRPr lang="en-US" sz="220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4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18958 2.59259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7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18906 -2.59259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2.96296E-6 L 0.1888 2.96296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3" grpId="0" animBg="1"/>
      <p:bldP spid="83" grpId="1" animBg="1"/>
      <p:bldP spid="86" grpId="0" animBg="1"/>
      <p:bldP spid="86" grpId="1" animBg="1"/>
      <p:bldP spid="87" grpId="0" animBg="1"/>
      <p:bldP spid="87" grpId="1" animBg="1"/>
      <p:bldP spid="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RMT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486275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RMT forces rigid match-then-action order on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are aggregated in RMT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RMT couples memory allocation with computations</a:t>
            </a:r>
          </a:p>
          <a:p>
            <a:pPr lvl="1"/>
            <a:r>
              <a:rPr lang="en-US" dirty="0" smtClean="0"/>
              <a:t>Example 1: large </a:t>
            </a:r>
            <a:r>
              <a:rPr lang="en-US" dirty="0"/>
              <a:t>match-action table split over multiple stages</a:t>
            </a:r>
          </a:p>
          <a:p>
            <a:pPr lvl="1"/>
            <a:r>
              <a:rPr lang="en-US" dirty="0"/>
              <a:t>Action can’t execute until last stage; preceding action units </a:t>
            </a:r>
            <a:r>
              <a:rPr lang="en-US" dirty="0" smtClean="0"/>
              <a:t>unused</a:t>
            </a:r>
          </a:p>
          <a:p>
            <a:endParaRPr lang="en-US" dirty="0" smtClean="0"/>
          </a:p>
          <a:p>
            <a:r>
              <a:rPr lang="en-US" dirty="0" smtClean="0"/>
              <a:t>Forces match, followed by action order on operations</a:t>
            </a:r>
          </a:p>
          <a:p>
            <a:pPr lvl="1"/>
            <a:r>
              <a:rPr lang="en-US" dirty="0" smtClean="0"/>
              <a:t>Example 2: default actions, match capacity is wasted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7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2185</Words>
  <Application>Microsoft Macintosh PowerPoint</Application>
  <PresentationFormat>Widescreen</PresentationFormat>
  <Paragraphs>763</Paragraphs>
  <Slides>35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Gadugi</vt:lpstr>
      <vt:lpstr>Seravek</vt:lpstr>
      <vt:lpstr>Wingdings</vt:lpstr>
      <vt:lpstr>Arial</vt:lpstr>
      <vt:lpstr>Office Theme</vt:lpstr>
      <vt:lpstr>dRMT: Disaggregated Programmable Switching</vt:lpstr>
      <vt:lpstr>Programmable Switches (e.g., RMT)</vt:lpstr>
      <vt:lpstr>Today’s Programmable Switches (e.g., RMT)</vt:lpstr>
      <vt:lpstr>Two Problems</vt:lpstr>
      <vt:lpstr>Today’s Programmable Switches (e.g., RMT)</vt:lpstr>
      <vt:lpstr>Problems with RMT Architecture</vt:lpstr>
      <vt:lpstr>Problems with RMT Architecture</vt:lpstr>
      <vt:lpstr>Problems with RMT Architecture</vt:lpstr>
      <vt:lpstr>Resources are aggregated in RMT</vt:lpstr>
      <vt:lpstr>dRMT: disaggregated RMT</vt:lpstr>
      <vt:lpstr>dRMT: shared memory using crossbar</vt:lpstr>
      <vt:lpstr>dRMT: run-to-completion processors</vt:lpstr>
      <vt:lpstr>Compiling a P4 program to dRMT</vt:lpstr>
      <vt:lpstr>Compiling: fine-grained dependencies in dRMT</vt:lpstr>
      <vt:lpstr>dRMT resource constraints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Animation of scheduling problem</vt:lpstr>
      <vt:lpstr>The general compilation problem</vt:lpstr>
      <vt:lpstr>ILP formulation</vt:lpstr>
      <vt:lpstr>Results: switch.p4 on RMT and dRMT</vt:lpstr>
      <vt:lpstr>dRMT eliminates performance cliffs</vt:lpstr>
      <vt:lpstr>Hardware design for dRMT</vt:lpstr>
      <vt:lpstr>Differences in hardware from RMT</vt:lpstr>
      <vt:lpstr>Crossbar analysis</vt:lpstr>
      <vt:lpstr>Crossbar designs</vt:lpstr>
      <vt:lpstr>Hardware costs</vt:lpstr>
      <vt:lpstr>Related Work</vt:lpstr>
      <vt:lpstr>Ongoing and future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608</cp:revision>
  <dcterms:created xsi:type="dcterms:W3CDTF">2017-05-13T13:11:05Z</dcterms:created>
  <dcterms:modified xsi:type="dcterms:W3CDTF">2017-05-17T05:53:11Z</dcterms:modified>
</cp:coreProperties>
</file>