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49" r:id="rId15"/>
    <p:sldId id="289" r:id="rId16"/>
    <p:sldId id="270" r:id="rId17"/>
    <p:sldId id="319" r:id="rId18"/>
    <p:sldId id="321" r:id="rId19"/>
    <p:sldId id="322" r:id="rId20"/>
    <p:sldId id="323" r:id="rId21"/>
    <p:sldId id="324" r:id="rId22"/>
    <p:sldId id="325" r:id="rId23"/>
    <p:sldId id="290" r:id="rId24"/>
    <p:sldId id="265" r:id="rId25"/>
    <p:sldId id="327" r:id="rId26"/>
    <p:sldId id="338" r:id="rId27"/>
    <p:sldId id="343" r:id="rId28"/>
    <p:sldId id="346" r:id="rId29"/>
    <p:sldId id="350" r:id="rId30"/>
    <p:sldId id="316" r:id="rId31"/>
    <p:sldId id="33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657"/>
    <a:srgbClr val="0432FF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6"/>
    <p:restoredTop sz="78820"/>
  </p:normalViewPr>
  <p:slideViewPr>
    <p:cSldViewPr snapToGrid="0" snapToObjects="1" showGuides="1">
      <p:cViewPr>
        <p:scale>
          <a:sx n="98" d="100"/>
          <a:sy n="98" d="100"/>
        </p:scale>
        <p:origin x="1472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provide more intuition for this decoupling.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Talk about why focusing on one processor is sufficient.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8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removing slide on tables without a match.</a:t>
            </a:r>
            <a:r>
              <a:rPr lang="en-US" baseline="0" dirty="0" smtClean="0"/>
              <a:t> Technically, we can pack this with another program that *does* use the match.</a:t>
            </a:r>
            <a:endParaRPr lang="en-US" baseline="0" dirty="0" smtClean="0">
              <a:sym typeface="Wingdings"/>
            </a:endParaRP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3ACEE758-B1E0-E146-A594-881D7FF9B010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1323-EF66-DB48-924A-6A82D06A902B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483-EB50-4145-AE88-FDCA453066CB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1413B59A-65CD-9F48-BB52-13742438337F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A68-95DD-684B-B3F2-F5E01E8FB5C8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29BB-3D19-1349-A1B8-A4F943120660}" type="datetime1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331D-890D-3143-8EC1-2CB4B7B9639D}" type="datetime1">
              <a:rPr lang="en-US" smtClean="0"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122B-B602-9544-8970-C67C2EDFA6F9}" type="datetime1">
              <a:rPr lang="en-US" smtClean="0"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74AC-01F2-9A4B-800E-2BC1B351743C}" type="datetime1">
              <a:rPr lang="en-US" smtClean="0"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8406-4460-7E49-9913-6009EBC7B617}" type="datetime1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C06-867B-7C49-A2B4-7D9ACC232DE8}" type="datetime1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90A3E028-2444-3248-86FF-320A994DDA6C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u="sng" dirty="0" err="1"/>
              <a:t>Anirudh</a:t>
            </a:r>
            <a:r>
              <a:rPr lang="en-US" sz="2800" u="sng" dirty="0"/>
              <a:t> </a:t>
            </a:r>
            <a:r>
              <a:rPr lang="en-US" sz="2800" u="sng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We </a:t>
            </a:r>
            <a:r>
              <a:rPr lang="en-US" sz="3200" dirty="0" smtClean="0">
                <a:solidFill>
                  <a:srgbClr val="0231FF"/>
                </a:solidFill>
              </a:rPr>
              <a:t>can </a:t>
            </a:r>
            <a:r>
              <a:rPr lang="en-US" sz="3200" dirty="0" smtClean="0">
                <a:solidFill>
                  <a:srgbClr val="0231FF"/>
                </a:solidFill>
              </a:rPr>
              <a:t>schedule </a:t>
            </a:r>
            <a:r>
              <a:rPr lang="en-US" sz="3200" dirty="0" smtClean="0">
                <a:solidFill>
                  <a:srgbClr val="0231FF"/>
                </a:solidFill>
              </a:rPr>
              <a:t>system at compile time to </a:t>
            </a:r>
            <a:r>
              <a:rPr lang="en-US" sz="3200" dirty="0" smtClean="0">
                <a:solidFill>
                  <a:srgbClr val="0231FF"/>
                </a:solidFill>
              </a:rPr>
              <a:t>prevent contention.</a:t>
            </a:r>
            <a:endParaRPr lang="en-US" sz="3200" dirty="0" smtClean="0">
              <a:solidFill>
                <a:srgbClr val="0231FF"/>
              </a:solidFill>
            </a:endParaRP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/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</a:t>
            </a:r>
            <a:r>
              <a:rPr lang="en-US" sz="3200" dirty="0" smtClean="0">
                <a:solidFill>
                  <a:srgbClr val="0231FF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(</a:t>
            </a:r>
            <a:r>
              <a:rPr lang="en-US" sz="3200" dirty="0" smtClean="0">
                <a:solidFill>
                  <a:srgbClr val="0231FF"/>
                </a:solidFill>
              </a:rPr>
              <a:t>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4767" y="1899115"/>
            <a:ext cx="3908244" cy="479848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Table Placement</a:t>
            </a:r>
          </a:p>
          <a:p>
            <a:endParaRPr lang="en-US" sz="3600" dirty="0" smtClean="0"/>
          </a:p>
          <a:p>
            <a:r>
              <a:rPr lang="en-US" sz="3000" dirty="0" smtClean="0"/>
              <a:t>Processor scheduling</a:t>
            </a:r>
            <a:endParaRPr lang="en-US" sz="1800" dirty="0"/>
          </a:p>
          <a:p>
            <a:endParaRPr lang="en-US" sz="3600" dirty="0" smtClean="0"/>
          </a:p>
          <a:p>
            <a:r>
              <a:rPr lang="en-US" sz="3000" dirty="0" smtClean="0"/>
              <a:t>Crossbar decouples the two problems</a:t>
            </a:r>
            <a:endParaRPr lang="en-US" sz="3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4637314" y="1825152"/>
            <a:ext cx="7223772" cy="4849968"/>
            <a:chOff x="1632386" y="1942335"/>
            <a:chExt cx="8399900" cy="502757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298973" y="2190018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298973" y="3166619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298973" y="2537354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298973" y="2809577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08141" y="265531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632386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43188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8398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9199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0089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0891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13452" y="2022622"/>
              <a:ext cx="1644510" cy="1118457"/>
              <a:chOff x="2100665" y="2119910"/>
              <a:chExt cx="1656097" cy="222598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22" name="Trapezoid 21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1887006" y="5329646"/>
              <a:ext cx="1506655" cy="1640264"/>
              <a:chOff x="1887006" y="4277169"/>
              <a:chExt cx="1506655" cy="297891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87006" y="4771820"/>
                <a:ext cx="1506655" cy="2484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613902" y="5329646"/>
              <a:ext cx="1506655" cy="1640265"/>
              <a:chOff x="1887006" y="4277169"/>
              <a:chExt cx="1506655" cy="29789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7758468" y="5329646"/>
              <a:ext cx="1506655" cy="1640265"/>
              <a:chOff x="1887006" y="4277169"/>
              <a:chExt cx="1506655" cy="29789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591789" y="6127986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650031" y="33924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367229" y="3389484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13001" y="33842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893646" y="3683738"/>
              <a:ext cx="7472425" cy="1644608"/>
              <a:chOff x="3667044" y="2253664"/>
              <a:chExt cx="3460640" cy="79465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667044" y="2253664"/>
                <a:ext cx="3460640" cy="7946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3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4161341" y="2409648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 flipV="1">
                <a:off x="5400070" y="2659335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Freeform 40"/>
              <p:cNvSpPr/>
              <p:nvPr/>
            </p:nvSpPr>
            <p:spPr>
              <a:xfrm flipH="1">
                <a:off x="5420121" y="2416920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Freeform 41"/>
              <p:cNvSpPr/>
              <p:nvPr/>
            </p:nvSpPr>
            <p:spPr>
              <a:xfrm flipV="1">
                <a:off x="4181391" y="2666607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2406486" y="209183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88092" y="219362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70114" y="227502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27222" y="2027346"/>
              <a:ext cx="1644510" cy="1118457"/>
              <a:chOff x="2100665" y="2119910"/>
              <a:chExt cx="1656097" cy="22259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9" name="Trapezoid 48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1" name="Rectangle 50"/>
            <p:cNvSpPr/>
            <p:nvPr/>
          </p:nvSpPr>
          <p:spPr>
            <a:xfrm>
              <a:off x="5120256" y="209656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201862" y="2198347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884" y="227975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719540" y="2019008"/>
              <a:ext cx="1644510" cy="1118457"/>
              <a:chOff x="2100665" y="2119910"/>
              <a:chExt cx="1656097" cy="222598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9" name="Rectangle 58"/>
            <p:cNvSpPr/>
            <p:nvPr/>
          </p:nvSpPr>
          <p:spPr>
            <a:xfrm>
              <a:off x="8312574" y="208822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94180" y="219000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476202" y="227141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905641" y="5354383"/>
            <a:ext cx="1295698" cy="1319574"/>
            <a:chOff x="3280596" y="3290652"/>
            <a:chExt cx="1295698" cy="1319574"/>
          </a:xfrm>
        </p:grpSpPr>
        <p:sp>
          <p:nvSpPr>
            <p:cNvPr id="78" name="Rectangle 77"/>
            <p:cNvSpPr/>
            <p:nvPr/>
          </p:nvSpPr>
          <p:spPr>
            <a:xfrm>
              <a:off x="3280596" y="329065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25604" y="3381598"/>
              <a:ext cx="1049447" cy="1188146"/>
            </a:xfrm>
            <a:prstGeom prst="rect">
              <a:avLst/>
            </a:prstGeom>
            <a:solidFill>
              <a:srgbClr val="00FD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00346" y="5354383"/>
            <a:ext cx="1295698" cy="1319574"/>
            <a:chOff x="3218925" y="5381772"/>
            <a:chExt cx="1295698" cy="1319574"/>
          </a:xfrm>
        </p:grpSpPr>
        <p:sp>
          <p:nvSpPr>
            <p:cNvPr id="76" name="Rectangle 75"/>
            <p:cNvSpPr/>
            <p:nvPr/>
          </p:nvSpPr>
          <p:spPr>
            <a:xfrm>
              <a:off x="3218925" y="538177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53592" y="5428683"/>
              <a:ext cx="1012400" cy="659147"/>
            </a:xfrm>
            <a:prstGeom prst="rect">
              <a:avLst/>
            </a:prstGeom>
            <a:solidFill>
              <a:srgbClr val="00FA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53339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56283" y="5354291"/>
            <a:ext cx="1295698" cy="1319574"/>
            <a:chOff x="1773645" y="5378025"/>
            <a:chExt cx="1295698" cy="1319574"/>
          </a:xfrm>
        </p:grpSpPr>
        <p:sp>
          <p:nvSpPr>
            <p:cNvPr id="77" name="Rectangle 76"/>
            <p:cNvSpPr/>
            <p:nvPr/>
          </p:nvSpPr>
          <p:spPr>
            <a:xfrm>
              <a:off x="1773645" y="5378025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4608" y="5415574"/>
              <a:ext cx="841565" cy="685363"/>
            </a:xfrm>
            <a:prstGeom prst="rect">
              <a:avLst/>
            </a:prstGeom>
            <a:solidFill>
              <a:srgbClr val="FFFC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97668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75898" y="5447486"/>
              <a:ext cx="363719" cy="636150"/>
            </a:xfrm>
            <a:prstGeom prst="rect">
              <a:avLst/>
            </a:prstGeom>
            <a:solidFill>
              <a:srgbClr val="FF93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51121" y="156953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71934" y="15661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59804" y="156240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N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605256" y="1841449"/>
            <a:ext cx="1772086" cy="1415952"/>
            <a:chOff x="4605256" y="1841449"/>
            <a:chExt cx="1772086" cy="1415952"/>
          </a:xfrm>
        </p:grpSpPr>
        <p:sp>
          <p:nvSpPr>
            <p:cNvPr id="89" name="Rectangle 88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938761" y="1836164"/>
            <a:ext cx="1772086" cy="1415952"/>
            <a:chOff x="4605256" y="1841449"/>
            <a:chExt cx="1772086" cy="1415952"/>
          </a:xfrm>
        </p:grpSpPr>
        <p:sp>
          <p:nvSpPr>
            <p:cNvPr id="102" name="Rectangle 101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684610" y="1835032"/>
            <a:ext cx="1772086" cy="1415952"/>
            <a:chOff x="4605256" y="1841449"/>
            <a:chExt cx="1772086" cy="1415952"/>
          </a:xfrm>
        </p:grpSpPr>
        <p:sp>
          <p:nvSpPr>
            <p:cNvPr id="105" name="Rectangle 104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 dirty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5" y="1825625"/>
            <a:ext cx="11702143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IPC packets per cycle   (IPC=1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 smtClean="0">
                <a:solidFill>
                  <a:srgbClr val="0231FF"/>
                </a:solidFill>
              </a:rPr>
              <a:t> cycles (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 smtClean="0">
                <a:solidFill>
                  <a:srgbClr val="0231FF"/>
                </a:solidFill>
              </a:rPr>
              <a:t>=22)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 </a:t>
            </a:r>
            <a:r>
              <a:rPr lang="en-US" sz="3000" dirty="0">
                <a:solidFill>
                  <a:srgbClr val="0231FF"/>
                </a:solidFill>
              </a:rPr>
              <a:t>cycles </a:t>
            </a:r>
            <a:r>
              <a:rPr lang="en-US" sz="3000" dirty="0" smtClean="0">
                <a:solidFill>
                  <a:srgbClr val="0231FF"/>
                </a:solidFill>
              </a:rPr>
              <a:t>(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=2</a:t>
            </a:r>
            <a:r>
              <a:rPr lang="en-US" sz="3000" dirty="0">
                <a:solidFill>
                  <a:srgbClr val="0231FF"/>
                </a:solidFill>
              </a:rPr>
              <a:t>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4458" y="1830245"/>
            <a:ext cx="5067413" cy="4630337"/>
            <a:chOff x="524458" y="1882497"/>
            <a:chExt cx="5067413" cy="4630337"/>
          </a:xfrm>
        </p:grpSpPr>
        <p:sp>
          <p:nvSpPr>
            <p:cNvPr id="59" name="Oval 58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Arrow Connector 61"/>
            <p:cNvCxnSpPr>
              <a:stCxn id="60" idx="6"/>
              <a:endCxn id="67" idx="2"/>
            </p:cNvCxnSpPr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0" name="Straight Arrow Connector 69"/>
            <p:cNvCxnSpPr>
              <a:stCxn id="59" idx="6"/>
              <a:endCxn id="60" idx="2"/>
            </p:cNvCxnSpPr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36" name="Straight Arrow Connector 235"/>
            <p:cNvCxnSpPr>
              <a:stCxn id="60" idx="5"/>
              <a:endCxn id="61" idx="2"/>
            </p:cNvCxnSpPr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24458" y="4152316"/>
              <a:ext cx="5067413" cy="2360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match → 1 key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action → 1 field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M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(Match latency)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A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(Action latency) = 1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8467" y="1688363"/>
            <a:ext cx="6296294" cy="4818514"/>
            <a:chOff x="5512523" y="1688363"/>
            <a:chExt cx="6296294" cy="4818514"/>
          </a:xfrm>
        </p:grpSpPr>
        <p:sp>
          <p:nvSpPr>
            <p:cNvPr id="18" name="TextBox 17"/>
            <p:cNvSpPr txBox="1"/>
            <p:nvPr/>
          </p:nvSpPr>
          <p:spPr>
            <a:xfrm>
              <a:off x="5512523" y="4100064"/>
              <a:ext cx="6296294" cy="2406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N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processors 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M (Match capacity) = 1 key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A (Action capacity) = 1 field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IPC (Concurrency) = 1  </a:t>
              </a:r>
              <a:r>
                <a:rPr lang="en-US" sz="3000" dirty="0" err="1" smtClean="0">
                  <a:latin typeface="Seravek" charset="0"/>
                  <a:ea typeface="Seravek" charset="0"/>
                  <a:cs typeface="Seravek" charset="0"/>
                </a:rPr>
                <a:t>pkt</a:t>
              </a: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 per cycle</a:t>
              </a:r>
              <a:endParaRPr lang="en-US" sz="30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7598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8400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1471" y="168836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610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4411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69087" y="16883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2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664" y="2062775"/>
              <a:ext cx="1644510" cy="1118457"/>
              <a:chOff x="2100665" y="2119910"/>
              <a:chExt cx="1656097" cy="22259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6901698" y="213199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83304" y="223377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5326" y="231518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2434" y="2067499"/>
              <a:ext cx="1644510" cy="1118457"/>
              <a:chOff x="2100665" y="2119910"/>
              <a:chExt cx="1656097" cy="22259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3" name="Trapezoid 42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9615468" y="213671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97074" y="2238500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79096" y="231990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46" y="221432"/>
            <a:ext cx="1146090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00054" y="3449562"/>
            <a:ext cx="342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Violates action capacity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resource limits on all operations within a sector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183040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optimal; to run at line-rate: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area estimates (mm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31515"/>
              </p:ext>
            </p:extLst>
          </p:nvPr>
        </p:nvGraphicFramePr>
        <p:xfrm>
          <a:off x="979715" y="2268166"/>
          <a:ext cx="10580914" cy="2392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449"/>
                <a:gridCol w="2146242"/>
                <a:gridCol w="2312859"/>
                <a:gridCol w="2116182"/>
                <a:gridCol w="2116182"/>
              </a:tblGrid>
              <a:tr h="94529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Number of Processors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RMT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Cross</a:t>
                      </a:r>
                      <a:r>
                        <a:rPr lang="en-US" sz="2400" baseline="0" dirty="0" smtClean="0"/>
                        <a:t>bar with 32 memory clusters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dRMT(IPC=1) with crossbar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dRMT(IPC=2) with crossbar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/>
                        <a:t>16</a:t>
                      </a:r>
                      <a:endParaRPr lang="en-US" sz="2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19.9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0.857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17.7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22.7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26.6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34.1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39.8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1.740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35.5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45.5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hardware cost is comparable to RMT. 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23" idx="4"/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24" idx="4"/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9793</TotalTime>
  <Words>1974</Words>
  <Application>Microsoft Macintosh PowerPoint</Application>
  <PresentationFormat>Widescreen</PresentationFormat>
  <Paragraphs>759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Contributions</vt:lpstr>
      <vt:lpstr>Compiling a P4 program to dRMT</vt:lpstr>
      <vt:lpstr>Scheduling Constraints</vt:lpstr>
      <vt:lpstr>Modeling dependencies</vt:lpstr>
      <vt:lpstr>Scheduling Example</vt:lpstr>
      <vt:lpstr>Scheduling Example</vt:lpstr>
      <vt:lpstr>Scheduling Example</vt:lpstr>
      <vt:lpstr>Scheduling Example</vt:lpstr>
      <vt:lpstr>Scheduling Example</vt:lpstr>
      <vt:lpstr>Scheduling Example</vt:lpstr>
      <vt:lpstr>ILP formulation of scheduling problem</vt:lpstr>
      <vt:lpstr>Evaluation: switch.p4 on RMT and dRMT</vt:lpstr>
      <vt:lpstr>dRMT eliminates performance cliffs</vt:lpstr>
      <vt:lpstr>dRMT Match Action Processor</vt:lpstr>
      <vt:lpstr>Hardware area estimates (mm2)</vt:lpstr>
      <vt:lpstr>Summary</vt:lpstr>
      <vt:lpstr>Backup slides</vt:lpstr>
      <vt:lpstr>Enforcing periodic resource constraints</vt:lpstr>
      <vt:lpstr>Crossbar designs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1082</cp:revision>
  <dcterms:created xsi:type="dcterms:W3CDTF">2017-05-13T13:11:05Z</dcterms:created>
  <dcterms:modified xsi:type="dcterms:W3CDTF">2017-08-10T19:04:53Z</dcterms:modified>
</cp:coreProperties>
</file>