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301" r:id="rId2"/>
    <p:sldId id="302" r:id="rId3"/>
    <p:sldId id="303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54" r:id="rId15"/>
    <p:sldId id="349" r:id="rId16"/>
    <p:sldId id="356" r:id="rId17"/>
    <p:sldId id="289" r:id="rId18"/>
    <p:sldId id="270" r:id="rId19"/>
    <p:sldId id="319" r:id="rId20"/>
    <p:sldId id="321" r:id="rId21"/>
    <p:sldId id="322" r:id="rId22"/>
    <p:sldId id="323" r:id="rId23"/>
    <p:sldId id="324" r:id="rId24"/>
    <p:sldId id="325" r:id="rId25"/>
    <p:sldId id="265" r:id="rId26"/>
    <p:sldId id="327" r:id="rId27"/>
    <p:sldId id="353" r:id="rId28"/>
    <p:sldId id="355" r:id="rId29"/>
    <p:sldId id="343" r:id="rId30"/>
    <p:sldId id="346" r:id="rId31"/>
    <p:sldId id="350" r:id="rId32"/>
    <p:sldId id="351" r:id="rId33"/>
    <p:sldId id="352" r:id="rId34"/>
    <p:sldId id="338" r:id="rId35"/>
    <p:sldId id="290" r:id="rId36"/>
    <p:sldId id="31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4657"/>
    <a:srgbClr val="0432FF"/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0"/>
    <p:restoredTop sz="66109"/>
  </p:normalViewPr>
  <p:slideViewPr>
    <p:cSldViewPr snapToGrid="0" snapToObjects="1" showGuides="1">
      <p:cViewPr>
        <p:scale>
          <a:sx n="74" d="100"/>
          <a:sy n="74" d="100"/>
        </p:scale>
        <p:origin x="9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/Users/jafinger/Documents/npu-ideas/disaggregated-programmable-switching/area-power-estimates/fraction-of-tables-by-max-primitive-acti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16.0</c:v>
                </c:pt>
                <c:pt idx="1">
                  <c:v>24.0</c:v>
                </c:pt>
                <c:pt idx="2">
                  <c:v>32.0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19.9</c:v>
                </c:pt>
                <c:pt idx="1">
                  <c:v>29.9</c:v>
                </c:pt>
                <c:pt idx="2">
                  <c:v>39.8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16.0</c:v>
                </c:pt>
                <c:pt idx="1">
                  <c:v>24.0</c:v>
                </c:pt>
                <c:pt idx="2">
                  <c:v>32.0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22.7</c:v>
                </c:pt>
                <c:pt idx="1">
                  <c:v>34.1</c:v>
                </c:pt>
                <c:pt idx="2">
                  <c:v>45.5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03603280"/>
        <c:axId val="1503582960"/>
      </c:barChart>
      <c:catAx>
        <c:axId val="1503603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Processors/Stages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3582960"/>
        <c:crosses val="autoZero"/>
        <c:auto val="1"/>
        <c:lblAlgn val="ctr"/>
        <c:lblOffset val="100"/>
        <c:noMultiLvlLbl val="0"/>
      </c:catAx>
      <c:valAx>
        <c:axId val="1503582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Area in mm</a:t>
                </a:r>
                <a:r>
                  <a:rPr lang="en-US" baseline="30000" dirty="0" smtClean="0"/>
                  <a:t>2</a:t>
                </a:r>
                <a:endParaRPr lang="en-US" baseline="30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3603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Distribution</a:t>
            </a:r>
            <a:r>
              <a:rPr lang="en-US" baseline="0" dirty="0" smtClean="0"/>
              <a:t> of number of packet fields in switch.p4 actions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4"/>
          <c:order val="0"/>
          <c:tx>
            <c:v>Number of primitive actions to execute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Sheet1!$A$6:$A$20</c:f>
              <c:numCache>
                <c:formatCode>General</c:formatCode>
                <c:ptCount val="1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10.0</c:v>
                </c:pt>
                <c:pt idx="10">
                  <c:v>14.0</c:v>
                </c:pt>
                <c:pt idx="11">
                  <c:v>18.0</c:v>
                </c:pt>
                <c:pt idx="12">
                  <c:v>21.0</c:v>
                </c:pt>
                <c:pt idx="13">
                  <c:v>25.0</c:v>
                </c:pt>
                <c:pt idx="14">
                  <c:v>29.0</c:v>
                </c:pt>
              </c:numCache>
            </c:numRef>
          </c:cat>
          <c:val>
            <c:numRef>
              <c:f>Sheet1!$E$6:$E$20</c:f>
              <c:numCache>
                <c:formatCode>0.00%</c:formatCode>
                <c:ptCount val="15"/>
                <c:pt idx="0">
                  <c:v>0.0564516129032258</c:v>
                </c:pt>
                <c:pt idx="1">
                  <c:v>0.258064516129032</c:v>
                </c:pt>
                <c:pt idx="2">
                  <c:v>0.169354838709677</c:v>
                </c:pt>
                <c:pt idx="3">
                  <c:v>0.153225806451613</c:v>
                </c:pt>
                <c:pt idx="4">
                  <c:v>0.104838709677419</c:v>
                </c:pt>
                <c:pt idx="5">
                  <c:v>0.0241935483870968</c:v>
                </c:pt>
                <c:pt idx="6">
                  <c:v>0.032258064516129</c:v>
                </c:pt>
                <c:pt idx="7">
                  <c:v>0.0564516129032258</c:v>
                </c:pt>
                <c:pt idx="8">
                  <c:v>0.0564516129032258</c:v>
                </c:pt>
                <c:pt idx="9">
                  <c:v>0.0403225806451613</c:v>
                </c:pt>
                <c:pt idx="10">
                  <c:v>0.00806451612903226</c:v>
                </c:pt>
                <c:pt idx="11">
                  <c:v>0.0161290322580645</c:v>
                </c:pt>
                <c:pt idx="12">
                  <c:v>0.00806451612903226</c:v>
                </c:pt>
                <c:pt idx="13">
                  <c:v>0.00806451612903226</c:v>
                </c:pt>
                <c:pt idx="14">
                  <c:v>0.00806451612903226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6203472"/>
        <c:axId val="1455840928"/>
      </c:barChart>
      <c:catAx>
        <c:axId val="1456203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5840928"/>
        <c:crosses val="autoZero"/>
        <c:auto val="1"/>
        <c:lblAlgn val="ctr"/>
        <c:lblOffset val="100"/>
        <c:noMultiLvlLbl val="0"/>
      </c:catAx>
      <c:valAx>
        <c:axId val="145584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Fraction of tables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6203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8/16/17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TODO: Contrast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 and RMT: every packet in RMT goes through every stage. Here it goes through only one processor. Each packet stays at one processor.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2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9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76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I have given you an overview of </a:t>
            </a:r>
            <a:r>
              <a:rPr lang="en-US" dirty="0" err="1" smtClean="0"/>
              <a:t>dRMT</a:t>
            </a:r>
            <a:r>
              <a:rPr lang="en-US" dirty="0" smtClean="0"/>
              <a:t>, I’ll discuss</a:t>
            </a:r>
            <a:r>
              <a:rPr lang="en-US" baseline="0" dirty="0" smtClean="0"/>
              <a:t> two specific technical contributions in this talk. The paper has many more details.</a:t>
            </a:r>
            <a:endParaRPr lang="en-US" dirty="0" smtClean="0"/>
          </a:p>
          <a:p>
            <a:r>
              <a:rPr lang="en-US" dirty="0" smtClean="0"/>
              <a:t>The rest of the talk will look at these questions in more depth.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crossbar is not a localized problem. That’s the technical challenge here.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4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231FF"/>
                </a:solidFill>
              </a:rPr>
              <a:t>(But </a:t>
            </a:r>
            <a:r>
              <a:rPr lang="en-US" sz="1200" dirty="0" err="1" smtClean="0">
                <a:solidFill>
                  <a:srgbClr val="0231FF"/>
                </a:solidFill>
              </a:rPr>
              <a:t>dRMT</a:t>
            </a:r>
            <a:r>
              <a:rPr lang="en-US" sz="1200" dirty="0" smtClean="0">
                <a:solidFill>
                  <a:srgbClr val="0231FF"/>
                </a:solidFill>
              </a:rPr>
              <a:t> utilizes hardware resources more efficiently.)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rgbClr val="0231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94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2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too much 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61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Change this into compiler overview and add a overview diagram P4-&gt;DAG-&gt;Packet</a:t>
            </a:r>
            <a:r>
              <a:rPr lang="en-US" baseline="0" dirty="0" smtClean="0"/>
              <a:t> Scheduling.</a:t>
            </a:r>
            <a:r>
              <a:rPr lang="en-US" dirty="0" smtClean="0"/>
              <a:t> Also simplify</a:t>
            </a:r>
            <a:r>
              <a:rPr lang="en-US" baseline="0" dirty="0" smtClean="0"/>
              <a:t> constraints. Maybe show constraints in the overview diagram.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r>
              <a:rPr lang="en-US" dirty="0" smtClean="0"/>
              <a:t>IPC went by too fast. Need to introduce it so that people are not lost. Maybe</a:t>
            </a:r>
            <a:r>
              <a:rPr lang="en-US" baseline="0" dirty="0" smtClean="0"/>
              <a:t> just call it packet concurrency?</a:t>
            </a:r>
          </a:p>
          <a:p>
            <a:r>
              <a:rPr lang="en-US" baseline="0" dirty="0" smtClean="0"/>
              <a:t>Multi-processor design can lead to reordering. Useful to mention this is not a problem up front because everything has the same latency.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much redundancy in the second bullet</a:t>
            </a:r>
          </a:p>
          <a:p>
            <a:r>
              <a:rPr lang="en-US" baseline="0" dirty="0" smtClean="0"/>
              <a:t>TODO: More animations 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many details</a:t>
            </a:r>
          </a:p>
          <a:p>
            <a:r>
              <a:rPr lang="en-US" baseline="0" dirty="0" smtClean="0"/>
              <a:t>It wasn’t clear what a key was.</a:t>
            </a:r>
          </a:p>
          <a:p>
            <a:r>
              <a:rPr lang="en-US" baseline="0" dirty="0" smtClean="0"/>
              <a:t>Too many details.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Simplify number of constraints.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7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Toy example very loosely inspired by L2-L3 with Multicast.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Might be too detailed.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part was not very interesting here.</a:t>
            </a:r>
          </a:p>
          <a:p>
            <a:r>
              <a:rPr lang="en-US" baseline="0" dirty="0" smtClean="0"/>
              <a:t>Didn’t get the high-level problem in slide 15. Make it very clear what proc. Scheduling was on slide 15.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 that you go from P4-&gt;Operation dependency graph -&gt; ILP (and then you could say that the P4-&gt;ODG transformation is not shown).</a:t>
            </a:r>
          </a:p>
          <a:p>
            <a:r>
              <a:rPr lang="en-US" baseline="0" dirty="0" smtClean="0"/>
              <a:t>Could remove this slide.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part of the scheduling was interesting here?</a:t>
            </a:r>
          </a:p>
          <a:p>
            <a:r>
              <a:rPr lang="en-US" dirty="0" smtClean="0"/>
              <a:t>Too much detail.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34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</a:t>
            </a:r>
            <a:r>
              <a:rPr lang="en-US" baseline="0" dirty="0" smtClean="0"/>
              <a:t>Talk </a:t>
            </a:r>
            <a:r>
              <a:rPr lang="en-US" baseline="0" dirty="0" smtClean="0"/>
              <a:t>about why focusing on one processor is sufficient. Maybe bring up single vs. multiple packet types</a:t>
            </a:r>
            <a:r>
              <a:rPr lang="en-US" baseline="0" dirty="0" smtClean="0"/>
              <a:t>?</a:t>
            </a:r>
          </a:p>
          <a:p>
            <a:r>
              <a:rPr lang="en-US" baseline="0" smtClean="0"/>
              <a:t>TODO: Add packet to the heading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082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US" baseline="0" dirty="0" smtClean="0"/>
              <a:t> wasn’t clear until the example what proc. Scheduling even meant.</a:t>
            </a:r>
          </a:p>
          <a:p>
            <a:r>
              <a:rPr lang="en-US" baseline="0" dirty="0" smtClean="0"/>
              <a:t>From here, it was clear.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248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Stress the cyclical nature of the scheduling problem.</a:t>
            </a:r>
          </a:p>
          <a:p>
            <a:r>
              <a:rPr lang="en-US" dirty="0" smtClean="0"/>
              <a:t>Say that “if there</a:t>
            </a:r>
            <a:r>
              <a:rPr lang="en-US" baseline="0" dirty="0" smtClean="0"/>
              <a:t> were a no-op here”, instead of making it seem like why the n-op is there is obvious. The location of a no-op is non-trivial.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802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</a:p>
          <a:p>
            <a:r>
              <a:rPr lang="en-US" baseline="0" dirty="0" smtClean="0"/>
              <a:t>198 in red is distracting.</a:t>
            </a:r>
          </a:p>
          <a:p>
            <a:r>
              <a:rPr lang="en-US" baseline="0" dirty="0" smtClean="0"/>
              <a:t>Explain briefly what switch.p4 is.</a:t>
            </a:r>
          </a:p>
          <a:p>
            <a:r>
              <a:rPr lang="en-US" baseline="0" dirty="0" smtClean="0"/>
              <a:t>Explain why </a:t>
            </a:r>
            <a:r>
              <a:rPr lang="en-US" baseline="0" dirty="0" err="1" smtClean="0"/>
              <a:t>ingress+egress</a:t>
            </a:r>
            <a:r>
              <a:rPr lang="en-US" baseline="0" dirty="0" smtClean="0"/>
              <a:t> is not the same as combined.</a:t>
            </a:r>
          </a:p>
          <a:p>
            <a:r>
              <a:rPr lang="en-US" baseline="0" dirty="0" smtClean="0"/>
              <a:t>Explain why combined is not a huge win.</a:t>
            </a:r>
          </a:p>
          <a:p>
            <a:r>
              <a:rPr lang="en-US" baseline="0" dirty="0" smtClean="0"/>
              <a:t>The results seem comparable, not better for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1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Didn’t</a:t>
            </a:r>
            <a:r>
              <a:rPr lang="en-US" baseline="0" dirty="0" smtClean="0"/>
              <a:t> make sense</a:t>
            </a:r>
          </a:p>
          <a:p>
            <a:r>
              <a:rPr lang="en-US" baseline="0" dirty="0" err="1" smtClean="0"/>
              <a:t>Conisder</a:t>
            </a:r>
            <a:r>
              <a:rPr lang="en-US" baseline="0" dirty="0" smtClean="0"/>
              <a:t> flipping axis in the graph</a:t>
            </a:r>
          </a:p>
          <a:p>
            <a:r>
              <a:rPr lang="en-US" baseline="0" dirty="0" smtClean="0"/>
              <a:t>Don’t show all lines at once.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29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decent figure</a:t>
            </a:r>
          </a:p>
          <a:p>
            <a:r>
              <a:rPr lang="en-US" dirty="0" smtClean="0"/>
              <a:t>Make the segment crossbar a more prominent</a:t>
            </a:r>
            <a:r>
              <a:rPr lang="en-US" baseline="0" dirty="0" smtClean="0"/>
              <a:t> contribution</a:t>
            </a:r>
          </a:p>
          <a:p>
            <a:r>
              <a:rPr lang="en-US" baseline="0" dirty="0" smtClean="0"/>
              <a:t>Don</a:t>
            </a:r>
            <a:r>
              <a:rPr lang="uk-UA" baseline="0" dirty="0" smtClean="0"/>
              <a:t>’</a:t>
            </a:r>
            <a:r>
              <a:rPr lang="en-US" baseline="0" dirty="0" smtClean="0"/>
              <a:t>t present all three as equally worthy choices</a:t>
            </a:r>
          </a:p>
          <a:p>
            <a:r>
              <a:rPr lang="en-US" baseline="0" dirty="0" smtClean="0"/>
              <a:t>Multiple keys under a cluster: explain</a:t>
            </a:r>
          </a:p>
          <a:p>
            <a:r>
              <a:rPr lang="en-US" baseline="0" dirty="0" smtClean="0"/>
              <a:t>Make it clear what was clever about us creating this design.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Sub-sub-sub bullets are super-super-superfluous</a:t>
            </a:r>
          </a:p>
          <a:p>
            <a:r>
              <a:rPr lang="en-US" baseline="0" dirty="0" smtClean="0"/>
              <a:t>Add a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Add results on random P4 DAGs as well?</a:t>
            </a:r>
          </a:p>
          <a:p>
            <a:r>
              <a:rPr lang="en-US" dirty="0" smtClean="0"/>
              <a:t>Highlight the numbers better. Put </a:t>
            </a:r>
            <a:r>
              <a:rPr lang="en-US" dirty="0" err="1" smtClean="0"/>
              <a:t>dRMT</a:t>
            </a:r>
            <a:r>
              <a:rPr lang="en-US" baseline="0" dirty="0" smtClean="0"/>
              <a:t> at the middle.</a:t>
            </a:r>
          </a:p>
          <a:p>
            <a:r>
              <a:rPr lang="en-US" baseline="0" smtClean="0"/>
              <a:t>Make a bar chart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869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the lower half is a histogram or empirical distribution</a:t>
            </a:r>
          </a:p>
          <a:p>
            <a:r>
              <a:rPr lang="en-US" dirty="0" smtClean="0"/>
              <a:t>The pdf indicates 29 is sufficient, but you seem to have 32.</a:t>
            </a:r>
          </a:p>
          <a:p>
            <a:endParaRPr lang="en-US" dirty="0" smtClean="0"/>
          </a:p>
          <a:p>
            <a:r>
              <a:rPr lang="en-US" dirty="0" smtClean="0"/>
              <a:t>Seemed like a jump from </a:t>
            </a:r>
            <a:r>
              <a:rPr lang="en-US" dirty="0" err="1" smtClean="0"/>
              <a:t>eval</a:t>
            </a:r>
            <a:r>
              <a:rPr lang="en-US" dirty="0" smtClean="0"/>
              <a:t> to design (hardware design)</a:t>
            </a:r>
          </a:p>
          <a:p>
            <a:r>
              <a:rPr lang="en-US" dirty="0" smtClean="0"/>
              <a:t>Some sign posting would help.</a:t>
            </a:r>
          </a:p>
          <a:p>
            <a:endParaRPr lang="en-US" dirty="0" smtClean="0"/>
          </a:p>
          <a:p>
            <a:r>
              <a:rPr lang="en-US" dirty="0" smtClean="0"/>
              <a:t>Make it clear that the processor has to store 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43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Area numbers for 32x32 crossbar with 8 80-bit keys on each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01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This diagram might be too detailed.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Maybe just replace it</a:t>
            </a:r>
            <a:r>
              <a:rPr lang="en-US" baseline="0" dirty="0" smtClean="0"/>
              <a:t> with a high-level overview slide.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differences with RMT: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Config</a:t>
            </a:r>
            <a:r>
              <a:rPr lang="en-US" baseline="0" dirty="0" smtClean="0">
                <a:sym typeface="Wingdings"/>
              </a:rPr>
              <a:t> table &amp; instruction table more expensive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</a:t>
            </a:r>
            <a:r>
              <a:rPr lang="en-US" baseline="0" dirty="0" smtClean="0"/>
              <a:t> Scratchpad (store results for delayed execution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VLIW Instructions: 32 ALUs instead of 224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91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Don’t talk about unused actions right here. It’s confusing. Make sure each example focuses on only one problem, not two.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80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example, we introduced a no-op, but that’s a greedy way of solving it. If we want the optimal schedule, need to solve an ILP.</a:t>
            </a:r>
          </a:p>
          <a:p>
            <a:r>
              <a:rPr lang="en-US" baseline="0" dirty="0" smtClean="0"/>
              <a:t>Packet that arrived this scheduling period, 1 period in the past, 2 in the past, and so 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Wasn’t very clear here.</a:t>
            </a:r>
          </a:p>
          <a:p>
            <a:r>
              <a:rPr lang="en-US" baseline="0" dirty="0" smtClean="0"/>
              <a:t>What was interesting: scheduling or ILP?</a:t>
            </a:r>
          </a:p>
          <a:p>
            <a:r>
              <a:rPr lang="en-US" baseline="0" dirty="0" smtClean="0"/>
              <a:t>ILP sounded very procedural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is interesting about the ILP here?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Could remove ILP if the problem is stated clearly before hand.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6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Consider removing slide on tables without a match.</a:t>
            </a:r>
            <a:r>
              <a:rPr lang="en-US" baseline="0" dirty="0" smtClean="0"/>
              <a:t> Technically, we can pack this with another program that *does* use the match. i.e., </a:t>
            </a:r>
            <a:r>
              <a:rPr lang="en-US" baseline="0" dirty="0" smtClean="0">
                <a:sym typeface="Wingdings"/>
              </a:rPr>
              <a:t>could combine slide 4 with slide 3.</a:t>
            </a:r>
          </a:p>
          <a:p>
            <a:pPr marL="171450" indent="-171450">
              <a:buFont typeface="Wingdings" charset="2"/>
              <a:buChar char="à"/>
            </a:pPr>
            <a:endParaRPr lang="en-US" baseline="0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94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60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1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3ACEE758-B1E0-E146-A594-881D7FF9B010}" type="datetime1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1323-EF66-DB48-924A-6A82D06A902B}" type="datetime1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D483-EB50-4145-AE88-FDCA453066CB}" type="datetime1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1413B59A-65CD-9F48-BB52-13742438337F}" type="datetime1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4A68-95DD-684B-B3F2-F5E01E8FB5C8}" type="datetime1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29BB-3D19-1349-A1B8-A4F943120660}" type="datetime1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0331D-890D-3143-8EC1-2CB4B7B9639D}" type="datetime1">
              <a:rPr lang="en-US" smtClean="0"/>
              <a:t>8/16/17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122B-B602-9544-8970-C67C2EDFA6F9}" type="datetime1">
              <a:rPr lang="en-US" smtClean="0"/>
              <a:t>8/16/17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74AC-01F2-9A4B-800E-2BC1B351743C}" type="datetime1">
              <a:rPr lang="en-US" smtClean="0"/>
              <a:t>8/16/17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8406-4460-7E49-9913-6009EBC7B617}" type="datetime1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4C06-867B-7C49-A2B4-7D9ACC232DE8}" type="datetime1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90A3E028-2444-3248-86FF-320A994DDA6C}" type="datetime1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chart" Target="../charts/char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u="sng" dirty="0" err="1"/>
              <a:t>Anirudh</a:t>
            </a:r>
            <a:r>
              <a:rPr lang="en-US" sz="2800" u="sng" dirty="0"/>
              <a:t> </a:t>
            </a:r>
            <a:r>
              <a:rPr lang="en-US" sz="2800" u="sng" dirty="0" err="1" smtClean="0"/>
              <a:t>Sivaraman</a:t>
            </a:r>
            <a:r>
              <a:rPr lang="en-US" sz="2800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Shay </a:t>
            </a:r>
            <a:r>
              <a:rPr lang="en-US" sz="2800" dirty="0" err="1" smtClean="0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 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45" y="5517398"/>
            <a:ext cx="3280424" cy="732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97" y="5274962"/>
            <a:ext cx="2024389" cy="1068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915" y="5341577"/>
            <a:ext cx="2648857" cy="106964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8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N+2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39209" y="-664132"/>
            <a:ext cx="4081119" cy="43294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30129" y="-2605886"/>
            <a:ext cx="2478332" cy="45446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97456" y="-975358"/>
            <a:ext cx="5490312" cy="464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-Turn Arrow 104"/>
          <p:cNvSpPr/>
          <p:nvPr/>
        </p:nvSpPr>
        <p:spPr>
          <a:xfrm rot="2644693" flipV="1">
            <a:off x="3533104" y="2843005"/>
            <a:ext cx="407385" cy="336057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U-Turn Arrow 105"/>
          <p:cNvSpPr/>
          <p:nvPr/>
        </p:nvSpPr>
        <p:spPr>
          <a:xfrm flipV="1">
            <a:off x="5160487" y="3268900"/>
            <a:ext cx="482550" cy="253183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U-Turn Arrow 106"/>
          <p:cNvSpPr/>
          <p:nvPr/>
        </p:nvSpPr>
        <p:spPr>
          <a:xfrm rot="18829779" flipV="1">
            <a:off x="7138935" y="2686494"/>
            <a:ext cx="426085" cy="3551858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60487" y="387154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1" presetClass="entr" presetSubtype="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59635 0.000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7" grpId="9" animBg="1"/>
      <p:bldP spid="108" grpId="0" animBg="1"/>
      <p:bldP spid="108" grpId="1" animBg="1"/>
      <p:bldP spid="10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solves problems with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RMT conflates </a:t>
            </a:r>
            <a:r>
              <a:rPr lang="en-US" dirty="0"/>
              <a:t>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>
                <a:solidFill>
                  <a:srgbClr val="0231FF"/>
                </a:solidFill>
              </a:rPr>
              <a:t> </a:t>
            </a:r>
            <a:r>
              <a:rPr lang="en-US" dirty="0" smtClean="0">
                <a:solidFill>
                  <a:srgbClr val="0231FF"/>
                </a:solidFill>
              </a:rPr>
              <a:t>decouples memory and processors via crossbar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dirty="0" smtClean="0"/>
              <a:t>RMT forces </a:t>
            </a:r>
            <a:r>
              <a:rPr lang="en-US" dirty="0"/>
              <a:t>rigid order on </a:t>
            </a:r>
            <a:r>
              <a:rPr lang="en-US" dirty="0" smtClean="0"/>
              <a:t>operations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enables arbitrary order for operations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dirty="0" smtClean="0"/>
              <a:t>RMT suffers </a:t>
            </a:r>
            <a:r>
              <a:rPr lang="en-US" dirty="0"/>
              <a:t>performance cliff if program doesn’t </a:t>
            </a:r>
            <a:r>
              <a:rPr lang="en-US" dirty="0" smtClean="0"/>
              <a:t>fit (recirculation)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dRMT’s</a:t>
            </a:r>
            <a:r>
              <a:rPr lang="en-US" dirty="0" smtClean="0">
                <a:solidFill>
                  <a:srgbClr val="0231FF"/>
                </a:solidFill>
              </a:rPr>
              <a:t> throughput degrades gracefully as program size grows</a:t>
            </a:r>
            <a:endParaRPr lang="en-US" dirty="0">
              <a:solidFill>
                <a:srgbClr val="0231FF"/>
              </a:solidFill>
            </a:endParaRP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462"/>
            <a:ext cx="11806646" cy="472403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performance?</a:t>
            </a:r>
          </a:p>
          <a:p>
            <a:pPr lvl="1"/>
            <a:r>
              <a:rPr lang="en-US" dirty="0" smtClean="0"/>
              <a:t>Contention at processors, memories, processor/memory interconnect, etc.</a:t>
            </a:r>
          </a:p>
          <a:p>
            <a:endParaRPr lang="en-US" sz="600" dirty="0" smtClean="0"/>
          </a:p>
          <a:p>
            <a:endParaRPr lang="en-US" sz="800" dirty="0" smtClean="0"/>
          </a:p>
          <a:p>
            <a:endParaRPr lang="en-US" sz="3200" dirty="0" smtClean="0"/>
          </a:p>
          <a:p>
            <a:r>
              <a:rPr lang="en-US" sz="3200" dirty="0" smtClean="0"/>
              <a:t>Is </a:t>
            </a:r>
            <a:r>
              <a:rPr lang="en-US" sz="3200" dirty="0" err="1" smtClean="0"/>
              <a:t>dRMT’s</a:t>
            </a:r>
            <a:r>
              <a:rPr lang="en-US" sz="3200" dirty="0" smtClean="0"/>
              <a:t> crossbar feasible?</a:t>
            </a:r>
          </a:p>
          <a:p>
            <a:pPr lvl="1"/>
            <a:r>
              <a:rPr lang="en-US" dirty="0" smtClean="0"/>
              <a:t>Wiring complexity and area overhead</a:t>
            </a:r>
            <a:endParaRPr lang="en-US" sz="900" dirty="0" smtClean="0">
              <a:solidFill>
                <a:srgbClr val="0231FF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462"/>
            <a:ext cx="11806646" cy="472403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performance?</a:t>
            </a:r>
          </a:p>
          <a:p>
            <a:pPr lvl="1"/>
            <a:r>
              <a:rPr lang="en-US" dirty="0" smtClean="0"/>
              <a:t>Contention at processors, memories, processor/memory interconnect, etc.</a:t>
            </a:r>
          </a:p>
          <a:p>
            <a:endParaRPr lang="en-US" sz="600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Yes. </a:t>
            </a:r>
            <a:r>
              <a:rPr lang="en-US" sz="3200" dirty="0">
                <a:solidFill>
                  <a:srgbClr val="0231FF"/>
                </a:solidFill>
              </a:rPr>
              <a:t>C</a:t>
            </a:r>
            <a:r>
              <a:rPr lang="en-US" sz="3200" dirty="0" smtClean="0">
                <a:solidFill>
                  <a:srgbClr val="0231FF"/>
                </a:solidFill>
              </a:rPr>
              <a:t>ompiler can schedule a program to prevent contention.</a:t>
            </a:r>
          </a:p>
          <a:p>
            <a:endParaRPr lang="en-US" sz="800" dirty="0" smtClean="0"/>
          </a:p>
          <a:p>
            <a:r>
              <a:rPr lang="en-US" sz="3200" dirty="0" smtClean="0"/>
              <a:t>Is </a:t>
            </a:r>
            <a:r>
              <a:rPr lang="en-US" sz="3200" dirty="0" err="1" smtClean="0"/>
              <a:t>dRMT’s</a:t>
            </a:r>
            <a:r>
              <a:rPr lang="en-US" sz="3200" dirty="0" smtClean="0"/>
              <a:t> crossbar feasible?</a:t>
            </a:r>
          </a:p>
          <a:p>
            <a:pPr lvl="1"/>
            <a:r>
              <a:rPr lang="en-US" dirty="0"/>
              <a:t>Wiring complexity and </a:t>
            </a:r>
            <a:r>
              <a:rPr lang="en-US" dirty="0" smtClean="0"/>
              <a:t>area overhead</a:t>
            </a:r>
          </a:p>
          <a:p>
            <a:pPr marL="0" indent="0">
              <a:buNone/>
            </a:pPr>
            <a:endParaRPr lang="en-US" sz="900" dirty="0" smtClean="0">
              <a:solidFill>
                <a:srgbClr val="0231FF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Yes. We have designed a crossbar for up to 32 processors.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4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</a:t>
            </a:r>
            <a:r>
              <a:rPr lang="en-US" dirty="0" smtClean="0"/>
              <a:t>a P4 </a:t>
            </a:r>
            <a:r>
              <a:rPr lang="en-US" dirty="0" smtClean="0"/>
              <a:t>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05256" y="1841449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938761" y="1836164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9684610" y="1835032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36DDA2-AB15-FF4A-901D-61DB0757B45F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9764799" y="28733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9764799" y="224405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9764799" y="251627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7073967" y="236201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2098212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2109014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682085" y="135491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4814224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825025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339701" y="135490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985915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996717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8486287" y="135490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2279278" y="1729321"/>
            <a:ext cx="1644510" cy="1118457"/>
            <a:chOff x="2100665" y="2119910"/>
            <a:chExt cx="1656097" cy="2225988"/>
          </a:xfrm>
        </p:grpSpPr>
        <p:sp>
          <p:nvSpPr>
            <p:cNvPr id="173" name="Rectangle 172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75" name="Trapezoid 174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2352832" y="4656784"/>
            <a:ext cx="1506655" cy="1289609"/>
            <a:chOff x="1887006" y="4277169"/>
            <a:chExt cx="1506655" cy="2342086"/>
          </a:xfrm>
        </p:grpSpPr>
        <p:sp>
          <p:nvSpPr>
            <p:cNvPr id="178" name="Rectangle 177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179" name="Straight Arrow Connector 178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5079728" y="4656784"/>
            <a:ext cx="1506655" cy="1289609"/>
            <a:chOff x="1887006" y="4277169"/>
            <a:chExt cx="1506655" cy="2342086"/>
          </a:xfrm>
        </p:grpSpPr>
        <p:sp>
          <p:nvSpPr>
            <p:cNvPr id="181" name="Rectangle 180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182" name="Straight Arrow Connector 181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8224294" y="4656784"/>
            <a:ext cx="1506655" cy="1289609"/>
            <a:chOff x="1887006" y="4277169"/>
            <a:chExt cx="1506655" cy="2342086"/>
          </a:xfrm>
        </p:grpSpPr>
        <p:sp>
          <p:nvSpPr>
            <p:cNvPr id="184" name="Rectangle 183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185" name="Straight Arrow Connector 184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Connector 185"/>
          <p:cNvCxnSpPr/>
          <p:nvPr/>
        </p:nvCxnSpPr>
        <p:spPr>
          <a:xfrm>
            <a:off x="7057615" y="5455124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3115857" y="309918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833055" y="309618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9078827" y="309098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/>
          <p:cNvGrpSpPr/>
          <p:nvPr/>
        </p:nvGrpSpPr>
        <p:grpSpPr>
          <a:xfrm>
            <a:off x="2359472" y="3390437"/>
            <a:ext cx="7472425" cy="1285080"/>
            <a:chOff x="3667044" y="2253664"/>
            <a:chExt cx="3460640" cy="794657"/>
          </a:xfrm>
        </p:grpSpPr>
        <p:sp>
          <p:nvSpPr>
            <p:cNvPr id="191" name="Rectangle 190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92" name="Freeform 191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3" name="Freeform 192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4" name="Freeform 193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5" name="Freeform 194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96" name="Rectangle 195"/>
          <p:cNvSpPr/>
          <p:nvPr/>
        </p:nvSpPr>
        <p:spPr>
          <a:xfrm>
            <a:off x="2872312" y="179853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2953918" y="190032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3035940" y="19817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4993048" y="1734045"/>
            <a:ext cx="1644510" cy="1118457"/>
            <a:chOff x="2100665" y="2119910"/>
            <a:chExt cx="1656097" cy="2225988"/>
          </a:xfrm>
        </p:grpSpPr>
        <p:sp>
          <p:nvSpPr>
            <p:cNvPr id="200" name="Rectangle 19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202" name="Trapezoid 20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204" name="Rectangle 203"/>
          <p:cNvSpPr/>
          <p:nvPr/>
        </p:nvSpPr>
        <p:spPr>
          <a:xfrm>
            <a:off x="5586082" y="180326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5667688" y="190504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5749710" y="19864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8185366" y="1725707"/>
            <a:ext cx="1644510" cy="1118457"/>
            <a:chOff x="2100665" y="2119910"/>
            <a:chExt cx="1656097" cy="2225988"/>
          </a:xfrm>
        </p:grpSpPr>
        <p:sp>
          <p:nvSpPr>
            <p:cNvPr id="208" name="Rectangle 207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209" name="Group 208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210" name="Trapezoid 20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212" name="Rectangle 211"/>
          <p:cNvSpPr/>
          <p:nvPr/>
        </p:nvSpPr>
        <p:spPr>
          <a:xfrm>
            <a:off x="8778400" y="179492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8860006" y="189670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8942028" y="19781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aphicFrame>
        <p:nvGraphicFramePr>
          <p:cNvPr id="215" name="Table 2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426028"/>
              </p:ext>
            </p:extLst>
          </p:nvPr>
        </p:nvGraphicFramePr>
        <p:xfrm>
          <a:off x="1638480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6" name="Table 2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920571"/>
              </p:ext>
            </p:extLst>
          </p:nvPr>
        </p:nvGraphicFramePr>
        <p:xfrm>
          <a:off x="4689356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58" name="Straight Connector 157"/>
          <p:cNvCxnSpPr/>
          <p:nvPr/>
        </p:nvCxnSpPr>
        <p:spPr>
          <a:xfrm>
            <a:off x="9764799" y="189671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931851"/>
              </p:ext>
            </p:extLst>
          </p:nvPr>
        </p:nvGraphicFramePr>
        <p:xfrm>
          <a:off x="7817870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7" name="Rectangle 216"/>
          <p:cNvSpPr/>
          <p:nvPr/>
        </p:nvSpPr>
        <p:spPr>
          <a:xfrm>
            <a:off x="2346384" y="5296619"/>
            <a:ext cx="1518250" cy="656956"/>
          </a:xfrm>
          <a:prstGeom prst="rect">
            <a:avLst/>
          </a:prstGeom>
          <a:pattFill prst="wdDnDiag">
            <a:fgClr>
              <a:srgbClr val="D92AFF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5069457" y="4941588"/>
            <a:ext cx="451449" cy="1010638"/>
          </a:xfrm>
          <a:prstGeom prst="rect">
            <a:avLst/>
          </a:prstGeom>
          <a:pattFill prst="dkVert">
            <a:fgClr>
              <a:srgbClr val="FFFF0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5515156" y="4938711"/>
            <a:ext cx="1075425" cy="1030768"/>
          </a:xfrm>
          <a:prstGeom prst="rect">
            <a:avLst/>
          </a:prstGeom>
          <a:pattFill prst="ltHorz">
            <a:fgClr>
              <a:schemeClr val="accent5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2329131" y="4935838"/>
            <a:ext cx="1518249" cy="429793"/>
          </a:xfrm>
          <a:prstGeom prst="rect">
            <a:avLst/>
          </a:prstGeom>
          <a:pattFill prst="pct80">
            <a:fgClr>
              <a:srgbClr val="00B05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8209471" y="5538157"/>
            <a:ext cx="1555631" cy="464299"/>
          </a:xfrm>
          <a:prstGeom prst="rect">
            <a:avLst/>
          </a:prstGeom>
          <a:pattFill prst="wdDnDiag">
            <a:fgClr>
              <a:schemeClr val="accent2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206596" y="4911305"/>
            <a:ext cx="868394" cy="65695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8911086" y="4908429"/>
            <a:ext cx="868394" cy="656956"/>
          </a:xfrm>
          <a:prstGeom prst="rect">
            <a:avLst/>
          </a:prstGeom>
          <a:pattFill prst="dashVert">
            <a:fgClr>
              <a:srgbClr val="0070C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97147" y="6142008"/>
            <a:ext cx="306135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ravek" charset="0"/>
                <a:ea typeface="Seravek" charset="0"/>
                <a:cs typeface="Seravek" charset="0"/>
              </a:rPr>
              <a:t>Table placement</a:t>
            </a:r>
          </a:p>
          <a:p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090914" y="6125404"/>
            <a:ext cx="38266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ravek" charset="0"/>
                <a:ea typeface="Seravek" charset="0"/>
                <a:cs typeface="Seravek" charset="0"/>
              </a:rPr>
              <a:t>Processor 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9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88" grpId="0"/>
      <p:bldP spid="9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</a:t>
            </a:r>
            <a:r>
              <a:rPr lang="en-US" dirty="0" err="1" smtClean="0"/>
              <a:t>bar</a:t>
            </a:r>
            <a:r>
              <a:rPr lang="en-US" dirty="0" smtClean="0"/>
              <a:t> decouples scheduling and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RMT, scheduling and placement are coupled</a:t>
            </a:r>
          </a:p>
          <a:p>
            <a:endParaRPr lang="en-US" dirty="0"/>
          </a:p>
          <a:p>
            <a:r>
              <a:rPr lang="en-US" dirty="0" err="1" smtClean="0"/>
              <a:t>dRMT’s</a:t>
            </a:r>
            <a:r>
              <a:rPr lang="en-US" dirty="0" smtClean="0"/>
              <a:t> crossbar decouples them into independent problems, if:</a:t>
            </a:r>
          </a:p>
          <a:p>
            <a:pPr lvl="1"/>
            <a:r>
              <a:rPr lang="en-US" dirty="0" smtClean="0"/>
              <a:t>Every table is accessed once per packet</a:t>
            </a:r>
          </a:p>
          <a:p>
            <a:pPr lvl="1"/>
            <a:r>
              <a:rPr lang="en-US" dirty="0" smtClean="0"/>
              <a:t>Every processor executes the same schedule with a time offset</a:t>
            </a:r>
          </a:p>
          <a:p>
            <a:pPr lvl="1"/>
            <a:endParaRPr lang="en-US" dirty="0"/>
          </a:p>
          <a:p>
            <a:r>
              <a:rPr lang="en-US" dirty="0" smtClean="0"/>
              <a:t>Table placement is a variant of bin packing</a:t>
            </a:r>
          </a:p>
          <a:p>
            <a:endParaRPr lang="en-US" dirty="0"/>
          </a:p>
          <a:p>
            <a:r>
              <a:rPr lang="en-US" dirty="0" smtClean="0"/>
              <a:t>Focus on processor scheduling here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9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695" y="1825625"/>
            <a:ext cx="11702143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Processor resource constraints:</a:t>
            </a: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231FF"/>
                </a:solidFill>
              </a:rPr>
              <a:t>Generate </a:t>
            </a:r>
            <a:r>
              <a:rPr lang="en-US" dirty="0">
                <a:solidFill>
                  <a:srgbClr val="0231FF"/>
                </a:solidFill>
              </a:rPr>
              <a:t>up to M </a:t>
            </a:r>
            <a:r>
              <a:rPr lang="en-US" dirty="0" smtClean="0">
                <a:solidFill>
                  <a:srgbClr val="0231FF"/>
                </a:solidFill>
              </a:rPr>
              <a:t>b-bit </a:t>
            </a:r>
            <a:r>
              <a:rPr lang="en-US" dirty="0">
                <a:solidFill>
                  <a:srgbClr val="0231FF"/>
                </a:solidFill>
              </a:rPr>
              <a:t>keys </a:t>
            </a:r>
            <a:r>
              <a:rPr lang="en-US" dirty="0" smtClean="0">
                <a:solidFill>
                  <a:srgbClr val="0231FF"/>
                </a:solidFill>
              </a:rPr>
              <a:t>to match on per cycle (M=8, b=80)</a:t>
            </a:r>
            <a:endParaRPr lang="en-US" dirty="0" smtClean="0"/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actions on up to A packet fields per cycle (A=32)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match/action on different packets every cycle (Inter-packet concurrency (IPC) = 1 or 2)</a:t>
            </a:r>
            <a:endParaRPr lang="en-US" sz="2800" dirty="0">
              <a:solidFill>
                <a:srgbClr val="0231FF"/>
              </a:solidFill>
            </a:endParaRPr>
          </a:p>
          <a:p>
            <a:endParaRPr lang="en-US" dirty="0" smtClean="0"/>
          </a:p>
          <a:p>
            <a:r>
              <a:rPr lang="en-US" sz="3200" dirty="0" smtClean="0"/>
              <a:t>Dependency constraints: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 match (action)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M</a:t>
            </a:r>
            <a:r>
              <a:rPr lang="en-US" sz="3000" dirty="0">
                <a:solidFill>
                  <a:srgbClr val="0231FF"/>
                </a:solidFill>
              </a:rPr>
              <a:t> (</a:t>
            </a:r>
            <a:r>
              <a:rPr lang="en-US" sz="3000" dirty="0" smtClean="0">
                <a:solidFill>
                  <a:srgbClr val="0231FF"/>
                </a:solidFill>
              </a:rPr>
              <a:t>or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A</a:t>
            </a:r>
            <a:r>
              <a:rPr lang="en-US" sz="3000" dirty="0" smtClean="0">
                <a:solidFill>
                  <a:srgbClr val="0231FF"/>
                </a:solidFill>
              </a:rPr>
              <a:t>) cycles</a:t>
            </a:r>
            <a:endParaRPr lang="en-US" sz="3000" dirty="0">
              <a:solidFill>
                <a:srgbClr val="0231FF"/>
              </a:solidFill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endParaRPr lang="en-US" sz="3000" dirty="0">
              <a:solidFill>
                <a:srgbClr val="0231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dependencies from P4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sz="1800" dirty="0" smtClean="0"/>
          </a:p>
          <a:p>
            <a:r>
              <a:rPr lang="en-US" dirty="0" smtClean="0"/>
              <a:t>Operation dependency graph</a:t>
            </a:r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92630" y="4998720"/>
            <a:ext cx="10951026" cy="1608407"/>
            <a:chOff x="892630" y="4998720"/>
            <a:chExt cx="10951026" cy="1608407"/>
          </a:xfrm>
        </p:grpSpPr>
        <p:cxnSp>
          <p:nvCxnSpPr>
            <p:cNvPr id="25" name="Straight Arrow Connector 24"/>
            <p:cNvCxnSpPr>
              <a:stCxn id="27" idx="6"/>
              <a:endCxn id="35" idx="2"/>
            </p:cNvCxnSpPr>
            <p:nvPr/>
          </p:nvCxnSpPr>
          <p:spPr>
            <a:xfrm flipV="1">
              <a:off x="7306489" y="5287596"/>
              <a:ext cx="775065" cy="1741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92630" y="4998720"/>
              <a:ext cx="1598021" cy="616938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708468" y="5064034"/>
              <a:ext cx="1598021" cy="481955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428419" y="5886993"/>
              <a:ext cx="1598021" cy="503727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6"/>
              <a:endCxn id="36" idx="2"/>
            </p:cNvCxnSpPr>
            <p:nvPr/>
          </p:nvCxnSpPr>
          <p:spPr>
            <a:xfrm>
              <a:off x="9026440" y="6138857"/>
              <a:ext cx="1219195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122024" y="5007429"/>
              <a:ext cx="1598021" cy="616938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8081554" y="5046618"/>
              <a:ext cx="1598021" cy="481955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0245635" y="5895702"/>
              <a:ext cx="1598021" cy="503727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5" idx="6"/>
              <a:endCxn id="36" idx="2"/>
            </p:cNvCxnSpPr>
            <p:nvPr/>
          </p:nvCxnSpPr>
          <p:spPr>
            <a:xfrm>
              <a:off x="9679575" y="5287596"/>
              <a:ext cx="566060" cy="85997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4" idx="6"/>
              <a:endCxn id="27" idx="2"/>
            </p:cNvCxnSpPr>
            <p:nvPr/>
          </p:nvCxnSpPr>
          <p:spPr>
            <a:xfrm flipV="1">
              <a:off x="4720045" y="5305012"/>
              <a:ext cx="988423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6" idx="6"/>
              <a:endCxn id="34" idx="2"/>
            </p:cNvCxnSpPr>
            <p:nvPr/>
          </p:nvCxnSpPr>
          <p:spPr>
            <a:xfrm>
              <a:off x="2490651" y="5307189"/>
              <a:ext cx="631373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477586" y="542979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76798" y="541237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371803" y="53731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318168" y="62377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940832" y="5421087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94984" y="2752200"/>
            <a:ext cx="7157304" cy="1055341"/>
            <a:chOff x="1894984" y="2752200"/>
            <a:chExt cx="7157304" cy="1055341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487783" y="3105411"/>
              <a:ext cx="1375955" cy="1374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6461759" y="3108273"/>
              <a:ext cx="984069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3683724" y="3161210"/>
              <a:ext cx="78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27073" y="3130730"/>
              <a:ext cx="7889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94984" y="2800777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Routable</a:t>
              </a:r>
              <a:endParaRPr lang="en-US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55299" y="2756206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Multicast</a:t>
              </a:r>
              <a:endParaRPr lang="en-US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59489" y="2752200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IGMP</a:t>
              </a:r>
              <a:endParaRPr lang="en-US" sz="2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24458" y="2135045"/>
            <a:ext cx="5067413" cy="3133544"/>
            <a:chOff x="524458" y="2187297"/>
            <a:chExt cx="5067413" cy="3133544"/>
          </a:xfrm>
        </p:grpSpPr>
        <p:sp>
          <p:nvSpPr>
            <p:cNvPr id="59" name="Oval 58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62" name="Straight Arrow Connector 61"/>
            <p:cNvCxnSpPr>
              <a:stCxn id="60" idx="6"/>
              <a:endCxn id="67" idx="2"/>
            </p:cNvCxnSpPr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70" name="Straight Arrow Connector 69"/>
            <p:cNvCxnSpPr>
              <a:stCxn id="59" idx="6"/>
              <a:endCxn id="60" idx="2"/>
            </p:cNvCxnSpPr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236" name="Straight Arrow Connector 235"/>
            <p:cNvCxnSpPr>
              <a:stCxn id="60" idx="5"/>
              <a:endCxn id="61" idx="2"/>
            </p:cNvCxnSpPr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524458" y="4152316"/>
              <a:ext cx="5067413" cy="1168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err="1" smtClean="0">
                  <a:latin typeface="Seravek" charset="0"/>
                  <a:ea typeface="Seravek" charset="0"/>
                  <a:cs typeface="Seravek" charset="0"/>
                </a:rPr>
                <a:t>d</a:t>
              </a:r>
              <a:r>
                <a:rPr lang="en-US" sz="2800" baseline="-25000" dirty="0" err="1" smtClean="0">
                  <a:latin typeface="Seravek" charset="0"/>
                  <a:ea typeface="Seravek" charset="0"/>
                  <a:cs typeface="Seravek" charset="0"/>
                </a:rPr>
                <a:t>M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 </a:t>
              </a: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(Match latency) = 2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cycles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err="1">
                  <a:latin typeface="Seravek" charset="0"/>
                  <a:ea typeface="Seravek" charset="0"/>
                  <a:cs typeface="Seravek" charset="0"/>
                </a:rPr>
                <a:t>d</a:t>
              </a:r>
              <a:r>
                <a:rPr lang="en-US" sz="2800" baseline="-25000" dirty="0" err="1">
                  <a:latin typeface="Seravek" charset="0"/>
                  <a:ea typeface="Seravek" charset="0"/>
                  <a:cs typeface="Seravek" charset="0"/>
                </a:rPr>
                <a:t>A</a:t>
              </a: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 (Action latency) = 1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cycles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08467" y="1688363"/>
            <a:ext cx="6296294" cy="3614081"/>
            <a:chOff x="5512523" y="1688363"/>
            <a:chExt cx="6296294" cy="3614081"/>
          </a:xfrm>
        </p:grpSpPr>
        <p:sp>
          <p:nvSpPr>
            <p:cNvPr id="18" name="TextBox 17"/>
            <p:cNvSpPr txBox="1"/>
            <p:nvPr/>
          </p:nvSpPr>
          <p:spPr>
            <a:xfrm>
              <a:off x="5512523" y="4100064"/>
              <a:ext cx="6296294" cy="1202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Each can do 1 match/action per cycle</a:t>
              </a: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3000" dirty="0" smtClean="0">
                  <a:latin typeface="Seravek" charset="0"/>
                  <a:ea typeface="Seravek" charset="0"/>
                  <a:cs typeface="Seravek" charset="0"/>
                </a:rPr>
                <a:t>IPC (Concurrency) = 1  </a:t>
              </a:r>
              <a:r>
                <a:rPr lang="en-US" sz="3000" dirty="0" err="1" smtClean="0">
                  <a:latin typeface="Seravek" charset="0"/>
                  <a:ea typeface="Seravek" charset="0"/>
                  <a:cs typeface="Seravek" charset="0"/>
                </a:rPr>
                <a:t>pkt</a:t>
              </a:r>
              <a:r>
                <a:rPr lang="en-US" sz="3000" dirty="0" smtClean="0">
                  <a:latin typeface="Seravek" charset="0"/>
                  <a:ea typeface="Seravek" charset="0"/>
                  <a:cs typeface="Seravek" charset="0"/>
                </a:rPr>
                <a:t> per cycle</a:t>
              </a:r>
              <a:endParaRPr lang="en-US" sz="3000" dirty="0"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27598" y="1982488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38400" y="1984025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11471" y="1688365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Proc.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843610" y="1982488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854411" y="1984025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369087" y="1688363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Proc. 2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308664" y="2062775"/>
              <a:ext cx="1644510" cy="1118457"/>
              <a:chOff x="2100665" y="2119910"/>
              <a:chExt cx="1656097" cy="222598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35" name="Trapezoid 34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37" name="Rectangle 36"/>
            <p:cNvSpPr/>
            <p:nvPr/>
          </p:nvSpPr>
          <p:spPr>
            <a:xfrm>
              <a:off x="6901698" y="2131992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83304" y="223377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65326" y="2315182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9022434" y="2067499"/>
              <a:ext cx="1644510" cy="1118457"/>
              <a:chOff x="2100665" y="2119910"/>
              <a:chExt cx="1656097" cy="222598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43" name="Trapezoid 42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45" name="Rectangle 44"/>
            <p:cNvSpPr/>
            <p:nvPr/>
          </p:nvSpPr>
          <p:spPr>
            <a:xfrm>
              <a:off x="9615468" y="213671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697074" y="2238500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779096" y="231990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1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746" y="221432"/>
            <a:ext cx="11460905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Today’s Programmable Switches (e.g., RMT)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0" animBg="1"/>
      <p:bldP spid="18" grpId="1" animBg="1"/>
      <p:bldP spid="251" grpId="0" animBg="1"/>
      <p:bldP spid="251" grpId="1" animBg="1"/>
      <p:bldP spid="251" grpId="2" animBg="1"/>
      <p:bldP spid="253" grpId="0" animBg="1"/>
      <p:bldP spid="263" grpId="0" animBg="1"/>
      <p:bldP spid="37" grpId="0" animBg="1"/>
      <p:bldP spid="37" grpId="1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899702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843239" y="2135045"/>
            <a:ext cx="3383210" cy="1710867"/>
            <a:chOff x="843239" y="2187297"/>
            <a:chExt cx="3383210" cy="1710867"/>
          </a:xfrm>
        </p:grpSpPr>
        <p:sp>
          <p:nvSpPr>
            <p:cNvPr id="38" name="Oval 37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080424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21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843239" y="2135045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9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763524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A1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H="1">
            <a:off x="4637315" y="3721260"/>
            <a:ext cx="1227908" cy="118328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65368" y="3240557"/>
            <a:ext cx="342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ravek" charset="0"/>
                <a:ea typeface="Seravek" charset="0"/>
                <a:cs typeface="Seravek" charset="0"/>
              </a:rPr>
              <a:t>Each processor can only do 1 action </a:t>
            </a:r>
            <a:r>
              <a:rPr lang="en-US" sz="2400" smtClean="0">
                <a:latin typeface="Seravek" charset="0"/>
                <a:ea typeface="Seravek" charset="0"/>
                <a:cs typeface="Seravek" charset="0"/>
              </a:rPr>
              <a:t>per cycle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22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843239" y="2135045"/>
            <a:ext cx="3383210" cy="1710867"/>
            <a:chOff x="843239" y="2187297"/>
            <a:chExt cx="3383210" cy="1710867"/>
          </a:xfrm>
        </p:grpSpPr>
        <p:sp>
          <p:nvSpPr>
            <p:cNvPr id="24" name="Oval 23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925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027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23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843239" y="2135045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970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24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843239" y="2135045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17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607178"/>
              </p:ext>
            </p:extLst>
          </p:nvPr>
        </p:nvGraphicFramePr>
        <p:xfrm>
          <a:off x="1293223" y="2132277"/>
          <a:ext cx="9771017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949975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dRMT</a:t>
                      </a:r>
                      <a:r>
                        <a:rPr lang="en-US" sz="2000" baseline="0" dirty="0" smtClean="0"/>
                        <a:t> (IPC=1)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r>
                        <a:rPr lang="en-US" sz="2000" dirty="0" smtClean="0"/>
                        <a:t> (IPC=2)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23625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795308"/>
              </p:ext>
            </p:extLst>
          </p:nvPr>
        </p:nvGraphicFramePr>
        <p:xfrm>
          <a:off x="1293222" y="4825744"/>
          <a:ext cx="9771017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94997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dRMT</a:t>
                      </a:r>
                      <a:r>
                        <a:rPr lang="en-US" baseline="0" dirty="0" smtClean="0"/>
                        <a:t> (IPC=1)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32633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</a:t>
            </a:r>
            <a:r>
              <a:rPr lang="en-US" sz="2200" smtClean="0">
                <a:latin typeface="Seravek" charset="0"/>
                <a:ea typeface="Seravek" charset="0"/>
                <a:cs typeface="Seravek" charset="0"/>
              </a:rPr>
              <a:t>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22515" y="1609108"/>
            <a:ext cx="10940395" cy="5248891"/>
            <a:chOff x="8033188" y="2901951"/>
            <a:chExt cx="4093201" cy="3956048"/>
          </a:xfrm>
        </p:grpSpPr>
        <p:sp>
          <p:nvSpPr>
            <p:cNvPr id="13" name="Rectangle 12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08027" y="4012912"/>
              <a:ext cx="3156418" cy="1925341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dRMT</a:t>
              </a: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 is near </a:t>
              </a:r>
              <a:r>
                <a:rPr lang="en-US" sz="32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optimal:</a:t>
              </a:r>
              <a:endParaRPr lang="en-US" sz="32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Fewest possible processors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Near-ideal (critical path) latency </a:t>
              </a:r>
              <a:endParaRPr lang="en-US" sz="3200" dirty="0" smtClean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Comparable on switch.p4 combined, which is optimized for RMT</a:t>
              </a:r>
              <a:endParaRPr lang="en-US" sz="32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756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881052" y="1690688"/>
            <a:ext cx="7340440" cy="5167312"/>
            <a:chOff x="2187392" y="1472918"/>
            <a:chExt cx="7031546" cy="538508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7392" y="1627909"/>
              <a:ext cx="6973455" cy="523009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225086" y="1654035"/>
              <a:ext cx="359956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Seravek" charset="0"/>
                  <a:ea typeface="Seravek" charset="0"/>
                  <a:cs typeface="Seravek" charset="0"/>
                </a:rPr>
                <a:t>                                                </a:t>
              </a:r>
              <a:endParaRPr lang="en-US" sz="2400" dirty="0"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29780" y="1472918"/>
              <a:ext cx="6289158" cy="461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Seravek" charset="0"/>
                  <a:ea typeface="Seravek" charset="0"/>
                  <a:cs typeface="Seravek" charset="0"/>
                </a:rPr>
                <a:t>Throughput vs. Processors for switch.p4 egress</a:t>
              </a:r>
              <a:endParaRPr lang="en-US" sz="2400" dirty="0"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crossbar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Content Placeholder 13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The crossbar is critical to </a:t>
            </a:r>
            <a:r>
              <a:rPr lang="en-US" sz="3200" dirty="0" err="1" smtClean="0"/>
              <a:t>dRMT</a:t>
            </a:r>
            <a:r>
              <a:rPr lang="en-US" sz="3200" dirty="0" smtClean="0"/>
              <a:t>: Can we build it?</a:t>
            </a:r>
          </a:p>
          <a:p>
            <a:endParaRPr lang="en-US" sz="3200" dirty="0" smtClean="0"/>
          </a:p>
          <a:p>
            <a:r>
              <a:rPr lang="en-US" sz="3200" dirty="0" smtClean="0"/>
              <a:t>Requirements: 32 processors, 32 memory clusters, 8 keys</a:t>
            </a:r>
          </a:p>
          <a:p>
            <a:endParaRPr lang="en-US" sz="3200" dirty="0" smtClean="0"/>
          </a:p>
          <a:p>
            <a:r>
              <a:rPr lang="en-US" sz="3200" dirty="0" smtClean="0"/>
              <a:t>Two extremes</a:t>
            </a:r>
          </a:p>
          <a:p>
            <a:pPr lvl="1"/>
            <a:r>
              <a:rPr lang="en-US" sz="2800" dirty="0" smtClean="0"/>
              <a:t>Full crossbar from each processor key to each </a:t>
            </a:r>
            <a:r>
              <a:rPr lang="en-US" sz="2800" dirty="0"/>
              <a:t>cluster </a:t>
            </a:r>
            <a:r>
              <a:rPr lang="en-US" sz="2800" dirty="0" smtClean="0"/>
              <a:t>key</a:t>
            </a:r>
          </a:p>
          <a:p>
            <a:pPr lvl="2"/>
            <a:r>
              <a:rPr lang="en-US" sz="2400" dirty="0" smtClean="0"/>
              <a:t>((</a:t>
            </a:r>
            <a:r>
              <a:rPr lang="en-US" sz="2400" dirty="0"/>
              <a:t>32 * 8) * (32 * </a:t>
            </a:r>
            <a:r>
              <a:rPr lang="en-US" sz="2400" dirty="0" smtClean="0"/>
              <a:t>8) crossbar), very flexible, but very costly</a:t>
            </a:r>
          </a:p>
          <a:p>
            <a:pPr lvl="1"/>
            <a:r>
              <a:rPr lang="en-US" sz="2800" dirty="0" smtClean="0"/>
              <a:t>Unit crossbar between each processor and each cluster</a:t>
            </a:r>
          </a:p>
          <a:p>
            <a:pPr lvl="2"/>
            <a:r>
              <a:rPr lang="en-US" sz="2400" dirty="0" smtClean="0"/>
              <a:t>Wide 32*32 crossbar, inflexible, but cheap</a:t>
            </a:r>
          </a:p>
          <a:p>
            <a:endParaRPr lang="en-US" sz="200" dirty="0"/>
          </a:p>
          <a:p>
            <a:endParaRPr lang="en-US" sz="100" dirty="0" smtClean="0"/>
          </a:p>
        </p:txBody>
      </p:sp>
    </p:spTree>
    <p:extLst>
      <p:ext uri="{BB962C8B-B14F-4D97-AF65-F5344CB8AC3E}">
        <p14:creationId xmlns:p14="http://schemas.microsoft.com/office/powerpoint/2010/main" val="34794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dRMT’s</a:t>
            </a:r>
            <a:r>
              <a:rPr lang="en-US" dirty="0" smtClean="0"/>
              <a:t> segment crossbar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Segment crossbar: 8 parallel (32 * 32) </a:t>
            </a:r>
            <a:r>
              <a:rPr lang="en-US" sz="3200" dirty="0" smtClean="0"/>
              <a:t>crossbars</a:t>
            </a:r>
          </a:p>
          <a:p>
            <a:pPr lvl="1"/>
            <a:r>
              <a:rPr lang="en-US" sz="2800" dirty="0" smtClean="0"/>
              <a:t>Compromise </a:t>
            </a:r>
            <a:r>
              <a:rPr lang="en-US" sz="2800" dirty="0"/>
              <a:t>between full and unit crossbar</a:t>
            </a:r>
          </a:p>
          <a:p>
            <a:r>
              <a:rPr lang="en-US" sz="3200" dirty="0"/>
              <a:t>Segment </a:t>
            </a:r>
            <a:r>
              <a:rPr lang="en-US" sz="3200" dirty="0" smtClean="0"/>
              <a:t>equivalent to </a:t>
            </a:r>
            <a:r>
              <a:rPr lang="en-US" sz="3200" dirty="0"/>
              <a:t>full </a:t>
            </a:r>
            <a:r>
              <a:rPr lang="en-US" sz="3200" dirty="0" smtClean="0"/>
              <a:t>if </a:t>
            </a:r>
            <a:r>
              <a:rPr lang="en-US" sz="3200" dirty="0"/>
              <a:t>tables are not split across </a:t>
            </a:r>
            <a:r>
              <a:rPr lang="en-US" sz="3200" dirty="0" smtClean="0"/>
              <a:t>clusters</a:t>
            </a:r>
          </a:p>
          <a:p>
            <a:pPr lvl="1"/>
            <a:r>
              <a:rPr lang="en-US" sz="2800" dirty="0" smtClean="0"/>
              <a:t>Can assign keys to segments appropriately to achieve equivalence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16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areas of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96659" y="5355772"/>
            <a:ext cx="8598682" cy="770708"/>
          </a:xfrm>
          <a:prstGeom prst="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incurs about 14% additional area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39512275"/>
              </p:ext>
            </p:extLst>
          </p:nvPr>
        </p:nvGraphicFramePr>
        <p:xfrm>
          <a:off x="2042631" y="1339702"/>
          <a:ext cx="8207153" cy="3900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466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L</a:t>
            </a:r>
            <a:r>
              <a:rPr lang="en-US" dirty="0" smtClean="0"/>
              <a:t>arge table </a:t>
            </a:r>
            <a:r>
              <a:rPr lang="en-US" dirty="0"/>
              <a:t>split over multiple stages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</a:p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83044" y="5119207"/>
            <a:ext cx="1517355" cy="1524481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97929" y="5119205"/>
            <a:ext cx="1531334" cy="1538769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386513" y="5500688"/>
            <a:ext cx="1500188" cy="1126023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990852" y="2901951"/>
            <a:ext cx="4153650" cy="3956048"/>
            <a:chOff x="8033188" y="2901951"/>
            <a:chExt cx="4105325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92755" y="4003713"/>
              <a:ext cx="4045758" cy="769441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 capacity</a:t>
              </a:r>
              <a:endParaRPr lang="en-US" sz="2200" dirty="0"/>
            </a:p>
          </p:txBody>
        </p:sp>
      </p:grp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architecture </a:t>
            </a:r>
            <a:r>
              <a:rPr lang="en-US" dirty="0"/>
              <a:t>for </a:t>
            </a:r>
            <a:r>
              <a:rPr lang="en-US" dirty="0" smtClean="0"/>
              <a:t>programmable switches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Ongoing </a:t>
            </a:r>
            <a:r>
              <a:rPr lang="en-US" dirty="0"/>
              <a:t>work: Implementation in programmable </a:t>
            </a:r>
            <a:r>
              <a:rPr lang="en-US" dirty="0" smtClean="0"/>
              <a:t>NIC</a:t>
            </a:r>
          </a:p>
          <a:p>
            <a:endParaRPr lang="en-US" dirty="0"/>
          </a:p>
          <a:p>
            <a:r>
              <a:rPr lang="en-US" dirty="0" smtClean="0"/>
              <a:t>Many open questions</a:t>
            </a:r>
          </a:p>
          <a:p>
            <a:pPr lvl="1"/>
            <a:r>
              <a:rPr lang="en-US" dirty="0" smtClean="0"/>
              <a:t>Scheduling different packet types</a:t>
            </a:r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 packet processing</a:t>
            </a:r>
          </a:p>
          <a:p>
            <a:pPr lvl="1"/>
            <a:endParaRPr lang="en-US" dirty="0"/>
          </a:p>
          <a:p>
            <a:r>
              <a:rPr lang="en-US" dirty="0"/>
              <a:t>Webpage: http://</a:t>
            </a:r>
            <a:r>
              <a:rPr lang="en-US" dirty="0" err="1"/>
              <a:t>drmt.technion.ac.il</a:t>
            </a:r>
            <a:r>
              <a:rPr lang="en-US" dirty="0"/>
              <a:t>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hardware: instruction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dRMT</a:t>
            </a:r>
            <a:r>
              <a:rPr lang="en-US" dirty="0" smtClean="0"/>
              <a:t> processor executes/stores an entire program; an RMT </a:t>
            </a:r>
            <a:r>
              <a:rPr lang="en-US" dirty="0"/>
              <a:t>stage only </a:t>
            </a:r>
            <a:r>
              <a:rPr lang="en-US" dirty="0" smtClean="0"/>
              <a:t>executes/stores </a:t>
            </a:r>
            <a:r>
              <a:rPr lang="en-US" dirty="0"/>
              <a:t>a program slice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Must reduce memory required to encode an action.</a:t>
            </a:r>
          </a:p>
          <a:p>
            <a:r>
              <a:rPr lang="en-US" dirty="0" smtClean="0"/>
              <a:t>RMT actions can modify 224 packet fields in parallel; we found 32 sufficient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682571"/>
              </p:ext>
            </p:extLst>
          </p:nvPr>
        </p:nvGraphicFramePr>
        <p:xfrm>
          <a:off x="2859075" y="3698671"/>
          <a:ext cx="6175557" cy="2991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863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6" y="12210"/>
            <a:ext cx="10515600" cy="973036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smtClean="0"/>
              <a:t> architecture: crossbar</a:t>
            </a:r>
            <a:endParaRPr lang="en-US" dirty="0"/>
          </a:p>
        </p:txBody>
      </p:sp>
      <p:sp>
        <p:nvSpPr>
          <p:cNvPr id="141" name="Content Placeholder 137"/>
          <p:cNvSpPr>
            <a:spLocks noGrp="1"/>
          </p:cNvSpPr>
          <p:nvPr>
            <p:ph sz="half" idx="1"/>
          </p:nvPr>
        </p:nvSpPr>
        <p:spPr>
          <a:xfrm>
            <a:off x="1009114" y="4696460"/>
            <a:ext cx="10838897" cy="2190867"/>
          </a:xfrm>
        </p:spPr>
        <p:txBody>
          <a:bodyPr>
            <a:normAutofit/>
          </a:bodyPr>
          <a:lstStyle/>
          <a:p>
            <a:r>
              <a:rPr lang="en-US" dirty="0" smtClean="0"/>
              <a:t>The segment crossbar is equivalent to full crossbar if tables are not split across clusters! (see paper for details)</a:t>
            </a:r>
          </a:p>
          <a:p>
            <a:endParaRPr lang="en-US" sz="100" dirty="0" smtClean="0"/>
          </a:p>
          <a:p>
            <a:r>
              <a:rPr lang="en-US" dirty="0" err="1"/>
              <a:t>dRMT</a:t>
            </a:r>
            <a:r>
              <a:rPr lang="en-US" dirty="0"/>
              <a:t> uses One-to-Many Segment </a:t>
            </a:r>
            <a:r>
              <a:rPr lang="en-US" dirty="0" smtClean="0"/>
              <a:t>Crossbar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68264" y="1132375"/>
            <a:ext cx="2190562" cy="3336034"/>
            <a:chOff x="1468264" y="962556"/>
            <a:chExt cx="2190562" cy="3336034"/>
          </a:xfrm>
        </p:grpSpPr>
        <p:sp>
          <p:nvSpPr>
            <p:cNvPr id="4" name="Rectangle 3"/>
            <p:cNvSpPr/>
            <p:nvPr/>
          </p:nvSpPr>
          <p:spPr>
            <a:xfrm>
              <a:off x="1468264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68265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598892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83409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167926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622642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07159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91676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39971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39972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770599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55116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9633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794349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078866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63383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843459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endCxn id="18" idx="0"/>
            </p:cNvCxnSpPr>
            <p:nvPr/>
          </p:nvCxnSpPr>
          <p:spPr>
            <a:xfrm rot="5400000">
              <a:off x="2127976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endCxn id="19" idx="0"/>
            </p:cNvCxnSpPr>
            <p:nvPr/>
          </p:nvCxnSpPr>
          <p:spPr>
            <a:xfrm rot="5400000">
              <a:off x="2412493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27478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Unit Crossbar</a:t>
              </a:r>
            </a:p>
            <a:p>
              <a:pPr algn="ctr"/>
              <a:r>
                <a:rPr lang="en-US" dirty="0" smtClean="0"/>
                <a:t>(0.561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740864" y="1126595"/>
            <a:ext cx="2190562" cy="3341814"/>
            <a:chOff x="4580113" y="962556"/>
            <a:chExt cx="2190562" cy="3341814"/>
          </a:xfrm>
        </p:grpSpPr>
        <p:sp>
          <p:nvSpPr>
            <p:cNvPr id="68" name="Rectangle 67"/>
            <p:cNvSpPr/>
            <p:nvPr/>
          </p:nvSpPr>
          <p:spPr>
            <a:xfrm>
              <a:off x="4580113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80114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4710741" y="1655317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995258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279775" y="1655317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734491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019008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303525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51820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751821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5882448" y="1655317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166965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451482" y="1655317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906198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190715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475232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Curved Connector 83"/>
            <p:cNvCxnSpPr/>
            <p:nvPr/>
          </p:nvCxnSpPr>
          <p:spPr>
            <a:xfrm rot="5400000">
              <a:off x="4955308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/>
            <p:cNvCxnSpPr/>
            <p:nvPr/>
          </p:nvCxnSpPr>
          <p:spPr>
            <a:xfrm rot="16200000" flipH="1">
              <a:off x="5825678" y="2257861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85"/>
            <p:cNvCxnSpPr/>
            <p:nvPr/>
          </p:nvCxnSpPr>
          <p:spPr>
            <a:xfrm rot="5400000">
              <a:off x="5524342" y="1695758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728757" y="365803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Segment Crossbar</a:t>
              </a:r>
            </a:p>
            <a:p>
              <a:pPr algn="ctr"/>
              <a:r>
                <a:rPr lang="en-US" dirty="0" smtClean="0"/>
                <a:t>(0.576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115007" y="1132376"/>
            <a:ext cx="2190562" cy="3336033"/>
            <a:chOff x="7831779" y="962557"/>
            <a:chExt cx="2190562" cy="3336033"/>
          </a:xfrm>
        </p:grpSpPr>
        <p:sp>
          <p:nvSpPr>
            <p:cNvPr id="89" name="Rectangle 88"/>
            <p:cNvSpPr/>
            <p:nvPr/>
          </p:nvSpPr>
          <p:spPr>
            <a:xfrm>
              <a:off x="7831779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831780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7962407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8246924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8531441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986157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270674" y="2706027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855519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003486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003487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9134114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9418631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9703148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9157864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944238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9726898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Curved Connector 104"/>
            <p:cNvCxnSpPr/>
            <p:nvPr/>
          </p:nvCxnSpPr>
          <p:spPr>
            <a:xfrm rot="16200000" flipH="1">
              <a:off x="9034910" y="2015779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urved Connector 105"/>
            <p:cNvCxnSpPr/>
            <p:nvPr/>
          </p:nvCxnSpPr>
          <p:spPr>
            <a:xfrm rot="5400000">
              <a:off x="8349232" y="1553500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urved Connector 106"/>
            <p:cNvCxnSpPr/>
            <p:nvPr/>
          </p:nvCxnSpPr>
          <p:spPr>
            <a:xfrm rot="5400000">
              <a:off x="9077344" y="1997095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8007534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Full Crossbar</a:t>
              </a:r>
            </a:p>
            <a:p>
              <a:pPr algn="ctr"/>
              <a:r>
                <a:rPr lang="en-US" dirty="0" smtClean="0"/>
                <a:t>(4.464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4326"/>
            <a:ext cx="1051560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Match Action Processor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31356" y="1032948"/>
            <a:ext cx="9164151" cy="5412551"/>
            <a:chOff x="1431356" y="1032948"/>
            <a:chExt cx="9164151" cy="5412551"/>
          </a:xfrm>
        </p:grpSpPr>
        <p:grpSp>
          <p:nvGrpSpPr>
            <p:cNvPr id="4" name="Group 3"/>
            <p:cNvGrpSpPr/>
            <p:nvPr/>
          </p:nvGrpSpPr>
          <p:grpSpPr>
            <a:xfrm>
              <a:off x="1431356" y="1032948"/>
              <a:ext cx="1245997" cy="3460135"/>
              <a:chOff x="1431356" y="1032948"/>
              <a:chExt cx="1245997" cy="3460135"/>
            </a:xfrm>
            <a:solidFill>
              <a:schemeClr val="bg2"/>
            </a:solidFill>
          </p:grpSpPr>
          <p:sp>
            <p:nvSpPr>
              <p:cNvPr id="5" name="Rectangle 4"/>
              <p:cNvSpPr/>
              <p:nvPr/>
            </p:nvSpPr>
            <p:spPr>
              <a:xfrm>
                <a:off x="1431356" y="1032948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492461" y="1108717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54395" y="1186135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723858" y="5614502"/>
              <a:ext cx="2680494" cy="830997"/>
              <a:chOff x="4723858" y="5614502"/>
              <a:chExt cx="2680494" cy="83099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723858" y="5627382"/>
                <a:ext cx="2680494" cy="74066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55198" y="5614502"/>
                <a:ext cx="160043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Crossbar </a:t>
                </a:r>
                <a:r>
                  <a:rPr lang="en-US" sz="2400" dirty="0" smtClean="0"/>
                  <a:t>to</a:t>
                </a:r>
              </a:p>
              <a:p>
                <a:pPr algn="ctr"/>
                <a:r>
                  <a:rPr lang="en-US" sz="2400" dirty="0" smtClean="0"/>
                  <a:t>Memories</a:t>
                </a:r>
                <a:endParaRPr lang="en-US" sz="2400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781313" y="2611147"/>
              <a:ext cx="1162181" cy="11223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Scratch</a:t>
              </a:r>
            </a:p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Pad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943494" y="3172329"/>
              <a:ext cx="705151" cy="5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276993" y="2839609"/>
              <a:ext cx="1665249" cy="2896241"/>
              <a:chOff x="4276993" y="2839609"/>
              <a:chExt cx="1665249" cy="2896241"/>
            </a:xfrm>
          </p:grpSpPr>
          <p:cxnSp>
            <p:nvCxnSpPr>
              <p:cNvPr id="14" name="Elbow Connector 13"/>
              <p:cNvCxnSpPr>
                <a:stCxn id="26" idx="3"/>
                <a:endCxn id="28" idx="1"/>
              </p:cNvCxnSpPr>
              <p:nvPr/>
            </p:nvCxnSpPr>
            <p:spPr>
              <a:xfrm>
                <a:off x="4276993" y="2839609"/>
                <a:ext cx="839414" cy="289624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480945" y="3929758"/>
                <a:ext cx="146129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8x80b </a:t>
                </a:r>
                <a:r>
                  <a:rPr lang="en-US" sz="2400" dirty="0"/>
                  <a:t>Key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651646" y="1397780"/>
              <a:ext cx="854863" cy="3314518"/>
              <a:chOff x="7651646" y="1397780"/>
              <a:chExt cx="854863" cy="3314518"/>
            </a:xfrm>
          </p:grpSpPr>
          <p:sp>
            <p:nvSpPr>
              <p:cNvPr id="17" name="Rectangle 5"/>
              <p:cNvSpPr/>
              <p:nvPr/>
            </p:nvSpPr>
            <p:spPr>
              <a:xfrm>
                <a:off x="7651646" y="1397780"/>
                <a:ext cx="799729" cy="3314518"/>
              </a:xfrm>
              <a:custGeom>
                <a:avLst/>
                <a:gdLst>
                  <a:gd name="connsiteX0" fmla="*/ 0 w 645216"/>
                  <a:gd name="connsiteY0" fmla="*/ 0 h 3314518"/>
                  <a:gd name="connsiteX1" fmla="*/ 645216 w 645216"/>
                  <a:gd name="connsiteY1" fmla="*/ 0 h 3314518"/>
                  <a:gd name="connsiteX2" fmla="*/ 645216 w 645216"/>
                  <a:gd name="connsiteY2" fmla="*/ 3314518 h 3314518"/>
                  <a:gd name="connsiteX3" fmla="*/ 0 w 645216"/>
                  <a:gd name="connsiteY3" fmla="*/ 3314518 h 3314518"/>
                  <a:gd name="connsiteX4" fmla="*/ 0 w 645216"/>
                  <a:gd name="connsiteY4" fmla="*/ 0 h 3314518"/>
                  <a:gd name="connsiteX0" fmla="*/ 5212 w 650428"/>
                  <a:gd name="connsiteY0" fmla="*/ 0 h 3314518"/>
                  <a:gd name="connsiteX1" fmla="*/ 650428 w 650428"/>
                  <a:gd name="connsiteY1" fmla="*/ 0 h 3314518"/>
                  <a:gd name="connsiteX2" fmla="*/ 650428 w 650428"/>
                  <a:gd name="connsiteY2" fmla="*/ 3314518 h 3314518"/>
                  <a:gd name="connsiteX3" fmla="*/ 5212 w 650428"/>
                  <a:gd name="connsiteY3" fmla="*/ 3314518 h 3314518"/>
                  <a:gd name="connsiteX4" fmla="*/ 0 w 650428"/>
                  <a:gd name="connsiteY4" fmla="*/ 1544879 h 3314518"/>
                  <a:gd name="connsiteX5" fmla="*/ 5212 w 650428"/>
                  <a:gd name="connsiteY5" fmla="*/ 0 h 3314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0428" h="3314518">
                    <a:moveTo>
                      <a:pt x="5212" y="0"/>
                    </a:moveTo>
                    <a:lnTo>
                      <a:pt x="650428" y="0"/>
                    </a:lnTo>
                    <a:lnTo>
                      <a:pt x="650428" y="3314518"/>
                    </a:lnTo>
                    <a:lnTo>
                      <a:pt x="5212" y="3314518"/>
                    </a:lnTo>
                    <a:cubicBezTo>
                      <a:pt x="3475" y="2724638"/>
                      <a:pt x="1737" y="2134759"/>
                      <a:pt x="0" y="1544879"/>
                    </a:cubicBezTo>
                    <a:cubicBezTo>
                      <a:pt x="1737" y="1029919"/>
                      <a:pt x="3475" y="514960"/>
                      <a:pt x="5212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5400000">
                <a:off x="6685594" y="2636933"/>
                <a:ext cx="28108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Input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70192" y="4493082"/>
              <a:ext cx="1621544" cy="1952417"/>
              <a:chOff x="2770192" y="4493082"/>
              <a:chExt cx="1621544" cy="1952417"/>
            </a:xfrm>
            <a:solidFill>
              <a:schemeClr val="bg2"/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2875512" y="5483025"/>
                <a:ext cx="1516224" cy="9624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smtClean="0">
                    <a:solidFill>
                      <a:srgbClr val="002060"/>
                    </a:solidFill>
                  </a:rPr>
                  <a:t>Config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Table</a:t>
                </a:r>
              </a:p>
            </p:txBody>
          </p:sp>
          <p:cxnSp>
            <p:nvCxnSpPr>
              <p:cNvPr id="21" name="Elbow Connector 20"/>
              <p:cNvCxnSpPr>
                <a:endCxn id="26" idx="2"/>
              </p:cNvCxnSpPr>
              <p:nvPr/>
            </p:nvCxnSpPr>
            <p:spPr>
              <a:xfrm rot="16200000" flipV="1">
                <a:off x="3572234" y="4800630"/>
                <a:ext cx="989942" cy="374845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/>
              <p:cNvCxnSpPr>
                <a:endCxn id="26" idx="2"/>
              </p:cNvCxnSpPr>
              <p:nvPr/>
            </p:nvCxnSpPr>
            <p:spPr>
              <a:xfrm flipV="1">
                <a:off x="2770192" y="4493082"/>
                <a:ext cx="1109590" cy="859010"/>
              </a:xfrm>
              <a:prstGeom prst="bentConnector2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9574338" y="1428023"/>
              <a:ext cx="853358" cy="3306947"/>
              <a:chOff x="9574338" y="1428023"/>
              <a:chExt cx="853358" cy="3306947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9574338" y="1428023"/>
                <a:ext cx="804448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5400000">
                <a:off x="8492166" y="2643435"/>
                <a:ext cx="30400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Output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404352" y="4726122"/>
              <a:ext cx="3191155" cy="1639651"/>
              <a:chOff x="7404352" y="4726122"/>
              <a:chExt cx="3191155" cy="1639651"/>
            </a:xfrm>
            <a:solidFill>
              <a:schemeClr val="bg2"/>
            </a:solidFill>
          </p:grpSpPr>
          <p:sp>
            <p:nvSpPr>
              <p:cNvPr id="27" name="Rectangle 26"/>
              <p:cNvSpPr/>
              <p:nvPr/>
            </p:nvSpPr>
            <p:spPr>
              <a:xfrm>
                <a:off x="7641320" y="5649621"/>
                <a:ext cx="2954187" cy="7161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VLIW Instruction Table</a:t>
                </a:r>
              </a:p>
            </p:txBody>
          </p:sp>
          <p:cxnSp>
            <p:nvCxnSpPr>
              <p:cNvPr id="28" name="Straight Arrow Connector 27"/>
              <p:cNvCxnSpPr>
                <a:stCxn id="28" idx="6"/>
                <a:endCxn id="32" idx="1"/>
              </p:cNvCxnSpPr>
              <p:nvPr/>
            </p:nvCxnSpPr>
            <p:spPr>
              <a:xfrm>
                <a:off x="7404352" y="5997714"/>
                <a:ext cx="236968" cy="9983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8122657" y="4726122"/>
                <a:ext cx="22894" cy="93359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866385" y="5026501"/>
                <a:ext cx="62869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Ctrl</a:t>
                </a:r>
              </a:p>
            </p:txBody>
          </p:sp>
        </p:grpSp>
        <p:cxnSp>
          <p:nvCxnSpPr>
            <p:cNvPr id="31" name="Elbow Connector 30"/>
            <p:cNvCxnSpPr>
              <a:endCxn id="12" idx="1"/>
            </p:cNvCxnSpPr>
            <p:nvPr/>
          </p:nvCxnSpPr>
          <p:spPr>
            <a:xfrm flipH="1" flipV="1">
              <a:off x="1554395" y="2839609"/>
              <a:ext cx="8824391" cy="241888"/>
            </a:xfrm>
            <a:prstGeom prst="bentConnector5">
              <a:avLst>
                <a:gd name="adj1" fmla="val -2591"/>
                <a:gd name="adj2" fmla="val 878077"/>
                <a:gd name="adj3" fmla="val 1025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1462034" y="4493083"/>
              <a:ext cx="1308158" cy="1189742"/>
              <a:chOff x="1462034" y="4493083"/>
              <a:chExt cx="1308158" cy="1189742"/>
            </a:xfrm>
            <a:solidFill>
              <a:schemeClr val="bg2"/>
            </a:solidFill>
          </p:grpSpPr>
          <p:sp>
            <p:nvSpPr>
              <p:cNvPr id="33" name="Rectangle 32"/>
              <p:cNvSpPr/>
              <p:nvPr/>
            </p:nvSpPr>
            <p:spPr>
              <a:xfrm>
                <a:off x="1462034" y="5021359"/>
                <a:ext cx="1308158" cy="661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Thread Select</a:t>
                </a:r>
              </a:p>
            </p:txBody>
          </p:sp>
          <p:cxnSp>
            <p:nvCxnSpPr>
              <p:cNvPr id="34" name="Straight Arrow Connector 33"/>
              <p:cNvCxnSpPr>
                <a:endCxn id="12" idx="2"/>
              </p:cNvCxnSpPr>
              <p:nvPr/>
            </p:nvCxnSpPr>
            <p:spPr>
              <a:xfrm flipH="1" flipV="1">
                <a:off x="2115874" y="4493083"/>
                <a:ext cx="239" cy="528276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584623" y="3733511"/>
              <a:ext cx="1819729" cy="1893871"/>
              <a:chOff x="5584623" y="3733511"/>
              <a:chExt cx="1819729" cy="189387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H="1" flipV="1">
                <a:off x="6362404" y="3733511"/>
                <a:ext cx="11554" cy="18938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5584623" y="4602074"/>
                <a:ext cx="181972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8x96b </a:t>
                </a:r>
                <a:r>
                  <a:rPr lang="en-US" sz="2400" dirty="0" smtClean="0"/>
                  <a:t>Action</a:t>
                </a:r>
              </a:p>
              <a:p>
                <a:pPr algn="ctr"/>
                <a:r>
                  <a:rPr lang="en-US" sz="2400" dirty="0" smtClean="0"/>
                  <a:t>Memory</a:t>
                </a:r>
                <a:endParaRPr lang="en-US" sz="2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677353" y="1108717"/>
              <a:ext cx="4974293" cy="1833942"/>
              <a:chOff x="2677353" y="1108717"/>
              <a:chExt cx="4974293" cy="1833942"/>
            </a:xfrm>
          </p:grpSpPr>
          <p:cxnSp>
            <p:nvCxnSpPr>
              <p:cNvPr id="39" name="Elbow Connector 38"/>
              <p:cNvCxnSpPr>
                <a:endCxn id="13" idx="4"/>
              </p:cNvCxnSpPr>
              <p:nvPr/>
            </p:nvCxnSpPr>
            <p:spPr>
              <a:xfrm>
                <a:off x="3012630" y="1117033"/>
                <a:ext cx="4639016" cy="1825626"/>
              </a:xfrm>
              <a:prstGeom prst="bentConnector3">
                <a:avLst>
                  <a:gd name="adj1" fmla="val 9044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>
                <a:stCxn id="12" idx="3"/>
              </p:cNvCxnSpPr>
              <p:nvPr/>
            </p:nvCxnSpPr>
            <p:spPr>
              <a:xfrm flipV="1">
                <a:off x="2677353" y="1108717"/>
                <a:ext cx="326724" cy="173089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677353" y="1140223"/>
              <a:ext cx="1602640" cy="3352859"/>
              <a:chOff x="2677353" y="1140223"/>
              <a:chExt cx="1602640" cy="335285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482570" y="1186135"/>
                <a:ext cx="794423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43" name="Straight Arrow Connector 42"/>
              <p:cNvCxnSpPr>
                <a:stCxn id="12" idx="3"/>
                <a:endCxn id="26" idx="1"/>
              </p:cNvCxnSpPr>
              <p:nvPr/>
            </p:nvCxnSpPr>
            <p:spPr>
              <a:xfrm>
                <a:off x="2677353" y="2839609"/>
                <a:ext cx="8052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rot="5400000">
                <a:off x="2199660" y="2389559"/>
                <a:ext cx="33296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Match Key Generation </a:t>
                </a:r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451380" y="1345781"/>
              <a:ext cx="1368449" cy="4303840"/>
              <a:chOff x="8451380" y="1345781"/>
              <a:chExt cx="1368449" cy="4303840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8451380" y="147794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8451380" y="1641676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8451380" y="1826349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8878927" y="1345781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6" name="Group 65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extBox 66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0" name="Straight Arrow Connector 49"/>
              <p:cNvCxnSpPr/>
              <p:nvPr/>
            </p:nvCxnSpPr>
            <p:spPr>
              <a:xfrm>
                <a:off x="8473741" y="4228294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473741" y="439202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8473741" y="4576698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8901288" y="4096130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0" name="Group 59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TextBox 60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4" name="Straight Arrow Connector 53"/>
              <p:cNvCxnSpPr>
                <a:stCxn id="32" idx="0"/>
              </p:cNvCxnSpPr>
              <p:nvPr/>
            </p:nvCxnSpPr>
            <p:spPr>
              <a:xfrm flipH="1" flipV="1">
                <a:off x="9101343" y="4697000"/>
                <a:ext cx="17071" cy="952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8595648" y="5019885"/>
                <a:ext cx="122418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Op code</a:t>
                </a:r>
              </a:p>
            </p:txBody>
          </p:sp>
          <p:cxnSp>
            <p:nvCxnSpPr>
              <p:cNvPr id="56" name="Straight Arrow Connector 55"/>
              <p:cNvCxnSpPr>
                <a:endCxn id="57" idx="3"/>
              </p:cNvCxnSpPr>
              <p:nvPr/>
            </p:nvCxnSpPr>
            <p:spPr>
              <a:xfrm flipH="1" flipV="1">
                <a:off x="9078982" y="1946651"/>
                <a:ext cx="22361" cy="2149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 rot="5400000">
                <a:off x="8811627" y="2769089"/>
                <a:ext cx="67999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… …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9278434" y="4385362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9269303" y="1679038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 of scheduling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Assign </a:t>
                </a:r>
                <a:r>
                  <a:rPr lang="en-US" dirty="0"/>
                  <a:t>e</a:t>
                </a:r>
                <a:r>
                  <a:rPr lang="en-US" dirty="0" smtClean="0"/>
                  <a:t>ach operation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Objective: Minimize max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Dependency constraints</a:t>
                </a:r>
              </a:p>
              <a:p>
                <a:endParaRPr lang="en-US" sz="1500" dirty="0" smtClean="0"/>
              </a:p>
              <a:p>
                <a:r>
                  <a:rPr lang="en-US" dirty="0" smtClean="0"/>
                  <a:t>Ensure schedule </a:t>
                </a:r>
                <a:r>
                  <a:rPr lang="en-US" dirty="0"/>
                  <a:t>can be repeated every N cycles </a:t>
                </a:r>
                <a:r>
                  <a:rPr lang="en-US" dirty="0" smtClean="0"/>
                  <a:t>w/o violating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resource constraints:</a:t>
                </a:r>
              </a:p>
              <a:p>
                <a:pPr lvl="1"/>
                <a:r>
                  <a:rPr lang="en-US" dirty="0" smtClean="0"/>
                  <a:t>Create a circle with N equal sectors.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ssign each operation op to sector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mod N</a:t>
                </a:r>
                <a:r>
                  <a:rPr lang="en-US" dirty="0" smtClean="0"/>
                  <a:t>).</a:t>
                </a:r>
              </a:p>
              <a:p>
                <a:pPr lvl="1"/>
                <a:r>
                  <a:rPr lang="en-US" dirty="0" smtClean="0"/>
                  <a:t>Enforce resource limits on all operations within a sector.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38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87737" y="2377440"/>
            <a:ext cx="58042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97191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44147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206449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63795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22572" y="209876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116874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23618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7849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97189" y="2795452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18762" y="4767944"/>
            <a:ext cx="1463042" cy="1463041"/>
            <a:chOff x="9718762" y="4767944"/>
            <a:chExt cx="1463042" cy="1463041"/>
          </a:xfrm>
        </p:grpSpPr>
        <p:sp>
          <p:nvSpPr>
            <p:cNvPr id="26" name="Oval 25"/>
            <p:cNvSpPr/>
            <p:nvPr/>
          </p:nvSpPr>
          <p:spPr>
            <a:xfrm>
              <a:off x="9718762" y="4767944"/>
              <a:ext cx="1463042" cy="1463041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10450283" y="4767944"/>
              <a:ext cx="0" cy="146304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6" idx="1"/>
              <a:endCxn id="26" idx="5"/>
            </p:cNvCxnSpPr>
            <p:nvPr/>
          </p:nvCxnSpPr>
          <p:spPr>
            <a:xfrm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7"/>
              <a:endCxn id="26" idx="3"/>
            </p:cNvCxnSpPr>
            <p:nvPr/>
          </p:nvCxnSpPr>
          <p:spPr>
            <a:xfrm flipH="1"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6" idx="6"/>
              <a:endCxn id="26" idx="2"/>
            </p:cNvCxnSpPr>
            <p:nvPr/>
          </p:nvCxnSpPr>
          <p:spPr>
            <a:xfrm flipH="1">
              <a:off x="9718762" y="5499465"/>
              <a:ext cx="146304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680367" y="2911874"/>
                <a:ext cx="3252653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𝐿𝑎𝑡𝑒𝑛𝑐𝑦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1, 2</m:t>
                        </m:r>
                      </m:sub>
                    </m:sSub>
                  </m:oMath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367" y="2911874"/>
                <a:ext cx="3252653" cy="542136"/>
              </a:xfrm>
              <a:prstGeom prst="rect">
                <a:avLst/>
              </a:prstGeom>
              <a:blipFill rotWithShape="0">
                <a:blip r:embed="rId9"/>
                <a:stretch>
                  <a:fillRect t="-13483" b="-25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49" grpId="0"/>
      <p:bldP spid="50" grpId="0"/>
      <p:bldP spid="51" grpId="0"/>
      <p:bldP spid="53" grpId="0"/>
      <p:bldP spid="5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periodic resource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Indicator variables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I[op, q, r] denote whether t</a:t>
                </a:r>
                <a:r>
                  <a:rPr lang="en-US" baseline="-25000" dirty="0" smtClean="0"/>
                  <a:t>op</a:t>
                </a:r>
                <a:r>
                  <a:rPr lang="en-US" dirty="0" smtClean="0"/>
                  <a:t> has quotient q and remainder r when divided by 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000" b="0" i="0" dirty="0" smtClean="0">
                            <a:solidFill>
                              <a:schemeClr val="tx1"/>
                            </a:solidFill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3000" dirty="0">
                  <a:solidFill>
                    <a:srgbClr val="0231FF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dividend = divisor * quotient + remainder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1  (for each op)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q, r are unique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&lt;= A  (for each r)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action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constraints are </a:t>
                </a:r>
                <a:r>
                  <a:rPr lang="en-US" sz="3000" dirty="0">
                    <a:solidFill>
                      <a:srgbClr val="0231FF"/>
                    </a:solidFill>
                  </a:rPr>
                  <a:t>not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violated (match constraints similar)</a:t>
                </a:r>
                <a:endParaRPr lang="en-US" sz="3000" dirty="0">
                  <a:solidFill>
                    <a:srgbClr val="0231FF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  <a:blipFill rotWithShape="0">
                <a:blip r:embed="rId2"/>
                <a:stretch>
                  <a:fillRect l="-1130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Forces rigid order on operations: </a:t>
            </a:r>
            <a:r>
              <a:rPr lang="en-US" sz="2600" dirty="0" err="1" smtClean="0">
                <a:solidFill>
                  <a:srgbClr val="0231FF"/>
                </a:solidFill>
              </a:rPr>
              <a:t>match→action→match→action</a:t>
            </a:r>
            <a:r>
              <a:rPr lang="en-US" sz="2600" dirty="0" smtClean="0">
                <a:solidFill>
                  <a:srgbClr val="0231FF"/>
                </a:solidFill>
              </a:rPr>
              <a:t>→</a:t>
            </a:r>
            <a:r>
              <a:rPr lang="mr-IN" sz="2600" dirty="0" smtClean="0">
                <a:solidFill>
                  <a:srgbClr val="0231FF"/>
                </a:solidFill>
              </a:rPr>
              <a:t>…</a:t>
            </a:r>
            <a:endParaRPr lang="en-US" sz="26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Wastes resources for “imbalanced”</a:t>
            </a:r>
            <a:r>
              <a:rPr lang="en-US" i="1" dirty="0" smtClean="0"/>
              <a:t>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Tables without a match (default action)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748811" y="3312029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626855" y="5678553"/>
            <a:ext cx="115212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ravek" charset="0"/>
                <a:ea typeface="Seravek" charset="0"/>
                <a:cs typeface="Seravek" charset="0"/>
              </a:rPr>
              <a:t>Default action</a:t>
            </a:r>
            <a:endParaRPr lang="en-US" sz="200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005022" y="3825053"/>
            <a:ext cx="644624" cy="1748502"/>
            <a:chOff x="3978896" y="3681360"/>
            <a:chExt cx="644624" cy="2048864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3981831" y="368136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978896" y="369127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9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S</a:t>
            </a:r>
            <a:r>
              <a:rPr lang="en-US" dirty="0" smtClean="0"/>
              <a:t>uffers performance cliff if program doesn’t fit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Recirculate packet to “extend” pipeline </a:t>
            </a:r>
            <a:r>
              <a:rPr lang="en-US" dirty="0" smtClean="0">
                <a:solidFill>
                  <a:srgbClr val="C00000"/>
                </a:solidFill>
              </a:rPr>
              <a:t>→ Lowers throughput 2x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48811" y="2841765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7830" y="4705491"/>
            <a:ext cx="10855234" cy="1845817"/>
            <a:chOff x="587830" y="4705491"/>
            <a:chExt cx="10855234" cy="1845817"/>
          </a:xfrm>
        </p:grpSpPr>
        <p:sp>
          <p:nvSpPr>
            <p:cNvPr id="4" name="Freeform 3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Root cause of all 3 problems: RMT aggregates resources into stages that provide a fixed ratio of </a:t>
            </a:r>
            <a:r>
              <a:rPr lang="en-US" dirty="0" err="1"/>
              <a:t>memory:match:action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dRMT</a:t>
            </a:r>
            <a:r>
              <a:rPr lang="en-US" dirty="0"/>
              <a:t> (disaggregated Reconfigurable Match-Action Tables) solves all 3 problems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</a:rPr>
              <a:t>Key idea: </a:t>
            </a:r>
            <a:r>
              <a:rPr lang="en-US" dirty="0"/>
              <a:t>Disaggregate resources of a programmable switch; allocate them independently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9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3526" y="1556769"/>
            <a:ext cx="11917540" cy="5062486"/>
            <a:chOff x="83526" y="1556769"/>
            <a:chExt cx="11917540" cy="5062486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556769"/>
              <a:ext cx="9399716" cy="3080545"/>
              <a:chOff x="673198" y="1556769"/>
              <a:chExt cx="9465943" cy="3447049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556771"/>
                <a:ext cx="963360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556770"/>
                <a:ext cx="995873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19607" y="1556769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</a:t>
                </a:r>
                <a:r>
                  <a:rPr lang="en-US" sz="2000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34705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grpSp>
          <p:nvGrpSpPr>
            <p:cNvPr id="178" name="Group 177"/>
            <p:cNvGrpSpPr/>
            <p:nvPr/>
          </p:nvGrpSpPr>
          <p:grpSpPr>
            <a:xfrm>
              <a:off x="10732509" y="2478740"/>
              <a:ext cx="524993" cy="1454942"/>
              <a:chOff x="6749312" y="3009900"/>
              <a:chExt cx="527796" cy="1790700"/>
            </a:xfrm>
          </p:grpSpPr>
          <p:grpSp>
            <p:nvGrpSpPr>
              <p:cNvPr id="180" name="Group 65"/>
              <p:cNvGrpSpPr/>
              <p:nvPr/>
            </p:nvGrpSpPr>
            <p:grpSpPr>
              <a:xfrm>
                <a:off x="6749319" y="3009900"/>
                <a:ext cx="527789" cy="298464"/>
                <a:chOff x="7660968" y="1751777"/>
                <a:chExt cx="1040580" cy="450645"/>
              </a:xfrm>
            </p:grpSpPr>
            <p:sp>
              <p:nvSpPr>
                <p:cNvPr id="193" name="Freeform 19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err="1" smtClean="0">
                  <a:latin typeface="Seravek"/>
                  <a:cs typeface="Seravek"/>
                </a:rPr>
                <a:t>Deparser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>
              <a:off x="11441792" y="2994022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323725" y="2647921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16216" y="195630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Queues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887006" y="4466959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613902" y="4466959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7758468" y="4466959"/>
              <a:ext cx="1506655" cy="2152296"/>
              <a:chOff x="18870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6591789" y="577528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/>
            <p:cNvSpPr/>
            <p:nvPr/>
          </p:nvSpPr>
          <p:spPr>
            <a:xfrm>
              <a:off x="154715" y="3076460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3526" y="2748683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4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10823156" y="2088750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648209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54783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201734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60089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52782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20004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5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2105840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2097386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-604387" y="477580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453156" y="216870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-598488" y="477933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215071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-608407" y="481505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211654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22799 0.00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44245 0.000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69961 0.0006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32" grpId="1" animBg="1"/>
      <p:bldP spid="233" grpId="0" animBg="1"/>
      <p:bldP spid="234" grpId="0" animBg="1"/>
      <p:bldP spid="234" grpId="1" animBg="1"/>
      <p:bldP spid="235" grpId="0" animBg="1"/>
      <p:bldP spid="236" grpId="0" animBg="1"/>
      <p:bldP spid="236" grpId="1" animBg="1"/>
      <p:bldP spid="2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10141</TotalTime>
  <Words>2570</Words>
  <Application>Microsoft Macintosh PowerPoint</Application>
  <PresentationFormat>Widescreen</PresentationFormat>
  <Paragraphs>880</Paragraphs>
  <Slides>36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Calibri</vt:lpstr>
      <vt:lpstr>Cambria Math</vt:lpstr>
      <vt:lpstr>Seravek</vt:lpstr>
      <vt:lpstr>Wingdings</vt:lpstr>
      <vt:lpstr>Arial</vt:lpstr>
      <vt:lpstr>Office Theme</vt:lpstr>
      <vt:lpstr>dRMT: Disaggregated Programmable Switching</vt:lpstr>
      <vt:lpstr>Today’s Programmable Switches (e.g., RMT)</vt:lpstr>
      <vt:lpstr>Problems with RMT Architecture</vt:lpstr>
      <vt:lpstr>Problems with RMT Architecture</vt:lpstr>
      <vt:lpstr>Problems with RMT Architecture</vt:lpstr>
      <vt:lpstr>The dRMT Architecture</vt:lpstr>
      <vt:lpstr>The dRMT Architecture</vt:lpstr>
      <vt:lpstr>PowerPoint Presentation</vt:lpstr>
      <vt:lpstr>PowerPoint Presentation</vt:lpstr>
      <vt:lpstr>PowerPoint Presentation</vt:lpstr>
      <vt:lpstr>PowerPoint Presentation</vt:lpstr>
      <vt:lpstr>dRMT solves problems with RMT</vt:lpstr>
      <vt:lpstr>Two Key Contributions</vt:lpstr>
      <vt:lpstr>Two Key Contributions</vt:lpstr>
      <vt:lpstr>Compiling a P4 program to dRMT</vt:lpstr>
      <vt:lpstr>Xbar decouples scheduling and placement</vt:lpstr>
      <vt:lpstr>Scheduling Constraints</vt:lpstr>
      <vt:lpstr>Extracting dependencies from P4 programs</vt:lpstr>
      <vt:lpstr>Scheduling Example</vt:lpstr>
      <vt:lpstr>Scheduling Example</vt:lpstr>
      <vt:lpstr>Scheduling Example</vt:lpstr>
      <vt:lpstr>Scheduling Example</vt:lpstr>
      <vt:lpstr>Scheduling Example</vt:lpstr>
      <vt:lpstr>Scheduling Example</vt:lpstr>
      <vt:lpstr>Evaluation: switch.p4 on RMT and dRMT</vt:lpstr>
      <vt:lpstr>dRMT eliminates performance cliffs</vt:lpstr>
      <vt:lpstr>dRMT crossbar design</vt:lpstr>
      <vt:lpstr>dRMT’s segment crossbar</vt:lpstr>
      <vt:lpstr>Comparing areas of RMT and dRMT</vt:lpstr>
      <vt:lpstr>Summary</vt:lpstr>
      <vt:lpstr>Backup slides</vt:lpstr>
      <vt:lpstr>dRMT hardware: instruction memory</vt:lpstr>
      <vt:lpstr>dRMT architecture: crossbar</vt:lpstr>
      <vt:lpstr>dRMT Match Action Processor</vt:lpstr>
      <vt:lpstr>ILP formulation of scheduling problem</vt:lpstr>
      <vt:lpstr>Enforcing periodic resource constraints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1413</cp:revision>
  <dcterms:created xsi:type="dcterms:W3CDTF">2017-05-13T13:11:05Z</dcterms:created>
  <dcterms:modified xsi:type="dcterms:W3CDTF">2017-08-16T16:31:16Z</dcterms:modified>
</cp:coreProperties>
</file>