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70" r:id="rId17"/>
    <p:sldId id="289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4" r:id="rId28"/>
    <p:sldId id="290" r:id="rId29"/>
    <p:sldId id="265" r:id="rId30"/>
    <p:sldId id="263" r:id="rId31"/>
    <p:sldId id="300" r:id="rId32"/>
    <p:sldId id="274" r:id="rId33"/>
    <p:sldId id="285" r:id="rId34"/>
    <p:sldId id="299" r:id="rId35"/>
    <p:sldId id="288" r:id="rId36"/>
    <p:sldId id="286" r:id="rId37"/>
    <p:sldId id="27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75452"/>
  </p:normalViewPr>
  <p:slideViewPr>
    <p:cSldViewPr snapToGrid="0" snapToObjects="1" showGuides="1">
      <p:cViewPr>
        <p:scale>
          <a:sx n="98" d="100"/>
          <a:sy n="98" d="100"/>
        </p:scale>
        <p:origin x="-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55008"/>
        <c:axId val="142349008"/>
      </c:lineChart>
      <c:catAx>
        <c:axId val="14235500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49008"/>
        <c:crosses val="autoZero"/>
        <c:auto val="1"/>
        <c:lblAlgn val="ctr"/>
        <c:lblOffset val="100"/>
        <c:noMultiLvlLbl val="0"/>
      </c:catAx>
      <c:valAx>
        <c:axId val="14234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5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: Allocating tables to memory clusters</a:t>
            </a:r>
          </a:p>
          <a:p>
            <a:endParaRPr lang="en-US" dirty="0"/>
          </a:p>
          <a:p>
            <a:r>
              <a:rPr lang="en-US" dirty="0" smtClean="0"/>
              <a:t>Compute: Schedule matches, actions, respecting dependencies </a:t>
            </a:r>
          </a:p>
          <a:p>
            <a:endParaRPr lang="en-US" dirty="0"/>
          </a:p>
          <a:p>
            <a:r>
              <a:rPr lang="en-US" dirty="0" smtClean="0"/>
              <a:t>In general, this is a joint optimization problem.</a:t>
            </a:r>
          </a:p>
          <a:p>
            <a:pPr lvl="1"/>
            <a:r>
              <a:rPr lang="en-US" dirty="0" smtClean="0"/>
              <a:t>But, allocation and scheduling can be done independently for round-robin schedules</a:t>
            </a:r>
          </a:p>
          <a:p>
            <a:endParaRPr lang="en-US" dirty="0"/>
          </a:p>
          <a:p>
            <a:r>
              <a:rPr lang="en-US" dirty="0" smtClean="0"/>
              <a:t>Memory allocation is essentially bin packing; focus on compute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46958" y="5403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67792" y="5425441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67300" y="5360126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00603" y="6211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27769" y="5094515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resource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limits:</a:t>
            </a:r>
            <a:r>
              <a:rPr lang="en-US" dirty="0"/>
              <a:t> E</a:t>
            </a:r>
            <a:r>
              <a:rPr lang="en-US" dirty="0" smtClean="0"/>
              <a:t>ach </a:t>
            </a:r>
            <a:r>
              <a:rPr lang="en-US" dirty="0"/>
              <a:t>processor can generate up </a:t>
            </a:r>
            <a:r>
              <a:rPr lang="en-US" dirty="0" smtClean="0"/>
              <a:t>to M b-bit-width </a:t>
            </a:r>
            <a:r>
              <a:rPr lang="en-US" dirty="0"/>
              <a:t>keys to </a:t>
            </a:r>
            <a:r>
              <a:rPr lang="en-US" dirty="0" smtClean="0"/>
              <a:t>match against tables stored in memory.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Action limits: Each processor can modify up to A packet fields in parallel.</a:t>
            </a:r>
          </a:p>
          <a:p>
            <a:endParaRPr lang="en-US" dirty="0" smtClean="0"/>
          </a:p>
          <a:p>
            <a:r>
              <a:rPr lang="en-US" dirty="0" smtClean="0"/>
              <a:t>Each table match takes </a:t>
            </a:r>
            <a:r>
              <a:rPr lang="en-US" dirty="0" err="1" smtClean="0"/>
              <a:t>dM</a:t>
            </a:r>
            <a:r>
              <a:rPr lang="en-US" dirty="0" smtClean="0"/>
              <a:t> clock cycles</a:t>
            </a:r>
          </a:p>
          <a:p>
            <a:endParaRPr lang="en-US" dirty="0"/>
          </a:p>
          <a:p>
            <a:r>
              <a:rPr lang="en-US" dirty="0" smtClean="0"/>
              <a:t>Each action takes </a:t>
            </a:r>
            <a:r>
              <a:rPr lang="en-US" dirty="0" err="1" smtClean="0"/>
              <a:t>dA</a:t>
            </a:r>
            <a:r>
              <a:rPr lang="en-US" dirty="0" smtClean="0"/>
              <a:t>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6047919" y="2724066"/>
            <a:ext cx="59939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N = 2 processors.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Each processor handles a new packet every 2 clock cycles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 = 1 (1 match key)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A = 1 (1 field)</a:t>
            </a: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(Match latency) = 2 clock cycles</a:t>
            </a: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dA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main constraints:</a:t>
            </a:r>
          </a:p>
          <a:p>
            <a:pPr lvl="1"/>
            <a:r>
              <a:rPr lang="en-US" dirty="0" smtClean="0"/>
              <a:t>1. Dependency constraints between operations</a:t>
            </a:r>
          </a:p>
          <a:p>
            <a:pPr lvl="1"/>
            <a:r>
              <a:rPr lang="en-US" dirty="0" smtClean="0"/>
              <a:t>2. Periodic resource constraints: Each processor handles a new packet every N cycles. Ensure schedule can be repeated every N cycles without violating resource constraints</a:t>
            </a:r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Dependency constraints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Periodic resource constraints:</a:t>
            </a:r>
          </a:p>
          <a:p>
            <a:pPr lvl="1"/>
            <a:r>
              <a:rPr lang="en-US" dirty="0" smtClean="0"/>
              <a:t>Fold line into a circle with N equal sectors,</a:t>
            </a:r>
          </a:p>
          <a:p>
            <a:pPr lvl="1"/>
            <a:r>
              <a:rPr lang="en-US" dirty="0" smtClean="0"/>
              <a:t>assign each </a:t>
            </a:r>
            <a:r>
              <a:rPr lang="en-US" dirty="0" err="1" smtClean="0"/>
              <a:t>ti</a:t>
            </a:r>
            <a:r>
              <a:rPr lang="en-US" dirty="0" smtClean="0"/>
              <a:t> to sector (</a:t>
            </a:r>
            <a:r>
              <a:rPr lang="en-US" dirty="0" err="1" smtClean="0"/>
              <a:t>ti</a:t>
            </a:r>
            <a:r>
              <a:rPr lang="en-US" dirty="0" smtClean="0"/>
              <a:t> mod N),</a:t>
            </a:r>
          </a:p>
          <a:p>
            <a:pPr lvl="1"/>
            <a:r>
              <a:rPr lang="en-US" dirty="0" smtClean="0"/>
              <a:t>enforce resource limits on all operations within a sector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 = Sum_(</a:t>
            </a:r>
            <a:r>
              <a:rPr lang="en-US" dirty="0" err="1" smtClean="0"/>
              <a:t>q,r</a:t>
            </a:r>
            <a:r>
              <a:rPr lang="en-US" dirty="0" smtClean="0"/>
              <a:t>)((q * N + r) * I[n, q, r]), I[n, q, r] are indicators</a:t>
            </a:r>
          </a:p>
          <a:p>
            <a:pPr lvl="1"/>
            <a:r>
              <a:rPr lang="en-US" dirty="0" err="1" smtClean="0"/>
              <a:t>S.t.</a:t>
            </a:r>
            <a:r>
              <a:rPr lang="en-US" dirty="0" smtClean="0"/>
              <a:t>   Sum_(q, r) I[n, q, r] = 1 (q, r are unique)</a:t>
            </a:r>
          </a:p>
          <a:p>
            <a:pPr lvl="1"/>
            <a:r>
              <a:rPr lang="en-US" dirty="0" err="1" smtClean="0"/>
              <a:t>S.t.</a:t>
            </a:r>
            <a:r>
              <a:rPr lang="en-US" dirty="0" smtClean="0"/>
              <a:t>   Sum_(</a:t>
            </a:r>
            <a:r>
              <a:rPr lang="en-US" dirty="0" err="1" smtClean="0"/>
              <a:t>n,q</a:t>
            </a:r>
            <a:r>
              <a:rPr lang="en-US" dirty="0" smtClean="0"/>
              <a:t>)a(n)*I[n, q, r]  &lt;= A (action limits are not violated)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63886" y="2390503"/>
            <a:ext cx="7228114" cy="1306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86846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16686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08721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1618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69280" y="172429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98720" y="2085703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55029" y="17199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16389" y="1702527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4549" y="1698173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563498" y="171994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15736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17260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878493" y="1963781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878286" y="2782389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6298" y="2873829"/>
            <a:ext cx="167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t2 – t1 &gt;= e(1,2)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31823" y="3540037"/>
            <a:ext cx="1188720" cy="1332411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0"/>
            <a:endCxn id="26" idx="4"/>
          </p:cNvCxnSpPr>
          <p:nvPr/>
        </p:nvCxnSpPr>
        <p:spPr>
          <a:xfrm>
            <a:off x="10326183" y="3540037"/>
            <a:ext cx="0" cy="13324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6" idx="1"/>
            <a:endCxn id="26" idx="5"/>
          </p:cNvCxnSpPr>
          <p:nvPr/>
        </p:nvCxnSpPr>
        <p:spPr>
          <a:xfrm>
            <a:off x="9905907" y="3735164"/>
            <a:ext cx="840552" cy="942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7"/>
            <a:endCxn id="26" idx="3"/>
          </p:cNvCxnSpPr>
          <p:nvPr/>
        </p:nvCxnSpPr>
        <p:spPr>
          <a:xfrm flipH="1">
            <a:off x="9905907" y="3735164"/>
            <a:ext cx="840552" cy="9421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6"/>
            <a:endCxn id="26" idx="2"/>
          </p:cNvCxnSpPr>
          <p:nvPr/>
        </p:nvCxnSpPr>
        <p:spPr>
          <a:xfrm flipH="1">
            <a:off x="9731823" y="4206243"/>
            <a:ext cx="118872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422669" y="3648894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850874" y="371856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405253" y="4219306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400898" y="4437802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0846520" y="4406540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7000" y="5138364"/>
            <a:ext cx="918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dRMT’s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gains are most when the program is imbalanced in terms of matches and actions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Combining balances matches and actions and favors RMT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hardware from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crossbar with 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412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406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6" name="Oval 5"/>
          <p:cNvSpPr/>
          <p:nvPr/>
        </p:nvSpPr>
        <p:spPr>
          <a:xfrm>
            <a:off x="1715033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99550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4067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8783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3300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7817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6119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56113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14" name="Oval 13"/>
          <p:cNvSpPr/>
          <p:nvPr/>
        </p:nvSpPr>
        <p:spPr>
          <a:xfrm>
            <a:off x="2886740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1257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5774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10490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95007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9524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22" idx="4"/>
            <a:endCxn id="17" idx="0"/>
          </p:cNvCxnSpPr>
          <p:nvPr/>
        </p:nvCxnSpPr>
        <p:spPr>
          <a:xfrm rot="5400000">
            <a:off x="1959607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23" idx="4"/>
            <a:endCxn id="18" idx="0"/>
          </p:cNvCxnSpPr>
          <p:nvPr/>
        </p:nvCxnSpPr>
        <p:spPr>
          <a:xfrm rot="5400000">
            <a:off x="2244124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4"/>
            <a:endCxn id="19" idx="0"/>
          </p:cNvCxnSpPr>
          <p:nvPr/>
        </p:nvCxnSpPr>
        <p:spPr>
          <a:xfrm rot="5400000">
            <a:off x="2528641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96261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6255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25" name="Oval 24"/>
          <p:cNvSpPr/>
          <p:nvPr/>
        </p:nvSpPr>
        <p:spPr>
          <a:xfrm>
            <a:off x="4826882" y="4598352"/>
            <a:ext cx="166254" cy="1781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11399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95916" y="4598352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50632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35149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19666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968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7962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33" name="Oval 32"/>
          <p:cNvSpPr/>
          <p:nvPr/>
        </p:nvSpPr>
        <p:spPr>
          <a:xfrm>
            <a:off x="5998589" y="4598352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83106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7623" y="4598352"/>
            <a:ext cx="166254" cy="1781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22339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06856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91373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44" idx="4"/>
            <a:endCxn id="39" idx="0"/>
          </p:cNvCxnSpPr>
          <p:nvPr/>
        </p:nvCxnSpPr>
        <p:spPr>
          <a:xfrm rot="5400000">
            <a:off x="5071456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5" idx="4"/>
            <a:endCxn id="48" idx="0"/>
          </p:cNvCxnSpPr>
          <p:nvPr/>
        </p:nvCxnSpPr>
        <p:spPr>
          <a:xfrm rot="16200000" flipH="1">
            <a:off x="5941826" y="5200896"/>
            <a:ext cx="872579" cy="237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6" idx="4"/>
            <a:endCxn id="41" idx="0"/>
          </p:cNvCxnSpPr>
          <p:nvPr/>
        </p:nvCxnSpPr>
        <p:spPr>
          <a:xfrm rot="5400000">
            <a:off x="5640490" y="4638800"/>
            <a:ext cx="872579" cy="11479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47927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47921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44" name="Oval 43"/>
          <p:cNvSpPr/>
          <p:nvPr/>
        </p:nvSpPr>
        <p:spPr>
          <a:xfrm>
            <a:off x="8078548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363065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47582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02298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86815" y="5649062"/>
            <a:ext cx="166254" cy="1781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7133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19634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19628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52" name="Oval 51"/>
          <p:cNvSpPr/>
          <p:nvPr/>
        </p:nvSpPr>
        <p:spPr>
          <a:xfrm>
            <a:off x="9250255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34772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819289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74005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5852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843039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9151051" y="4958814"/>
            <a:ext cx="898666" cy="53400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>
            <a:off x="8465380" y="4496535"/>
            <a:ext cx="872579" cy="14324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>
            <a:off x="9193492" y="4940130"/>
            <a:ext cx="872579" cy="5452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9601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Crossbar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74389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 Crossbar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54557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Crossbar</a:t>
            </a:r>
          </a:p>
        </p:txBody>
      </p: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2311</Words>
  <Application>Microsoft Macintosh PowerPoint</Application>
  <PresentationFormat>Widescreen</PresentationFormat>
  <Paragraphs>837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.AppleSystemUIFont</vt:lpstr>
      <vt:lpstr>Calibri</vt:lpstr>
      <vt:lpstr>Gadugi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Compiling: fine-grained dependencies in dRMT</vt:lpstr>
      <vt:lpstr>dRMT resource constraints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Differences in hardware from RMT</vt:lpstr>
      <vt:lpstr>Crossbar analysis</vt:lpstr>
      <vt:lpstr>Crossbar designs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674</cp:revision>
  <dcterms:created xsi:type="dcterms:W3CDTF">2017-05-13T13:11:05Z</dcterms:created>
  <dcterms:modified xsi:type="dcterms:W3CDTF">2017-05-17T13:31:19Z</dcterms:modified>
</cp:coreProperties>
</file>