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378" r:id="rId25"/>
    <p:sldId id="379" r:id="rId26"/>
    <p:sldId id="380" r:id="rId27"/>
    <p:sldId id="397" r:id="rId28"/>
    <p:sldId id="343" r:id="rId29"/>
    <p:sldId id="346" r:id="rId30"/>
    <p:sldId id="350" r:id="rId31"/>
    <p:sldId id="404" r:id="rId32"/>
    <p:sldId id="405" r:id="rId33"/>
    <p:sldId id="403"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66"/>
    <p:restoredTop sz="62918"/>
  </p:normalViewPr>
  <p:slideViewPr>
    <p:cSldViewPr snapToGrid="0" snapToObjects="1" showGuides="1">
      <p:cViewPr>
        <p:scale>
          <a:sx n="84" d="100"/>
          <a:sy n="84" d="100"/>
        </p:scale>
        <p:origin x="984" y="-8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43527936"/>
        <c:axId val="-154353539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43548928"/>
        <c:axId val="-1543553232"/>
      </c:barChart>
      <c:catAx>
        <c:axId val="-154352793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43535392"/>
        <c:crossesAt val="0.0"/>
        <c:auto val="1"/>
        <c:lblAlgn val="ctr"/>
        <c:lblOffset val="100"/>
        <c:noMultiLvlLbl val="0"/>
      </c:catAx>
      <c:valAx>
        <c:axId val="-154353539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43527936"/>
        <c:crosses val="autoZero"/>
        <c:crossBetween val="between"/>
      </c:valAx>
      <c:valAx>
        <c:axId val="-1543553232"/>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43548928"/>
        <c:crosses val="max"/>
        <c:crossBetween val="between"/>
      </c:valAx>
      <c:catAx>
        <c:axId val="-1543548928"/>
        <c:scaling>
          <c:orientation val="minMax"/>
        </c:scaling>
        <c:delete val="1"/>
        <c:axPos val="b"/>
        <c:numFmt formatCode="General" sourceLinked="1"/>
        <c:majorTickMark val="out"/>
        <c:minorTickMark val="none"/>
        <c:tickLblPos val="nextTo"/>
        <c:crossAx val="-1543553232"/>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433952352"/>
        <c:axId val="-1947665376"/>
      </c:scatterChart>
      <c:valAx>
        <c:axId val="-143395235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47665376"/>
        <c:crosses val="autoZero"/>
        <c:crossBetween val="midCat"/>
      </c:valAx>
      <c:valAx>
        <c:axId val="-1947665376"/>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433952352"/>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499720640"/>
        <c:axId val="-1593477696"/>
      </c:barChart>
      <c:catAx>
        <c:axId val="-149972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477696"/>
        <c:crosses val="autoZero"/>
        <c:auto val="1"/>
        <c:lblAlgn val="ctr"/>
        <c:lblOffset val="100"/>
        <c:noMultiLvlLbl val="0"/>
      </c:catAx>
      <c:valAx>
        <c:axId val="-1593477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720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and there won’t be any case of two processors accessing the same memory cluster in </a:t>
            </a:r>
            <a:r>
              <a:rPr lang="en-US" baseline="0" smtClean="0"/>
              <a:t>one clock cycle.</a:t>
            </a:r>
            <a:endParaRPr lang="en-US" baseline="0" dirty="0" smtClean="0"/>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The operator’s view is that: an operator can program the headers that are matched on in every stage and the actions carried out on packet headers in a match-action table.</a:t>
            </a:r>
          </a:p>
          <a:p>
            <a:endParaRPr lang="en-US" baseline="0" dirty="0" smtClean="0"/>
          </a:p>
          <a:p>
            <a:r>
              <a:rPr lang="en-US" baseline="0" dirty="0" smtClean="0"/>
              <a:t>At the hardware level, a parser turns bytes from the wire into a bag of packet headers. In each pipeline stage, a match unit extracts the relevant part of the packet header as a key to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a:t>
            </a:r>
            <a:r>
              <a:rPr lang="en-US" sz="3200" dirty="0" smtClean="0">
                <a:latin typeface="Seravek" charset="0"/>
                <a:ea typeface="Seravek" charset="0"/>
                <a:cs typeface="Seravek" charset="0"/>
              </a:rPr>
              <a:t>gain of 10% (max 30</a:t>
            </a:r>
            <a:r>
              <a:rPr lang="en-US" sz="3200" dirty="0" smtClean="0">
                <a:latin typeface="Seravek" charset="0"/>
                <a:ea typeface="Seravek" charset="0"/>
                <a:cs typeface="Seravek" charset="0"/>
              </a:rPr>
              <a:t>%) on 100 random programs.</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a:t>
            </a:r>
            <a:r>
              <a:rPr lang="en-US" dirty="0" smtClean="0"/>
              <a:t>flexibility</a:t>
            </a:r>
          </a:p>
          <a:p>
            <a:pPr marL="0" indent="0">
              <a:buNone/>
            </a:pPr>
            <a:r>
              <a:rPr lang="en-US" dirty="0" smtClean="0"/>
              <a:t>   and hardware </a:t>
            </a:r>
            <a:r>
              <a:rPr lang="en-US" dirty="0" smtClean="0"/>
              <a:t>utilization</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790579" y="74425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30</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11724</TotalTime>
  <Words>7008</Words>
  <Application>Microsoft Macintosh PowerPoint</Application>
  <PresentationFormat>Widescreen</PresentationFormat>
  <Paragraphs>1365</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hardware feasibility</vt:lpstr>
      <vt:lpstr>Comparing chip areas of RMT and dRMT</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2630</cp:revision>
  <dcterms:created xsi:type="dcterms:W3CDTF">2017-05-13T13:11:05Z</dcterms:created>
  <dcterms:modified xsi:type="dcterms:W3CDTF">2017-08-21T05:43:00Z</dcterms:modified>
</cp:coreProperties>
</file>