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54" r:id="rId15"/>
    <p:sldId id="349" r:id="rId16"/>
    <p:sldId id="356" r:id="rId17"/>
    <p:sldId id="289" r:id="rId18"/>
    <p:sldId id="270" r:id="rId19"/>
    <p:sldId id="319" r:id="rId20"/>
    <p:sldId id="321" r:id="rId21"/>
    <p:sldId id="322" r:id="rId22"/>
    <p:sldId id="323" r:id="rId23"/>
    <p:sldId id="324" r:id="rId24"/>
    <p:sldId id="325" r:id="rId25"/>
    <p:sldId id="265" r:id="rId26"/>
    <p:sldId id="357" r:id="rId27"/>
    <p:sldId id="327" r:id="rId28"/>
    <p:sldId id="353" r:id="rId29"/>
    <p:sldId id="355" r:id="rId30"/>
    <p:sldId id="343" r:id="rId31"/>
    <p:sldId id="346" r:id="rId32"/>
    <p:sldId id="350" r:id="rId33"/>
    <p:sldId id="351" r:id="rId34"/>
    <p:sldId id="352" r:id="rId35"/>
    <p:sldId id="338" r:id="rId36"/>
    <p:sldId id="290" r:id="rId37"/>
    <p:sldId id="31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5"/>
    <p:restoredTop sz="66109"/>
  </p:normalViewPr>
  <p:slideViewPr>
    <p:cSldViewPr snapToGrid="0" snapToObjects="1" showGuides="1">
      <p:cViewPr>
        <p:scale>
          <a:sx n="74" d="100"/>
          <a:sy n="74" d="100"/>
        </p:scale>
        <p:origin x="7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80940112"/>
        <c:axId val="1588518816"/>
      </c:barChart>
      <c:catAx>
        <c:axId val="148094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518816"/>
        <c:crosses val="autoZero"/>
        <c:auto val="1"/>
        <c:lblAlgn val="ctr"/>
        <c:lblOffset val="100"/>
        <c:noMultiLvlLbl val="0"/>
      </c:catAx>
      <c:valAx>
        <c:axId val="158851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94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146208"/>
        <c:axId val="1542250368"/>
      </c:barChart>
      <c:catAx>
        <c:axId val="154214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50368"/>
        <c:crosses val="autoZero"/>
        <c:auto val="1"/>
        <c:lblAlgn val="ctr"/>
        <c:lblOffset val="100"/>
        <c:noMultiLvlLbl val="0"/>
      </c:catAx>
      <c:valAx>
        <c:axId val="154225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14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TODO: Contrast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RMT: every packet in RMT goes through every stage. Here it goes through only one processor. Each packet stays at one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I have given you an overview of </a:t>
            </a:r>
            <a:r>
              <a:rPr lang="en-US" dirty="0" err="1" smtClean="0"/>
              <a:t>dRMT</a:t>
            </a:r>
            <a:r>
              <a:rPr lang="en-US" dirty="0" smtClean="0"/>
              <a:t>, I’ll discuss</a:t>
            </a:r>
            <a:r>
              <a:rPr lang="en-US" baseline="0" dirty="0" smtClean="0"/>
              <a:t> two specific technical contributions in this talk. The paper has many more details.</a:t>
            </a:r>
            <a:endParaRPr lang="en-US" dirty="0" smtClean="0"/>
          </a:p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crossbar is not a localized problem. That’s the technical challenge here.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231FF"/>
                </a:solidFill>
              </a:rPr>
              <a:t>(But </a:t>
            </a:r>
            <a:r>
              <a:rPr lang="en-US" sz="1200" dirty="0" err="1" smtClean="0">
                <a:solidFill>
                  <a:srgbClr val="0231FF"/>
                </a:solidFill>
              </a:rPr>
              <a:t>dRMT</a:t>
            </a:r>
            <a:r>
              <a:rPr lang="en-US" sz="1200" dirty="0" smtClean="0">
                <a:solidFill>
                  <a:srgbClr val="0231FF"/>
                </a:solidFill>
              </a:rPr>
              <a:t> utilizes hardware resources more efficiently.)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</a:p>
          <a:p>
            <a:r>
              <a:rPr lang="en-US" baseline="0" smtClean="0"/>
              <a:t>TODO: Add packet to the heading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Don’t talk about unused actions right here. It’s confusing. Make sure each example focuses on only one problem, not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endParaRPr lang="en-US" sz="800" dirty="0" smtClean="0"/>
          </a:p>
          <a:p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crossbar feasible?</a:t>
            </a:r>
          </a:p>
          <a:p>
            <a:pPr lvl="1"/>
            <a:r>
              <a:rPr lang="en-US" dirty="0" smtClean="0"/>
              <a:t>Wiring complexity and area overhead</a:t>
            </a: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</a:t>
            </a:r>
            <a:r>
              <a:rPr lang="en-US" sz="3200" dirty="0">
                <a:solidFill>
                  <a:srgbClr val="0231FF"/>
                </a:solidFill>
              </a:rPr>
              <a:t>C</a:t>
            </a:r>
            <a:r>
              <a:rPr lang="en-US" sz="3200" dirty="0" smtClean="0">
                <a:solidFill>
                  <a:srgbClr val="0231FF"/>
                </a:solidFill>
              </a:rPr>
              <a:t>ompiler can schedule a program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crossbar feasible?</a:t>
            </a:r>
          </a:p>
          <a:p>
            <a:pPr lvl="1"/>
            <a:r>
              <a:rPr lang="en-US" dirty="0"/>
              <a:t>Wiring complexity and </a:t>
            </a:r>
            <a:r>
              <a:rPr lang="en-US" dirty="0" smtClean="0"/>
              <a:t>area overhead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We have designed a crossbar for up to 32 processors.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RMT, scheduling and placement are coupled</a:t>
            </a:r>
          </a:p>
          <a:p>
            <a:endParaRPr lang="en-US" dirty="0"/>
          </a:p>
          <a:p>
            <a:r>
              <a:rPr lang="en-US" dirty="0" err="1" smtClean="0"/>
              <a:t>dRMT’s</a:t>
            </a:r>
            <a:r>
              <a:rPr lang="en-US" dirty="0" smtClean="0"/>
              <a:t> crossbar decouples them into independent problems, if: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</a:t>
            </a:r>
          </a:p>
          <a:p>
            <a:endParaRPr lang="en-US" dirty="0"/>
          </a:p>
          <a:p>
            <a:r>
              <a:rPr lang="en-US" dirty="0" smtClean="0"/>
              <a:t>Focus on processor scheduling here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2135045"/>
            <a:ext cx="5067413" cy="3133544"/>
            <a:chOff x="524458" y="2187297"/>
            <a:chExt cx="5067413" cy="3133544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116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 smtClean="0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 smtClean="0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 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3614081"/>
            <a:chOff x="5512523" y="1688363"/>
            <a:chExt cx="6296294" cy="3614081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120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can do 1 match/action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5368" y="3240557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4" name="Oval 2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7694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about 14% additional area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Root cause of all 3 problems: RMT aggregates resources into stages that provide a fixed ratio of </a:t>
            </a:r>
            <a:r>
              <a:rPr lang="en-US" dirty="0" err="1"/>
              <a:t>memory:match:action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dRMT</a:t>
            </a:r>
            <a:r>
              <a:rPr lang="en-US" dirty="0"/>
              <a:t> (disaggregated Reconfigurable Match-Action Tables) solves all 3 problems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</a:rPr>
              <a:t>Key idea: </a:t>
            </a:r>
            <a:r>
              <a:rPr lang="en-US" dirty="0"/>
              <a:t>Disaggregate resources of a programmable switch; allocate them independently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10165</TotalTime>
  <Words>2714</Words>
  <Application>Microsoft Macintosh PowerPoint</Application>
  <PresentationFormat>Widescreen</PresentationFormat>
  <Paragraphs>931</Paragraphs>
  <Slides>37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The dRMT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Contributions</vt:lpstr>
      <vt:lpstr>Two Key Contributions</vt:lpstr>
      <vt:lpstr>Compiling a P4 program to dRMT</vt:lpstr>
      <vt:lpstr>Xbar decouples scheduling and placement</vt:lpstr>
      <vt:lpstr>Scheduling Constraints</vt:lpstr>
      <vt:lpstr>Extracting dependencies from P4 programs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Evaluation: switch.p4 on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dRMT hardware: instruction memory</vt:lpstr>
      <vt:lpstr>dRMT architecture: crossbar</vt:lpstr>
      <vt:lpstr>dRMT Match Action Processor</vt:lpstr>
      <vt:lpstr>ILP formulation of scheduling problem</vt:lpstr>
      <vt:lpstr>Enforcing periodic resource constraints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1416</cp:revision>
  <dcterms:created xsi:type="dcterms:W3CDTF">2017-05-13T13:11:05Z</dcterms:created>
  <dcterms:modified xsi:type="dcterms:W3CDTF">2017-08-16T17:02:07Z</dcterms:modified>
</cp:coreProperties>
</file>