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381" r:id="rId30"/>
    <p:sldId id="353" r:id="rId31"/>
    <p:sldId id="382" r:id="rId32"/>
    <p:sldId id="383" r:id="rId33"/>
    <p:sldId id="355" r:id="rId34"/>
    <p:sldId id="343" r:id="rId35"/>
    <p:sldId id="346" r:id="rId36"/>
    <p:sldId id="350" r:id="rId37"/>
    <p:sldId id="375" r:id="rId38"/>
    <p:sldId id="376" r:id="rId39"/>
    <p:sldId id="368" r:id="rId40"/>
    <p:sldId id="365" r:id="rId41"/>
    <p:sldId id="351" r:id="rId42"/>
    <p:sldId id="352" r:id="rId43"/>
    <p:sldId id="338" r:id="rId44"/>
    <p:sldId id="316" r:id="rId45"/>
    <p:sldId id="35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1"/>
    <p:restoredTop sz="65198"/>
  </p:normalViewPr>
  <p:slideViewPr>
    <p:cSldViewPr snapToGrid="0" snapToObjects="1" showGuides="1">
      <p:cViewPr>
        <p:scale>
          <a:sx n="94" d="100"/>
          <a:sy n="94" d="100"/>
        </p:scale>
        <p:origin x="936" y="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pt idx="24">
                  <c:v>1.0</c:v>
                </c:pt>
                <c:pt idx="25">
                  <c:v>1.0</c:v>
                </c:pt>
                <c:pt idx="26">
                  <c:v>1.0</c:v>
                </c:pt>
                <c:pt idx="27">
                  <c:v>1.0</c:v>
                </c:pt>
                <c:pt idx="28">
                  <c:v>1.0</c:v>
                </c:pt>
                <c:pt idx="29">
                  <c:v>1.0</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Sheet1!$D$2:$D$32</c:f>
              <c:numCache>
                <c:formatCode>0.00</c:formatCode>
                <c:ptCount val="31"/>
                <c:pt idx="0">
                  <c:v>0.14</c:v>
                </c:pt>
                <c:pt idx="1">
                  <c:v>0.29</c:v>
                </c:pt>
                <c:pt idx="2">
                  <c:v>0.43</c:v>
                </c:pt>
                <c:pt idx="3">
                  <c:v>0.57</c:v>
                </c:pt>
                <c:pt idx="4">
                  <c:v>0.71</c:v>
                </c:pt>
                <c:pt idx="5">
                  <c:v>0.86</c:v>
                </c:pt>
                <c:pt idx="6">
                  <c:v>1.0</c:v>
                </c:pt>
                <c:pt idx="7">
                  <c:v>1.0</c:v>
                </c:pt>
                <c:pt idx="8">
                  <c:v>1.0</c:v>
                </c:pt>
                <c:pt idx="9">
                  <c:v>1.0</c:v>
                </c:pt>
                <c:pt idx="10">
                  <c:v>1.0</c:v>
                </c:pt>
                <c:pt idx="11">
                  <c:v>1.0</c:v>
                </c:pt>
                <c:pt idx="12">
                  <c:v>1.0</c:v>
                </c:pt>
                <c:pt idx="13">
                  <c:v>1.0</c:v>
                </c:pt>
                <c:pt idx="14">
                  <c:v>1.0</c:v>
                </c:pt>
              </c:numCache>
            </c:numRef>
          </c:yVal>
          <c:smooth val="0"/>
        </c:ser>
        <c:dLbls>
          <c:showLegendKey val="0"/>
          <c:showVal val="0"/>
          <c:showCatName val="0"/>
          <c:showSerName val="0"/>
          <c:showPercent val="0"/>
          <c:showBubbleSize val="0"/>
        </c:dLbls>
        <c:axId val="-1272370800"/>
        <c:axId val="-1272476624"/>
      </c:scatterChart>
      <c:valAx>
        <c:axId val="-1272370800"/>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Processors</a:t>
                </a:r>
              </a:p>
            </c:rich>
          </c:tx>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272476624"/>
        <c:crosses val="autoZero"/>
        <c:crossBetween val="midCat"/>
      </c:valAx>
      <c:valAx>
        <c:axId val="-1272476624"/>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272370800"/>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RMT</c:v>
                </c:pt>
              </c:strCache>
            </c:strRef>
          </c:tx>
          <c:spPr>
            <a:solidFill>
              <a:srgbClr val="0432FF"/>
            </a:solidFill>
            <a:ln>
              <a:noFill/>
            </a:ln>
            <a:effectLst/>
          </c:spPr>
          <c:invertIfNegative val="0"/>
          <c:cat>
            <c:numRef>
              <c:f>Sheet1!$A$2:$A$4</c:f>
              <c:numCache>
                <c:formatCode>General</c:formatCode>
                <c:ptCount val="3"/>
                <c:pt idx="0">
                  <c:v>16.0</c:v>
                </c:pt>
                <c:pt idx="1">
                  <c:v>24.0</c:v>
                </c:pt>
                <c:pt idx="2">
                  <c:v>32.0</c:v>
                </c:pt>
              </c:numCache>
            </c:numRef>
          </c:cat>
          <c:val>
            <c:numRef>
              <c:f>Sheet1!$B$2:$B$4</c:f>
              <c:numCache>
                <c:formatCode>General</c:formatCode>
                <c:ptCount val="3"/>
                <c:pt idx="0">
                  <c:v>19.9</c:v>
                </c:pt>
                <c:pt idx="1">
                  <c:v>29.9</c:v>
                </c:pt>
                <c:pt idx="2">
                  <c:v>39.8</c:v>
                </c:pt>
              </c:numCache>
            </c:numRef>
          </c:val>
        </c:ser>
        <c:ser>
          <c:idx val="1"/>
          <c:order val="1"/>
          <c:tx>
            <c:strRef>
              <c:f>Sheet1!$C$1</c:f>
              <c:strCache>
                <c:ptCount val="1"/>
                <c:pt idx="0">
                  <c:v>dRMT</c:v>
                </c:pt>
              </c:strCache>
            </c:strRef>
          </c:tx>
          <c:spPr>
            <a:solidFill>
              <a:srgbClr val="FF0000"/>
            </a:solidFill>
            <a:ln>
              <a:solidFill>
                <a:schemeClr val="accent2">
                  <a:alpha val="70000"/>
                </a:schemeClr>
              </a:solidFill>
            </a:ln>
            <a:effectLst/>
          </c:spPr>
          <c:invertIfNegative val="0"/>
          <c:cat>
            <c:numRef>
              <c:f>Sheet1!$A$2:$A$4</c:f>
              <c:numCache>
                <c:formatCode>General</c:formatCode>
                <c:ptCount val="3"/>
                <c:pt idx="0">
                  <c:v>16.0</c:v>
                </c:pt>
                <c:pt idx="1">
                  <c:v>24.0</c:v>
                </c:pt>
                <c:pt idx="2">
                  <c:v>32.0</c:v>
                </c:pt>
              </c:numCache>
            </c:numRef>
          </c:cat>
          <c:val>
            <c:numRef>
              <c:f>Sheet1!$C$2:$C$4</c:f>
              <c:numCache>
                <c:formatCode>General</c:formatCode>
                <c:ptCount val="3"/>
                <c:pt idx="0">
                  <c:v>22.7</c:v>
                </c:pt>
                <c:pt idx="1">
                  <c:v>34.1</c:v>
                </c:pt>
                <c:pt idx="2">
                  <c:v>45.5</c:v>
                </c:pt>
              </c:numCache>
            </c:numRef>
          </c:val>
        </c:ser>
        <c:dLbls>
          <c:showLegendKey val="0"/>
          <c:showVal val="0"/>
          <c:showCatName val="0"/>
          <c:showSerName val="0"/>
          <c:showPercent val="0"/>
          <c:showBubbleSize val="0"/>
        </c:dLbls>
        <c:gapWidth val="182"/>
        <c:axId val="-1292996880"/>
        <c:axId val="-1293018608"/>
      </c:barChart>
      <c:catAx>
        <c:axId val="-1292996880"/>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Processors/Stages</a:t>
                </a:r>
                <a:endParaRPr lang="en-US" b="1" dirty="0">
                  <a:solidFill>
                    <a:schemeClr val="tx1"/>
                  </a:solidFill>
                </a:endParaRP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293018608"/>
        <c:crosses val="autoZero"/>
        <c:auto val="1"/>
        <c:lblAlgn val="ctr"/>
        <c:lblOffset val="100"/>
        <c:noMultiLvlLbl val="0"/>
      </c:catAx>
      <c:valAx>
        <c:axId val="-1293018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Area in mm</a:t>
                </a:r>
                <a:r>
                  <a:rPr lang="en-US" b="1" baseline="30000" dirty="0" smtClean="0">
                    <a:solidFill>
                      <a:schemeClr val="tx1"/>
                    </a:solidFill>
                  </a:rPr>
                  <a:t>2</a:t>
                </a:r>
                <a:endParaRPr lang="en-US" b="1" baseline="30000" dirty="0">
                  <a:solidFill>
                    <a:schemeClr val="tx1"/>
                  </a:solidFill>
                </a:endParaRPr>
              </a:p>
            </c:rich>
          </c:tx>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292996880"/>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195061888"/>
        <c:axId val="-929347712"/>
      </c:barChart>
      <c:catAx>
        <c:axId val="-1195061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9347712"/>
        <c:crosses val="autoZero"/>
        <c:auto val="1"/>
        <c:lblAlgn val="ctr"/>
        <c:lblOffset val="100"/>
        <c:noMultiLvlLbl val="0"/>
      </c:catAx>
      <c:valAx>
        <c:axId val="-929347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5061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degrades drastically. If a program needs more stages than provided by the switch, the only solution is to recirculate the packet back into the pipeline for a second pass. But this has the effect of cutting throughput in half. 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so that the queue at each proc doesn’t grow unbounded.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we have introduced </a:t>
            </a:r>
            <a:r>
              <a:rPr lang="en-US" baseline="0" dirty="0" err="1" smtClean="0"/>
              <a:t>dRMT</a:t>
            </a:r>
            <a:r>
              <a:rPr lang="en-US" baseline="0" dirty="0" smtClean="0"/>
              <a:t> and shown a few toy examples of why it’s better than RMT, we’ll talk about three specific technical questions that we need to answer to determine if </a:t>
            </a:r>
            <a:r>
              <a:rPr lang="en-US" baseline="0" dirty="0" err="1" smtClean="0"/>
              <a:t>dRMT</a:t>
            </a:r>
            <a:r>
              <a:rPr lang="en-US" baseline="0" dirty="0" smtClean="0"/>
              <a:t> is practically useful.</a:t>
            </a:r>
          </a:p>
          <a:p>
            <a:endParaRPr lang="en-US" baseline="0" dirty="0" smtClean="0"/>
          </a:p>
          <a:p>
            <a:r>
              <a:rPr lang="en-US" baseline="0" dirty="0" smtClean="0"/>
              <a:t>The first is whether </a:t>
            </a:r>
            <a:r>
              <a:rPr lang="en-US" baseline="0" dirty="0" err="1" smtClean="0"/>
              <a:t>dRMT</a:t>
            </a:r>
            <a:r>
              <a:rPr lang="en-US" baseline="0" dirty="0" smtClean="0"/>
              <a:t> can provide deterministic throughput and latency for packet processing. Routers are known for providing deterministic throughput at the router’s line rate and deterministic latency regardless of what feature set is turned on. It’s deterministic in the sense that the throughput and latency do not vary when the router is actually operational. IN other words, you can say before you turn on your router what the throughput and latency will be. Can </a:t>
            </a:r>
            <a:r>
              <a:rPr lang="en-US" baseline="0" dirty="0" err="1" smtClean="0"/>
              <a:t>dRMT</a:t>
            </a:r>
            <a:r>
              <a:rPr lang="en-US" baseline="0" dirty="0" smtClean="0"/>
              <a:t> provide similar guarantees? This is not obvious because there are many places where contention can arise: if two processors access the same memory on a clock cycle, one memory request may be arbitrarily delayed. Similarly, there could be variable delays if multiple operations are outstanding on a given processor.</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and how does a particular program affect the comparison between the two architectures?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both the </a:t>
            </a:r>
            <a:r>
              <a:rPr lang="en-US" baseline="0" dirty="0" err="1" smtClean="0"/>
              <a:t>dRMT</a:t>
            </a:r>
            <a:r>
              <a:rPr lang="en-US" baseline="0" dirty="0" smtClean="0"/>
              <a:t> processors and the crossbar, and how does it compare to a hardware implementation of RMT? This is important for two reasons. First, a </a:t>
            </a:r>
            <a:r>
              <a:rPr lang="en-US" sz="600" baseline="0" dirty="0" smtClean="0"/>
              <a:t>crossbar needs to span a large spatial extent (wiring complexity and area overheads), so it’s unclear whether this is feasible. Second, because once a packet is assigned to a </a:t>
            </a:r>
            <a:r>
              <a:rPr lang="en-US" sz="600" baseline="0" dirty="0" err="1" smtClean="0"/>
              <a:t>dRMT</a:t>
            </a:r>
            <a:r>
              <a:rPr lang="en-US" sz="600" baseline="0" dirty="0" smtClean="0"/>
              <a:t> proc, it is never moved to another proc, </a:t>
            </a:r>
            <a:r>
              <a:rPr lang="en-US" sz="600" baseline="0" dirty="0" err="1" smtClean="0"/>
              <a:t>dRMT</a:t>
            </a:r>
            <a:r>
              <a:rPr lang="en-US" sz="600" baseline="0" dirty="0" smtClean="0"/>
              <a:t> processors execute all operations for a packet. Hence, they store all operations for a packet instead of an RMT stage, which only stores a fragment of the entire program.</a:t>
            </a:r>
            <a:endParaRPr lang="en-US" baseline="0" dirty="0" smtClean="0"/>
          </a:p>
          <a:p>
            <a:endParaRPr lang="en-US" baseline="0" dirty="0" smtClean="0"/>
          </a:p>
          <a:p>
            <a:r>
              <a:rPr lang="en-US" baseline="0" dirty="0" smtClean="0"/>
              <a:t>Now, let’s look at the answers. For the first, we have built a compiler that can schedule programs to completely eliminate contention and tell a network operator at compile time what their throughput and latency will be. This scheduling problem can be posed as an integer linear program as we’ll show.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formally show that the throughput of a program on </a:t>
            </a:r>
            <a:r>
              <a:rPr lang="en-US" baseline="0" dirty="0" err="1" smtClean="0"/>
              <a:t>dRMT</a:t>
            </a:r>
            <a:r>
              <a:rPr lang="en-US" baseline="0" dirty="0" smtClean="0"/>
              <a:t> is at least as good as that of RMT, when normalized to have the same number of hardware resources.</a:t>
            </a:r>
          </a:p>
          <a:p>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sz="1200" baseline="0" dirty="0" smtClean="0"/>
              <a:t>For </a:t>
            </a:r>
            <a:r>
              <a:rPr lang="en-US" sz="1200" baseline="0" dirty="0" err="1" smtClean="0"/>
              <a:t>dRMT’s</a:t>
            </a:r>
            <a:r>
              <a:rPr lang="en-US" sz="1200" baseline="0" dirty="0" smtClean="0"/>
              <a:t> processor, w</a:t>
            </a:r>
            <a:r>
              <a:rPr lang="en-US" baseline="0" dirty="0" smtClean="0"/>
              <a:t>e borrow many elements of RMT, such as its instruction set for actions, and its match key unit. But because each </a:t>
            </a:r>
            <a:r>
              <a:rPr lang="en-US" baseline="0" dirty="0" err="1" smtClean="0"/>
              <a:t>dRMT’s</a:t>
            </a:r>
            <a:r>
              <a:rPr lang="en-US" baseline="0" dirty="0" smtClean="0"/>
              <a:t> processor stores all operations for a given packet, we had to optimize </a:t>
            </a:r>
            <a:r>
              <a:rPr lang="en-US" baseline="0" dirty="0" err="1" smtClean="0"/>
              <a:t>dRMT’s</a:t>
            </a:r>
            <a:r>
              <a:rPr lang="en-US" baseline="0" dirty="0" smtClean="0"/>
              <a:t> processor to make sure it didn’t consume too much more area. We also designed a crossbar for </a:t>
            </a:r>
            <a:r>
              <a:rPr lang="en-US" baseline="0" dirty="0" err="1" smtClean="0"/>
              <a:t>dRMT</a:t>
            </a:r>
            <a:r>
              <a:rPr lang="en-US" baseline="0" dirty="0" smtClean="0"/>
              <a:t> that scales to up to 32 processors, the number of stages in RMT. We evaluated both the crossbar and processor to show that they meet timing at 1 GHz.  We find that </a:t>
            </a:r>
            <a:r>
              <a:rPr lang="en-US" baseline="0" dirty="0" err="1" smtClean="0"/>
              <a:t>dRMT</a:t>
            </a:r>
            <a:r>
              <a:rPr lang="en-US" baseline="0" dirty="0" smtClean="0"/>
              <a:t> incurs a small amount </a:t>
            </a:r>
            <a:r>
              <a:rPr lang="en-US" baseline="0" smtClean="0"/>
              <a:t>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a:t>
            </a:r>
            <a:r>
              <a:rPr lang="en-US" baseline="0" smtClean="0"/>
              <a:t>questions.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Explain </a:t>
            </a:r>
            <a:r>
              <a:rPr lang="en-US" baseline="0" dirty="0" smtClean="0"/>
              <a:t>why RMT couples the two problems.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table placement is handled by</a:t>
            </a:r>
            <a:r>
              <a:rPr lang="en-US" baseline="0" dirty="0" smtClean="0"/>
              <a:t> prior work by Jose et 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we focus on processor scheduling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Decouples</a:t>
            </a:r>
            <a:r>
              <a:rPr lang="en-US" baseline="0" dirty="0" smtClean="0"/>
              <a:t> them in the sense that you can solve them independently and put them together and the solution will: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Work for the joint problem.</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No better than any other solution for the joint problem (the non-trivial part).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main aspects: correctness based on program dependencies, resource constraints based on processors.</a:t>
            </a:r>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a:p>
            <a:endParaRPr lang="en-US" baseline="0" dirty="0" smtClean="0"/>
          </a:p>
          <a:p>
            <a:r>
              <a:rPr lang="en-US" baseline="0" dirty="0" smtClean="0"/>
              <a:t>ONLY IF YOU HAVE TIME:</a:t>
            </a:r>
          </a:p>
          <a:p>
            <a:r>
              <a:rPr lang="en-US" baseline="0" dirty="0" smtClean="0"/>
              <a:t>One example of a key could be the destination IP address for an IP address-based forwarding lookup. </a:t>
            </a:r>
          </a:p>
          <a:p>
            <a:r>
              <a:rPr lang="en-US" baseline="0" dirty="0" smtClean="0"/>
              <a:t>One example of an action could be setting the output port based on the result from a destination address lookup.</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example, we introduced a no-op, but that’s a greedy way of solving it. If we want the optimal schedule, need to solve an ILP.</a:t>
            </a:r>
          </a:p>
          <a:p>
            <a:r>
              <a:rPr lang="en-US" baseline="0" dirty="0" smtClean="0"/>
              <a:t>Packet that arrived this scheduling period, 1 period in the past, 2 in the past, and so on.</a:t>
            </a:r>
          </a:p>
          <a:p>
            <a:endParaRPr lang="en-US" baseline="0" dirty="0" smtClean="0"/>
          </a:p>
          <a:p>
            <a:r>
              <a:rPr lang="en-US" baseline="0" dirty="0" smtClean="0"/>
              <a:t>TO stress: minimize max </a:t>
            </a:r>
            <a:r>
              <a:rPr lang="en-US" baseline="0" dirty="0" err="1" smtClean="0"/>
              <a:t>ti</a:t>
            </a:r>
            <a:r>
              <a:rPr lang="en-US" baseline="0" dirty="0" smtClean="0"/>
              <a:t> is equivalent to minimizing number of no-ops</a:t>
            </a:r>
          </a:p>
          <a:p>
            <a:r>
              <a:rPr lang="en-US" baseline="0" dirty="0" smtClean="0"/>
              <a:t>The circle with sectors captures the intuition </a:t>
            </a:r>
            <a:r>
              <a:rPr lang="en-US" baseline="0" smtClean="0"/>
              <a:t>about operations that conflict in the tableau</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add a figure for random program.</a:t>
            </a:r>
          </a:p>
          <a:p>
            <a:endParaRPr lang="en-US" baseline="0" dirty="0" smtClean="0"/>
          </a:p>
          <a:p>
            <a:r>
              <a:rPr lang="en-US" baseline="0" dirty="0" smtClean="0"/>
              <a:t>Emphasize: Our gains are quite significant. Switch.p4 is optimized for RMT. We give switch.p4 the benefit of full memory disaggregation.</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aggregating resources this way is that it is inefficient for programs that do not confirm to the fixed ratio provided by the hardware. This is because you can’t allocate resources independently. If you increase one, you have to increase the other. For instance, if you have large table that needed more memory than available in one stage, you need two stages. This also forces you to consume two match units whether you need it or not. You can’t increase memory capacity independent of match key generation capacity.</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299668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28406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50065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10031707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dominated by IO and memories.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forced to execute matches followed by actions in a clumped manner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because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I have </a:t>
            </a:r>
            <a:r>
              <a:rPr lang="en-US" dirty="0" err="1" smtClean="0"/>
              <a:t>introed</a:t>
            </a:r>
            <a:r>
              <a:rPr lang="en-US" dirty="0" smtClean="0"/>
              <a:t> the </a:t>
            </a:r>
            <a:r>
              <a:rPr lang="en-US" dirty="0" err="1" smtClean="0"/>
              <a:t>dRMT</a:t>
            </a:r>
            <a:r>
              <a:rPr lang="en-US" dirty="0" smtClean="0"/>
              <a:t> architecture, let’s see what specific</a:t>
            </a:r>
            <a:r>
              <a:rPr lang="en-US" baseline="0" dirty="0" smtClean="0"/>
              <a:t> </a:t>
            </a:r>
            <a:r>
              <a:rPr lang="en-US" dirty="0" smtClean="0"/>
              <a:t>problems with RMT</a:t>
            </a:r>
            <a:r>
              <a:rPr lang="en-US" baseline="0" dirty="0" smtClean="0"/>
              <a:t> it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you have a large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whether there was a match or not and if so,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chart" Target="../charts/char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chart" Target="../charts/char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Questions</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P4 programs?</a:t>
            </a:r>
          </a:p>
          <a:p>
            <a:pPr>
              <a:buFont typeface="Wingdings" charset="2"/>
              <a:buChar char="Ø"/>
            </a:pPr>
            <a:r>
              <a:rPr lang="en-US" smtClean="0">
                <a:solidFill>
                  <a:srgbClr val="0432FF"/>
                </a:solidFill>
              </a:rPr>
              <a:t>Needs fewer </a:t>
            </a:r>
            <a:r>
              <a:rPr lang="en-US" dirty="0" smtClean="0">
                <a:solidFill>
                  <a:srgbClr val="0432FF"/>
                </a:solidFill>
              </a:rPr>
              <a:t>processors on open-source, proprietary, random programs.</a:t>
            </a:r>
          </a:p>
          <a:p>
            <a:endParaRPr lang="en-US" sz="3200" dirty="0" smtClean="0"/>
          </a:p>
          <a:p>
            <a:r>
              <a:rPr lang="en-US" sz="3200" dirty="0" smtClean="0"/>
              <a:t>Are </a:t>
            </a:r>
            <a:r>
              <a:rPr lang="en-US" sz="3200" dirty="0" err="1" smtClean="0"/>
              <a:t>dRMT’s</a:t>
            </a:r>
            <a:r>
              <a:rPr lang="en-US" sz="3200" dirty="0" smtClean="0"/>
              <a:t> processors and crossbar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P4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71242602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1522920571"/>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2015931851"/>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t>
            </a:r>
            <a:r>
              <a:rPr lang="en-US" dirty="0" err="1" smtClean="0"/>
              <a:t>bar</a:t>
            </a:r>
            <a:r>
              <a:rPr lang="en-US" dirty="0" smtClean="0"/>
              <a:t> decouples scheduling and placement</a:t>
            </a:r>
            <a:endParaRPr lang="en-US" dirty="0"/>
          </a:p>
        </p:txBody>
      </p:sp>
      <p:sp>
        <p:nvSpPr>
          <p:cNvPr id="3" name="Content Placeholder 2"/>
          <p:cNvSpPr>
            <a:spLocks noGrp="1"/>
          </p:cNvSpPr>
          <p:nvPr>
            <p:ph idx="1"/>
          </p:nvPr>
        </p:nvSpPr>
        <p:spPr/>
        <p:txBody>
          <a:bodyPr/>
          <a:lstStyle/>
          <a:p>
            <a:r>
              <a:rPr lang="en-US" dirty="0" smtClean="0"/>
              <a:t>RMT couples scheduling and placement.</a:t>
            </a:r>
          </a:p>
          <a:p>
            <a:endParaRPr lang="en-US" dirty="0"/>
          </a:p>
          <a:p>
            <a:r>
              <a:rPr lang="en-US" dirty="0" smtClean="0"/>
              <a:t>Can prove that </a:t>
            </a:r>
            <a:r>
              <a:rPr lang="en-US" dirty="0" err="1" smtClean="0"/>
              <a:t>dRMT</a:t>
            </a:r>
            <a:r>
              <a:rPr lang="en-US" dirty="0" smtClean="0"/>
              <a:t> decouples them under natural conditions:</a:t>
            </a:r>
          </a:p>
          <a:p>
            <a:pPr lvl="1"/>
            <a:r>
              <a:rPr lang="en-US" dirty="0" smtClean="0"/>
              <a:t>Every table is accessed once per packet</a:t>
            </a:r>
          </a:p>
          <a:p>
            <a:pPr lvl="1"/>
            <a:r>
              <a:rPr lang="en-US" dirty="0" smtClean="0"/>
              <a:t>Every processor executes the same schedule with a time offset</a:t>
            </a:r>
          </a:p>
          <a:p>
            <a:pPr lvl="1"/>
            <a:endParaRPr lang="en-US" dirty="0"/>
          </a:p>
          <a:p>
            <a:r>
              <a:rPr lang="en-US" dirty="0" smtClean="0"/>
              <a:t>Table placement is a variant of bin packing.</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Switches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Assign </a:t>
                </a:r>
                <a:r>
                  <a:rPr lang="en-US" dirty="0"/>
                  <a:t>e</a:t>
                </a:r>
                <a:r>
                  <a:rPr lang="en-US" dirty="0" smtClean="0"/>
                  <a:t>ach operation start time </a:t>
                </a:r>
                <a14:m>
                  <m:oMath xmlns:m="http://schemas.openxmlformats.org/officeDocument/2006/math">
                    <m:sSub>
                      <m:sSubPr>
                        <m:ctrlPr>
                          <a:rPr lang="en-US" i="1" smtClean="0">
                            <a:latin typeface="Cambria Math" charset="0"/>
                          </a:rPr>
                        </m:ctrlPr>
                      </m:sSubPr>
                      <m:e>
                        <m:r>
                          <a:rPr lang="en-US" b="0" i="1" smtClean="0">
                            <a:latin typeface="Cambria Math" charset="0"/>
                          </a:rPr>
                          <m:t>𝑡</m:t>
                        </m:r>
                      </m:e>
                      <m:sub>
                        <m:r>
                          <a:rPr lang="en-US" b="0" i="1" smtClean="0">
                            <a:latin typeface="Cambria Math" charset="0"/>
                          </a:rPr>
                          <m:t>𝑜𝑝</m:t>
                        </m:r>
                      </m:sub>
                    </m:sSub>
                  </m:oMath>
                </a14:m>
                <a:endParaRPr lang="en-US" dirty="0" smtClean="0"/>
              </a:p>
              <a:p>
                <a:endParaRPr lang="en-US" sz="1500" dirty="0" smtClean="0"/>
              </a:p>
              <a:p>
                <a:r>
                  <a:rPr lang="en-US" dirty="0" smtClean="0"/>
                  <a:t>Objective: Minimize max </a:t>
                </a:r>
                <a:r>
                  <a:rPr lang="en-US" dirty="0" err="1" smtClean="0"/>
                  <a:t>t</a:t>
                </a:r>
                <a:r>
                  <a:rPr lang="en-US" baseline="-25000" dirty="0" err="1" smtClean="0"/>
                  <a:t>i</a:t>
                </a:r>
                <a:endParaRPr lang="en-US" dirty="0" smtClean="0"/>
              </a:p>
              <a:p>
                <a:endParaRPr lang="en-US" sz="1500" dirty="0" smtClean="0"/>
              </a:p>
              <a:p>
                <a:r>
                  <a:rPr lang="en-US" dirty="0" smtClean="0"/>
                  <a:t>Dependency constraints</a:t>
                </a:r>
              </a:p>
              <a:p>
                <a:endParaRPr lang="en-US" sz="1500" dirty="0" smtClean="0"/>
              </a:p>
              <a:p>
                <a:r>
                  <a:rPr lang="en-US" dirty="0" smtClean="0"/>
                  <a:t>Ensure schedule </a:t>
                </a:r>
                <a:r>
                  <a:rPr lang="en-US" dirty="0"/>
                  <a:t>can be repeated every N cycles </a:t>
                </a:r>
                <a:r>
                  <a:rPr lang="en-US" dirty="0" smtClean="0"/>
                  <a:t>w/o violating</a:t>
                </a:r>
              </a:p>
              <a:p>
                <a:pPr marL="0" indent="0">
                  <a:buNone/>
                </a:pPr>
                <a:r>
                  <a:rPr lang="en-US" dirty="0"/>
                  <a:t> </a:t>
                </a:r>
                <a:r>
                  <a:rPr lang="en-US" dirty="0" smtClean="0"/>
                  <a:t>   resource constraints:</a:t>
                </a:r>
              </a:p>
              <a:p>
                <a:pPr lvl="1"/>
                <a:r>
                  <a:rPr lang="en-US" dirty="0" smtClean="0"/>
                  <a:t>Create a circle with N equal sectors.</a:t>
                </a:r>
              </a:p>
              <a:p>
                <a:pPr lvl="1"/>
                <a:r>
                  <a:rPr lang="en-US" dirty="0"/>
                  <a:t>A</a:t>
                </a:r>
                <a:r>
                  <a:rPr lang="en-US" dirty="0" smtClean="0"/>
                  <a:t>ssign each operation op to sector (</a:t>
                </a:r>
                <a14:m>
                  <m:oMath xmlns:m="http://schemas.openxmlformats.org/officeDocument/2006/math">
                    <m:sSub>
                      <m:sSubPr>
                        <m:ctrlPr>
                          <a:rPr lang="en-US" sz="3500" i="1" smtClean="0">
                            <a:latin typeface="Cambria Math" charset="0"/>
                            <a:ea typeface="Cambria Math" charset="0"/>
                            <a:cs typeface="Cambria Math" charset="0"/>
                          </a:rPr>
                        </m:ctrlPr>
                      </m:sSubPr>
                      <m:e>
                        <m:r>
                          <a:rPr lang="en-US" sz="3500" b="0" i="1" smtClean="0">
                            <a:latin typeface="Cambria Math" charset="0"/>
                            <a:ea typeface="Cambria Math" charset="0"/>
                            <a:cs typeface="Cambria Math" charset="0"/>
                          </a:rPr>
                          <m:t>𝑡</m:t>
                        </m:r>
                      </m:e>
                      <m:sub>
                        <m:r>
                          <a:rPr lang="en-US" sz="3500" b="0" i="1" smtClean="0">
                            <a:latin typeface="Cambria Math" charset="0"/>
                            <a:ea typeface="Cambria Math" charset="0"/>
                            <a:cs typeface="Cambria Math" charset="0"/>
                          </a:rPr>
                          <m:t>𝑜𝑝</m:t>
                        </m:r>
                      </m:sub>
                    </m:sSub>
                  </m:oMath>
                </a14:m>
                <a:r>
                  <a:rPr lang="en-US" dirty="0" smtClean="0">
                    <a:latin typeface="Cambria Math" charset="0"/>
                    <a:ea typeface="Cambria Math" charset="0"/>
                    <a:cs typeface="Cambria Math" charset="0"/>
                  </a:rPr>
                  <a:t>mod N</a:t>
                </a:r>
                <a:r>
                  <a:rPr lang="en-US" dirty="0" smtClean="0"/>
                  <a:t>).</a:t>
                </a:r>
              </a:p>
              <a:p>
                <a:pPr lvl="1"/>
                <a:r>
                  <a:rPr lang="en-US" dirty="0" smtClean="0"/>
                  <a:t>Enforce resource limits on all operations within a sector.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28" t="-2381" b="-840"/>
                </a:stretch>
              </a:blipFill>
            </p:spPr>
            <p:txBody>
              <a:bodyPr/>
              <a:lstStyle/>
              <a:p>
                <a:r>
                  <a:rPr lang="en-US">
                    <a:noFill/>
                  </a:rPr>
                  <a:t> </a:t>
                </a:r>
              </a:p>
            </p:txBody>
          </p:sp>
        </mc:Fallback>
      </mc:AlternateContent>
      <p:cxnSp>
        <p:nvCxnSpPr>
          <p:cNvPr id="5" name="Straight Connector 4"/>
          <p:cNvCxnSpPr/>
          <p:nvPr/>
        </p:nvCxnSpPr>
        <p:spPr>
          <a:xfrm>
            <a:off x="6374674" y="1345470"/>
            <a:ext cx="580426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84128"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231084"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193386"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750732"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9509" y="106679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9030786"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9030786" y="552992"/>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20" name="Oval 19"/>
          <p:cNvSpPr/>
          <p:nvPr/>
        </p:nvSpPr>
        <p:spPr>
          <a:xfrm>
            <a:off x="11155680"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21" name="Oval 20"/>
          <p:cNvSpPr/>
          <p:nvPr/>
        </p:nvSpPr>
        <p:spPr>
          <a:xfrm>
            <a:off x="11510555"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22" name="Oval 21"/>
          <p:cNvSpPr/>
          <p:nvPr/>
        </p:nvSpPr>
        <p:spPr>
          <a:xfrm>
            <a:off x="11865430"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cxnSp>
        <p:nvCxnSpPr>
          <p:cNvPr id="24" name="Straight Arrow Connector 23"/>
          <p:cNvCxnSpPr/>
          <p:nvPr/>
        </p:nvCxnSpPr>
        <p:spPr>
          <a:xfrm>
            <a:off x="6884126" y="1763482"/>
            <a:ext cx="2364377" cy="0"/>
          </a:xfrm>
          <a:prstGeom prst="straightConnector1">
            <a:avLst/>
          </a:prstGeom>
          <a:ln w="635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927178" y="4053392"/>
            <a:ext cx="1554290" cy="1566959"/>
            <a:chOff x="9718762" y="4767944"/>
            <a:chExt cx="1463042" cy="1463041"/>
          </a:xfrm>
        </p:grpSpPr>
        <p:sp>
          <p:nvSpPr>
            <p:cNvPr id="26" name="Oval 25"/>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0"/>
              <a:endCxn id="26" idx="4"/>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6" idx="1"/>
              <a:endCxn id="26" idx="5"/>
            </p:cNvCxnSpPr>
            <p:nvPr/>
          </p:nvCxnSpPr>
          <p:spPr>
            <a:xfrm>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 idx="7"/>
              <a:endCxn id="26" idx="3"/>
            </p:cNvCxnSpPr>
            <p:nvPr/>
          </p:nvCxnSpPr>
          <p:spPr>
            <a:xfrm flipH="1">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6" idx="6"/>
              <a:endCxn id="26" idx="2"/>
            </p:cNvCxnSpPr>
            <p:nvPr/>
          </p:nvCxnSpPr>
          <p:spPr>
            <a:xfrm flipH="1">
              <a:off x="9718762" y="5499465"/>
              <a:ext cx="146304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TextBox 30"/>
              <p:cNvSpPr txBox="1"/>
              <p:nvPr/>
            </p:nvSpPr>
            <p:spPr>
              <a:xfrm>
                <a:off x="6139540"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6139540" y="552992"/>
                <a:ext cx="54864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502534"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0502534" y="552992"/>
                <a:ext cx="548640" cy="52322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9871164"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9871164" y="552992"/>
                <a:ext cx="548640" cy="52322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6614157"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6614157" y="552992"/>
                <a:ext cx="548640"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667304" y="1879904"/>
                <a:ext cx="3252653" cy="542136"/>
              </a:xfrm>
              <a:prstGeom prst="rect">
                <a:avLst/>
              </a:prstGeom>
              <a:noFill/>
            </p:spPr>
            <p:txBody>
              <a:bodyPr wrap="square" rtlCol="0">
                <a:spAutoFit/>
              </a:bodyPr>
              <a:lstStyle/>
              <a:p>
                <a14:m>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a14:m>
                <a:r>
                  <a:rPr lang="en-US" sz="2800" dirty="0" smtClean="0">
                    <a:latin typeface="Cambria Math" charset="0"/>
                    <a:ea typeface="Cambria Math" charset="0"/>
                    <a:cs typeface="Cambria Math" charset="0"/>
                  </a:rPr>
                  <a:t> -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𝑡</m:t>
                        </m:r>
                      </m:e>
                      <m:sub>
                        <m:r>
                          <a:rPr lang="en-US" sz="2800" b="0" i="1" smtClean="0">
                            <a:latin typeface="Cambria Math" charset="0"/>
                            <a:ea typeface="Cambria Math" charset="0"/>
                            <a:cs typeface="Cambria Math" charset="0"/>
                          </a:rPr>
                          <m:t>1</m:t>
                        </m:r>
                      </m:sub>
                    </m:sSub>
                  </m:oMath>
                </a14:m>
                <a:r>
                  <a:rPr lang="en-US" sz="2800" dirty="0" smtClean="0">
                    <a:latin typeface="Cambria Math" charset="0"/>
                    <a:ea typeface="Cambria Math" charset="0"/>
                    <a:cs typeface="Cambria Math" charset="0"/>
                  </a:rPr>
                  <a:t>≥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𝐿𝑎𝑡𝑒𝑛𝑐𝑦</m:t>
                        </m:r>
                      </m:e>
                      <m:sub>
                        <m:r>
                          <a:rPr lang="en-US" sz="2800" b="0" i="1" smtClean="0">
                            <a:latin typeface="Cambria Math" charset="0"/>
                            <a:ea typeface="Cambria Math" charset="0"/>
                            <a:cs typeface="Cambria Math" charset="0"/>
                          </a:rPr>
                          <m:t>1, 2</m:t>
                        </m:r>
                      </m:sub>
                    </m:sSub>
                  </m:oMath>
                </a14:m>
                <a:endParaRPr lang="en-US" sz="2800" dirty="0">
                  <a:latin typeface="Cambria Math" charset="0"/>
                  <a:ea typeface="Cambria Math" charset="0"/>
                  <a:cs typeface="Cambria Math"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6667304" y="1879904"/>
                <a:ext cx="3252653" cy="542136"/>
              </a:xfrm>
              <a:prstGeom prst="rect">
                <a:avLst/>
              </a:prstGeom>
              <a:blipFill rotWithShape="0">
                <a:blip r:embed="rId9"/>
                <a:stretch>
                  <a:fillRect t="-12360" b="-25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9612425" y="4123191"/>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9612425" y="4123191"/>
                <a:ext cx="548640" cy="52322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9929118" y="47387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9929118" y="4738706"/>
                <a:ext cx="548640" cy="52322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247121" y="5065668"/>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9247121" y="5065668"/>
                <a:ext cx="548640" cy="52322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9725445" y="3932777"/>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9725445" y="3932777"/>
                <a:ext cx="548640" cy="523220"/>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9026354" y="4346039"/>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9026354" y="4346039"/>
                <a:ext cx="548640" cy="523220"/>
              </a:xfrm>
              <a:prstGeom prst="rect">
                <a:avLst/>
              </a:prstGeom>
              <a:blipFill rotWithShape="0">
                <a:blip r:embed="rId14"/>
                <a:stretch>
                  <a:fillRect/>
                </a:stretch>
              </a:blipFill>
            </p:spPr>
            <p:txBody>
              <a:bodyPr/>
              <a:lstStyle/>
              <a:p>
                <a:r>
                  <a:rPr lang="en-US">
                    <a:noFill/>
                  </a:rPr>
                  <a:t> </a:t>
                </a:r>
              </a:p>
            </p:txBody>
          </p:sp>
        </mc:Fallback>
      </mc:AlternateContent>
      <p:sp>
        <p:nvSpPr>
          <p:cNvPr id="44" name="TextBox 43"/>
          <p:cNvSpPr txBox="1"/>
          <p:nvPr/>
        </p:nvSpPr>
        <p:spPr>
          <a:xfrm>
            <a:off x="11163869" y="2333767"/>
            <a:ext cx="184731" cy="646331"/>
          </a:xfrm>
          <a:prstGeom prst="rect">
            <a:avLst/>
          </a:prstGeom>
          <a:noFill/>
        </p:spPr>
        <p:txBody>
          <a:bodyPr wrap="none" rtlCol="0">
            <a:spAutoFit/>
          </a:bodyPr>
          <a:lstStyle/>
          <a:p>
            <a:endParaRPr lang="en-US" smtClean="0"/>
          </a:p>
          <a:p>
            <a:endParaRPr lang="en-US" dirty="0"/>
          </a:p>
        </p:txBody>
      </p:sp>
      <p:sp>
        <p:nvSpPr>
          <p:cNvPr id="45" name="Freeform 44"/>
          <p:cNvSpPr/>
          <p:nvPr/>
        </p:nvSpPr>
        <p:spPr>
          <a:xfrm>
            <a:off x="10153925" y="3998797"/>
            <a:ext cx="533227" cy="1255596"/>
          </a:xfrm>
          <a:custGeom>
            <a:avLst/>
            <a:gdLst>
              <a:gd name="connsiteX0" fmla="*/ 0 w 341194"/>
              <a:gd name="connsiteY0" fmla="*/ 0 h 1105469"/>
              <a:gd name="connsiteX1" fmla="*/ 341194 w 341194"/>
              <a:gd name="connsiteY1" fmla="*/ 1105469 h 1105469"/>
              <a:gd name="connsiteX0" fmla="*/ 0 w 518615"/>
              <a:gd name="connsiteY0" fmla="*/ 0 h 1105469"/>
              <a:gd name="connsiteX1" fmla="*/ 518615 w 518615"/>
              <a:gd name="connsiteY1" fmla="*/ 409433 h 1105469"/>
              <a:gd name="connsiteX2" fmla="*/ 341194 w 518615"/>
              <a:gd name="connsiteY2" fmla="*/ 1105469 h 1105469"/>
              <a:gd name="connsiteX0" fmla="*/ 0 w 464024"/>
              <a:gd name="connsiteY0" fmla="*/ 0 h 1173707"/>
              <a:gd name="connsiteX1" fmla="*/ 464024 w 464024"/>
              <a:gd name="connsiteY1" fmla="*/ 477671 h 1173707"/>
              <a:gd name="connsiteX2" fmla="*/ 286603 w 464024"/>
              <a:gd name="connsiteY2" fmla="*/ 1173707 h 1173707"/>
              <a:gd name="connsiteX0" fmla="*/ 0 w 464024"/>
              <a:gd name="connsiteY0" fmla="*/ 0 h 1241946"/>
              <a:gd name="connsiteX1" fmla="*/ 464024 w 464024"/>
              <a:gd name="connsiteY1" fmla="*/ 477671 h 1241946"/>
              <a:gd name="connsiteX2" fmla="*/ 382137 w 464024"/>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543536"/>
              <a:gd name="connsiteY0" fmla="*/ 0 h 1241946"/>
              <a:gd name="connsiteX1" fmla="*/ 464024 w 543536"/>
              <a:gd name="connsiteY1" fmla="*/ 477671 h 1241946"/>
              <a:gd name="connsiteX2" fmla="*/ 382137 w 543536"/>
              <a:gd name="connsiteY2" fmla="*/ 1241946 h 1241946"/>
              <a:gd name="connsiteX0" fmla="*/ 0 w 560996"/>
              <a:gd name="connsiteY0" fmla="*/ 0 h 1241946"/>
              <a:gd name="connsiteX1" fmla="*/ 464024 w 560996"/>
              <a:gd name="connsiteY1" fmla="*/ 477671 h 1241946"/>
              <a:gd name="connsiteX2" fmla="*/ 382137 w 560996"/>
              <a:gd name="connsiteY2" fmla="*/ 1241946 h 1241946"/>
              <a:gd name="connsiteX0" fmla="*/ 0 w 565078"/>
              <a:gd name="connsiteY0" fmla="*/ 0 h 1241946"/>
              <a:gd name="connsiteX1" fmla="*/ 464024 w 565078"/>
              <a:gd name="connsiteY1" fmla="*/ 477671 h 1241946"/>
              <a:gd name="connsiteX2" fmla="*/ 382137 w 56507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Lst>
            <a:ahLst/>
            <a:cxnLst>
              <a:cxn ang="0">
                <a:pos x="connsiteX0" y="connsiteY0"/>
              </a:cxn>
              <a:cxn ang="0">
                <a:pos x="connsiteX1" y="connsiteY1"/>
              </a:cxn>
              <a:cxn ang="0">
                <a:pos x="connsiteX2" y="connsiteY2"/>
              </a:cxn>
            </a:cxnLst>
            <a:rect l="l" t="t" r="r" b="b"/>
            <a:pathLst>
              <a:path w="533227" h="1241946">
                <a:moveTo>
                  <a:pt x="0" y="0"/>
                </a:moveTo>
                <a:cubicBezTo>
                  <a:pt x="354842" y="189439"/>
                  <a:pt x="95535" y="-14242"/>
                  <a:pt x="450377" y="368489"/>
                </a:cubicBezTo>
                <a:cubicBezTo>
                  <a:pt x="614149" y="827964"/>
                  <a:pt x="504967" y="1014484"/>
                  <a:pt x="382137" y="1241946"/>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9321409" y="5227096"/>
            <a:ext cx="1255594" cy="535359"/>
          </a:xfrm>
          <a:custGeom>
            <a:avLst/>
            <a:gdLst>
              <a:gd name="connsiteX0" fmla="*/ 1146411 w 1146411"/>
              <a:gd name="connsiteY0" fmla="*/ 0 h 272955"/>
              <a:gd name="connsiteX1" fmla="*/ 0 w 1146411"/>
              <a:gd name="connsiteY1" fmla="*/ 272955 h 272955"/>
              <a:gd name="connsiteX2" fmla="*/ 0 w 1146411"/>
              <a:gd name="connsiteY2" fmla="*/ 272955 h 272955"/>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228298 w 1228298"/>
              <a:gd name="connsiteY0" fmla="*/ 0 h 395784"/>
              <a:gd name="connsiteX1" fmla="*/ 805218 w 1228298"/>
              <a:gd name="connsiteY1" fmla="*/ 382137 h 395784"/>
              <a:gd name="connsiteX2" fmla="*/ 81887 w 1228298"/>
              <a:gd name="connsiteY2" fmla="*/ 272955 h 395784"/>
              <a:gd name="connsiteX3" fmla="*/ 0 w 1228298"/>
              <a:gd name="connsiteY3" fmla="*/ 395784 h 395784"/>
              <a:gd name="connsiteX0" fmla="*/ 1228298 w 1228298"/>
              <a:gd name="connsiteY0" fmla="*/ 0 h 414694"/>
              <a:gd name="connsiteX1" fmla="*/ 805218 w 1228298"/>
              <a:gd name="connsiteY1" fmla="*/ 382137 h 414694"/>
              <a:gd name="connsiteX2" fmla="*/ 0 w 1228298"/>
              <a:gd name="connsiteY2" fmla="*/ 395784 h 414694"/>
              <a:gd name="connsiteX0" fmla="*/ 1241946 w 1241946"/>
              <a:gd name="connsiteY0" fmla="*/ 0 h 414694"/>
              <a:gd name="connsiteX1" fmla="*/ 818866 w 1241946"/>
              <a:gd name="connsiteY1" fmla="*/ 382137 h 414694"/>
              <a:gd name="connsiteX2" fmla="*/ 0 w 1241946"/>
              <a:gd name="connsiteY2" fmla="*/ 395784 h 414694"/>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55940"/>
              <a:gd name="connsiteX1" fmla="*/ 818866 w 1241946"/>
              <a:gd name="connsiteY1" fmla="*/ 382137 h 455940"/>
              <a:gd name="connsiteX2" fmla="*/ 0 w 1241946"/>
              <a:gd name="connsiteY2" fmla="*/ 395784 h 455940"/>
              <a:gd name="connsiteX0" fmla="*/ 1241946 w 1241946"/>
              <a:gd name="connsiteY0" fmla="*/ 0 h 465664"/>
              <a:gd name="connsiteX1" fmla="*/ 791868 w 1241946"/>
              <a:gd name="connsiteY1" fmla="*/ 405879 h 465664"/>
              <a:gd name="connsiteX2" fmla="*/ 0 w 1241946"/>
              <a:gd name="connsiteY2" fmla="*/ 395784 h 465664"/>
            </a:gdLst>
            <a:ahLst/>
            <a:cxnLst>
              <a:cxn ang="0">
                <a:pos x="connsiteX0" y="connsiteY0"/>
              </a:cxn>
              <a:cxn ang="0">
                <a:pos x="connsiteX1" y="connsiteY1"/>
              </a:cxn>
              <a:cxn ang="0">
                <a:pos x="connsiteX2" y="connsiteY2"/>
              </a:cxn>
            </a:cxnLst>
            <a:rect l="l" t="t" r="r" b="b"/>
            <a:pathLst>
              <a:path w="1241946" h="465664">
                <a:moveTo>
                  <a:pt x="1241946" y="0"/>
                </a:moveTo>
                <a:cubicBezTo>
                  <a:pt x="1128214" y="191069"/>
                  <a:pt x="1014781" y="269402"/>
                  <a:pt x="791868" y="405879"/>
                </a:cubicBezTo>
                <a:cubicBezTo>
                  <a:pt x="587152" y="471843"/>
                  <a:pt x="358823" y="502123"/>
                  <a:pt x="0" y="395784"/>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8749704" y="3803606"/>
            <a:ext cx="1458809" cy="1887514"/>
          </a:xfrm>
          <a:custGeom>
            <a:avLst/>
            <a:gdLst>
              <a:gd name="connsiteX0" fmla="*/ 606478 w 1425343"/>
              <a:gd name="connsiteY0" fmla="*/ 1802832 h 1802832"/>
              <a:gd name="connsiteX1" fmla="*/ 5976 w 1425343"/>
              <a:gd name="connsiteY1" fmla="*/ 1202330 h 1802832"/>
              <a:gd name="connsiteX2" fmla="*/ 5976 w 1425343"/>
              <a:gd name="connsiteY2" fmla="*/ 1202330 h 1802832"/>
              <a:gd name="connsiteX3" fmla="*/ 60567 w 1425343"/>
              <a:gd name="connsiteY3" fmla="*/ 506294 h 1802832"/>
              <a:gd name="connsiteX4" fmla="*/ 592830 w 1425343"/>
              <a:gd name="connsiteY4" fmla="*/ 14975 h 1802832"/>
              <a:gd name="connsiteX5" fmla="*/ 1425343 w 1425343"/>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20018 w 1438883"/>
              <a:gd name="connsiteY0" fmla="*/ 1802832 h 1802832"/>
              <a:gd name="connsiteX1" fmla="*/ 19516 w 1438883"/>
              <a:gd name="connsiteY1" fmla="*/ 1202330 h 1802832"/>
              <a:gd name="connsiteX2" fmla="*/ 142345 w 1438883"/>
              <a:gd name="connsiteY2" fmla="*/ 1475285 h 1802832"/>
              <a:gd name="connsiteX3" fmla="*/ 74107 w 1438883"/>
              <a:gd name="connsiteY3" fmla="*/ 506294 h 1802832"/>
              <a:gd name="connsiteX4" fmla="*/ 606370 w 1438883"/>
              <a:gd name="connsiteY4" fmla="*/ 14975 h 1802832"/>
              <a:gd name="connsiteX5" fmla="*/ 1438883 w 1438883"/>
              <a:gd name="connsiteY5" fmla="*/ 124157 h 1802832"/>
              <a:gd name="connsiteX0" fmla="*/ 649004 w 1467869"/>
              <a:gd name="connsiteY0" fmla="*/ 1802832 h 1802832"/>
              <a:gd name="connsiteX1" fmla="*/ 48502 w 1467869"/>
              <a:gd name="connsiteY1" fmla="*/ 1202330 h 1802832"/>
              <a:gd name="connsiteX2" fmla="*/ 103093 w 1467869"/>
              <a:gd name="connsiteY2" fmla="*/ 506294 h 1802832"/>
              <a:gd name="connsiteX3" fmla="*/ 635356 w 1467869"/>
              <a:gd name="connsiteY3" fmla="*/ 14975 h 1802832"/>
              <a:gd name="connsiteX4" fmla="*/ 1467869 w 1467869"/>
              <a:gd name="connsiteY4" fmla="*/ 124157 h 1802832"/>
              <a:gd name="connsiteX0" fmla="*/ 616836 w 1435701"/>
              <a:gd name="connsiteY0" fmla="*/ 1803622 h 1803622"/>
              <a:gd name="connsiteX1" fmla="*/ 16334 w 1435701"/>
              <a:gd name="connsiteY1" fmla="*/ 1203120 h 1803622"/>
              <a:gd name="connsiteX2" fmla="*/ 207402 w 1435701"/>
              <a:gd name="connsiteY2" fmla="*/ 520732 h 1803622"/>
              <a:gd name="connsiteX3" fmla="*/ 603188 w 1435701"/>
              <a:gd name="connsiteY3" fmla="*/ 15765 h 1803622"/>
              <a:gd name="connsiteX4" fmla="*/ 1435701 w 1435701"/>
              <a:gd name="connsiteY4" fmla="*/ 124947 h 1803622"/>
              <a:gd name="connsiteX0" fmla="*/ 542201 w 1361066"/>
              <a:gd name="connsiteY0" fmla="*/ 1803622 h 1803622"/>
              <a:gd name="connsiteX1" fmla="*/ 23586 w 1361066"/>
              <a:gd name="connsiteY1" fmla="*/ 1216768 h 1803622"/>
              <a:gd name="connsiteX2" fmla="*/ 132767 w 1361066"/>
              <a:gd name="connsiteY2" fmla="*/ 520732 h 1803622"/>
              <a:gd name="connsiteX3" fmla="*/ 528553 w 1361066"/>
              <a:gd name="connsiteY3" fmla="*/ 15765 h 1803622"/>
              <a:gd name="connsiteX4" fmla="*/ 1361066 w 1361066"/>
              <a:gd name="connsiteY4" fmla="*/ 124947 h 1803622"/>
              <a:gd name="connsiteX0" fmla="*/ 562877 w 1381742"/>
              <a:gd name="connsiteY0" fmla="*/ 1804421 h 1804421"/>
              <a:gd name="connsiteX1" fmla="*/ 44262 w 1381742"/>
              <a:gd name="connsiteY1" fmla="*/ 1217567 h 1804421"/>
              <a:gd name="connsiteX2" fmla="*/ 85204 w 1381742"/>
              <a:gd name="connsiteY2" fmla="*/ 535179 h 1804421"/>
              <a:gd name="connsiteX3" fmla="*/ 549229 w 1381742"/>
              <a:gd name="connsiteY3" fmla="*/ 16564 h 1804421"/>
              <a:gd name="connsiteX4" fmla="*/ 1381742 w 1381742"/>
              <a:gd name="connsiteY4" fmla="*/ 125746 h 1804421"/>
              <a:gd name="connsiteX0" fmla="*/ 566124 w 1384989"/>
              <a:gd name="connsiteY0" fmla="*/ 1743950 h 1743950"/>
              <a:gd name="connsiteX1" fmla="*/ 47509 w 1384989"/>
              <a:gd name="connsiteY1" fmla="*/ 1157096 h 1743950"/>
              <a:gd name="connsiteX2" fmla="*/ 88451 w 1384989"/>
              <a:gd name="connsiteY2" fmla="*/ 474708 h 1743950"/>
              <a:gd name="connsiteX3" fmla="*/ 620715 w 1384989"/>
              <a:gd name="connsiteY3" fmla="*/ 24332 h 1743950"/>
              <a:gd name="connsiteX4" fmla="*/ 1384989 w 1384989"/>
              <a:gd name="connsiteY4" fmla="*/ 65275 h 1743950"/>
              <a:gd name="connsiteX0" fmla="*/ 569586 w 1388451"/>
              <a:gd name="connsiteY0" fmla="*/ 1842686 h 1842686"/>
              <a:gd name="connsiteX1" fmla="*/ 50971 w 1388451"/>
              <a:gd name="connsiteY1" fmla="*/ 1255832 h 1842686"/>
              <a:gd name="connsiteX2" fmla="*/ 91913 w 1388451"/>
              <a:gd name="connsiteY2" fmla="*/ 573444 h 1842686"/>
              <a:gd name="connsiteX3" fmla="*/ 692415 w 1388451"/>
              <a:gd name="connsiteY3" fmla="*/ 13886 h 1842686"/>
              <a:gd name="connsiteX4" fmla="*/ 1388451 w 1388451"/>
              <a:gd name="connsiteY4" fmla="*/ 164011 h 1842686"/>
              <a:gd name="connsiteX0" fmla="*/ 569586 w 1415746"/>
              <a:gd name="connsiteY0" fmla="*/ 1860946 h 1860946"/>
              <a:gd name="connsiteX1" fmla="*/ 50971 w 1415746"/>
              <a:gd name="connsiteY1" fmla="*/ 1274092 h 1860946"/>
              <a:gd name="connsiteX2" fmla="*/ 91913 w 1415746"/>
              <a:gd name="connsiteY2" fmla="*/ 591704 h 1860946"/>
              <a:gd name="connsiteX3" fmla="*/ 692415 w 1415746"/>
              <a:gd name="connsiteY3" fmla="*/ 32146 h 1860946"/>
              <a:gd name="connsiteX4" fmla="*/ 1415746 w 1415746"/>
              <a:gd name="connsiteY4" fmla="*/ 73089 h 1860946"/>
              <a:gd name="connsiteX0" fmla="*/ 569586 w 1443042"/>
              <a:gd name="connsiteY0" fmla="*/ 1884930 h 1884930"/>
              <a:gd name="connsiteX1" fmla="*/ 50971 w 1443042"/>
              <a:gd name="connsiteY1" fmla="*/ 1298076 h 1884930"/>
              <a:gd name="connsiteX2" fmla="*/ 91913 w 1443042"/>
              <a:gd name="connsiteY2" fmla="*/ 615688 h 1884930"/>
              <a:gd name="connsiteX3" fmla="*/ 692415 w 1443042"/>
              <a:gd name="connsiteY3" fmla="*/ 56130 h 1884930"/>
              <a:gd name="connsiteX4" fmla="*/ 1443042 w 1443042"/>
              <a:gd name="connsiteY4" fmla="*/ 28834 h 1884930"/>
              <a:gd name="connsiteX0" fmla="*/ 569586 w 1443042"/>
              <a:gd name="connsiteY0" fmla="*/ 1910613 h 1910613"/>
              <a:gd name="connsiteX1" fmla="*/ 50971 w 1443042"/>
              <a:gd name="connsiteY1" fmla="*/ 1323759 h 1910613"/>
              <a:gd name="connsiteX2" fmla="*/ 91913 w 1443042"/>
              <a:gd name="connsiteY2" fmla="*/ 641371 h 1910613"/>
              <a:gd name="connsiteX3" fmla="*/ 692415 w 1443042"/>
              <a:gd name="connsiteY3" fmla="*/ 81813 h 1910613"/>
              <a:gd name="connsiteX4" fmla="*/ 1443042 w 1443042"/>
              <a:gd name="connsiteY4" fmla="*/ 54517 h 1910613"/>
              <a:gd name="connsiteX0" fmla="*/ 569586 w 1429394"/>
              <a:gd name="connsiteY0" fmla="*/ 1887514 h 1887514"/>
              <a:gd name="connsiteX1" fmla="*/ 50971 w 1429394"/>
              <a:gd name="connsiteY1" fmla="*/ 1300660 h 1887514"/>
              <a:gd name="connsiteX2" fmla="*/ 91913 w 1429394"/>
              <a:gd name="connsiteY2" fmla="*/ 618272 h 1887514"/>
              <a:gd name="connsiteX3" fmla="*/ 692415 w 1429394"/>
              <a:gd name="connsiteY3" fmla="*/ 58714 h 1887514"/>
              <a:gd name="connsiteX4" fmla="*/ 1429394 w 1429394"/>
              <a:gd name="connsiteY4" fmla="*/ 72362 h 1887514"/>
              <a:gd name="connsiteX0" fmla="*/ 599001 w 1458809"/>
              <a:gd name="connsiteY0" fmla="*/ 1887514 h 1887514"/>
              <a:gd name="connsiteX1" fmla="*/ 39443 w 1458809"/>
              <a:gd name="connsiteY1" fmla="*/ 1314308 h 1887514"/>
              <a:gd name="connsiteX2" fmla="*/ 121328 w 1458809"/>
              <a:gd name="connsiteY2" fmla="*/ 618272 h 1887514"/>
              <a:gd name="connsiteX3" fmla="*/ 721830 w 1458809"/>
              <a:gd name="connsiteY3" fmla="*/ 58714 h 1887514"/>
              <a:gd name="connsiteX4" fmla="*/ 1458809 w 1458809"/>
              <a:gd name="connsiteY4" fmla="*/ 72362 h 1887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809" h="1887514">
                <a:moveTo>
                  <a:pt x="599001" y="1887514"/>
                </a:moveTo>
                <a:cubicBezTo>
                  <a:pt x="194118" y="1755586"/>
                  <a:pt x="119055" y="1525848"/>
                  <a:pt x="39443" y="1314308"/>
                </a:cubicBezTo>
                <a:cubicBezTo>
                  <a:pt x="-40169" y="1102768"/>
                  <a:pt x="7597" y="827538"/>
                  <a:pt x="121328" y="618272"/>
                </a:cubicBezTo>
                <a:cubicBezTo>
                  <a:pt x="235059" y="409006"/>
                  <a:pt x="498917" y="149699"/>
                  <a:pt x="721830" y="58714"/>
                </a:cubicBezTo>
                <a:cubicBezTo>
                  <a:pt x="944743" y="-32271"/>
                  <a:pt x="1092594" y="-9525"/>
                  <a:pt x="1458809" y="72362"/>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9730841" y="3889614"/>
            <a:ext cx="1125407" cy="2033517"/>
          </a:xfrm>
          <a:custGeom>
            <a:avLst/>
            <a:gdLst>
              <a:gd name="connsiteX0" fmla="*/ 505205 w 1151138"/>
              <a:gd name="connsiteY0" fmla="*/ 0 h 2022396"/>
              <a:gd name="connsiteX1" fmla="*/ 982876 w 1151138"/>
              <a:gd name="connsiteY1" fmla="*/ 300251 h 2022396"/>
              <a:gd name="connsiteX2" fmla="*/ 1146649 w 1151138"/>
              <a:gd name="connsiteY2" fmla="*/ 818866 h 2022396"/>
              <a:gd name="connsiteX3" fmla="*/ 1078411 w 1151138"/>
              <a:gd name="connsiteY3" fmla="*/ 1378424 h 2022396"/>
              <a:gd name="connsiteX4" fmla="*/ 805455 w 1151138"/>
              <a:gd name="connsiteY4" fmla="*/ 1787857 h 2022396"/>
              <a:gd name="connsiteX5" fmla="*/ 123067 w 1151138"/>
              <a:gd name="connsiteY5" fmla="*/ 2006221 h 2022396"/>
              <a:gd name="connsiteX6" fmla="*/ 238 w 1151138"/>
              <a:gd name="connsiteY6" fmla="*/ 2006221 h 2022396"/>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787857 h 2006221"/>
              <a:gd name="connsiteX5" fmla="*/ 0 w 1150900"/>
              <a:gd name="connsiteY5" fmla="*/ 2006221 h 2006221"/>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856096 h 2006221"/>
              <a:gd name="connsiteX5" fmla="*/ 0 w 1150900"/>
              <a:gd name="connsiteY5" fmla="*/ 2006221 h 2006221"/>
              <a:gd name="connsiteX0" fmla="*/ 504967 w 1150900"/>
              <a:gd name="connsiteY0" fmla="*/ 0 h 2010598"/>
              <a:gd name="connsiteX1" fmla="*/ 982638 w 1150900"/>
              <a:gd name="connsiteY1" fmla="*/ 300251 h 2010598"/>
              <a:gd name="connsiteX2" fmla="*/ 1146411 w 1150900"/>
              <a:gd name="connsiteY2" fmla="*/ 818866 h 2010598"/>
              <a:gd name="connsiteX3" fmla="*/ 1078173 w 1150900"/>
              <a:gd name="connsiteY3" fmla="*/ 1378424 h 2010598"/>
              <a:gd name="connsiteX4" fmla="*/ 805217 w 1150900"/>
              <a:gd name="connsiteY4" fmla="*/ 1856096 h 2010598"/>
              <a:gd name="connsiteX5" fmla="*/ 0 w 1150900"/>
              <a:gd name="connsiteY5" fmla="*/ 2006221 h 2010598"/>
              <a:gd name="connsiteX0" fmla="*/ 504967 w 1152702"/>
              <a:gd name="connsiteY0" fmla="*/ 0 h 2011328"/>
              <a:gd name="connsiteX1" fmla="*/ 982638 w 1152702"/>
              <a:gd name="connsiteY1" fmla="*/ 300251 h 2011328"/>
              <a:gd name="connsiteX2" fmla="*/ 1146411 w 1152702"/>
              <a:gd name="connsiteY2" fmla="*/ 818866 h 2011328"/>
              <a:gd name="connsiteX3" fmla="*/ 1078173 w 1152702"/>
              <a:gd name="connsiteY3" fmla="*/ 1378424 h 2011328"/>
              <a:gd name="connsiteX4" fmla="*/ 709683 w 1152702"/>
              <a:gd name="connsiteY4" fmla="*/ 1869743 h 2011328"/>
              <a:gd name="connsiteX5" fmla="*/ 0 w 1152702"/>
              <a:gd name="connsiteY5" fmla="*/ 2006221 h 20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702" h="2011328">
                <a:moveTo>
                  <a:pt x="504967" y="0"/>
                </a:moveTo>
                <a:cubicBezTo>
                  <a:pt x="690349" y="81886"/>
                  <a:pt x="875731" y="163773"/>
                  <a:pt x="982638" y="300251"/>
                </a:cubicBezTo>
                <a:cubicBezTo>
                  <a:pt x="1089545" y="436729"/>
                  <a:pt x="1130489" y="639171"/>
                  <a:pt x="1146411" y="818866"/>
                </a:cubicBezTo>
                <a:cubicBezTo>
                  <a:pt x="1162334" y="998562"/>
                  <a:pt x="1150961" y="1203278"/>
                  <a:pt x="1078173" y="1378424"/>
                </a:cubicBezTo>
                <a:cubicBezTo>
                  <a:pt x="1005385" y="1553570"/>
                  <a:pt x="889379" y="1765110"/>
                  <a:pt x="709683" y="1869743"/>
                </a:cubicBezTo>
                <a:cubicBezTo>
                  <a:pt x="529988" y="1974376"/>
                  <a:pt x="235993" y="2028967"/>
                  <a:pt x="0" y="200622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8610667" y="4380936"/>
            <a:ext cx="1147472" cy="1542196"/>
          </a:xfrm>
          <a:custGeom>
            <a:avLst/>
            <a:gdLst>
              <a:gd name="connsiteX0" fmla="*/ 1148413 w 1148413"/>
              <a:gd name="connsiteY0" fmla="*/ 1514901 h 1514901"/>
              <a:gd name="connsiteX1" fmla="*/ 616150 w 1148413"/>
              <a:gd name="connsiteY1" fmla="*/ 1446662 h 1514901"/>
              <a:gd name="connsiteX2" fmla="*/ 616150 w 1148413"/>
              <a:gd name="connsiteY2" fmla="*/ 1446662 h 1514901"/>
              <a:gd name="connsiteX3" fmla="*/ 247661 w 1148413"/>
              <a:gd name="connsiteY3" fmla="*/ 1078173 h 1514901"/>
              <a:gd name="connsiteX4" fmla="*/ 2001 w 1148413"/>
              <a:gd name="connsiteY4" fmla="*/ 573206 h 1514901"/>
              <a:gd name="connsiteX5" fmla="*/ 124831 w 1148413"/>
              <a:gd name="connsiteY5" fmla="*/ 0 h 1514901"/>
              <a:gd name="connsiteX0" fmla="*/ 1134958 w 1134958"/>
              <a:gd name="connsiteY0" fmla="*/ 1514901 h 1514901"/>
              <a:gd name="connsiteX1" fmla="*/ 602695 w 1134958"/>
              <a:gd name="connsiteY1" fmla="*/ 1446662 h 1514901"/>
              <a:gd name="connsiteX2" fmla="*/ 602695 w 1134958"/>
              <a:gd name="connsiteY2" fmla="*/ 1446662 h 1514901"/>
              <a:gd name="connsiteX3" fmla="*/ 234206 w 1134958"/>
              <a:gd name="connsiteY3" fmla="*/ 1078173 h 1514901"/>
              <a:gd name="connsiteX4" fmla="*/ 2193 w 1134958"/>
              <a:gd name="connsiteY4" fmla="*/ 586853 h 1514901"/>
              <a:gd name="connsiteX5" fmla="*/ 111376 w 1134958"/>
              <a:gd name="connsiteY5" fmla="*/ 0 h 1514901"/>
              <a:gd name="connsiteX0" fmla="*/ 1133824 w 1133824"/>
              <a:gd name="connsiteY0" fmla="*/ 1514901 h 1514901"/>
              <a:gd name="connsiteX1" fmla="*/ 601561 w 1133824"/>
              <a:gd name="connsiteY1" fmla="*/ 1446662 h 1514901"/>
              <a:gd name="connsiteX2" fmla="*/ 601561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574266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192129 w 1133824"/>
              <a:gd name="connsiteY2" fmla="*/ 1105469 h 1514901"/>
              <a:gd name="connsiteX3" fmla="*/ 1059 w 1133824"/>
              <a:gd name="connsiteY3" fmla="*/ 586853 h 1514901"/>
              <a:gd name="connsiteX4" fmla="*/ 110242 w 1133824"/>
              <a:gd name="connsiteY4" fmla="*/ 0 h 1514901"/>
              <a:gd name="connsiteX0" fmla="*/ 1133824 w 1133824"/>
              <a:gd name="connsiteY0" fmla="*/ 1514901 h 1518387"/>
              <a:gd name="connsiteX1" fmla="*/ 601561 w 1133824"/>
              <a:gd name="connsiteY1" fmla="*/ 1446662 h 1518387"/>
              <a:gd name="connsiteX2" fmla="*/ 192129 w 1133824"/>
              <a:gd name="connsiteY2" fmla="*/ 1105469 h 1518387"/>
              <a:gd name="connsiteX3" fmla="*/ 1059 w 1133824"/>
              <a:gd name="connsiteY3" fmla="*/ 586853 h 1518387"/>
              <a:gd name="connsiteX4" fmla="*/ 110242 w 1133824"/>
              <a:gd name="connsiteY4" fmla="*/ 0 h 1518387"/>
              <a:gd name="connsiteX0" fmla="*/ 1133824 w 1133824"/>
              <a:gd name="connsiteY0" fmla="*/ 1514901 h 1540099"/>
              <a:gd name="connsiteX1" fmla="*/ 601561 w 1133824"/>
              <a:gd name="connsiteY1" fmla="*/ 1446662 h 1540099"/>
              <a:gd name="connsiteX2" fmla="*/ 192129 w 1133824"/>
              <a:gd name="connsiteY2" fmla="*/ 1105469 h 1540099"/>
              <a:gd name="connsiteX3" fmla="*/ 1059 w 1133824"/>
              <a:gd name="connsiteY3" fmla="*/ 586853 h 1540099"/>
              <a:gd name="connsiteX4" fmla="*/ 110242 w 1133824"/>
              <a:gd name="connsiteY4" fmla="*/ 0 h 1540099"/>
              <a:gd name="connsiteX0" fmla="*/ 1133824 w 1133824"/>
              <a:gd name="connsiteY0" fmla="*/ 1514901 h 1534377"/>
              <a:gd name="connsiteX1" fmla="*/ 601561 w 1133824"/>
              <a:gd name="connsiteY1" fmla="*/ 1446662 h 1534377"/>
              <a:gd name="connsiteX2" fmla="*/ 192129 w 1133824"/>
              <a:gd name="connsiteY2" fmla="*/ 1105469 h 1534377"/>
              <a:gd name="connsiteX3" fmla="*/ 1059 w 1133824"/>
              <a:gd name="connsiteY3" fmla="*/ 586853 h 1534377"/>
              <a:gd name="connsiteX4" fmla="*/ 110242 w 1133824"/>
              <a:gd name="connsiteY4" fmla="*/ 0 h 1534377"/>
              <a:gd name="connsiteX0" fmla="*/ 1147472 w 1147472"/>
              <a:gd name="connsiteY0" fmla="*/ 1542196 h 1546500"/>
              <a:gd name="connsiteX1" fmla="*/ 601561 w 1147472"/>
              <a:gd name="connsiteY1" fmla="*/ 1446662 h 1546500"/>
              <a:gd name="connsiteX2" fmla="*/ 192129 w 1147472"/>
              <a:gd name="connsiteY2" fmla="*/ 1105469 h 1546500"/>
              <a:gd name="connsiteX3" fmla="*/ 1059 w 1147472"/>
              <a:gd name="connsiteY3" fmla="*/ 586853 h 1546500"/>
              <a:gd name="connsiteX4" fmla="*/ 110242 w 1147472"/>
              <a:gd name="connsiteY4" fmla="*/ 0 h 1546500"/>
              <a:gd name="connsiteX0" fmla="*/ 1147472 w 1147472"/>
              <a:gd name="connsiteY0" fmla="*/ 1542196 h 1542196"/>
              <a:gd name="connsiteX1" fmla="*/ 601561 w 1147472"/>
              <a:gd name="connsiteY1" fmla="*/ 1446662 h 1542196"/>
              <a:gd name="connsiteX2" fmla="*/ 192129 w 1147472"/>
              <a:gd name="connsiteY2" fmla="*/ 1105469 h 1542196"/>
              <a:gd name="connsiteX3" fmla="*/ 1059 w 1147472"/>
              <a:gd name="connsiteY3" fmla="*/ 586853 h 1542196"/>
              <a:gd name="connsiteX4" fmla="*/ 110242 w 1147472"/>
              <a:gd name="connsiteY4" fmla="*/ 0 h 1542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472" h="1542196">
                <a:moveTo>
                  <a:pt x="1147472" y="1542196"/>
                </a:moveTo>
                <a:cubicBezTo>
                  <a:pt x="765335" y="1519450"/>
                  <a:pt x="760785" y="1519450"/>
                  <a:pt x="601561" y="1446662"/>
                </a:cubicBezTo>
                <a:cubicBezTo>
                  <a:pt x="442337" y="1373874"/>
                  <a:pt x="292213" y="1248770"/>
                  <a:pt x="192129" y="1105469"/>
                </a:cubicBezTo>
                <a:cubicBezTo>
                  <a:pt x="96595" y="962168"/>
                  <a:pt x="14707" y="771098"/>
                  <a:pt x="1059" y="586853"/>
                </a:cubicBezTo>
                <a:cubicBezTo>
                  <a:pt x="-12589" y="402608"/>
                  <a:pt x="110242" y="0"/>
                  <a:pt x="110242" y="0"/>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up)">
                                      <p:cBhvr>
                                        <p:cTn id="77" dur="500"/>
                                        <p:tgtEl>
                                          <p:spTgt spid="45"/>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up)">
                                      <p:cBhvr>
                                        <p:cTn id="86" dur="500"/>
                                        <p:tgtEl>
                                          <p:spTgt spid="46"/>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wipe(down)">
                                      <p:cBhvr>
                                        <p:cTn id="95" dur="500"/>
                                        <p:tgtEl>
                                          <p:spTgt spid="47"/>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wipe(up)">
                                      <p:cBhvr>
                                        <p:cTn id="104" dur="500"/>
                                        <p:tgtEl>
                                          <p:spTgt spid="56"/>
                                        </p:tgtEl>
                                      </p:cBhvr>
                                    </p:animEffect>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wipe(down)">
                                      <p:cBhvr>
                                        <p:cTn id="108" dur="500"/>
                                        <p:tgtEl>
                                          <p:spTgt spid="58"/>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1" grpId="0" animBg="1"/>
      <p:bldP spid="22" grpId="0" animBg="1"/>
      <p:bldP spid="31" grpId="0"/>
      <p:bldP spid="32" grpId="0"/>
      <p:bldP spid="33" grpId="0"/>
      <p:bldP spid="34" grpId="0"/>
      <p:bldP spid="35" grpId="0"/>
      <p:bldP spid="49" grpId="0"/>
      <p:bldP spid="50" grpId="0"/>
      <p:bldP spid="51" grpId="0"/>
      <p:bldP spid="53" grpId="0"/>
      <p:bldP spid="54" grpId="0"/>
      <p:bldP spid="45" grpId="0" animBg="1"/>
      <p:bldP spid="46" grpId="0" animBg="1"/>
      <p:bldP spid="47" grpId="0" animBg="1"/>
      <p:bldP spid="56" grpId="0" animBg="1"/>
      <p:bldP spid="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12177291"/>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11179781"/>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98025861"/>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13330077"/>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2062103"/>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r>
              <a:rPr lang="en-US" sz="3200" dirty="0" smtClean="0">
                <a:latin typeface="Seravek" charset="0"/>
                <a:ea typeface="Seravek" charset="0"/>
                <a:cs typeface="Seravek" charset="0"/>
              </a:rPr>
              <a:t>Gains lowest on balanced programs optimized for RMT.</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72375092"/>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lvl="1">
              <a:lnSpc>
                <a:spcPct val="100000"/>
              </a:lnSpc>
              <a:spcBef>
                <a:spcPts val="0"/>
              </a:spcBef>
            </a:pPr>
            <a:r>
              <a:rPr lang="en-US" dirty="0" smtClean="0"/>
              <a:t>E.g., A large table spanning two stages consumes two match units</a:t>
            </a:r>
            <a:endParaRPr lang="en-US" dirty="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34794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42855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15882413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46961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endParaRPr lang="en-US" dirty="0"/>
          </a:p>
        </p:txBody>
      </p:sp>
      <p:sp>
        <p:nvSpPr>
          <p:cNvPr id="9" name="Rectangle 8"/>
          <p:cNvSpPr/>
          <p:nvPr/>
        </p:nvSpPr>
        <p:spPr>
          <a:xfrm>
            <a:off x="1796659" y="524933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latin typeface="Seravek" charset="0"/>
                <a:ea typeface="Seravek" charset="0"/>
                <a:cs typeface="Seravek" charset="0"/>
              </a:rPr>
              <a:t>dRMT</a:t>
            </a:r>
            <a:r>
              <a:rPr lang="en-US" sz="3200" dirty="0" smtClean="0">
                <a:latin typeface="Seravek" charset="0"/>
                <a:ea typeface="Seravek" charset="0"/>
                <a:cs typeface="Seravek" charset="0"/>
              </a:rPr>
              <a:t> incurs a few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additional area.</a:t>
            </a:r>
          </a:p>
          <a:p>
            <a:pPr algn="ctr"/>
            <a:r>
              <a:rPr lang="en-US" sz="3200" dirty="0" smtClean="0">
                <a:latin typeface="Seravek" charset="0"/>
                <a:ea typeface="Seravek" charset="0"/>
                <a:cs typeface="Seravek" charset="0"/>
              </a:rPr>
              <a:t>Modest in comparison to a 300-700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chip.</a:t>
            </a:r>
            <a:endParaRPr lang="en-US" sz="3200" baseline="30000" dirty="0">
              <a:latin typeface="Seravek" charset="0"/>
              <a:ea typeface="Seravek" charset="0"/>
              <a:cs typeface="Seravek" charset="0"/>
            </a:endParaRPr>
          </a:p>
        </p:txBody>
      </p:sp>
      <p:graphicFrame>
        <p:nvGraphicFramePr>
          <p:cNvPr id="2" name="Chart 1"/>
          <p:cNvGraphicFramePr/>
          <p:nvPr>
            <p:extLst>
              <p:ext uri="{D42A27DB-BD31-4B8C-83A1-F6EECF244321}">
                <p14:modId xmlns:p14="http://schemas.microsoft.com/office/powerpoint/2010/main" val="123826937"/>
              </p:ext>
            </p:extLst>
          </p:nvPr>
        </p:nvGraphicFramePr>
        <p:xfrm>
          <a:off x="2042631" y="1339702"/>
          <a:ext cx="8207153" cy="39000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838200" y="1825624"/>
            <a:ext cx="10515600" cy="4758055"/>
          </a:xfrm>
        </p:spPr>
        <p:txBody>
          <a:bodyPr>
            <a:normAutofit/>
          </a:bodyPr>
          <a:lstStyle/>
          <a:p>
            <a:r>
              <a:rPr lang="en-US" dirty="0" err="1" smtClean="0"/>
              <a:t>dRMT</a:t>
            </a:r>
            <a:r>
              <a:rPr lang="en-US" dirty="0" smtClean="0"/>
              <a:t>: Disaggregated architecture </a:t>
            </a:r>
            <a:r>
              <a:rPr lang="en-US" dirty="0"/>
              <a:t>for </a:t>
            </a:r>
            <a:r>
              <a:rPr lang="en-US" dirty="0" smtClean="0"/>
              <a:t>programmable switches</a:t>
            </a:r>
            <a:endParaRPr lang="en-US" dirty="0"/>
          </a:p>
          <a:p>
            <a:endParaRPr lang="en-US" dirty="0" smtClean="0"/>
          </a:p>
          <a:p>
            <a:r>
              <a:rPr lang="en-US" dirty="0" smtClean="0"/>
              <a:t>Ongoing </a:t>
            </a:r>
            <a:r>
              <a:rPr lang="en-US" dirty="0"/>
              <a:t>work: Implementation in programmable </a:t>
            </a:r>
            <a:r>
              <a:rPr lang="en-US" dirty="0" smtClean="0"/>
              <a:t>NIC</a:t>
            </a:r>
          </a:p>
          <a:p>
            <a:endParaRPr lang="en-US" dirty="0"/>
          </a:p>
          <a:p>
            <a:r>
              <a:rPr lang="en-US" dirty="0" smtClean="0"/>
              <a:t>Many open questions</a:t>
            </a:r>
          </a:p>
          <a:p>
            <a:pPr lvl="1"/>
            <a:r>
              <a:rPr lang="en-US" dirty="0" smtClean="0"/>
              <a:t>Scheduling different packet types</a:t>
            </a:r>
          </a:p>
          <a:p>
            <a:pPr lvl="1"/>
            <a:r>
              <a:rPr lang="en-US" dirty="0" err="1" smtClean="0"/>
              <a:t>Stateful</a:t>
            </a:r>
            <a:r>
              <a:rPr lang="en-US" dirty="0" smtClean="0"/>
              <a:t> packet processing</a:t>
            </a:r>
          </a:p>
          <a:p>
            <a:pPr lvl="1"/>
            <a:endParaRPr lang="en-US" dirty="0"/>
          </a:p>
          <a:p>
            <a:r>
              <a:rPr lang="en-US" dirty="0"/>
              <a:t>Webpage: http://</a:t>
            </a:r>
            <a:r>
              <a:rPr lang="en-US" dirty="0" err="1"/>
              <a:t>drmt.technion.ac.il</a:t>
            </a:r>
            <a:r>
              <a:rPr lang="en-US" dirty="0"/>
              <a:t>/</a:t>
            </a:r>
            <a:endParaRPr lang="en-US" dirty="0" smtClean="0"/>
          </a:p>
        </p:txBody>
      </p:sp>
    </p:spTree>
    <p:extLst>
      <p:ext uri="{BB962C8B-B14F-4D97-AF65-F5344CB8AC3E}">
        <p14:creationId xmlns:p14="http://schemas.microsoft.com/office/powerpoint/2010/main" val="6208359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36</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40</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41</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42</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smtClean="0"/>
              <a:t>Compute </a:t>
            </a:r>
            <a:r>
              <a:rPr lang="en-US" dirty="0" smtClean="0"/>
              <a:t>Disaggregation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10954</TotalTime>
  <Words>4986</Words>
  <Application>Microsoft Macintosh PowerPoint</Application>
  <PresentationFormat>Widescreen</PresentationFormat>
  <Paragraphs>1283</Paragraphs>
  <Slides>45</Slides>
  <Notes>42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Three Questions</vt:lpstr>
      <vt:lpstr>Compiling a P4 program to dRMT</vt:lpstr>
      <vt:lpstr>Xbar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crossbar design</vt:lpstr>
      <vt:lpstr>dRMT crossbar design</vt:lpstr>
      <vt:lpstr>dRMT crossbar design</vt:lpstr>
      <vt:lpstr>dRMT’s crossbar</vt:lpstr>
      <vt:lpstr>Comparing areas of RMT and dRMT</vt:lpstr>
      <vt:lpstr>Summary</vt:lpstr>
      <vt:lpstr>Backup slides</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2085</cp:revision>
  <dcterms:created xsi:type="dcterms:W3CDTF">2017-05-13T13:11:05Z</dcterms:created>
  <dcterms:modified xsi:type="dcterms:W3CDTF">2017-08-18T11:48:39Z</dcterms:modified>
</cp:coreProperties>
</file>