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54" r:id="rId15"/>
    <p:sldId id="349" r:id="rId16"/>
    <p:sldId id="289" r:id="rId17"/>
    <p:sldId id="270" r:id="rId18"/>
    <p:sldId id="319" r:id="rId19"/>
    <p:sldId id="321" r:id="rId20"/>
    <p:sldId id="322" r:id="rId21"/>
    <p:sldId id="323" r:id="rId22"/>
    <p:sldId id="324" r:id="rId23"/>
    <p:sldId id="325" r:id="rId24"/>
    <p:sldId id="265" r:id="rId25"/>
    <p:sldId id="327" r:id="rId26"/>
    <p:sldId id="353" r:id="rId27"/>
    <p:sldId id="355" r:id="rId28"/>
    <p:sldId id="343" r:id="rId29"/>
    <p:sldId id="346" r:id="rId30"/>
    <p:sldId id="350" r:id="rId31"/>
    <p:sldId id="351" r:id="rId32"/>
    <p:sldId id="352" r:id="rId33"/>
    <p:sldId id="338" r:id="rId34"/>
    <p:sldId id="290" r:id="rId35"/>
    <p:sldId id="31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657"/>
    <a:srgbClr val="0432FF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5"/>
    <p:restoredTop sz="66109"/>
  </p:normalViewPr>
  <p:slideViewPr>
    <p:cSldViewPr snapToGrid="0" snapToObjects="1" showGuides="1">
      <p:cViewPr>
        <p:scale>
          <a:sx n="90" d="100"/>
          <a:sy n="90" d="100"/>
        </p:scale>
        <p:origin x="1528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19.9</c:v>
                </c:pt>
                <c:pt idx="1">
                  <c:v>29.9</c:v>
                </c:pt>
                <c:pt idx="2">
                  <c:v>39.8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22.7</c:v>
                </c:pt>
                <c:pt idx="1">
                  <c:v>34.1</c:v>
                </c:pt>
                <c:pt idx="2">
                  <c:v>45.5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64404496"/>
        <c:axId val="1564293792"/>
      </c:barChart>
      <c:catAx>
        <c:axId val="1564404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Processors/Stages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4293792"/>
        <c:crosses val="autoZero"/>
        <c:auto val="1"/>
        <c:lblAlgn val="ctr"/>
        <c:lblOffset val="100"/>
        <c:noMultiLvlLbl val="0"/>
      </c:catAx>
      <c:valAx>
        <c:axId val="156429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Area in mm</a:t>
                </a:r>
                <a:r>
                  <a:rPr lang="en-US" baseline="30000" dirty="0" smtClean="0"/>
                  <a:t>2</a:t>
                </a:r>
                <a:endParaRPr lang="en-US" baseline="30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440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7861568"/>
        <c:axId val="1538129472"/>
      </c:barChart>
      <c:catAx>
        <c:axId val="153786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129472"/>
        <c:crosses val="autoZero"/>
        <c:auto val="1"/>
        <c:lblAlgn val="ctr"/>
        <c:lblOffset val="100"/>
        <c:noMultiLvlLbl val="0"/>
      </c:catAx>
      <c:valAx>
        <c:axId val="153812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786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TODO: Contrast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and RMT: every packet in RMT goes through every stage. Here it goes through only one processor. Each packet stays at one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I have given you an overview of </a:t>
            </a:r>
            <a:r>
              <a:rPr lang="en-US" dirty="0" err="1" smtClean="0"/>
              <a:t>dRMT</a:t>
            </a:r>
            <a:r>
              <a:rPr lang="en-US" dirty="0" smtClean="0"/>
              <a:t>, I’ll discuss</a:t>
            </a:r>
            <a:r>
              <a:rPr lang="en-US" baseline="0" dirty="0" smtClean="0"/>
              <a:t> two specific technical contributions in this talk. The paper has many more details.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rest of the talk will look at these questions in more depth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crossbar is not a localized problem. That’s the technical challenge here.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231FF"/>
                </a:solidFill>
              </a:rPr>
              <a:t>(</a:t>
            </a:r>
            <a:r>
              <a:rPr lang="en-US" sz="1200" dirty="0" smtClean="0">
                <a:solidFill>
                  <a:srgbClr val="0231FF"/>
                </a:solidFill>
              </a:rPr>
              <a:t>But </a:t>
            </a:r>
            <a:r>
              <a:rPr lang="en-US" sz="1200" dirty="0" err="1" smtClean="0">
                <a:solidFill>
                  <a:srgbClr val="0231FF"/>
                </a:solidFill>
              </a:rPr>
              <a:t>dRMT</a:t>
            </a:r>
            <a:r>
              <a:rPr lang="en-US" sz="1200" dirty="0" smtClean="0">
                <a:solidFill>
                  <a:srgbClr val="0231FF"/>
                </a:solidFill>
              </a:rPr>
              <a:t> utilizes hardware resources more efficiently</a:t>
            </a:r>
            <a:r>
              <a:rPr lang="en-US" sz="1200" dirty="0" smtClean="0">
                <a:solidFill>
                  <a:srgbClr val="0231FF"/>
                </a:solidFill>
              </a:rPr>
              <a:t>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rgbClr val="0231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94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Could provide more intuition for this decoupling.</a:t>
            </a:r>
          </a:p>
          <a:p>
            <a:r>
              <a:rPr lang="en-US" dirty="0" smtClean="0"/>
              <a:t>Assumption that each table is accessed</a:t>
            </a:r>
            <a:r>
              <a:rPr lang="en-US" baseline="0" dirty="0" smtClean="0"/>
              <a:t> only once per packet.</a:t>
            </a:r>
          </a:p>
          <a:p>
            <a:r>
              <a:rPr lang="en-US" baseline="0" dirty="0" smtClean="0"/>
              <a:t>Crisp way of explaining bin packing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Wasn’t clear what exactly the two problems were. Visual does not depict processor scheduling here.</a:t>
            </a:r>
          </a:p>
          <a:p>
            <a:r>
              <a:rPr lang="en-US" baseline="0" dirty="0" smtClean="0"/>
              <a:t>TODO: Visually depict scheduling here. Could you a cartoon of the scheduling tableau.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</a:p>
          <a:p>
            <a:r>
              <a:rPr lang="en-US" baseline="0" dirty="0" smtClean="0"/>
              <a:t>TODO: More animations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dirty="0" smtClean="0"/>
              <a:t>Could remove this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part of the scheduling was interesting here?</a:t>
            </a:r>
          </a:p>
          <a:p>
            <a:r>
              <a:rPr lang="en-US" dirty="0" smtClean="0"/>
              <a:t>Too much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Talk about why focusing on one processor is sufficient. Maybe bring up single vs. multiple packet types?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08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wasn’t clear until the example what proc. Scheduling even meant.</a:t>
            </a:r>
          </a:p>
          <a:p>
            <a:r>
              <a:rPr lang="en-US" baseline="0" dirty="0" smtClean="0"/>
              <a:t>From here, it was 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24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the cyclical nature of the scheduling problem.</a:t>
            </a:r>
          </a:p>
          <a:p>
            <a:r>
              <a:rPr lang="en-US" dirty="0" smtClean="0"/>
              <a:t>Say that “if there</a:t>
            </a:r>
            <a:r>
              <a:rPr lang="en-US" baseline="0" dirty="0" smtClean="0"/>
              <a:t> were a no-op here”, instead of making it seem like why the n-op is there is obvious. The location of a no-op is non-trivial.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0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</a:t>
            </a:r>
            <a:r>
              <a:rPr lang="en-US" baseline="0" dirty="0" smtClean="0"/>
              <a:t> make sense</a:t>
            </a:r>
          </a:p>
          <a:p>
            <a:r>
              <a:rPr lang="en-US" baseline="0" dirty="0" err="1" smtClean="0"/>
              <a:t>Conisder</a:t>
            </a:r>
            <a:r>
              <a:rPr lang="en-US" baseline="0" dirty="0" smtClean="0"/>
              <a:t> flipping axis in the graph</a:t>
            </a:r>
          </a:p>
          <a:p>
            <a:r>
              <a:rPr lang="en-US" baseline="0" dirty="0" smtClean="0"/>
              <a:t>Don’t show all lines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decent figure</a:t>
            </a:r>
          </a:p>
          <a:p>
            <a:r>
              <a:rPr lang="en-US" dirty="0" smtClean="0"/>
              <a:t>Make the segment crossbar a more prominent</a:t>
            </a:r>
            <a:r>
              <a:rPr lang="en-US" baseline="0" dirty="0" smtClean="0"/>
              <a:t> contribution</a:t>
            </a:r>
          </a:p>
          <a:p>
            <a:r>
              <a:rPr lang="en-US" baseline="0" dirty="0" smtClean="0"/>
              <a:t>Don</a:t>
            </a:r>
            <a:r>
              <a:rPr lang="uk-UA" baseline="0" dirty="0" smtClean="0"/>
              <a:t>’</a:t>
            </a:r>
            <a:r>
              <a:rPr lang="en-US" baseline="0" dirty="0" smtClean="0"/>
              <a:t>t present all three as equally worthy choices</a:t>
            </a:r>
          </a:p>
          <a:p>
            <a:r>
              <a:rPr lang="en-US" baseline="0" dirty="0" smtClean="0"/>
              <a:t>Multiple keys under a cluster: explain</a:t>
            </a:r>
          </a:p>
          <a:p>
            <a:r>
              <a:rPr lang="en-US" baseline="0" dirty="0" smtClean="0"/>
              <a:t>Make it clear what was clever about us creating this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Sub-sub-sub bullets are super-super-superfluous</a:t>
            </a:r>
          </a:p>
          <a:p>
            <a:r>
              <a:rPr lang="en-US" baseline="0" dirty="0" smtClean="0"/>
              <a:t>Add a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results on random P4 DAGs as well?</a:t>
            </a:r>
          </a:p>
          <a:p>
            <a:r>
              <a:rPr lang="en-US" dirty="0" smtClean="0"/>
              <a:t>Highlight the numbers better. Put </a:t>
            </a:r>
            <a:r>
              <a:rPr lang="en-US" dirty="0" err="1" smtClean="0"/>
              <a:t>dRMT</a:t>
            </a:r>
            <a:r>
              <a:rPr lang="en-US" baseline="0" dirty="0" smtClean="0"/>
              <a:t> at the middle.</a:t>
            </a:r>
          </a:p>
          <a:p>
            <a:r>
              <a:rPr lang="en-US" baseline="0" smtClean="0"/>
              <a:t>Make a bar chart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Wasn’t very clear here.</a:t>
            </a:r>
          </a:p>
          <a:p>
            <a:r>
              <a:rPr lang="en-US" baseline="0" dirty="0" smtClean="0"/>
              <a:t>What was interesting: scheduling or ILP?</a:t>
            </a:r>
          </a:p>
          <a:p>
            <a:r>
              <a:rPr lang="en-US" baseline="0" dirty="0" smtClean="0"/>
              <a:t>ILP sounded very procedural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interesting about the ILP here?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Could remove ILP if the problem is stated clearly before hand.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Don’t </a:t>
            </a:r>
            <a:r>
              <a:rPr lang="en-US" baseline="0" dirty="0" smtClean="0"/>
              <a:t>talk about unused actions right here. It’s confusing. Make sure each example focuses on only one problem, not two.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Consider </a:t>
            </a:r>
            <a:r>
              <a:rPr lang="en-US" dirty="0" smtClean="0"/>
              <a:t>removing slide on tables without a match.</a:t>
            </a:r>
            <a:r>
              <a:rPr lang="en-US" baseline="0" dirty="0" smtClean="0"/>
              <a:t> Technically, we can pack this with another program that *does* use the </a:t>
            </a:r>
            <a:r>
              <a:rPr lang="en-US" baseline="0" dirty="0" smtClean="0"/>
              <a:t>match. i.e., </a:t>
            </a:r>
            <a:r>
              <a:rPr lang="en-US" baseline="0" dirty="0" smtClean="0">
                <a:sym typeface="Wingdings"/>
              </a:rPr>
              <a:t>could </a:t>
            </a:r>
            <a:r>
              <a:rPr lang="en-US" baseline="0" dirty="0" smtClean="0">
                <a:sym typeface="Wingdings"/>
              </a:rPr>
              <a:t>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3ACEE758-B1E0-E146-A594-881D7FF9B010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1323-EF66-DB48-924A-6A82D06A902B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483-EB50-4145-AE88-FDCA453066CB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1413B59A-65CD-9F48-BB52-13742438337F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A68-95DD-684B-B3F2-F5E01E8FB5C8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29BB-3D19-1349-A1B8-A4F943120660}" type="datetime1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331D-890D-3143-8EC1-2CB4B7B9639D}" type="datetime1">
              <a:rPr lang="en-US" smtClean="0"/>
              <a:t>8/16/17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122B-B602-9544-8970-C67C2EDFA6F9}" type="datetime1">
              <a:rPr lang="en-US" smtClean="0"/>
              <a:t>8/16/17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74AC-01F2-9A4B-800E-2BC1B351743C}" type="datetime1">
              <a:rPr lang="en-US" smtClean="0"/>
              <a:t>8/16/17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8406-4460-7E49-9913-6009EBC7B617}" type="datetime1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C06-867B-7C49-A2B4-7D9ACC232DE8}" type="datetime1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90A3E028-2444-3248-86FF-320A994DDA6C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u="sng" dirty="0" err="1"/>
              <a:t>Anirudh</a:t>
            </a:r>
            <a:r>
              <a:rPr lang="en-US" sz="2800" u="sng" dirty="0"/>
              <a:t> </a:t>
            </a:r>
            <a:r>
              <a:rPr lang="en-US" sz="2800" u="sng" dirty="0" err="1" smtClean="0"/>
              <a:t>Sivaraman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Shay </a:t>
            </a:r>
            <a:r>
              <a:rPr lang="en-US" sz="2800" dirty="0" err="1" smtClean="0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</a:t>
            </a:r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1806646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endParaRPr lang="en-US" sz="800" dirty="0" smtClean="0"/>
          </a:p>
          <a:p>
            <a:endParaRPr lang="en-US" sz="3200" dirty="0" smtClean="0"/>
          </a:p>
          <a:p>
            <a:r>
              <a:rPr lang="en-US" sz="3200" dirty="0" smtClean="0"/>
              <a:t>Is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crossbar feasible?</a:t>
            </a:r>
            <a:endParaRPr lang="en-US" sz="3200" dirty="0" smtClean="0"/>
          </a:p>
          <a:p>
            <a:pPr lvl="1"/>
            <a:r>
              <a:rPr lang="en-US" dirty="0" smtClean="0"/>
              <a:t>Wiring complexity and area overhead</a:t>
            </a: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1806646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Yes. </a:t>
            </a:r>
            <a:r>
              <a:rPr lang="en-US" sz="3200" dirty="0">
                <a:solidFill>
                  <a:srgbClr val="0231FF"/>
                </a:solidFill>
              </a:rPr>
              <a:t>C</a:t>
            </a:r>
            <a:r>
              <a:rPr lang="en-US" sz="3200" dirty="0" smtClean="0">
                <a:solidFill>
                  <a:srgbClr val="0231FF"/>
                </a:solidFill>
              </a:rPr>
              <a:t>ompiler can</a:t>
            </a:r>
            <a:r>
              <a:rPr lang="en-US" sz="3200" dirty="0" smtClean="0">
                <a:solidFill>
                  <a:srgbClr val="0231FF"/>
                </a:solidFill>
              </a:rPr>
              <a:t> schedule a program to </a:t>
            </a:r>
            <a:r>
              <a:rPr lang="en-US" sz="3200" dirty="0" smtClean="0">
                <a:solidFill>
                  <a:srgbClr val="0231FF"/>
                </a:solidFill>
              </a:rPr>
              <a:t>prevent contention.</a:t>
            </a:r>
          </a:p>
          <a:p>
            <a:endParaRPr lang="en-US" sz="800" dirty="0" smtClean="0"/>
          </a:p>
          <a:p>
            <a:r>
              <a:rPr lang="en-US" sz="3200" dirty="0" smtClean="0"/>
              <a:t>Is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crossbar feasible?</a:t>
            </a:r>
            <a:endParaRPr lang="en-US" sz="3200" dirty="0" smtClean="0"/>
          </a:p>
          <a:p>
            <a:pPr lvl="1"/>
            <a:r>
              <a:rPr lang="en-US" dirty="0"/>
              <a:t>Wiring complexity and </a:t>
            </a:r>
            <a:r>
              <a:rPr lang="en-US" dirty="0" smtClean="0"/>
              <a:t>area overhead</a:t>
            </a:r>
            <a:endParaRPr lang="en-US" dirty="0" smtClean="0"/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</a:t>
            </a:r>
            <a:r>
              <a:rPr lang="en-US" sz="3200" dirty="0" smtClean="0">
                <a:solidFill>
                  <a:srgbClr val="0231FF"/>
                </a:solidFill>
              </a:rPr>
              <a:t>. </a:t>
            </a:r>
            <a:r>
              <a:rPr lang="en-US" sz="3200" dirty="0" smtClean="0">
                <a:solidFill>
                  <a:srgbClr val="0231FF"/>
                </a:solidFill>
              </a:rPr>
              <a:t>We have designed a crossbar for up to 32 processors.</a:t>
            </a:r>
            <a:endParaRPr lang="en-US" sz="32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4767" y="1899115"/>
            <a:ext cx="4101736" cy="47984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Table placement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Processor scheduling</a:t>
            </a:r>
            <a:endParaRPr lang="en-US" sz="1800" dirty="0"/>
          </a:p>
          <a:p>
            <a:endParaRPr lang="en-US" sz="3600" dirty="0"/>
          </a:p>
          <a:p>
            <a:pPr marL="0" indent="0">
              <a:buNone/>
            </a:pPr>
            <a:r>
              <a:rPr lang="en-US" sz="3000" dirty="0" smtClean="0"/>
              <a:t>Crossbar decouples the two problems</a:t>
            </a:r>
            <a:endParaRPr lang="en-US" sz="30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4637314" y="1825152"/>
            <a:ext cx="7223772" cy="4849968"/>
            <a:chOff x="1632386" y="1942335"/>
            <a:chExt cx="8399900" cy="502757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298973" y="2190018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298973" y="3166619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298973" y="2537354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298973" y="2809577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08141" y="265531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632386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43188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8398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9199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20089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30891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13452" y="2022622"/>
              <a:ext cx="1644510" cy="1118457"/>
              <a:chOff x="2100665" y="2119910"/>
              <a:chExt cx="1656097" cy="222598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22" name="Trapezoid 21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1887006" y="5329646"/>
              <a:ext cx="1506655" cy="1640264"/>
              <a:chOff x="1887006" y="4277169"/>
              <a:chExt cx="1506655" cy="297891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87006" y="4771820"/>
                <a:ext cx="1506655" cy="24842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613902" y="5329646"/>
              <a:ext cx="1506655" cy="1640265"/>
              <a:chOff x="1887006" y="4277169"/>
              <a:chExt cx="1506655" cy="29789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7758468" y="5329646"/>
              <a:ext cx="1506655" cy="1640265"/>
              <a:chOff x="1887006" y="4277169"/>
              <a:chExt cx="1506655" cy="29789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6591789" y="6127986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650031" y="33924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367229" y="3389484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613001" y="33842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1893646" y="3683738"/>
              <a:ext cx="7472425" cy="1644608"/>
              <a:chOff x="3667044" y="2253664"/>
              <a:chExt cx="3460640" cy="79465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667044" y="2253664"/>
                <a:ext cx="3460640" cy="7946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3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4161341" y="2409648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Freeform 39"/>
              <p:cNvSpPr/>
              <p:nvPr/>
            </p:nvSpPr>
            <p:spPr>
              <a:xfrm flipH="1" flipV="1">
                <a:off x="5400070" y="2659335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Freeform 40"/>
              <p:cNvSpPr/>
              <p:nvPr/>
            </p:nvSpPr>
            <p:spPr>
              <a:xfrm flipH="1">
                <a:off x="5420121" y="2416920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Freeform 41"/>
              <p:cNvSpPr/>
              <p:nvPr/>
            </p:nvSpPr>
            <p:spPr>
              <a:xfrm flipV="1">
                <a:off x="4181391" y="2666607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2406486" y="209183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88092" y="219362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70114" y="227502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27222" y="2027346"/>
              <a:ext cx="1644510" cy="1118457"/>
              <a:chOff x="2100665" y="2119910"/>
              <a:chExt cx="1656097" cy="22259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9" name="Trapezoid 48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1" name="Rectangle 50"/>
            <p:cNvSpPr/>
            <p:nvPr/>
          </p:nvSpPr>
          <p:spPr>
            <a:xfrm>
              <a:off x="5120256" y="209656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201862" y="2198347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83884" y="227975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719540" y="2019008"/>
              <a:ext cx="1644510" cy="1118457"/>
              <a:chOff x="2100665" y="2119910"/>
              <a:chExt cx="1656097" cy="222598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9" name="Rectangle 58"/>
            <p:cNvSpPr/>
            <p:nvPr/>
          </p:nvSpPr>
          <p:spPr>
            <a:xfrm>
              <a:off x="8312574" y="208822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94180" y="219000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476202" y="227141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905641" y="5354383"/>
            <a:ext cx="1295698" cy="1319574"/>
            <a:chOff x="3280596" y="3290652"/>
            <a:chExt cx="1295698" cy="1319574"/>
          </a:xfrm>
        </p:grpSpPr>
        <p:sp>
          <p:nvSpPr>
            <p:cNvPr id="78" name="Rectangle 77"/>
            <p:cNvSpPr/>
            <p:nvPr/>
          </p:nvSpPr>
          <p:spPr>
            <a:xfrm>
              <a:off x="3280596" y="329065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25604" y="3381598"/>
              <a:ext cx="1049447" cy="1188146"/>
            </a:xfrm>
            <a:prstGeom prst="rect">
              <a:avLst/>
            </a:prstGeom>
            <a:solidFill>
              <a:srgbClr val="00FD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200346" y="5354383"/>
            <a:ext cx="1295698" cy="1319574"/>
            <a:chOff x="3218925" y="5381772"/>
            <a:chExt cx="1295698" cy="1319574"/>
          </a:xfrm>
        </p:grpSpPr>
        <p:sp>
          <p:nvSpPr>
            <p:cNvPr id="76" name="Rectangle 75"/>
            <p:cNvSpPr/>
            <p:nvPr/>
          </p:nvSpPr>
          <p:spPr>
            <a:xfrm>
              <a:off x="3218925" y="538177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53592" y="5428683"/>
              <a:ext cx="1012400" cy="659147"/>
            </a:xfrm>
            <a:prstGeom prst="rect">
              <a:avLst/>
            </a:prstGeom>
            <a:solidFill>
              <a:srgbClr val="00FA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53339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856283" y="5354291"/>
            <a:ext cx="1295698" cy="1319574"/>
            <a:chOff x="1773645" y="5378025"/>
            <a:chExt cx="1295698" cy="1319574"/>
          </a:xfrm>
        </p:grpSpPr>
        <p:sp>
          <p:nvSpPr>
            <p:cNvPr id="77" name="Rectangle 76"/>
            <p:cNvSpPr/>
            <p:nvPr/>
          </p:nvSpPr>
          <p:spPr>
            <a:xfrm>
              <a:off x="1773645" y="5378025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4608" y="5415574"/>
              <a:ext cx="841565" cy="685363"/>
            </a:xfrm>
            <a:prstGeom prst="rect">
              <a:avLst/>
            </a:prstGeom>
            <a:solidFill>
              <a:srgbClr val="FFFC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97668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75898" y="5447486"/>
              <a:ext cx="363719" cy="636150"/>
            </a:xfrm>
            <a:prstGeom prst="rect">
              <a:avLst/>
            </a:prstGeom>
            <a:solidFill>
              <a:srgbClr val="FF93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51121" y="156953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471934" y="156614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59804" y="156240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N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4605256" y="1841449"/>
            <a:ext cx="1772086" cy="1415952"/>
            <a:chOff x="4605256" y="1841449"/>
            <a:chExt cx="1772086" cy="1415952"/>
          </a:xfrm>
        </p:grpSpPr>
        <p:sp>
          <p:nvSpPr>
            <p:cNvPr id="89" name="Rectangle 88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938761" y="1836164"/>
            <a:ext cx="1772086" cy="1415952"/>
            <a:chOff x="4605256" y="1841449"/>
            <a:chExt cx="1772086" cy="1415952"/>
          </a:xfrm>
        </p:grpSpPr>
        <p:sp>
          <p:nvSpPr>
            <p:cNvPr id="102" name="Rectangle 101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684610" y="1835032"/>
            <a:ext cx="1772086" cy="1415952"/>
            <a:chOff x="4605256" y="1841449"/>
            <a:chExt cx="1772086" cy="1415952"/>
          </a:xfrm>
        </p:grpSpPr>
        <p:sp>
          <p:nvSpPr>
            <p:cNvPr id="105" name="Rectangle 104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 dirty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5" y="1825625"/>
            <a:ext cx="11702143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4458" y="2135045"/>
            <a:ext cx="5067413" cy="3133544"/>
            <a:chOff x="524458" y="2187297"/>
            <a:chExt cx="5067413" cy="3133544"/>
          </a:xfrm>
        </p:grpSpPr>
        <p:sp>
          <p:nvSpPr>
            <p:cNvPr id="59" name="Oval 58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Arrow Connector 61"/>
            <p:cNvCxnSpPr>
              <a:stCxn id="60" idx="6"/>
              <a:endCxn id="67" idx="2"/>
            </p:cNvCxnSpPr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70" name="Straight Arrow Connector 69"/>
            <p:cNvCxnSpPr>
              <a:stCxn id="59" idx="6"/>
              <a:endCxn id="60" idx="2"/>
            </p:cNvCxnSpPr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36" name="Straight Arrow Connector 235"/>
            <p:cNvCxnSpPr>
              <a:stCxn id="60" idx="5"/>
              <a:endCxn id="61" idx="2"/>
            </p:cNvCxnSpPr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24458" y="4152316"/>
              <a:ext cx="5067413" cy="1168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 smtClean="0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 smtClean="0">
                  <a:latin typeface="Seravek" charset="0"/>
                  <a:ea typeface="Seravek" charset="0"/>
                  <a:cs typeface="Seravek" charset="0"/>
                </a:rPr>
                <a:t>M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 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(Match latency)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A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(Action latency) = 1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8467" y="1688363"/>
            <a:ext cx="6296294" cy="3614081"/>
            <a:chOff x="5512523" y="1688363"/>
            <a:chExt cx="6296294" cy="3614081"/>
          </a:xfrm>
        </p:grpSpPr>
        <p:sp>
          <p:nvSpPr>
            <p:cNvPr id="18" name="TextBox 17"/>
            <p:cNvSpPr txBox="1"/>
            <p:nvPr/>
          </p:nvSpPr>
          <p:spPr>
            <a:xfrm>
              <a:off x="5512523" y="4100064"/>
              <a:ext cx="6296294" cy="120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can do 1 match/action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IPC (Concurrency) = 1  </a:t>
              </a:r>
              <a:r>
                <a:rPr lang="en-US" sz="3000" dirty="0" err="1" smtClean="0">
                  <a:latin typeface="Seravek" charset="0"/>
                  <a:ea typeface="Seravek" charset="0"/>
                  <a:cs typeface="Seravek" charset="0"/>
                </a:rPr>
                <a:t>pkt</a:t>
              </a: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 per cycle</a:t>
              </a:r>
              <a:endParaRPr lang="en-US" sz="30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27598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38400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1471" y="1688365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43610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54411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69087" y="1688363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2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08664" y="2062775"/>
              <a:ext cx="1644510" cy="1118457"/>
              <a:chOff x="2100665" y="2119910"/>
              <a:chExt cx="1656097" cy="222598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6901698" y="213199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83304" y="223377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65326" y="231518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022434" y="2067499"/>
              <a:ext cx="1644510" cy="1118457"/>
              <a:chOff x="2100665" y="2119910"/>
              <a:chExt cx="1656097" cy="22259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3" name="Trapezoid 42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45" name="Rectangle 44"/>
            <p:cNvSpPr/>
            <p:nvPr/>
          </p:nvSpPr>
          <p:spPr>
            <a:xfrm>
              <a:off x="9615468" y="213671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697074" y="2238500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79096" y="231990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99702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46" y="221432"/>
            <a:ext cx="1146090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804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9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635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4637315" y="3721260"/>
            <a:ext cx="1227908" cy="118328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65368" y="3240557"/>
            <a:ext cx="34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Each processor can only do 1 action 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per cycle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21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4" name="Oval 2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2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27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22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23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7178"/>
              </p:ext>
            </p:extLst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5308"/>
              </p:ext>
            </p:extLst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</a:t>
              </a: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optimal: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81052" y="1690688"/>
            <a:ext cx="7340440" cy="5167312"/>
            <a:chOff x="2187392" y="1472918"/>
            <a:chExt cx="7031546" cy="53850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392" y="1627909"/>
              <a:ext cx="6973455" cy="52300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5086" y="1654035"/>
              <a:ext cx="35995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Seravek" charset="0"/>
                  <a:ea typeface="Seravek" charset="0"/>
                  <a:cs typeface="Seravek" charset="0"/>
                </a:rPr>
                <a:t>                                                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9780" y="1472918"/>
              <a:ext cx="6289158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ravek" charset="0"/>
                  <a:ea typeface="Seravek" charset="0"/>
                  <a:cs typeface="Seravek" charset="0"/>
                </a:rPr>
                <a:t>Throughput vs. Processors for switch.p4 egress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The crossbar is critical to </a:t>
            </a:r>
            <a:r>
              <a:rPr lang="en-US" sz="3200" dirty="0" err="1" smtClean="0"/>
              <a:t>dRMT</a:t>
            </a:r>
            <a:r>
              <a:rPr lang="en-US" sz="3200" dirty="0" smtClean="0"/>
              <a:t>: Can we build it?</a:t>
            </a:r>
          </a:p>
          <a:p>
            <a:endParaRPr lang="en-US" sz="3200" dirty="0" smtClean="0"/>
          </a:p>
          <a:p>
            <a:r>
              <a:rPr lang="en-US" sz="3200" dirty="0" smtClean="0"/>
              <a:t>Requirements</a:t>
            </a:r>
            <a:r>
              <a:rPr lang="en-US" sz="3200" dirty="0" smtClean="0"/>
              <a:t>: 32 processors, 32 memory clusters, 8 keys</a:t>
            </a:r>
          </a:p>
          <a:p>
            <a:endParaRPr lang="en-US" sz="3200" dirty="0" smtClean="0"/>
          </a:p>
          <a:p>
            <a:r>
              <a:rPr lang="en-US" sz="3200" dirty="0" smtClean="0"/>
              <a:t>Two </a:t>
            </a:r>
            <a:r>
              <a:rPr lang="en-US" sz="3200" dirty="0" smtClean="0"/>
              <a:t>extremes</a:t>
            </a:r>
          </a:p>
          <a:p>
            <a:pPr lvl="1"/>
            <a:r>
              <a:rPr lang="en-US" sz="2800" dirty="0" smtClean="0"/>
              <a:t>Full crossbar from each processor key to each </a:t>
            </a:r>
            <a:r>
              <a:rPr lang="en-US" sz="2800" dirty="0"/>
              <a:t>cluster </a:t>
            </a:r>
            <a:r>
              <a:rPr lang="en-US" sz="2800" dirty="0" smtClean="0"/>
              <a:t>key</a:t>
            </a:r>
          </a:p>
          <a:p>
            <a:pPr lvl="2"/>
            <a:r>
              <a:rPr lang="en-US" sz="2400" dirty="0" smtClean="0"/>
              <a:t>((</a:t>
            </a:r>
            <a:r>
              <a:rPr lang="en-US" sz="2400" dirty="0"/>
              <a:t>32 * 8) * (32 * </a:t>
            </a:r>
            <a:r>
              <a:rPr lang="en-US" sz="2400" dirty="0" smtClean="0"/>
              <a:t>8) crossbar), very flexible, but very costly</a:t>
            </a:r>
          </a:p>
          <a:p>
            <a:pPr lvl="1"/>
            <a:r>
              <a:rPr lang="en-US" sz="2800" dirty="0" smtClean="0"/>
              <a:t>Unit crossbar between each processor and each cluster</a:t>
            </a:r>
          </a:p>
          <a:p>
            <a:pPr lvl="2"/>
            <a:r>
              <a:rPr lang="en-US" sz="2400" dirty="0" smtClean="0"/>
              <a:t>Wide 32*32 crossbar, inflexible, but cheap</a:t>
            </a:r>
          </a:p>
          <a:p>
            <a:endParaRPr lang="en-US" sz="200" dirty="0"/>
          </a:p>
          <a:p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dRMT’s</a:t>
            </a:r>
            <a:r>
              <a:rPr lang="en-US" dirty="0" smtClean="0"/>
              <a:t> segment crossbar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Segment crossbar: 8 parallel (32 * 32) </a:t>
            </a:r>
            <a:r>
              <a:rPr lang="en-US" sz="3200" dirty="0" smtClean="0"/>
              <a:t>crossbars</a:t>
            </a:r>
          </a:p>
          <a:p>
            <a:pPr lvl="1"/>
            <a:r>
              <a:rPr lang="en-US" sz="2800" dirty="0" smtClean="0"/>
              <a:t>Compromise </a:t>
            </a:r>
            <a:r>
              <a:rPr lang="en-US" sz="2800" dirty="0"/>
              <a:t>between full and unit crossbar</a:t>
            </a:r>
          </a:p>
          <a:p>
            <a:r>
              <a:rPr lang="en-US" sz="3200" dirty="0"/>
              <a:t>Segment </a:t>
            </a:r>
            <a:r>
              <a:rPr lang="en-US" sz="3200" dirty="0" smtClean="0"/>
              <a:t>equivalent to</a:t>
            </a:r>
            <a:r>
              <a:rPr lang="en-US" sz="3200" dirty="0" smtClean="0"/>
              <a:t> </a:t>
            </a:r>
            <a:r>
              <a:rPr lang="en-US" sz="3200" dirty="0"/>
              <a:t>full </a:t>
            </a:r>
            <a:r>
              <a:rPr lang="en-US" sz="3200" dirty="0" smtClean="0"/>
              <a:t>if </a:t>
            </a:r>
            <a:r>
              <a:rPr lang="en-US" sz="3200" dirty="0"/>
              <a:t>tables are not split across </a:t>
            </a:r>
            <a:r>
              <a:rPr lang="en-US" sz="3200" dirty="0" smtClean="0"/>
              <a:t>clusters</a:t>
            </a:r>
          </a:p>
          <a:p>
            <a:pPr lvl="1"/>
            <a:r>
              <a:rPr lang="en-US" sz="2800" dirty="0" smtClean="0"/>
              <a:t>Can assign keys to segments appropriately to achieve equivalence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16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areas of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incurs about 14% additional area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39512275"/>
              </p:ext>
            </p:extLst>
          </p:nvPr>
        </p:nvGraphicFramePr>
        <p:xfrm>
          <a:off x="2042631" y="1339702"/>
          <a:ext cx="8207153" cy="390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</a:p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83044" y="5119207"/>
            <a:ext cx="1517355" cy="1524481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97929" y="5119205"/>
            <a:ext cx="1531334" cy="1538769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6513" y="5500688"/>
            <a:ext cx="1500188" cy="1126023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7694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  <a:endParaRPr lang="en-US" sz="2200" dirty="0"/>
            </a:p>
          </p:txBody>
        </p:sp>
      </p:grp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3483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Root cause of all 3 problems: RMT aggregates resources into stages that provide a fixed ratio of </a:t>
            </a:r>
            <a:r>
              <a:rPr lang="en-US" dirty="0" err="1"/>
              <a:t>memory:match:action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dRMT</a:t>
            </a:r>
            <a:r>
              <a:rPr lang="en-US" dirty="0"/>
              <a:t> (disaggregated Reconfigurable Match-Action Tables) solves all 3 problems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</a:rPr>
              <a:t>Key idea: </a:t>
            </a:r>
            <a:r>
              <a:rPr lang="en-US" dirty="0"/>
              <a:t>Disaggregate resources of a programmable switch; allocate them independently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10093</TotalTime>
  <Words>2497</Words>
  <Application>Microsoft Macintosh PowerPoint</Application>
  <PresentationFormat>Widescreen</PresentationFormat>
  <Paragraphs>815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The dRMT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Contributions</vt:lpstr>
      <vt:lpstr>Two Key Contributions</vt:lpstr>
      <vt:lpstr>Compiling a program to dRMT</vt:lpstr>
      <vt:lpstr>Scheduling Constraints</vt:lpstr>
      <vt:lpstr>Extracting dependencies from P4 programs</vt:lpstr>
      <vt:lpstr>Scheduling Example</vt:lpstr>
      <vt:lpstr>Scheduling Example</vt:lpstr>
      <vt:lpstr>Scheduling Example</vt:lpstr>
      <vt:lpstr>Scheduling Example</vt:lpstr>
      <vt:lpstr>Scheduling Example</vt:lpstr>
      <vt:lpstr>Scheduling Example</vt:lpstr>
      <vt:lpstr>Evaluation: switch.p4 on RMT and dRMT</vt:lpstr>
      <vt:lpstr>dRMT eliminates performance cliffs</vt:lpstr>
      <vt:lpstr>dRMT crossbar design</vt:lpstr>
      <vt:lpstr>dRMT’s segment crossbar</vt:lpstr>
      <vt:lpstr>Comparing areas of RMT and dRMT</vt:lpstr>
      <vt:lpstr>Summary</vt:lpstr>
      <vt:lpstr>Backup slides</vt:lpstr>
      <vt:lpstr>dRMT hardware: instruction memory</vt:lpstr>
      <vt:lpstr>dRMT architecture: crossbar</vt:lpstr>
      <vt:lpstr>dRMT Match Action Processor</vt:lpstr>
      <vt:lpstr>ILP formulation of scheduling problem</vt:lpstr>
      <vt:lpstr>Enforcing periodic resource constraints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1355</cp:revision>
  <dcterms:created xsi:type="dcterms:W3CDTF">2017-05-13T13:11:05Z</dcterms:created>
  <dcterms:modified xsi:type="dcterms:W3CDTF">2017-08-16T15:41:43Z</dcterms:modified>
</cp:coreProperties>
</file>