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73252"/>
  </p:normalViewPr>
  <p:slideViewPr>
    <p:cSldViewPr snapToGrid="0" snapToObjects="1" showGuides="1">
      <p:cViewPr>
        <p:scale>
          <a:sx n="94" d="100"/>
          <a:sy n="94" d="100"/>
        </p:scale>
        <p:origin x="936" y="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800014048"/>
        <c:axId val="-799999376"/>
      </c:scatterChart>
      <c:valAx>
        <c:axId val="-80001404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799999376"/>
        <c:crosses val="autoZero"/>
        <c:crossBetween val="midCat"/>
      </c:valAx>
      <c:valAx>
        <c:axId val="-799999376"/>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800014048"/>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1190646848"/>
        <c:axId val="-1190568448"/>
      </c:barChart>
      <c:catAx>
        <c:axId val="-1190646848"/>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190568448"/>
        <c:crosses val="autoZero"/>
        <c:auto val="1"/>
        <c:lblAlgn val="ctr"/>
        <c:lblOffset val="100"/>
        <c:noMultiLvlLbl val="0"/>
      </c:catAx>
      <c:valAx>
        <c:axId val="-119056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190646848"/>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799686608"/>
        <c:axId val="-799712704"/>
      </c:barChart>
      <c:catAx>
        <c:axId val="-79968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712704"/>
        <c:crosses val="autoZero"/>
        <c:auto val="1"/>
        <c:lblAlgn val="ctr"/>
        <c:lblOffset val="100"/>
        <c:noMultiLvlLbl val="0"/>
      </c:catAx>
      <c:valAx>
        <c:axId val="-799712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686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 Try to get this done in 1 minute. Needs a crisp delivery.</a:t>
            </a:r>
          </a:p>
          <a:p>
            <a:r>
              <a:rPr lang="en-US" baseline="0" dirty="0" smtClean="0"/>
              <a:t>TODO: Don’t need to spend too much time on why the questions are non obvious.</a:t>
            </a:r>
          </a:p>
          <a:p>
            <a:endParaRPr lang="en-US" baseline="0" dirty="0" smtClean="0"/>
          </a:p>
          <a:p>
            <a:r>
              <a:rPr lang="en-US" baseline="0" dirty="0" smtClean="0"/>
              <a:t>Now </a:t>
            </a:r>
            <a:r>
              <a:rPr lang="en-US" baseline="0" dirty="0" smtClean="0"/>
              <a:t>that we have introduced </a:t>
            </a:r>
            <a:r>
              <a:rPr lang="en-US" baseline="0" dirty="0" err="1" smtClean="0"/>
              <a:t>dRMT</a:t>
            </a:r>
            <a:r>
              <a:rPr lang="en-US" baseline="0" dirty="0" smtClean="0"/>
              <a:t> and shown a few toy examples of why it’s better than RMT,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a:t>
            </a:r>
            <a:r>
              <a:rPr lang="en-US" baseline="0" dirty="0" smtClean="0"/>
              <a:t>processing, which is a </a:t>
            </a:r>
            <a:r>
              <a:rPr lang="en-US" baseline="0" dirty="0" err="1" smtClean="0"/>
              <a:t>reqmt</a:t>
            </a:r>
            <a:r>
              <a:rPr lang="en-US" baseline="0" dirty="0" smtClean="0"/>
              <a:t> for all routers.</a:t>
            </a:r>
          </a:p>
          <a:p>
            <a:endParaRPr lang="en-US" baseline="0" dirty="0" smtClean="0"/>
          </a:p>
          <a:p>
            <a:r>
              <a:rPr lang="en-US" baseline="0" dirty="0" smtClean="0"/>
              <a:t> </a:t>
            </a:r>
            <a:r>
              <a:rPr lang="en-US" baseline="0" dirty="0" smtClean="0"/>
              <a:t>Routers are known for providing deterministic throughput at the router’s line rate and deterministic latency regardless of what feature set is turned on. It’s deterministic in the sense that the throughput and latency do not vary when the router is actually operational. IN other words, you can say before you turn on your router what the throughput and latency will be.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 This is important for two reasons. First, a </a:t>
            </a:r>
            <a:r>
              <a:rPr lang="en-US" sz="600" baseline="0" dirty="0" smtClean="0"/>
              <a:t>crossbar needs to span a large spatial extent (wiring complexity and area overheads), so it’s unclear whether this is feasible. Second, because once a packet is assigned to a </a:t>
            </a:r>
            <a:r>
              <a:rPr lang="en-US" sz="600" baseline="0" dirty="0" err="1" smtClean="0"/>
              <a:t>dRMT</a:t>
            </a:r>
            <a:r>
              <a:rPr lang="en-US" sz="600" baseline="0" dirty="0" smtClean="0"/>
              <a:t> proc, it is never moved to another proc, </a:t>
            </a:r>
            <a:r>
              <a:rPr lang="en-US" sz="600" baseline="0" dirty="0" err="1" smtClean="0"/>
              <a:t>dRMT</a:t>
            </a:r>
            <a:r>
              <a:rPr lang="en-US" sz="600" baseline="0" dirty="0" smtClean="0"/>
              <a:t> processors execute all operations for a packet. Hence, they store all operations for a packet instead of an RMT stage, which only stores a fragment of the entire program.</a:t>
            </a:r>
            <a:endParaRPr lang="en-US" baseline="0" dirty="0" smtClean="0"/>
          </a:p>
          <a:p>
            <a:endParaRPr lang="en-US" baseline="0" dirty="0" smtClean="0"/>
          </a:p>
          <a:p>
            <a:r>
              <a:rPr lang="en-US" baseline="0" dirty="0" smtClean="0"/>
              <a:t>Now, let’s look at the answers. 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sz="1200" baseline="0" dirty="0" smtClean="0"/>
              <a:t>For </a:t>
            </a:r>
            <a:r>
              <a:rPr lang="en-US" sz="1200" baseline="0" dirty="0" err="1" smtClean="0"/>
              <a:t>dRMT’s</a:t>
            </a:r>
            <a:r>
              <a:rPr lang="en-US" sz="1200" baseline="0" dirty="0" smtClean="0"/>
              <a:t> processor, w</a:t>
            </a:r>
            <a:r>
              <a:rPr lang="en-US" baseline="0" dirty="0" smtClean="0"/>
              <a:t>e borrow many elements of RMT, such as its instruction set for actions, and its match key unit. But because each </a:t>
            </a:r>
            <a:r>
              <a:rPr lang="en-US" baseline="0" dirty="0" err="1" smtClean="0"/>
              <a:t>dRMT’s</a:t>
            </a:r>
            <a:r>
              <a:rPr lang="en-US" baseline="0" dirty="0" smtClean="0"/>
              <a:t> processor stores all operations for a given packet, we had to optimize </a:t>
            </a:r>
            <a:r>
              <a:rPr lang="en-US" baseline="0" dirty="0" err="1" smtClean="0"/>
              <a:t>dRMT’s</a:t>
            </a:r>
            <a:r>
              <a:rPr lang="en-US" baseline="0" dirty="0" smtClean="0"/>
              <a:t> processor to make sure it didn’t consume too much more area. We also designed a crossbar for </a:t>
            </a:r>
            <a:r>
              <a:rPr lang="en-US" baseline="0" dirty="0" err="1" smtClean="0"/>
              <a:t>dRMT</a:t>
            </a:r>
            <a:r>
              <a:rPr lang="en-US" baseline="0" dirty="0" smtClean="0"/>
              <a:t> that scales to up to 32 processors, the number of stages in RMT. We evaluated both the crossbar and processor to show that they meet timing at 1 GHz.  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table placement is handled by</a:t>
            </a:r>
            <a:r>
              <a:rPr lang="en-US" baseline="0" dirty="0" smtClean="0"/>
              <a:t> prior work by Jose et 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we focus on processor scheduling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Every table</a:t>
            </a:r>
            <a:r>
              <a:rPr lang="en-US" baseline="0" dirty="0" smtClean="0"/>
              <a:t> is accessed once per packet is a restriction for RMT as well. Saying “all programs we know of,” makes it sound like there are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technical details of why they are decoupled is less important than people understanding that they *are* decoupled.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a:t>
            </a:r>
            <a:r>
              <a:rPr lang="en-US" baseline="0" dirty="0" smtClean="0"/>
              <a:t> them in the sense that you can solve them independently and put them together and the solution will: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Work for the joint 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No better than any other solution for the joint problem (the non-trivial part</a:t>
            </a:r>
            <a:r>
              <a:rPr lang="en-US" baseline="0" dirty="0" smtClean="0"/>
              <a:t>).</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r>
              <a:rPr lang="en-US" baseline="0" dirty="0" smtClean="0"/>
              <a:t>.</a:t>
            </a:r>
          </a:p>
          <a:p>
            <a:r>
              <a:rPr lang="en-US" baseline="0" dirty="0" smtClean="0"/>
              <a:t>TODO: State that it</a:t>
            </a:r>
            <a:r>
              <a:rPr lang="uk-UA" baseline="0" dirty="0" smtClean="0"/>
              <a:t>’</a:t>
            </a:r>
            <a:r>
              <a:rPr lang="en-US" baseline="0" dirty="0" smtClean="0"/>
              <a:t>s a very simply linear DAG. In general, it can be more complicated.</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why we want to minimize no-ops to minimize packet processing latency.</a:t>
            </a:r>
          </a:p>
          <a:p>
            <a:endParaRPr lang="en-US" baseline="0" dirty="0" smtClean="0"/>
          </a:p>
          <a:p>
            <a:r>
              <a:rPr lang="en-US" baseline="0" dirty="0" smtClean="0"/>
              <a:t>N sectors are not N processors. They are N periods.</a:t>
            </a:r>
          </a:p>
          <a:p>
            <a:r>
              <a:rPr lang="en-US" baseline="0" dirty="0" smtClean="0"/>
              <a:t>Bullets are taking up too much room and detracting from the animation. Remove the three sub-bullets and make the </a:t>
            </a:r>
            <a:r>
              <a:rPr lang="en-US" baseline="0" dirty="0" err="1" smtClean="0"/>
              <a:t>cirle</a:t>
            </a:r>
            <a:r>
              <a:rPr lang="en-US" baseline="0" dirty="0" smtClean="0"/>
              <a:t> animation front and center.</a:t>
            </a:r>
          </a:p>
          <a:p>
            <a:r>
              <a:rPr lang="en-US" baseline="0" dirty="0" smtClean="0"/>
              <a:t>Reduce text and highlight animations.</a:t>
            </a:r>
          </a:p>
          <a:p>
            <a:r>
              <a:rPr lang="en-US" baseline="0" dirty="0" smtClean="0"/>
              <a:t>Next constraint is to repeat the schedule with period N without violating resource constraints.</a:t>
            </a:r>
          </a:p>
          <a:p>
            <a:r>
              <a:rPr lang="en-US" baseline="0" dirty="0" smtClean="0"/>
              <a:t>Repeat the line with shifts linearly in a style similar to the tableau.</a:t>
            </a:r>
          </a:p>
          <a:p>
            <a:r>
              <a:rPr lang="en-US" baseline="0" dirty="0" smtClean="0"/>
              <a:t>Then show the circle and make sure the sectors in the circle corresponds to columns in the repeated schedule.</a:t>
            </a:r>
          </a:p>
          <a:p>
            <a:r>
              <a:rPr lang="en-US" baseline="0" dirty="0" smtClean="0"/>
              <a:t>Could write </a:t>
            </a:r>
            <a:r>
              <a:rPr lang="en-US" baseline="0" dirty="0" err="1" smtClean="0"/>
              <a:t>t_op</a:t>
            </a:r>
            <a:r>
              <a:rPr lang="en-US" baseline="0" dirty="0" smtClean="0"/>
              <a:t> as quotient * period + remainder.</a:t>
            </a:r>
          </a:p>
          <a:p>
            <a:r>
              <a:rPr lang="en-US" baseline="0" dirty="0" smtClean="0"/>
              <a:t>Linear </a:t>
            </a:r>
            <a:r>
              <a:rPr lang="en-US" baseline="0" dirty="0" err="1" smtClean="0"/>
              <a:t>tableu</a:t>
            </a:r>
            <a:r>
              <a:rPr lang="en-US" baseline="0" dirty="0" smtClean="0"/>
              <a:t> right arrow circle.</a:t>
            </a:r>
          </a:p>
          <a:p>
            <a:endParaRPr lang="en-US" baseline="0" dirty="0" smtClean="0"/>
          </a:p>
          <a:p>
            <a:endParaRPr lang="en-US" baseline="0" dirty="0" smtClean="0"/>
          </a:p>
          <a:p>
            <a:r>
              <a:rPr lang="en-US" baseline="0" dirty="0" smtClean="0"/>
              <a:t>In </a:t>
            </a:r>
            <a:r>
              <a:rPr lang="en-US" baseline="0" dirty="0" smtClean="0"/>
              <a:t>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about operations that conflict in the tableau</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r>
              <a:rPr lang="en-US" baseline="0" dirty="0" smtClean="0"/>
              <a:t>.</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stuff from ”three questions” here. Main new</a:t>
            </a:r>
            <a:r>
              <a:rPr lang="en-US" baseline="0" dirty="0" smtClean="0"/>
              <a:t> component is this crossbar, and try and explain the challenge. Memory disaggregation is a good idea, but RMT does not do this because wiring is really complicated. It’s an N2 wiring problem. Just say why crossbar is difficult. This is where we did careful design work and careful engineering work (manual place and route) to get this to work. We have this analysis in the paper to show this works until 32 processors.</a:t>
            </a:r>
          </a:p>
          <a:p>
            <a:endParaRPr lang="en-US" baseline="0" dirty="0" smtClean="0"/>
          </a:p>
          <a:p>
            <a:r>
              <a:rPr lang="en-US" baseline="0" dirty="0" smtClean="0"/>
              <a:t>The </a:t>
            </a:r>
            <a:r>
              <a:rPr lang="en-US" baseline="0" dirty="0" err="1" smtClean="0"/>
              <a:t>gotcha</a:t>
            </a:r>
            <a:r>
              <a:rPr lang="en-US" baseline="0" dirty="0" smtClean="0"/>
              <a:t> here is the crossbar. I don’t have time to tell you about the details about this. Understand what the tradeoff is: slightly complicated processor and the crossbar. Crossbar’s problem is wiring complexity. This is where we have done design and engineering work.</a:t>
            </a:r>
          </a:p>
          <a:p>
            <a:endParaRPr lang="en-US" baseline="0" dirty="0" smtClean="0"/>
          </a:p>
          <a:p>
            <a:r>
              <a:rPr lang="en-US" baseline="0" dirty="0" smtClean="0"/>
              <a:t>Slide right after should give the area result.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a:t>
            </a:r>
            <a:r>
              <a:rPr lang="en-US" baseline="0" dirty="0" smtClean="0"/>
              <a:t>dominated </a:t>
            </a:r>
            <a:r>
              <a:rPr lang="en-US" baseline="0" dirty="0" smtClean="0"/>
              <a:t>by IO and memories</a:t>
            </a:r>
            <a:r>
              <a:rPr lang="en-US" baseline="0" dirty="0" smtClean="0"/>
              <a:t>.</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Repeat here maybe with a picture of what we talked about.</a:t>
            </a:r>
          </a:p>
          <a:p>
            <a:r>
              <a:rPr lang="en-US" dirty="0" smtClean="0"/>
              <a:t>Show the </a:t>
            </a:r>
            <a:r>
              <a:rPr lang="en-US" dirty="0" err="1" smtClean="0"/>
              <a:t>dRMT</a:t>
            </a:r>
            <a:r>
              <a:rPr lang="en-US" dirty="0" smtClean="0"/>
              <a:t> architecture again.</a:t>
            </a:r>
          </a:p>
          <a:p>
            <a:r>
              <a:rPr lang="en-US" dirty="0" smtClean="0"/>
              <a:t>Main benefit that it provides is better efficiency.</a:t>
            </a:r>
          </a:p>
          <a:p>
            <a:endParaRPr lang="en-US" dirty="0" smtClean="0"/>
          </a:p>
          <a:p>
            <a:r>
              <a:rPr lang="en-US" dirty="0" smtClean="0"/>
              <a:t>With</a:t>
            </a:r>
            <a:r>
              <a:rPr lang="en-US" baseline="0" dirty="0" smtClean="0"/>
              <a:t> the same hardware, more complex programs</a:t>
            </a:r>
          </a:p>
          <a:p>
            <a:r>
              <a:rPr lang="en-US" baseline="0" dirty="0" smtClean="0"/>
              <a:t>Or run programs with less </a:t>
            </a:r>
            <a:r>
              <a:rPr lang="en-US" baseline="0" smtClean="0"/>
              <a:t>hardware.</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r>
              <a:rPr lang="en-US" baseline="0" dirty="0" smtClean="0"/>
              <a:t>.</a:t>
            </a:r>
          </a:p>
          <a:p>
            <a:endParaRPr lang="en-US" baseline="0" dirty="0" smtClean="0"/>
          </a:p>
          <a:p>
            <a:r>
              <a:rPr lang="en-US" baseline="0" dirty="0" smtClean="0"/>
              <a:t>TODO: Action orientation here is flipped.</a:t>
            </a:r>
          </a:p>
          <a:p>
            <a:r>
              <a:rPr lang="en-US" baseline="0" dirty="0" smtClean="0"/>
              <a:t>TODO: Save thirty seconds when talking.</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p:txBody>
          <a:bodyPr>
            <a:normAutofit lnSpcReduction="10000"/>
          </a:bodyPr>
          <a:lstStyle/>
          <a:p>
            <a:r>
              <a:rPr lang="en-US" dirty="0" smtClean="0"/>
              <a:t>RMT couples scheduling and </a:t>
            </a:r>
            <a:r>
              <a:rPr lang="en-US" dirty="0" smtClean="0"/>
              <a:t>placement because memory is local to each stage.</a:t>
            </a:r>
            <a:endParaRPr lang="en-US" dirty="0" smtClean="0"/>
          </a:p>
          <a:p>
            <a:endParaRPr lang="en-US" dirty="0"/>
          </a:p>
          <a:p>
            <a:r>
              <a:rPr lang="en-US" dirty="0" smtClean="0"/>
              <a:t>In </a:t>
            </a:r>
            <a:r>
              <a:rPr lang="en-US" dirty="0" err="1" smtClean="0"/>
              <a:t>dRMT</a:t>
            </a:r>
            <a:r>
              <a:rPr lang="en-US" dirty="0"/>
              <a:t> </a:t>
            </a:r>
            <a:r>
              <a:rPr lang="en-US" dirty="0" smtClean="0"/>
              <a:t>because of the crossbar, you can decouple them.</a:t>
            </a:r>
          </a:p>
          <a:p>
            <a:pPr lvl="1"/>
            <a:r>
              <a:rPr lang="en-US" dirty="0" smtClean="0"/>
              <a:t>You can assign tables to clusters separately based on memory sizes and </a:t>
            </a:r>
            <a:r>
              <a:rPr lang="en-US" dirty="0" err="1" smtClean="0"/>
              <a:t>xbar</a:t>
            </a:r>
            <a:r>
              <a:rPr lang="en-US" dirty="0" smtClean="0"/>
              <a:t> constraints.</a:t>
            </a:r>
          </a:p>
          <a:p>
            <a:pPr lvl="1"/>
            <a:r>
              <a:rPr lang="en-US" dirty="0" smtClean="0"/>
              <a:t>Separately schedule programs on RMT processors</a:t>
            </a:r>
          </a:p>
          <a:p>
            <a:pPr lvl="1"/>
            <a:endParaRPr lang="en-US" dirty="0" smtClean="0"/>
          </a:p>
          <a:p>
            <a:r>
              <a:rPr lang="en-US" dirty="0" smtClean="0"/>
              <a:t>As long as neither oversubscribes the crossbar, it works.</a:t>
            </a:r>
          </a:p>
          <a:p>
            <a:r>
              <a:rPr lang="en-US" dirty="0" smtClean="0"/>
              <a:t>Greatly simplifies our scheduling problem</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a:t>
            </a:r>
            <a:r>
              <a:rPr lang="en-US" sz="3200" dirty="0" smtClean="0">
                <a:latin typeface="Seravek" charset="0"/>
                <a:ea typeface="Seravek" charset="0"/>
                <a:cs typeface="Seravek" charset="0"/>
              </a:rPr>
              <a:t>low </a:t>
            </a:r>
            <a:r>
              <a:rPr lang="en-US" sz="3200" dirty="0" smtClean="0">
                <a:latin typeface="Seravek" charset="0"/>
                <a:ea typeface="Seravek" charset="0"/>
                <a:cs typeface="Seravek" charset="0"/>
              </a:rPr>
              <a:t>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smtClean="0"/>
              <a:t>Two aspects: </a:t>
            </a:r>
            <a:r>
              <a:rPr lang="en-US" dirty="0" err="1" smtClean="0"/>
              <a:t>dRMT</a:t>
            </a:r>
            <a:r>
              <a:rPr lang="en-US" dirty="0" smtClean="0"/>
              <a:t> processor and crossbar</a:t>
            </a:r>
          </a:p>
          <a:p>
            <a:r>
              <a:rPr lang="en-US" dirty="0" err="1" smtClean="0"/>
              <a:t>dRMT</a:t>
            </a:r>
            <a:r>
              <a:rPr lang="en-US" dirty="0" smtClean="0"/>
              <a:t> processor is very similar to an RMT stage, but entire program.</a:t>
            </a:r>
            <a:endParaRPr lang="en-US" dirty="0"/>
          </a:p>
        </p:txBody>
      </p:sp>
    </p:spTree>
    <p:extLst>
      <p:ext uri="{BB962C8B-B14F-4D97-AF65-F5344CB8AC3E}">
        <p14:creationId xmlns:p14="http://schemas.microsoft.com/office/powerpoint/2010/main" val="850599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dirty="0" err="1" smtClean="0"/>
              <a:t>dRMT</a:t>
            </a:r>
            <a:r>
              <a:rPr lang="en-US" dirty="0" smtClean="0"/>
              <a:t>: Disaggregated architecture </a:t>
            </a:r>
            <a:r>
              <a:rPr lang="en-US" dirty="0"/>
              <a:t>for </a:t>
            </a:r>
            <a:r>
              <a:rPr lang="en-US" dirty="0" smtClean="0"/>
              <a:t>programmable switches</a:t>
            </a:r>
            <a:endParaRPr lang="en-US" dirty="0"/>
          </a:p>
          <a:p>
            <a:endParaRPr lang="en-US" dirty="0" smtClean="0"/>
          </a:p>
          <a:p>
            <a:r>
              <a:rPr lang="en-US" dirty="0" smtClean="0"/>
              <a:t>Ongoing </a:t>
            </a:r>
            <a:r>
              <a:rPr lang="en-US" dirty="0"/>
              <a:t>work: Implementation in programmable </a:t>
            </a:r>
            <a:r>
              <a:rPr lang="en-US" dirty="0" smtClean="0"/>
              <a:t>NIC</a:t>
            </a:r>
          </a:p>
          <a:p>
            <a:endParaRPr lang="en-US" dirty="0"/>
          </a:p>
          <a:p>
            <a:r>
              <a:rPr lang="en-US" dirty="0" smtClean="0"/>
              <a:t>Many open questions</a:t>
            </a:r>
          </a:p>
          <a:p>
            <a:pPr lvl="1"/>
            <a:r>
              <a:rPr lang="en-US" dirty="0" smtClean="0"/>
              <a:t>Scheduling different packet types</a:t>
            </a:r>
          </a:p>
          <a:p>
            <a:pPr lvl="1"/>
            <a:r>
              <a:rPr lang="en-US" dirty="0" err="1" smtClean="0"/>
              <a:t>Stateful</a:t>
            </a:r>
            <a:r>
              <a:rPr lang="en-US" dirty="0" smtClean="0"/>
              <a:t> packet processing</a:t>
            </a:r>
          </a:p>
          <a:p>
            <a:pPr lvl="1"/>
            <a:endParaRPr lang="en-US" dirty="0"/>
          </a:p>
          <a:p>
            <a:r>
              <a:rPr lang="en-US" dirty="0"/>
              <a:t>Webpage: http://</a:t>
            </a:r>
            <a:r>
              <a:rPr lang="en-US" dirty="0" err="1"/>
              <a:t>drmt.technion.ac.il</a:t>
            </a:r>
            <a:r>
              <a:rPr lang="en-US" dirty="0"/>
              <a:t>/</a:t>
            </a:r>
            <a:endParaRPr lang="en-US" dirty="0" smtClean="0"/>
          </a:p>
        </p:txBody>
      </p:sp>
    </p:spTree>
    <p:extLst>
      <p:ext uri="{BB962C8B-B14F-4D97-AF65-F5344CB8AC3E}">
        <p14:creationId xmlns:p14="http://schemas.microsoft.com/office/powerpoint/2010/main" val="620835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11030</TotalTime>
  <Words>5631</Words>
  <Application>Microsoft Macintosh PowerPoint</Application>
  <PresentationFormat>Widescreen</PresentationFormat>
  <Paragraphs>1333</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2146</cp:revision>
  <dcterms:created xsi:type="dcterms:W3CDTF">2017-05-13T13:11:05Z</dcterms:created>
  <dcterms:modified xsi:type="dcterms:W3CDTF">2017-08-18T13:17:49Z</dcterms:modified>
</cp:coreProperties>
</file>