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67" r:id="rId13"/>
    <p:sldId id="349" r:id="rId14"/>
    <p:sldId id="356" r:id="rId15"/>
    <p:sldId id="289" r:id="rId16"/>
    <p:sldId id="319" r:id="rId17"/>
    <p:sldId id="321" r:id="rId18"/>
    <p:sldId id="322" r:id="rId19"/>
    <p:sldId id="323" r:id="rId20"/>
    <p:sldId id="324" r:id="rId21"/>
    <p:sldId id="325" r:id="rId22"/>
    <p:sldId id="265" r:id="rId23"/>
    <p:sldId id="357" r:id="rId24"/>
    <p:sldId id="327" r:id="rId25"/>
    <p:sldId id="353" r:id="rId26"/>
    <p:sldId id="355" r:id="rId27"/>
    <p:sldId id="343" r:id="rId28"/>
    <p:sldId id="346" r:id="rId29"/>
    <p:sldId id="350" r:id="rId30"/>
    <p:sldId id="365" r:id="rId31"/>
    <p:sldId id="290" r:id="rId32"/>
    <p:sldId id="351" r:id="rId33"/>
    <p:sldId id="352" r:id="rId34"/>
    <p:sldId id="338" r:id="rId35"/>
    <p:sldId id="316" r:id="rId36"/>
    <p:sldId id="35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4657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/>
    <p:restoredTop sz="79939"/>
  </p:normalViewPr>
  <p:slideViewPr>
    <p:cSldViewPr snapToGrid="0" snapToObjects="1" showGuides="1">
      <p:cViewPr>
        <p:scale>
          <a:sx n="82" d="100"/>
          <a:sy n="82" d="100"/>
        </p:scale>
        <p:origin x="1072" y="264"/>
      </p:cViewPr>
      <p:guideLst/>
    </p:cSldViewPr>
  </p:slideViewPr>
  <p:notesTextViewPr>
    <p:cViewPr>
      <p:scale>
        <a:sx n="1" d="1"/>
        <a:sy n="1" d="1"/>
      </p:scale>
      <p:origin x="0" y="-856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02265728"/>
        <c:axId val="1214920512"/>
      </c:barChart>
      <c:catAx>
        <c:axId val="1502265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920512"/>
        <c:crosses val="autoZero"/>
        <c:auto val="1"/>
        <c:lblAlgn val="ctr"/>
        <c:lblOffset val="100"/>
        <c:noMultiLvlLbl val="0"/>
      </c:catAx>
      <c:valAx>
        <c:axId val="121492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Area in mm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26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4863424"/>
        <c:axId val="1215120464"/>
      </c:barChart>
      <c:catAx>
        <c:axId val="121486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120464"/>
        <c:crosses val="autoZero"/>
        <c:auto val="1"/>
        <c:lblAlgn val="ctr"/>
        <c:lblOffset val="100"/>
        <c:noMultiLvlLbl val="0"/>
      </c:catAx>
      <c:valAx>
        <c:axId val="121512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86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</a:t>
            </a:r>
            <a:r>
              <a:rPr lang="en-US" baseline="0" dirty="0" smtClean="0"/>
              <a:t> for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Spend some time clearly figuring out what to say on this slide. Try and finish up this slide by minute 10.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first point non-trivial?:</a:t>
            </a:r>
            <a:r>
              <a:rPr lang="en-US" baseline="0" dirty="0" smtClean="0"/>
              <a:t> </a:t>
            </a:r>
            <a:r>
              <a:rPr lang="en-US" dirty="0" smtClean="0"/>
              <a:t>Contention at processors and memories.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second point non-trivial?: Mileage may vary depending on the actual program.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Why is third point non-trivial?:</a:t>
            </a:r>
            <a:r>
              <a:rPr lang="en-US" sz="600" baseline="0" dirty="0" smtClean="0"/>
              <a:t> Crossbar needs to span a large spatial extent (wiring complexity and area overheads). </a:t>
            </a:r>
            <a:r>
              <a:rPr lang="en-US" sz="600" baseline="0" dirty="0" err="1" smtClean="0"/>
              <a:t>dRMT</a:t>
            </a:r>
            <a:r>
              <a:rPr lang="en-US" sz="600" baseline="0" dirty="0" smtClean="0"/>
              <a:t> processors are run-to-completion and store all operations for a packet instead of an RMT stage.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Stuff to say:</a:t>
            </a:r>
          </a:p>
          <a:p>
            <a:r>
              <a:rPr lang="en-US" dirty="0" smtClean="0"/>
              <a:t>1. We designed hardware for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processor+crossbar</a:t>
            </a:r>
            <a:r>
              <a:rPr lang="en-US" baseline="0" dirty="0" smtClean="0"/>
              <a:t>. We evaluated whether it meets timing and what its area is through synthesis experiments.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points to stress: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can formally show that the throughput of a program on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is at least as good as that of </a:t>
            </a:r>
            <a:r>
              <a:rPr lang="en-US" baseline="0" dirty="0" smtClean="0"/>
              <a:t>RMT, </a:t>
            </a:r>
            <a:r>
              <a:rPr lang="en-US" baseline="0" smtClean="0"/>
              <a:t>when normalized to have the same </a:t>
            </a:r>
            <a:r>
              <a:rPr lang="en-US" baseline="0" dirty="0" smtClean="0"/>
              <a:t>number of hardware resources.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We’ll focus on some of these results through the rest of the talk.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  <a:p>
            <a:r>
              <a:rPr lang="en-US" baseline="0" dirty="0" smtClean="0"/>
              <a:t>Explain why RMT couples the two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table placement is handled by</a:t>
            </a:r>
            <a:r>
              <a:rPr lang="en-US" baseline="0" dirty="0" smtClean="0"/>
              <a:t> prior work by Jose et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we focus on processor scheduling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Decouples</a:t>
            </a:r>
            <a:r>
              <a:rPr lang="en-US" baseline="0" dirty="0" smtClean="0"/>
              <a:t> them in the sense that you can solve them independently and put them together and the solution will: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Work for the joint problem.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 better than any other solution for the joint problem (</a:t>
            </a:r>
            <a:r>
              <a:rPr lang="en-US" baseline="0" smtClean="0"/>
              <a:t>the non-trivial part).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part of the scheduling was interesting here?</a:t>
            </a:r>
          </a:p>
          <a:p>
            <a:r>
              <a:rPr lang="en-US" dirty="0" smtClean="0"/>
              <a:t>Too much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Talk about why focusing on one processor is sufficient. Maybe bring up single vs. multiple packet types?</a:t>
            </a:r>
          </a:p>
          <a:p>
            <a:r>
              <a:rPr lang="en-US" baseline="0" smtClean="0"/>
              <a:t>TODO: Add packet to the heading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wasn’t clear until the example what proc. Scheduling even meant.</a:t>
            </a:r>
          </a:p>
          <a:p>
            <a:r>
              <a:rPr lang="en-US" baseline="0" dirty="0" smtClean="0"/>
              <a:t>From here, it was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24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the cyclical nature of the scheduling problem.</a:t>
            </a:r>
          </a:p>
          <a:p>
            <a:r>
              <a:rPr lang="en-US" dirty="0" smtClean="0"/>
              <a:t>Say that “if there</a:t>
            </a:r>
            <a:r>
              <a:rPr lang="en-US" baseline="0" dirty="0" smtClean="0"/>
              <a:t> were a no-op here”, instead of making it seem like why the n-op is there is obvious. The location of a no-op is non-trivial.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</a:t>
            </a:r>
            <a:r>
              <a:rPr lang="en-US" baseline="0" dirty="0" smtClean="0"/>
              <a:t> make sense</a:t>
            </a:r>
          </a:p>
          <a:p>
            <a:r>
              <a:rPr lang="en-US" baseline="0" dirty="0" err="1" smtClean="0"/>
              <a:t>Conisder</a:t>
            </a:r>
            <a:r>
              <a:rPr lang="en-US" baseline="0" dirty="0" smtClean="0"/>
              <a:t> flipping axis in the graph</a:t>
            </a:r>
          </a:p>
          <a:p>
            <a:r>
              <a:rPr lang="en-US" baseline="0" dirty="0" smtClean="0"/>
              <a:t>Don’t show all lines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Say that we did a manual place and route for the segment crossbar.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</a:p>
          <a:p>
            <a:r>
              <a:rPr lang="en-US" baseline="0" smtClean="0"/>
              <a:t>Make a bar chart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very clear here.</a:t>
            </a:r>
          </a:p>
          <a:p>
            <a:r>
              <a:rPr lang="en-US" baseline="0" dirty="0" smtClean="0"/>
              <a:t>What was interesting: scheduling or ILP?</a:t>
            </a:r>
          </a:p>
          <a:p>
            <a:r>
              <a:rPr lang="en-US" baseline="0" dirty="0" smtClean="0"/>
              <a:t>ILP sounded very procedural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interesting about the ILP here?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Could remove ILP if the problem is stated clearly before hand.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the line wrapping around the circle.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our contribution is the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architecture itself.</a:t>
            </a:r>
          </a:p>
          <a:p>
            <a:r>
              <a:rPr lang="en-US" baseline="0" dirty="0" smtClean="0"/>
              <a:t>TODO: Is there a figure that’s appropriate to this slide?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Say that each packet stays at one processor and does not move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363" y="-239305"/>
            <a:ext cx="11205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7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7808" y="5467353"/>
            <a:ext cx="11656384" cy="1069647"/>
            <a:chOff x="222237" y="5467353"/>
            <a:chExt cx="11656384" cy="106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15" y="5635916"/>
              <a:ext cx="3280424" cy="732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37" y="5467737"/>
              <a:ext cx="2024389" cy="106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28" y="5467353"/>
              <a:ext cx="2648857" cy="1069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620" y="5473527"/>
              <a:ext cx="2909001" cy="1057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18"/>
            <a:ext cx="11353800" cy="56445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throughput and latency?</a:t>
            </a:r>
            <a:endParaRPr lang="en-US" sz="800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Compiler schedule programs to eliminate contention using an ILP.</a:t>
            </a:r>
          </a:p>
          <a:p>
            <a:endParaRPr lang="en-US" sz="3200" dirty="0" smtClean="0"/>
          </a:p>
          <a:p>
            <a:r>
              <a:rPr lang="en-US" sz="3200" dirty="0" smtClean="0"/>
              <a:t>How does </a:t>
            </a:r>
            <a:r>
              <a:rPr lang="en-US" sz="3200" dirty="0" err="1" smtClean="0"/>
              <a:t>dRMT</a:t>
            </a:r>
            <a:r>
              <a:rPr lang="en-US" sz="3200" dirty="0" smtClean="0"/>
              <a:t> compare with RMT on real P4 programs?</a:t>
            </a:r>
          </a:p>
          <a:p>
            <a:pPr>
              <a:buFont typeface="Wingdings" charset="2"/>
              <a:buChar char="Ø"/>
            </a:pPr>
            <a:r>
              <a:rPr lang="en-US" smtClean="0">
                <a:solidFill>
                  <a:srgbClr val="0432FF"/>
                </a:solidFill>
              </a:rPr>
              <a:t>Needs </a:t>
            </a:r>
            <a:r>
              <a:rPr lang="en-US" smtClean="0">
                <a:solidFill>
                  <a:srgbClr val="0432FF"/>
                </a:solidFill>
              </a:rPr>
              <a:t>fewer </a:t>
            </a:r>
            <a:r>
              <a:rPr lang="en-US" dirty="0" smtClean="0">
                <a:solidFill>
                  <a:srgbClr val="0432FF"/>
                </a:solidFill>
              </a:rPr>
              <a:t>processors on open-source, proprietary, random programs.</a:t>
            </a:r>
          </a:p>
          <a:p>
            <a:endParaRPr lang="en-US" sz="3200" dirty="0" smtClean="0"/>
          </a:p>
          <a:p>
            <a:r>
              <a:rPr lang="en-US" sz="3200" dirty="0" smtClean="0"/>
              <a:t>Are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processors and crossbar feasible in hardware?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</a:t>
            </a:r>
            <a:r>
              <a:rPr lang="en-US" dirty="0" err="1" smtClean="0">
                <a:solidFill>
                  <a:srgbClr val="0432FF"/>
                </a:solidFill>
              </a:rPr>
              <a:t>dRMT</a:t>
            </a:r>
            <a:r>
              <a:rPr lang="en-US" dirty="0" smtClean="0">
                <a:solidFill>
                  <a:srgbClr val="0432FF"/>
                </a:solidFill>
              </a:rPr>
              <a:t> takes up some more area than RMT, mostly due to crossbar.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17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couples scheduling and placement.</a:t>
            </a:r>
          </a:p>
          <a:p>
            <a:endParaRPr lang="en-US" dirty="0"/>
          </a:p>
          <a:p>
            <a:r>
              <a:rPr lang="en-US" dirty="0" smtClean="0"/>
              <a:t>Can prove that </a:t>
            </a:r>
            <a:r>
              <a:rPr lang="en-US" dirty="0" err="1" smtClean="0"/>
              <a:t>dRMT</a:t>
            </a:r>
            <a:r>
              <a:rPr lang="en-US" dirty="0" smtClean="0"/>
              <a:t> decouples them under natural conditions: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2135045"/>
            <a:ext cx="5067413" cy="3133544"/>
            <a:chOff x="524458" y="2187297"/>
            <a:chExt cx="5067413" cy="3133544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1168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 smtClean="0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 smtClean="0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 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3614081"/>
            <a:chOff x="5512523" y="1688363"/>
            <a:chExt cx="6296294" cy="3614081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120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can do 1 match/action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17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65368" y="3240557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4" name="Oval 2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10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crossbar is critical to </a:t>
            </a:r>
            <a:r>
              <a:rPr lang="en-US" sz="3200" dirty="0" err="1" smtClean="0"/>
              <a:t>dRMT</a:t>
            </a:r>
            <a:r>
              <a:rPr lang="en-US" sz="3200" dirty="0" smtClean="0"/>
              <a:t>: Can we build it?</a:t>
            </a:r>
          </a:p>
          <a:p>
            <a:endParaRPr lang="en-US" sz="3200" dirty="0" smtClean="0"/>
          </a:p>
          <a:p>
            <a:r>
              <a:rPr lang="en-US" sz="3200" dirty="0" smtClean="0"/>
              <a:t>Requirements: 32 processors, 32 memory clusters, 8 keys</a:t>
            </a:r>
          </a:p>
          <a:p>
            <a:endParaRPr lang="en-US" sz="3200" dirty="0" smtClean="0"/>
          </a:p>
          <a:p>
            <a:r>
              <a:rPr lang="en-US" sz="3200" dirty="0" smtClean="0"/>
              <a:t>Two extremes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segment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Segment crossbar: 8 parallel (32 * 32) </a:t>
            </a:r>
            <a:r>
              <a:rPr lang="en-US" sz="3200" dirty="0" smtClean="0"/>
              <a:t>crossbars</a:t>
            </a:r>
          </a:p>
          <a:p>
            <a:pPr lvl="1"/>
            <a:r>
              <a:rPr lang="en-US" sz="2800" dirty="0" smtClean="0"/>
              <a:t>Compromise </a:t>
            </a:r>
            <a:r>
              <a:rPr lang="en-US" sz="2800" dirty="0"/>
              <a:t>between full and unit crossbar</a:t>
            </a:r>
          </a:p>
          <a:p>
            <a:r>
              <a:rPr lang="en-US" sz="3200" dirty="0"/>
              <a:t>Segment </a:t>
            </a:r>
            <a:r>
              <a:rPr lang="en-US" sz="3200" dirty="0" smtClean="0"/>
              <a:t>equivalent to </a:t>
            </a:r>
            <a:r>
              <a:rPr lang="en-US" sz="3200" dirty="0"/>
              <a:t>full </a:t>
            </a:r>
            <a:r>
              <a:rPr lang="en-US" sz="3200" dirty="0" smtClean="0"/>
              <a:t>if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</a:t>
            </a:r>
          </a:p>
          <a:p>
            <a:pPr lvl="1"/>
            <a:r>
              <a:rPr lang="en-US" sz="2800" dirty="0" smtClean="0"/>
              <a:t>Can assign keys to segments appropriately to achieve equivalence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squared mm in area.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39512275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in One </a:t>
            </a:r>
            <a:r>
              <a:rPr lang="en-US" dirty="0"/>
              <a:t>S</a:t>
            </a:r>
            <a:r>
              <a:rPr lang="en-US" dirty="0" smtClean="0"/>
              <a:t>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RMT </a:t>
            </a:r>
            <a:r>
              <a:rPr lang="en-US" sz="3200" dirty="0"/>
              <a:t>aggregates resources into </a:t>
            </a:r>
            <a:r>
              <a:rPr lang="en-US" sz="3200" dirty="0" smtClean="0"/>
              <a:t>stages that </a:t>
            </a:r>
            <a:r>
              <a:rPr lang="en-US" sz="3200" dirty="0"/>
              <a:t>provide a fixed ratio of </a:t>
            </a:r>
            <a:r>
              <a:rPr lang="en-US" sz="3200" dirty="0" err="1" smtClean="0"/>
              <a:t>memory:match:action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spanning two 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dRMT</a:t>
            </a:r>
            <a:r>
              <a:rPr lang="en-US" sz="3200" dirty="0"/>
              <a:t> (disaggregated </a:t>
            </a:r>
            <a:r>
              <a:rPr lang="en-US" sz="3200" dirty="0" smtClean="0"/>
              <a:t>RMT): </a:t>
            </a:r>
            <a:r>
              <a:rPr lang="en-US" sz="3200" b="1" dirty="0" smtClean="0"/>
              <a:t>disaggregate</a:t>
            </a:r>
            <a:r>
              <a:rPr lang="en-US" sz="3200" dirty="0" smtClean="0"/>
              <a:t> memory, match, and action resources </a:t>
            </a:r>
            <a:r>
              <a:rPr lang="en-US" sz="3200" dirty="0"/>
              <a:t>of a programmable </a:t>
            </a:r>
            <a:r>
              <a:rPr lang="en-US" sz="3200" dirty="0" smtClean="0"/>
              <a:t>switch. Allocate </a:t>
            </a:r>
            <a:r>
              <a:rPr lang="en-US" sz="3200" dirty="0"/>
              <a:t>them </a:t>
            </a:r>
            <a:r>
              <a:rPr lang="en-US" sz="3200" dirty="0" smtClean="0"/>
              <a:t>independently.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330129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321675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841351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39299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84170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37500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845276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34083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  <p:bldP spid="199" grpId="0"/>
      <p:bldP spid="99" grpId="0" animBg="1"/>
      <p:bldP spid="209" grpId="0" animBg="1"/>
      <p:bldP spid="210" grpId="0" animBg="1"/>
      <p:bldP spid="211" grpId="0"/>
      <p:bldP spid="220" grpId="0" animBg="1"/>
      <p:bldP spid="232" grpId="0" animBg="1"/>
      <p:bldP spid="232" grpId="1" animBg="1"/>
      <p:bldP spid="232" grpId="2" animBg="1"/>
      <p:bldP spid="233" grpId="0" animBg="1"/>
      <p:bldP spid="234" grpId="0" animBg="1"/>
      <p:bldP spid="234" grpId="1" animBg="1"/>
      <p:bldP spid="234" grpId="2" animBg="1"/>
      <p:bldP spid="235" grpId="0" animBg="1"/>
      <p:bldP spid="236" grpId="0" animBg="1"/>
      <p:bldP spid="236" grpId="1" animBg="1"/>
      <p:bldP spid="236" grpId="2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9728" bIns="4572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439843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381597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751069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3067294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493189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910783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85232" y="1007389"/>
            <a:ext cx="434401" cy="130759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6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563173" y="2758698"/>
            <a:ext cx="4581329" cy="4099301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785104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Action units unused until last stage</a:t>
              </a:r>
            </a:p>
            <a:p>
              <a:pPr marL="342900" indent="-342900">
                <a:buFont typeface="Wingdings" charset="2"/>
                <a:buChar char="Ø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10398</TotalTime>
  <Words>2864</Words>
  <Application>Microsoft Macintosh PowerPoint</Application>
  <PresentationFormat>Widescreen</PresentationFormat>
  <Paragraphs>923</Paragraphs>
  <Slides>36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dRMT in One Slide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Three Questions</vt:lpstr>
      <vt:lpstr>Compiling a P4 program to dRMT</vt:lpstr>
      <vt:lpstr>Xbar decouples scheduling and placement</vt:lpstr>
      <vt:lpstr>Scheduling Constraints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Evaluation: switch.p4 on RMT and dRMT</vt:lpstr>
      <vt:lpstr>Evaluation: switch.p4 on RMT and dRMT</vt:lpstr>
      <vt:lpstr>dRMT eliminates performance cliffs</vt:lpstr>
      <vt:lpstr>dRMT crossbar design</vt:lpstr>
      <vt:lpstr>dRMT’s segment crossbar</vt:lpstr>
      <vt:lpstr>Comparing areas of RMT and dRMT</vt:lpstr>
      <vt:lpstr>Summary</vt:lpstr>
      <vt:lpstr>Backup slides</vt:lpstr>
      <vt:lpstr>Extracting dependencies from P4 programs</vt:lpstr>
      <vt:lpstr>ILP formulation of scheduling problem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1643</cp:revision>
  <dcterms:created xsi:type="dcterms:W3CDTF">2017-05-13T13:11:05Z</dcterms:created>
  <dcterms:modified xsi:type="dcterms:W3CDTF">2017-08-17T13:18:31Z</dcterms:modified>
</cp:coreProperties>
</file>