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398" r:id="rId35"/>
    <p:sldId id="399" r:id="rId36"/>
    <p:sldId id="400" r:id="rId37"/>
    <p:sldId id="401"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57"/>
    <p:restoredTop sz="95897"/>
  </p:normalViewPr>
  <p:slideViewPr>
    <p:cSldViewPr snapToGrid="0" snapToObjects="1" showGuides="1">
      <p:cViewPr>
        <p:scale>
          <a:sx n="84" d="100"/>
          <a:sy n="84" d="100"/>
        </p:scale>
        <p:origin x="1000" y="73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hip_area_bar_char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397675456"/>
        <c:axId val="397685120"/>
      </c:scatterChart>
      <c:valAx>
        <c:axId val="397675456"/>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397685120"/>
        <c:crosses val="autoZero"/>
        <c:crossBetween val="midCat"/>
      </c:valAx>
      <c:valAx>
        <c:axId val="397685120"/>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397675456"/>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396836176"/>
        <c:axId val="415887280"/>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419177056"/>
        <c:axId val="400569312"/>
      </c:barChart>
      <c:catAx>
        <c:axId val="39683617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415887280"/>
        <c:crossesAt val="0.0"/>
        <c:auto val="1"/>
        <c:lblAlgn val="ctr"/>
        <c:lblOffset val="100"/>
        <c:noMultiLvlLbl val="0"/>
      </c:catAx>
      <c:valAx>
        <c:axId val="415887280"/>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396836176"/>
        <c:crosses val="autoZero"/>
        <c:crossBetween val="between"/>
      </c:valAx>
      <c:valAx>
        <c:axId val="400569312"/>
        <c:scaling>
          <c:orientation val="minMax"/>
          <c:max val="45.0"/>
          <c:min val="0.0"/>
        </c:scaling>
        <c:delete val="0"/>
        <c:axPos val="r"/>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419177056"/>
        <c:crosses val="max"/>
        <c:crossBetween val="between"/>
      </c:valAx>
      <c:catAx>
        <c:axId val="419177056"/>
        <c:scaling>
          <c:orientation val="minMax"/>
        </c:scaling>
        <c:delete val="1"/>
        <c:axPos val="b"/>
        <c:numFmt formatCode="General" sourceLinked="1"/>
        <c:majorTickMark val="out"/>
        <c:minorTickMark val="none"/>
        <c:tickLblPos val="nextTo"/>
        <c:crossAx val="400569312"/>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424565008"/>
        <c:axId val="424569568"/>
      </c:barChart>
      <c:catAx>
        <c:axId val="42456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569568"/>
        <c:crosses val="autoZero"/>
        <c:auto val="1"/>
        <c:lblAlgn val="ctr"/>
        <c:lblOffset val="100"/>
        <c:noMultiLvlLbl val="0"/>
      </c:catAx>
      <c:valAx>
        <c:axId val="42456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565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degrades drastically. If a program needs more stages than provided by the switch, the only solution is to recirculate the packet back into the pipeline for a second pass. But this has the effect of cutting throughput in half. 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so that the queue at each proc doesn’t grow unbounded.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Reduce time spent on this slide.</a:t>
            </a:r>
          </a:p>
          <a:p>
            <a:r>
              <a:rPr lang="en-US" baseline="0" dirty="0" smtClean="0"/>
              <a:t>TODO: Don’t need to spend too much time on why the questions are non obvious.</a:t>
            </a:r>
          </a:p>
          <a:p>
            <a:endParaRPr lang="en-US" baseline="0" dirty="0" smtClean="0"/>
          </a:p>
          <a:p>
            <a:r>
              <a:rPr lang="en-US" baseline="0" dirty="0" smtClean="0"/>
              <a:t>Now we’ll talk about three specific technical questions that we need to answer to determine if </a:t>
            </a:r>
            <a:r>
              <a:rPr lang="en-US" baseline="0" dirty="0" err="1" smtClean="0"/>
              <a:t>dRMT</a:t>
            </a:r>
            <a:r>
              <a:rPr lang="en-US" baseline="0" dirty="0" smtClean="0"/>
              <a:t> is practically useful.</a:t>
            </a:r>
          </a:p>
          <a:p>
            <a:endParaRPr lang="en-US" baseline="0" dirty="0" smtClean="0"/>
          </a:p>
          <a:p>
            <a:r>
              <a:rPr lang="en-US" baseline="0" dirty="0" smtClean="0"/>
              <a:t>The first is whether </a:t>
            </a:r>
            <a:r>
              <a:rPr lang="en-US" baseline="0" dirty="0" err="1" smtClean="0"/>
              <a:t>dRMT</a:t>
            </a:r>
            <a:r>
              <a:rPr lang="en-US" baseline="0" dirty="0" smtClean="0"/>
              <a:t> can provide deterministic throughput and latency for packet processing, which is a </a:t>
            </a:r>
            <a:r>
              <a:rPr lang="en-US" baseline="0" dirty="0" err="1" smtClean="0"/>
              <a:t>reqmt</a:t>
            </a:r>
            <a:r>
              <a:rPr lang="en-US" baseline="0" dirty="0" smtClean="0"/>
              <a:t> for all routers. Can </a:t>
            </a:r>
            <a:r>
              <a:rPr lang="en-US" baseline="0" dirty="0" err="1" smtClean="0"/>
              <a:t>dRMT</a:t>
            </a:r>
            <a:r>
              <a:rPr lang="en-US" baseline="0" dirty="0" smtClean="0"/>
              <a:t> provide similar guarantees? This is not obvious because there are many places where contention can arise: if two processors access the same memory on a clock cycle, one memory request may be arbitrarily delayed. Similarly, there could be variable delays if multiple operations are outstanding on a given processor.</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and how does a particular program affect the comparison between the two architectures?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both the </a:t>
            </a:r>
            <a:r>
              <a:rPr lang="en-US" baseline="0" dirty="0" err="1" smtClean="0"/>
              <a:t>dRMT</a:t>
            </a:r>
            <a:r>
              <a:rPr lang="en-US" baseline="0" dirty="0" smtClean="0"/>
              <a:t> processors and the crossbar,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completely eliminate contention and tell a network operator at compile time what their throughput and latency will be. This scheduling problem can be posed as an integer linear program as we’ll show.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formally show that the throughput of a program on </a:t>
            </a:r>
            <a:r>
              <a:rPr lang="en-US" baseline="0" dirty="0" err="1" smtClean="0"/>
              <a:t>dRMT</a:t>
            </a:r>
            <a:r>
              <a:rPr lang="en-US" baseline="0" dirty="0" smtClean="0"/>
              <a:t> is at least as good as that of RMT, when normalized to have the same number of hardware resources.</a:t>
            </a:r>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a:t>
            </a: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Explain why RMT couples the two problems: memory is local to each stage.</a:t>
            </a:r>
          </a:p>
          <a:p>
            <a:r>
              <a:rPr lang="en-US" dirty="0" smtClean="0"/>
              <a:t>Say that table placement is handled by</a:t>
            </a:r>
            <a:r>
              <a:rPr lang="en-US" baseline="0" dirty="0" smtClean="0"/>
              <a:t> prior work by Jose et al.</a:t>
            </a:r>
          </a:p>
          <a:p>
            <a:r>
              <a:rPr lang="en-US" dirty="0" smtClean="0"/>
              <a:t>Say that we focus on processor scheduling here</a:t>
            </a:r>
          </a:p>
          <a:p>
            <a:r>
              <a:rPr lang="en-US" smtClean="0"/>
              <a:t>Mention that the formal proof of decoupling is in the paper.</a:t>
            </a:r>
            <a:endParaRPr lang="en-US" dirty="0" smtClean="0"/>
          </a:p>
          <a:p>
            <a:endParaRPr lang="en-US" dirty="0" smtClean="0"/>
          </a:p>
          <a:p>
            <a:r>
              <a:rPr lang="en-US" dirty="0" smtClean="0"/>
              <a:t>Explain</a:t>
            </a:r>
            <a:r>
              <a:rPr lang="en-US" baseline="0" dirty="0" smtClean="0"/>
              <a:t> this decoupling enough to state later that “RMT’s results are under a full </a:t>
            </a:r>
            <a:r>
              <a:rPr lang="en-US" baseline="0" dirty="0" err="1" smtClean="0"/>
              <a:t>disagg</a:t>
            </a:r>
            <a:r>
              <a:rPr lang="en-US" baseline="0" dirty="0" smtClean="0"/>
              <a:t>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a:p>
            <a:r>
              <a:rPr lang="en-US" baseline="0" dirty="0" smtClean="0"/>
              <a:t>TODO: State that it</a:t>
            </a:r>
            <a:r>
              <a:rPr lang="uk-UA" baseline="0" dirty="0" smtClean="0"/>
              <a:t>’</a:t>
            </a:r>
            <a:r>
              <a:rPr lang="en-US" baseline="0" dirty="0" smtClean="0"/>
              <a:t>s a very simply linear DAG. In general, it can be more complicated.</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why we want to minimize no-ops to minimize packet processing latency.</a:t>
            </a:r>
          </a:p>
          <a:p>
            <a:endParaRPr lang="en-US" baseline="0" dirty="0" smtClean="0"/>
          </a:p>
          <a:p>
            <a:r>
              <a:rPr lang="en-US" baseline="0" dirty="0" smtClean="0"/>
              <a:t>N sectors are not N processors. They are N </a:t>
            </a:r>
            <a:r>
              <a:rPr lang="en-US" baseline="0" smtClean="0"/>
              <a:t>periods.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stages. This also forces you to consume two 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a:t>
            </a:r>
          </a:p>
          <a:p>
            <a:endParaRPr lang="en-US" baseline="0" dirty="0" smtClean="0"/>
          </a:p>
          <a:p>
            <a:r>
              <a:rPr lang="en-US" baseline="0" dirty="0" smtClean="0"/>
              <a:t>TODO: Instead of that example, say that “the implication of a fixed ratio =&gt; implementation of packet processing programs can be inefficient”. Could have a generic, non-specific examples. The moment you have a program that only needs a small amount of one of the resources, it gets wasted. Try to summarize it one or two sentences without a specific example.</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p>
          <a:p>
            <a:endParaRPr lang="en-US" baseline="0" dirty="0" smtClean="0"/>
          </a:p>
          <a:p>
            <a:r>
              <a:rPr lang="en-US" baseline="0" dirty="0" smtClean="0"/>
              <a:t>TODO: Break up </a:t>
            </a:r>
            <a:r>
              <a:rPr lang="en-US" baseline="0" dirty="0" err="1" smtClean="0"/>
              <a:t>dRMT’s</a:t>
            </a:r>
            <a:r>
              <a:rPr lang="en-US" baseline="0" dirty="0" smtClean="0"/>
              <a:t> area by crossbar and the rest.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forced to execute matches followed by actions in a clumped manner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because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a:p>
            <a:r>
              <a:rPr lang="en-US" baseline="0" dirty="0" smtClean="0"/>
              <a:t>TODO: Save thirty seconds when talking.</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 have </a:t>
            </a:r>
            <a:r>
              <a:rPr lang="en-US" dirty="0" err="1" smtClean="0"/>
              <a:t>introed</a:t>
            </a:r>
            <a:r>
              <a:rPr lang="en-US" dirty="0" smtClean="0"/>
              <a:t> the </a:t>
            </a:r>
            <a:r>
              <a:rPr lang="en-US" dirty="0" err="1" smtClean="0"/>
              <a:t>dRMT</a:t>
            </a:r>
            <a:r>
              <a:rPr lang="en-US" dirty="0" smtClean="0"/>
              <a:t> architecture, let’s see what specific</a:t>
            </a:r>
            <a:r>
              <a:rPr lang="en-US" baseline="0" dirty="0" smtClean="0"/>
              <a:t> </a:t>
            </a:r>
            <a:r>
              <a:rPr lang="en-US" dirty="0" smtClean="0"/>
              <a:t>problems with RMT</a:t>
            </a:r>
            <a:r>
              <a:rPr lang="en-US" baseline="0" dirty="0" smtClean="0"/>
              <a:t> it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you have a large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whether there was a match or not and if so,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a:xfrm>
            <a:off x="838199" y="1097219"/>
            <a:ext cx="11212773" cy="4351338"/>
          </a:xfrm>
        </p:spPr>
        <p:txBody>
          <a:bodyPr>
            <a:normAutofit/>
          </a:bodyPr>
          <a:lstStyle/>
          <a:p>
            <a:r>
              <a:rPr lang="en-US" dirty="0" smtClean="0"/>
              <a:t>RMT couples scheduling and placement</a:t>
            </a:r>
            <a:endParaRPr lang="en-US" dirty="0"/>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dirty="0" smtClean="0"/>
              <a:t>Assign tables to clusters; respect table sizes and </a:t>
            </a:r>
            <a:r>
              <a:rPr lang="en-US" dirty="0" err="1" smtClean="0"/>
              <a:t>xbar</a:t>
            </a:r>
            <a:r>
              <a:rPr lang="en-US" dirty="0" smtClean="0"/>
              <a:t> constraints.</a:t>
            </a:r>
          </a:p>
          <a:p>
            <a:pPr lvl="1"/>
            <a:r>
              <a:rPr lang="en-US" dirty="0"/>
              <a:t>S</a:t>
            </a:r>
            <a:r>
              <a:rPr lang="en-US" dirty="0" smtClean="0"/>
              <a:t>chedule programs on processors; respect match, action, and </a:t>
            </a:r>
            <a:r>
              <a:rPr lang="en-US" dirty="0" err="1" smtClean="0"/>
              <a:t>xbar</a:t>
            </a:r>
            <a:r>
              <a:rPr lang="en-US" dirty="0" smtClean="0"/>
              <a:t> constraints.</a:t>
            </a:r>
          </a:p>
          <a:p>
            <a:endParaRPr lang="en-US" dirty="0" smtClean="0"/>
          </a:p>
          <a:p>
            <a:r>
              <a:rPr lang="en-US" dirty="0" smtClean="0"/>
              <a:t>Decoupling holds if both memory and processors respect </a:t>
            </a:r>
            <a:r>
              <a:rPr lang="en-US" dirty="0" err="1" smtClean="0"/>
              <a:t>xbar</a:t>
            </a:r>
            <a:endParaRPr lang="en-US" dirty="0" smtClean="0"/>
          </a:p>
          <a:p>
            <a:endParaRPr lang="en-US" dirty="0" smtClean="0"/>
          </a:p>
          <a:p>
            <a:r>
              <a:rPr lang="en-US" dirty="0" smtClean="0"/>
              <a:t>Greatly simplifies compilation; can focus on scheduling alone.</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p:grpSp>
        <p:nvGrpSpPr>
          <p:cNvPr id="41" name="Group 40"/>
          <p:cNvGrpSpPr/>
          <p:nvPr/>
        </p:nvGrpSpPr>
        <p:grpSpPr>
          <a:xfrm>
            <a:off x="9743587" y="4349810"/>
            <a:ext cx="1563624"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TextBox 48"/>
              <p:cNvSpPr txBox="1"/>
              <p:nvPr/>
            </p:nvSpPr>
            <p:spPr>
              <a:xfrm>
                <a:off x="10538017" y="462432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10538017" y="4624326"/>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10540810" y="521254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10540810" y="5212545"/>
                <a:ext cx="54864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886110" y="482982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886110" y="4829824"/>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5946833" y="10683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0507580" y="514137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291714" y="395416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10476308" y="397786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10537842" y="513463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9006237" y="373668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0475495" y="375752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8746660" y="511404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5518484" y="2197769"/>
            <a:ext cx="5791202" cy="1363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 *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a:latin typeface="Seravek" charset="0"/>
                <a:ea typeface="Seravek" charset="0"/>
                <a:cs typeface="Seravek" charset="0"/>
              </a:rPr>
              <a:t>r</a:t>
            </a:r>
            <a:r>
              <a:rPr lang="en-US" sz="3200" baseline="-25000" dirty="0" err="1">
                <a:latin typeface="Seravek" charset="0"/>
                <a:ea typeface="Seravek" charset="0"/>
                <a:cs typeface="Seravek" charset="0"/>
              </a:rPr>
              <a:t>i</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Respect constraints at each r.</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84" name="Right Arrow 483"/>
          <p:cNvSpPr/>
          <p:nvPr/>
        </p:nvSpPr>
        <p:spPr>
          <a:xfrm>
            <a:off x="6781800" y="408432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Arc 487"/>
          <p:cNvSpPr/>
          <p:nvPr/>
        </p:nvSpPr>
        <p:spPr>
          <a:xfrm>
            <a:off x="9747504" y="435254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1" name="Arc 490"/>
          <p:cNvSpPr/>
          <p:nvPr/>
        </p:nvSpPr>
        <p:spPr>
          <a:xfrm rot="10800000">
            <a:off x="9747504" y="435254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8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up)">
                                      <p:cBhvr>
                                        <p:cTn id="123" dur="500"/>
                                        <p:tgtEl>
                                          <p:spTgt spid="23"/>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wipe(down)">
                                      <p:cBhvr>
                                        <p:cTn id="127" dur="500"/>
                                        <p:tgtEl>
                                          <p:spTgt spid="25"/>
                                        </p:tgtEl>
                                      </p:cBhvr>
                                    </p:animEffect>
                                  </p:childTnLst>
                                </p:cTn>
                              </p:par>
                            </p:childTnLst>
                          </p:cTn>
                        </p:par>
                        <p:par>
                          <p:cTn id="128" fill="hold">
                            <p:stCondLst>
                              <p:cond delay="1000"/>
                            </p:stCondLst>
                            <p:childTnLst>
                              <p:par>
                                <p:cTn id="129" presetID="22" presetClass="entr" presetSubtype="1" fill="hold" grpId="0" nodeType="after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wipe(up)">
                                      <p:cBhvr>
                                        <p:cTn id="131" dur="500"/>
                                        <p:tgtEl>
                                          <p:spTgt spid="28"/>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0"/>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wipe(up)">
                                      <p:cBhvr>
                                        <p:cTn id="140" dur="500"/>
                                        <p:tgtEl>
                                          <p:spTgt spid="29"/>
                                        </p:tgtEl>
                                      </p:cBhvr>
                                    </p:animEffect>
                                  </p:childTnLst>
                                </p:cTn>
                              </p:par>
                            </p:childTnLst>
                          </p:cTn>
                        </p:par>
                        <p:par>
                          <p:cTn id="141" fill="hold">
                            <p:stCondLst>
                              <p:cond delay="500"/>
                            </p:stCondLst>
                            <p:childTnLst>
                              <p:par>
                                <p:cTn id="142" presetID="22" presetClass="entr" presetSubtype="4"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down)">
                                      <p:cBhvr>
                                        <p:cTn id="144" dur="500"/>
                                        <p:tgtEl>
                                          <p:spTgt spid="30"/>
                                        </p:tgtEl>
                                      </p:cBhvr>
                                    </p:animEffect>
                                  </p:childTnLst>
                                </p:cTn>
                              </p:par>
                            </p:childTnLst>
                          </p:cTn>
                        </p:par>
                        <p:par>
                          <p:cTn id="145" fill="hold">
                            <p:stCondLst>
                              <p:cond delay="1000"/>
                            </p:stCondLst>
                            <p:childTnLst>
                              <p:par>
                                <p:cTn id="146" presetID="22" presetClass="entr" presetSubtype="1" fill="hold" grpId="0" nodeType="after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wipe(up)">
                                      <p:cBhvr>
                                        <p:cTn id="148" dur="500"/>
                                        <p:tgtEl>
                                          <p:spTgt spid="33"/>
                                        </p:tgtEl>
                                      </p:cBhvr>
                                    </p:animEffect>
                                  </p:childTnLst>
                                </p:cTn>
                              </p:par>
                            </p:childTnLst>
                          </p:cTn>
                        </p:par>
                        <p:par>
                          <p:cTn id="149" fill="hold">
                            <p:stCondLst>
                              <p:cond delay="1500"/>
                            </p:stCondLst>
                            <p:childTnLst>
                              <p:par>
                                <p:cTn id="150" presetID="22" presetClass="entr" presetSubtype="4" fill="hold" grpId="0" nodeType="after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wipe(down)">
                                      <p:cBhvr>
                                        <p:cTn id="152" dur="500"/>
                                        <p:tgtEl>
                                          <p:spTgt spid="34"/>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9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23" grpId="0" animBg="1"/>
      <p:bldP spid="25" grpId="0" animBg="1"/>
      <p:bldP spid="28" grpId="0" animBg="1"/>
      <p:bldP spid="29" grpId="0" animBg="1"/>
      <p:bldP spid="30" grpId="0" animBg="1"/>
      <p:bldP spid="33" grpId="0" animBg="1"/>
      <p:bldP spid="34" grpId="0" animBg="1"/>
      <p:bldP spid="477" grpId="0" uiExpand="1" build="allAtOnce" animBg="1"/>
      <p:bldP spid="478" grpId="0"/>
      <p:bldP spid="479" grpId="0" animBg="1"/>
      <p:bldP spid="480" grpId="0" animBg="1"/>
      <p:bldP spid="481" grpId="0" animBg="1"/>
      <p:bldP spid="482" grpId="0"/>
      <p:bldP spid="483" grpId="0"/>
      <p:bldP spid="484" grpId="0" animBg="1"/>
      <p:bldP spid="488" grpId="0" animBg="1"/>
      <p:bldP spid="49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Feasibility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713134613"/>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11352</TotalTime>
  <Words>4997</Words>
  <Application>Microsoft Macintosh PowerPoint</Application>
  <PresentationFormat>Widescreen</PresentationFormat>
  <Paragraphs>1324</Paragraphs>
  <Slides>46</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areas of RMT and dRMT</vt:lpstr>
      <vt:lpstr>Conclusion</vt:lpstr>
      <vt:lpstr>Backup slides</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2307</cp:revision>
  <dcterms:created xsi:type="dcterms:W3CDTF">2017-05-13T13:11:05Z</dcterms:created>
  <dcterms:modified xsi:type="dcterms:W3CDTF">2017-08-20T18:34:43Z</dcterms:modified>
</cp:coreProperties>
</file>