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89" r:id="rId16"/>
    <p:sldId id="270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316" r:id="rId28"/>
    <p:sldId id="317" r:id="rId29"/>
    <p:sldId id="265" r:id="rId30"/>
    <p:sldId id="263" r:id="rId31"/>
    <p:sldId id="274" r:id="rId32"/>
    <p:sldId id="285" r:id="rId33"/>
    <p:sldId id="299" r:id="rId34"/>
    <p:sldId id="288" r:id="rId35"/>
    <p:sldId id="300" r:id="rId36"/>
    <p:sldId id="273" r:id="rId37"/>
    <p:sldId id="304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75474"/>
  </p:normalViewPr>
  <p:slideViewPr>
    <p:cSldViewPr snapToGrid="0" snapToObjects="1" showGuides="1">
      <p:cViewPr>
        <p:scale>
          <a:sx n="98" d="100"/>
          <a:sy n="98" d="100"/>
        </p:scale>
        <p:origin x="1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Throughput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 of switch.p4 egress as</a:t>
            </a:r>
          </a:p>
          <a:p>
            <a:pPr>
              <a:defRPr sz="2400">
                <a:latin typeface="Seravek" charset="0"/>
                <a:ea typeface="Seravek" charset="0"/>
                <a:cs typeface="Seravek" charset="0"/>
              </a:defRPr>
            </a:pP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the number of processors decreases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7883184"/>
        <c:axId val="1207914592"/>
      </c:lineChart>
      <c:catAx>
        <c:axId val="1207883184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207914592"/>
        <c:crosses val="autoZero"/>
        <c:auto val="1"/>
        <c:lblAlgn val="ctr"/>
        <c:lblOffset val="100"/>
        <c:noMultiLvlLbl val="0"/>
      </c:catAx>
      <c:valAx>
        <c:axId val="120791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20788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Memory : Allocate logical tables to memory clusters</a:t>
            </a:r>
          </a:p>
          <a:p>
            <a:endParaRPr lang="en-US" dirty="0"/>
          </a:p>
          <a:p>
            <a:r>
              <a:rPr lang="en-US" sz="3500" dirty="0" smtClean="0"/>
              <a:t>Compute: Schedule respecting dependency and resource constraints</a:t>
            </a:r>
          </a:p>
          <a:p>
            <a:endParaRPr lang="en-US" dirty="0"/>
          </a:p>
          <a:p>
            <a:r>
              <a:rPr lang="en-US" sz="3200"/>
              <a:t>J</a:t>
            </a:r>
            <a:r>
              <a:rPr lang="en-US" sz="3200" smtClean="0"/>
              <a:t>oint </a:t>
            </a:r>
            <a:r>
              <a:rPr lang="en-US" sz="3200" dirty="0" smtClean="0"/>
              <a:t>optimization problem in general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round-robin schedules, allocation and scheduling are independent</a:t>
            </a:r>
          </a:p>
          <a:p>
            <a:pPr lvl="1"/>
            <a:r>
              <a:rPr lang="en-US" dirty="0"/>
              <a:t>Memory allocation is essentially bin packing; focus on compute </a:t>
            </a:r>
            <a:r>
              <a:rPr lang="en-US" dirty="0" smtClean="0"/>
              <a:t>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Each processor can generate up to M b-bit-width keys to match against </a:t>
            </a:r>
            <a:r>
              <a:rPr lang="en-US" sz="3000" dirty="0" smtClean="0">
                <a:solidFill>
                  <a:srgbClr val="0231FF"/>
                </a:solidFill>
              </a:rPr>
              <a:t>tables</a:t>
            </a:r>
            <a:endParaRPr lang="en-US" dirty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smtClean="0">
                <a:solidFill>
                  <a:srgbClr val="0231FF"/>
                </a:solidFill>
              </a:rPr>
              <a:t>Each </a:t>
            </a:r>
            <a:r>
              <a:rPr lang="en-US" sz="3000" dirty="0">
                <a:solidFill>
                  <a:srgbClr val="0231FF"/>
                </a:solidFill>
              </a:rPr>
              <a:t>processor can modify up to A packet fields in parallel.</a:t>
            </a: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dA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dependencies 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77586" y="54297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76798" y="541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71803" y="53731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18168" y="623779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40832" y="54210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5" grpId="0" animBg="1"/>
      <p:bldP spid="4" grpId="0"/>
      <p:bldP spid="11" grpId="0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023175" y="2214615"/>
            <a:ext cx="7936340" cy="3226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N =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processors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Each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 handles a new packet 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every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cycles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M = 1 (1 match key)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A = 1 (1 field)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dM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(Match latency) = 2 clock cycles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dA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(Action latency) = 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1" grpId="0" animBg="1"/>
      <p:bldP spid="61" grpId="1" animBg="1"/>
      <p:bldP spid="64" grpId="0"/>
      <p:bldP spid="65" grpId="0"/>
      <p:bldP spid="66" grpId="0"/>
      <p:bldP spid="67" grpId="0" animBg="1"/>
      <p:bldP spid="68" grpId="0"/>
      <p:bldP spid="235" grpId="0"/>
      <p:bldP spid="2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1151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blipFill rotWithShape="0">
                <a:blip r:embed="rId9"/>
                <a:stretch>
                  <a:fillRect t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</a:t>
                </a:r>
                <a:r>
                  <a:rPr lang="en-US" dirty="0" smtClean="0"/>
                  <a:t>to denote whether operation op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violated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efficiently can </a:t>
            </a:r>
            <a:r>
              <a:rPr lang="en-US" dirty="0" err="1" smtClean="0"/>
              <a:t>dRMT</a:t>
            </a:r>
            <a:r>
              <a:rPr lang="en-US" dirty="0" smtClean="0"/>
              <a:t> utilize hardware resources?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M</a:t>
            </a:r>
            <a:r>
              <a:rPr lang="en-US" dirty="0" smtClean="0">
                <a:solidFill>
                  <a:srgbClr val="0231FF"/>
                </a:solidFill>
              </a:rPr>
              <a:t>inimum number of processors to run a P4 program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r>
              <a:rPr lang="en-US" dirty="0"/>
              <a:t>What happens when hardware resources are insufficient?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Throughput as a function of the number of processors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0231FF"/>
              </a:solidFill>
            </a:endParaRPr>
          </a:p>
          <a:p>
            <a:r>
              <a:rPr lang="en-US" dirty="0" smtClean="0"/>
              <a:t>Is it feasible?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Area cost of </a:t>
            </a: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vs. RMT</a:t>
            </a: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11" y="1942317"/>
            <a:ext cx="1121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ravek" charset="0"/>
                <a:ea typeface="Seravek" charset="0"/>
                <a:cs typeface="Seravek" charset="0"/>
              </a:rPr>
              <a:t>N</a:t>
            </a:r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umber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of processors/stages to run switch.p4 at 1 packet/cycle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977" y="5164490"/>
            <a:ext cx="10365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gains are most when the program is imbalanced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863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8177" y="6052764"/>
            <a:ext cx="775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performance degrades gracefully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</a:t>
            </a:r>
            <a:r>
              <a:rPr lang="en-US" dirty="0" smtClean="0"/>
              <a:t>architecture relative </a:t>
            </a:r>
            <a:r>
              <a:rPr lang="en-US" dirty="0" smtClean="0"/>
              <a:t>to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Crossbar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</a:t>
            </a:r>
            <a:r>
              <a:rPr lang="en-US" dirty="0" smtClean="0"/>
              <a:t>crossbar with </a:t>
            </a:r>
            <a:r>
              <a:rPr lang="en-US" dirty="0"/>
              <a:t>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84406" y="3905598"/>
            <a:ext cx="2190568" cy="2952402"/>
            <a:chOff x="1584406" y="3905598"/>
            <a:chExt cx="2190568" cy="2952402"/>
          </a:xfrm>
        </p:grpSpPr>
        <p:sp>
          <p:nvSpPr>
            <p:cNvPr id="4" name="Rectangle 3"/>
            <p:cNvSpPr/>
            <p:nvPr/>
          </p:nvSpPr>
          <p:spPr>
            <a:xfrm>
              <a:off x="158441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440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15033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99550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4067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38783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2330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781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11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11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8674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7125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774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0490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95007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79524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95960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244124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528641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99601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Crossbar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03823" y="3905599"/>
            <a:ext cx="2190568" cy="2952401"/>
            <a:chOff x="4603823" y="3905599"/>
            <a:chExt cx="2190568" cy="2952401"/>
          </a:xfrm>
        </p:grpSpPr>
        <p:sp>
          <p:nvSpPr>
            <p:cNvPr id="42" name="Rectangle 41"/>
            <p:cNvSpPr/>
            <p:nvPr/>
          </p:nvSpPr>
          <p:spPr>
            <a:xfrm>
              <a:off x="4603829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823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734450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18967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03484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58200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2717" y="5649062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32723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75536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5530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06157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90674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75191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29907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1442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98941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16200000" flipH="1">
              <a:off x="5806953" y="4958814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>
              <a:off x="5121282" y="4496535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>
              <a:off x="5849394" y="4940130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10459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Crossbar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22346" y="3905598"/>
            <a:ext cx="2190568" cy="2952402"/>
            <a:chOff x="7622346" y="3905598"/>
            <a:chExt cx="2190568" cy="2952402"/>
          </a:xfrm>
        </p:grpSpPr>
        <p:sp>
          <p:nvSpPr>
            <p:cNvPr id="64" name="Rectangle 63"/>
            <p:cNvSpPr/>
            <p:nvPr/>
          </p:nvSpPr>
          <p:spPr>
            <a:xfrm>
              <a:off x="762235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234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52973" y="4598352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3749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22007" y="4598352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776723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06124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345757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9405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9405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24680" y="4598352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20919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493714" y="4598352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8430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23294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517464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/>
            <p:cNvCxnSpPr/>
            <p:nvPr/>
          </p:nvCxnSpPr>
          <p:spPr>
            <a:xfrm rot="5400000">
              <a:off x="799754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8867917" y="5200896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5400000">
              <a:off x="8566581" y="4638800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800480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 Crossbar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5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area in 16 nm excluding wires and memory</a:t>
            </a:r>
          </a:p>
          <a:p>
            <a:pPr lvl="1"/>
            <a:r>
              <a:rPr lang="en-US" dirty="0" smtClean="0"/>
              <a:t>32-stage RMT: 39.8 square mm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</a:p>
          <a:p>
            <a:pPr lvl="1"/>
            <a:endParaRPr lang="en-US" dirty="0"/>
          </a:p>
          <a:p>
            <a:r>
              <a:rPr lang="en-US" dirty="0" smtClean="0"/>
              <a:t>Tentative analysis is that hardware costs are comparable</a:t>
            </a:r>
          </a:p>
          <a:p>
            <a:pPr lvl="1"/>
            <a:r>
              <a:rPr lang="en-US" dirty="0" smtClean="0"/>
              <a:t>Tentative because RMT’s numbers are based on 28 nm</a:t>
            </a:r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</a:t>
            </a:r>
            <a:r>
              <a:rPr lang="en-US" smtClean="0"/>
              <a:t>Implementation in </a:t>
            </a:r>
            <a:r>
              <a:rPr lang="en-US" dirty="0" smtClean="0"/>
              <a:t>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5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&amp; default action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→ Lowers throughput 2x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2153</Words>
  <Application>Microsoft Macintosh PowerPoint</Application>
  <PresentationFormat>Widescreen</PresentationFormat>
  <Paragraphs>838</Paragraphs>
  <Slides>38</Slides>
  <Notes>20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.AppleSystemUIFont</vt:lpstr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dRMT constraints</vt:lpstr>
      <vt:lpstr>Capturing dependencies in dRMT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ILP formulation of scheduling problem</vt:lpstr>
      <vt:lpstr>Enforcing periodic resource constraints</vt:lpstr>
      <vt:lpstr>Evaluation: Key questions</vt:lpstr>
      <vt:lpstr>Results: switch.p4 on RMT and dRMT</vt:lpstr>
      <vt:lpstr>dRMT eliminates performance cliffs</vt:lpstr>
      <vt:lpstr>Differences in architecture relative to RMT</vt:lpstr>
      <vt:lpstr>Crossbar requirements</vt:lpstr>
      <vt:lpstr>Crossbar designs</vt:lpstr>
      <vt:lpstr>Hardware costs</vt:lpstr>
      <vt:lpstr>Hardware design for dRMT</vt:lpstr>
      <vt:lpstr>Ongoing and future work</vt:lpstr>
      <vt:lpstr>Problems with RMT Architecture</vt:lpstr>
      <vt:lpstr>Related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823</cp:revision>
  <dcterms:created xsi:type="dcterms:W3CDTF">2017-05-13T13:11:05Z</dcterms:created>
  <dcterms:modified xsi:type="dcterms:W3CDTF">2017-05-17T15:37:35Z</dcterms:modified>
</cp:coreProperties>
</file>