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01" r:id="rId2"/>
    <p:sldId id="302" r:id="rId3"/>
    <p:sldId id="359" r:id="rId4"/>
    <p:sldId id="360" r:id="rId5"/>
    <p:sldId id="361" r:id="rId6"/>
    <p:sldId id="362" r:id="rId7"/>
    <p:sldId id="363" r:id="rId8"/>
    <p:sldId id="364" r:id="rId9"/>
    <p:sldId id="303" r:id="rId10"/>
    <p:sldId id="306" r:id="rId11"/>
    <p:sldId id="313" r:id="rId12"/>
    <p:sldId id="367" r:id="rId13"/>
    <p:sldId id="349" r:id="rId14"/>
    <p:sldId id="356" r:id="rId15"/>
    <p:sldId id="289" r:id="rId16"/>
    <p:sldId id="319" r:id="rId17"/>
    <p:sldId id="321" r:id="rId18"/>
    <p:sldId id="322" r:id="rId19"/>
    <p:sldId id="323" r:id="rId20"/>
    <p:sldId id="324" r:id="rId21"/>
    <p:sldId id="325" r:id="rId22"/>
    <p:sldId id="265" r:id="rId23"/>
    <p:sldId id="357" r:id="rId24"/>
    <p:sldId id="327" r:id="rId25"/>
    <p:sldId id="353" r:id="rId26"/>
    <p:sldId id="355" r:id="rId27"/>
    <p:sldId id="343" r:id="rId28"/>
    <p:sldId id="346" r:id="rId29"/>
    <p:sldId id="350" r:id="rId30"/>
    <p:sldId id="365" r:id="rId31"/>
    <p:sldId id="290" r:id="rId32"/>
    <p:sldId id="351" r:id="rId33"/>
    <p:sldId id="352" r:id="rId34"/>
    <p:sldId id="338" r:id="rId35"/>
    <p:sldId id="316" r:id="rId36"/>
    <p:sldId id="35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B4657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8"/>
    <p:restoredTop sz="79939"/>
  </p:normalViewPr>
  <p:slideViewPr>
    <p:cSldViewPr snapToGrid="0" snapToObjects="1" showGuides="1">
      <p:cViewPr>
        <p:scale>
          <a:sx n="82" d="100"/>
          <a:sy n="82" d="100"/>
        </p:scale>
        <p:origin x="1072" y="264"/>
      </p:cViewPr>
      <p:guideLst/>
    </p:cSldViewPr>
  </p:slideViewPr>
  <p:notesTextViewPr>
    <p:cViewPr>
      <p:scale>
        <a:sx n="1" d="1"/>
        <a:sy n="1" d="1"/>
      </p:scale>
      <p:origin x="0" y="-104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42960416"/>
        <c:axId val="1542953296"/>
      </c:barChart>
      <c:catAx>
        <c:axId val="154296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Processors/Stages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953296"/>
        <c:crosses val="autoZero"/>
        <c:auto val="1"/>
        <c:lblAlgn val="ctr"/>
        <c:lblOffset val="100"/>
        <c:noMultiLvlLbl val="0"/>
      </c:catAx>
      <c:valAx>
        <c:axId val="154295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Area in mm</a:t>
                </a:r>
                <a:r>
                  <a:rPr lang="en-US" baseline="30000" dirty="0" smtClean="0"/>
                  <a:t>2</a:t>
                </a:r>
                <a:endParaRPr lang="en-US" baseline="30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96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3189488"/>
        <c:axId val="1504671520"/>
      </c:barChart>
      <c:catAx>
        <c:axId val="145318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671520"/>
        <c:crosses val="autoZero"/>
        <c:auto val="1"/>
        <c:lblAlgn val="ctr"/>
        <c:lblOffset val="100"/>
        <c:noMultiLvlLbl val="0"/>
      </c:catAx>
      <c:valAx>
        <c:axId val="150467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18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</a:t>
            </a:r>
            <a:r>
              <a:rPr lang="en-US" baseline="0" dirty="0" smtClean="0"/>
              <a:t> for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Spend some time clearly figuring out what to say on this slide. Try and finish up this slide by minute 10.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first point non-trivial?:</a:t>
            </a:r>
            <a:r>
              <a:rPr lang="en-US" baseline="0" dirty="0" smtClean="0"/>
              <a:t> </a:t>
            </a:r>
            <a:r>
              <a:rPr lang="en-US" dirty="0" smtClean="0"/>
              <a:t>Contention at processors and memories.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second point non-trivial?: Mileage may vary depending on the actual program.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Why is third point non-trivial?:</a:t>
            </a:r>
            <a:r>
              <a:rPr lang="en-US" sz="600" baseline="0" dirty="0" smtClean="0"/>
              <a:t> Crossbar needs to span a large spatial extent (wiring complexity and area overheads). </a:t>
            </a:r>
            <a:r>
              <a:rPr lang="en-US" sz="600" baseline="0" dirty="0" err="1" smtClean="0"/>
              <a:t>dRMT</a:t>
            </a:r>
            <a:r>
              <a:rPr lang="en-US" sz="600" baseline="0" dirty="0" smtClean="0"/>
              <a:t> processors are run-to-completion and store all operations for a packet instead of an RMT stage.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Stuff to say:</a:t>
            </a:r>
          </a:p>
          <a:p>
            <a:r>
              <a:rPr lang="en-US" dirty="0" smtClean="0"/>
              <a:t>1. We designed hardware for</a:t>
            </a:r>
            <a:r>
              <a:rPr lang="en-US" baseline="0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processor+crossbar</a:t>
            </a:r>
            <a:r>
              <a:rPr lang="en-US" baseline="0" dirty="0" smtClean="0"/>
              <a:t>. We evaluated whether it meets timing and what its area is through synthesis experiments.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</a:t>
            </a:r>
            <a:r>
              <a:rPr lang="en-US" baseline="0" dirty="0" smtClean="0"/>
              <a:t> points to stress: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can formally show that the throughput of a program on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is at least as good as that of RMT.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We’ll focus on some of these results through the rest of the talk.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too much text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Explain why RMT couples the two problems.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table placement is handled by</a:t>
            </a:r>
            <a:r>
              <a:rPr lang="en-US" baseline="0" dirty="0" smtClean="0"/>
              <a:t> prior work by Jose et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we focus on processor scheduling 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Decouples</a:t>
            </a:r>
            <a:r>
              <a:rPr lang="en-US" baseline="0" dirty="0" smtClean="0"/>
              <a:t> them in the sense that you can solve them independently and put them together and the solution will: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Work for the joint problem.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 better than any other solution for the joint problem (</a:t>
            </a:r>
            <a:r>
              <a:rPr lang="en-US" baseline="0" smtClean="0"/>
              <a:t>the non-trivial part).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part of the scheduling was interesting here?</a:t>
            </a:r>
          </a:p>
          <a:p>
            <a:r>
              <a:rPr lang="en-US" dirty="0" smtClean="0"/>
              <a:t>Too much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Talk about why focusing on one processor is sufficient. Maybe bring up single vs. multiple packet types?</a:t>
            </a:r>
          </a:p>
          <a:p>
            <a:r>
              <a:rPr lang="en-US" baseline="0" smtClean="0"/>
              <a:t>TODO: Add packet to the heading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8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wasn’t clear until the example what proc. Scheduling even meant.</a:t>
            </a:r>
          </a:p>
          <a:p>
            <a:r>
              <a:rPr lang="en-US" baseline="0" dirty="0" smtClean="0"/>
              <a:t>From here, it was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24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the cyclical nature of the scheduling problem.</a:t>
            </a:r>
          </a:p>
          <a:p>
            <a:r>
              <a:rPr lang="en-US" dirty="0" smtClean="0"/>
              <a:t>Say that “if there</a:t>
            </a:r>
            <a:r>
              <a:rPr lang="en-US" baseline="0" dirty="0" smtClean="0"/>
              <a:t> were a no-op here”, instead of making it seem like why the n-op is there is obvious. The location of a no-op is non-trivial.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</a:t>
            </a:r>
            <a:r>
              <a:rPr lang="en-US" baseline="0" dirty="0" smtClean="0"/>
              <a:t> make sense</a:t>
            </a:r>
          </a:p>
          <a:p>
            <a:r>
              <a:rPr lang="en-US" baseline="0" dirty="0" err="1" smtClean="0"/>
              <a:t>Conisder</a:t>
            </a:r>
            <a:r>
              <a:rPr lang="en-US" baseline="0" dirty="0" smtClean="0"/>
              <a:t> flipping axis in the graph</a:t>
            </a:r>
          </a:p>
          <a:p>
            <a:r>
              <a:rPr lang="en-US" baseline="0" dirty="0" smtClean="0"/>
              <a:t>Don’t show all lines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Sub-sub-sub bullets are super-super-superfluous</a:t>
            </a:r>
          </a:p>
          <a:p>
            <a:r>
              <a:rPr lang="en-US" baseline="0" dirty="0" smtClean="0"/>
              <a:t>Add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Say that we did a manual place and route for the segment crossbar.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0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results on random P4 DAGs as well?</a:t>
            </a:r>
          </a:p>
          <a:p>
            <a:r>
              <a:rPr lang="en-US" dirty="0" smtClean="0"/>
              <a:t>Highlight the numbers better. Put </a:t>
            </a:r>
            <a:r>
              <a:rPr lang="en-US" dirty="0" err="1" smtClean="0"/>
              <a:t>dRMT</a:t>
            </a:r>
            <a:r>
              <a:rPr lang="en-US" baseline="0" dirty="0" smtClean="0"/>
              <a:t> at the middle.</a:t>
            </a:r>
          </a:p>
          <a:p>
            <a:r>
              <a:rPr lang="en-US" baseline="0" smtClean="0"/>
              <a:t>Make a bar chart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7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Wasn’t very clear here.</a:t>
            </a:r>
          </a:p>
          <a:p>
            <a:r>
              <a:rPr lang="en-US" baseline="0" dirty="0" smtClean="0"/>
              <a:t>What was interesting: scheduling or ILP?</a:t>
            </a:r>
          </a:p>
          <a:p>
            <a:r>
              <a:rPr lang="en-US" baseline="0" dirty="0" smtClean="0"/>
              <a:t>ILP sounded very procedural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interesting about the ILP here?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Could remove ILP if the problem is stated clearly before hand.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the line wrapping around the circle.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our contribution is the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architecture itself.</a:t>
            </a:r>
          </a:p>
          <a:p>
            <a:r>
              <a:rPr lang="en-US" baseline="0" dirty="0" smtClean="0"/>
              <a:t>TODO: Is there a figure that’s appropriate to this slide?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removing slide on tables without a match.</a:t>
            </a:r>
            <a:r>
              <a:rPr lang="en-US" baseline="0" dirty="0" smtClean="0"/>
              <a:t> Technically, we can pack this with another program that *does* use the match. i.e., </a:t>
            </a:r>
            <a:r>
              <a:rPr lang="en-US" baseline="0" dirty="0" smtClean="0">
                <a:sym typeface="Wingdings"/>
              </a:rPr>
              <a:t>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Say that each packet stays at one processor and does not move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363" y="-239305"/>
            <a:ext cx="11205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72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b="1" dirty="0" err="1"/>
              <a:t>Anirudh</a:t>
            </a:r>
            <a:r>
              <a:rPr lang="en-US" sz="2800" b="1" dirty="0"/>
              <a:t> </a:t>
            </a:r>
            <a:r>
              <a:rPr lang="en-US" sz="2800" b="1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67808" y="5467353"/>
            <a:ext cx="11656384" cy="1069647"/>
            <a:chOff x="222237" y="5467353"/>
            <a:chExt cx="11656384" cy="10696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115" y="5635916"/>
              <a:ext cx="3280424" cy="7325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37" y="5467737"/>
              <a:ext cx="2024389" cy="10688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028" y="5467353"/>
              <a:ext cx="2648857" cy="10696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620" y="5473527"/>
              <a:ext cx="2909001" cy="1057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18"/>
            <a:ext cx="11353800" cy="56445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throughput and latency?</a:t>
            </a:r>
            <a:endParaRPr lang="en-US" sz="800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Compiler </a:t>
            </a:r>
            <a:r>
              <a:rPr lang="en-US" dirty="0" smtClean="0">
                <a:solidFill>
                  <a:srgbClr val="0432FF"/>
                </a:solidFill>
              </a:rPr>
              <a:t>schedule programs </a:t>
            </a:r>
            <a:r>
              <a:rPr lang="en-US" dirty="0" smtClean="0">
                <a:solidFill>
                  <a:srgbClr val="0432FF"/>
                </a:solidFill>
              </a:rPr>
              <a:t>to eliminate </a:t>
            </a:r>
            <a:r>
              <a:rPr lang="en-US" dirty="0" smtClean="0">
                <a:solidFill>
                  <a:srgbClr val="0432FF"/>
                </a:solidFill>
              </a:rPr>
              <a:t>contention using an ILP.</a:t>
            </a:r>
            <a:endParaRPr lang="en-US" dirty="0" smtClean="0">
              <a:solidFill>
                <a:srgbClr val="0432FF"/>
              </a:solidFill>
            </a:endParaRPr>
          </a:p>
          <a:p>
            <a:endParaRPr lang="en-US" sz="3200" dirty="0" smtClean="0"/>
          </a:p>
          <a:p>
            <a:r>
              <a:rPr lang="en-US" sz="3200" dirty="0" smtClean="0"/>
              <a:t>How does </a:t>
            </a:r>
            <a:r>
              <a:rPr lang="en-US" sz="3200" dirty="0" err="1" smtClean="0"/>
              <a:t>dRMT</a:t>
            </a:r>
            <a:r>
              <a:rPr lang="en-US" sz="3200" dirty="0" smtClean="0"/>
              <a:t> compare with RMT on real P4 programs?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Needs fewer processors on open-source, proprietary, random programs.</a:t>
            </a:r>
          </a:p>
          <a:p>
            <a:endParaRPr lang="en-US" sz="3200" dirty="0" smtClean="0"/>
          </a:p>
          <a:p>
            <a:r>
              <a:rPr lang="en-US" sz="3200" dirty="0" smtClean="0"/>
              <a:t>Are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processors and crossbar feasible in hardware?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</a:t>
            </a:r>
            <a:r>
              <a:rPr lang="en-US" dirty="0" err="1" smtClean="0">
                <a:solidFill>
                  <a:srgbClr val="0432FF"/>
                </a:solidFill>
              </a:rPr>
              <a:t>dRMT</a:t>
            </a:r>
            <a:r>
              <a:rPr lang="en-US" dirty="0" smtClean="0">
                <a:solidFill>
                  <a:srgbClr val="0432FF"/>
                </a:solidFill>
              </a:rPr>
              <a:t> takes up some more area than RMT, mostly due to crossbar.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17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05256" y="1841449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38761" y="1836164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684610" y="1835032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764799" y="28733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764799" y="224405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764799" y="251627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73967" y="236201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98212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09014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2085" y="13549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14224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825025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39701" y="1354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985915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996717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486287" y="13549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279278" y="1729321"/>
            <a:ext cx="1644510" cy="1118457"/>
            <a:chOff x="2100665" y="2119910"/>
            <a:chExt cx="1656097" cy="2225988"/>
          </a:xfrm>
        </p:grpSpPr>
        <p:sp>
          <p:nvSpPr>
            <p:cNvPr id="173" name="Rectangle 17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75" name="Trapezoid 17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352832" y="4656784"/>
            <a:ext cx="1506655" cy="1289609"/>
            <a:chOff x="1887006" y="4277169"/>
            <a:chExt cx="1506655" cy="2342086"/>
          </a:xfrm>
        </p:grpSpPr>
        <p:sp>
          <p:nvSpPr>
            <p:cNvPr id="178" name="Rectangle 177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079728" y="4656784"/>
            <a:ext cx="1506655" cy="1289609"/>
            <a:chOff x="1887006" y="4277169"/>
            <a:chExt cx="1506655" cy="2342086"/>
          </a:xfrm>
        </p:grpSpPr>
        <p:sp>
          <p:nvSpPr>
            <p:cNvPr id="181" name="Rectangle 180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224294" y="4656784"/>
            <a:ext cx="1506655" cy="1289609"/>
            <a:chOff x="1887006" y="4277169"/>
            <a:chExt cx="1506655" cy="2342086"/>
          </a:xfrm>
        </p:grpSpPr>
        <p:sp>
          <p:nvSpPr>
            <p:cNvPr id="184" name="Rectangle 183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>
            <a:off x="7057615" y="5455124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115857" y="30991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33055" y="309618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078827" y="30909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359472" y="3390437"/>
            <a:ext cx="7472425" cy="1285080"/>
            <a:chOff x="3667044" y="2253664"/>
            <a:chExt cx="3460640" cy="794657"/>
          </a:xfrm>
        </p:grpSpPr>
        <p:sp>
          <p:nvSpPr>
            <p:cNvPr id="191" name="Rectangle 190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3" name="Freeform 192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4" name="Freeform 193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Freeform 194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2872312" y="179853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953918" y="190032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35940" y="19817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993048" y="1734045"/>
            <a:ext cx="1644510" cy="1118457"/>
            <a:chOff x="2100665" y="2119910"/>
            <a:chExt cx="1656097" cy="2225988"/>
          </a:xfrm>
        </p:grpSpPr>
        <p:sp>
          <p:nvSpPr>
            <p:cNvPr id="200" name="Rectangle 19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02" name="Trapezoid 20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04" name="Rectangle 203"/>
          <p:cNvSpPr/>
          <p:nvPr/>
        </p:nvSpPr>
        <p:spPr>
          <a:xfrm>
            <a:off x="5586082" y="180326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667688" y="190504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49710" y="19864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8185366" y="1725707"/>
            <a:ext cx="1644510" cy="1118457"/>
            <a:chOff x="2100665" y="2119910"/>
            <a:chExt cx="1656097" cy="2225988"/>
          </a:xfrm>
        </p:grpSpPr>
        <p:sp>
          <p:nvSpPr>
            <p:cNvPr id="208" name="Rectangle 207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10" name="Trapezoid 20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>
            <a:off x="8778400" y="179492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860006" y="189670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942028" y="19781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6028"/>
              </p:ext>
            </p:extLst>
          </p:nvPr>
        </p:nvGraphicFramePr>
        <p:xfrm>
          <a:off x="163848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20571"/>
              </p:ext>
            </p:extLst>
          </p:nvPr>
        </p:nvGraphicFramePr>
        <p:xfrm>
          <a:off x="4689356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9764799" y="189671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1851"/>
              </p:ext>
            </p:extLst>
          </p:nvPr>
        </p:nvGraphicFramePr>
        <p:xfrm>
          <a:off x="781787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2346384" y="5296619"/>
            <a:ext cx="1518250" cy="656956"/>
          </a:xfrm>
          <a:prstGeom prst="rect">
            <a:avLst/>
          </a:prstGeom>
          <a:pattFill prst="wdDnDiag">
            <a:fgClr>
              <a:srgbClr val="D92AFF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69457" y="4941588"/>
            <a:ext cx="451449" cy="1010638"/>
          </a:xfrm>
          <a:prstGeom prst="rect">
            <a:avLst/>
          </a:prstGeom>
          <a:pattFill prst="dkVert">
            <a:fgClr>
              <a:srgbClr val="FFFF0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515156" y="4938711"/>
            <a:ext cx="1075425" cy="1030768"/>
          </a:xfrm>
          <a:prstGeom prst="rect">
            <a:avLst/>
          </a:prstGeom>
          <a:pattFill prst="ltHorz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29131" y="4935838"/>
            <a:ext cx="1518249" cy="429793"/>
          </a:xfrm>
          <a:prstGeom prst="rect">
            <a:avLst/>
          </a:prstGeom>
          <a:pattFill prst="pct80">
            <a:fgClr>
              <a:srgbClr val="00B05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209471" y="5538157"/>
            <a:ext cx="1555631" cy="464299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206596" y="4911305"/>
            <a:ext cx="868394" cy="6569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911086" y="4908429"/>
            <a:ext cx="868394" cy="656956"/>
          </a:xfrm>
          <a:prstGeom prst="rect">
            <a:avLst/>
          </a:prstGeom>
          <a:pattFill prst="dashVert">
            <a:fgClr>
              <a:srgbClr val="0070C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7147" y="6142008"/>
            <a:ext cx="3061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Table placement</a:t>
            </a:r>
          </a:p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90914" y="6125404"/>
            <a:ext cx="3826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Processor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88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r>
              <a:rPr lang="en-US" dirty="0" smtClean="0"/>
              <a:t> decouples scheduling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couples scheduling </a:t>
            </a:r>
            <a:r>
              <a:rPr lang="en-US" dirty="0" smtClean="0"/>
              <a:t>and </a:t>
            </a:r>
            <a:r>
              <a:rPr lang="en-US" dirty="0" smtClean="0"/>
              <a:t>placement.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prove that </a:t>
            </a:r>
            <a:r>
              <a:rPr lang="en-US" dirty="0" err="1" smtClean="0"/>
              <a:t>dRMT</a:t>
            </a:r>
            <a:r>
              <a:rPr lang="en-US" dirty="0" smtClean="0"/>
              <a:t> </a:t>
            </a:r>
            <a:r>
              <a:rPr lang="en-US" dirty="0" smtClean="0"/>
              <a:t>decouples them </a:t>
            </a:r>
            <a:r>
              <a:rPr lang="en-US" dirty="0" smtClean="0"/>
              <a:t>under natural conditions:</a:t>
            </a:r>
            <a:endParaRPr lang="en-US" dirty="0" smtClean="0"/>
          </a:p>
          <a:p>
            <a:pPr lvl="1"/>
            <a:r>
              <a:rPr lang="en-US" dirty="0" smtClean="0"/>
              <a:t>Every table is accessed once per packet</a:t>
            </a:r>
          </a:p>
          <a:p>
            <a:pPr lvl="1"/>
            <a:r>
              <a:rPr lang="en-US" dirty="0" smtClean="0"/>
              <a:t>Every processor executes the same schedule with a time offset</a:t>
            </a:r>
          </a:p>
          <a:p>
            <a:pPr lvl="1"/>
            <a:endParaRPr lang="en-US" dirty="0"/>
          </a:p>
          <a:p>
            <a:r>
              <a:rPr lang="en-US" dirty="0" smtClean="0"/>
              <a:t>Table placement is a variant of bin </a:t>
            </a:r>
            <a:r>
              <a:rPr lang="en-US" dirty="0" smtClean="0"/>
              <a:t>packing.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1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4458" y="2135045"/>
            <a:ext cx="5067413" cy="3133544"/>
            <a:chOff x="524458" y="2187297"/>
            <a:chExt cx="5067413" cy="3133544"/>
          </a:xfrm>
        </p:grpSpPr>
        <p:sp>
          <p:nvSpPr>
            <p:cNvPr id="59" name="Oval 58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Arrow Connector 61"/>
            <p:cNvCxnSpPr>
              <a:stCxn id="60" idx="6"/>
              <a:endCxn id="67" idx="2"/>
            </p:cNvCxnSpPr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0" name="Straight Arrow Connector 69"/>
            <p:cNvCxnSpPr>
              <a:stCxn id="59" idx="6"/>
              <a:endCxn id="60" idx="2"/>
            </p:cNvCxnSpPr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36" name="Straight Arrow Connector 235"/>
            <p:cNvCxnSpPr>
              <a:stCxn id="60" idx="5"/>
              <a:endCxn id="61" idx="2"/>
            </p:cNvCxnSpPr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24458" y="4152316"/>
              <a:ext cx="5067413" cy="1168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 smtClean="0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 smtClean="0">
                  <a:latin typeface="Seravek" charset="0"/>
                  <a:ea typeface="Seravek" charset="0"/>
                  <a:cs typeface="Seravek" charset="0"/>
                </a:rPr>
                <a:t>M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 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(Match latency)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A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(Action latency) = 1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8467" y="1688363"/>
            <a:ext cx="6296294" cy="3614081"/>
            <a:chOff x="5512523" y="1688363"/>
            <a:chExt cx="6296294" cy="3614081"/>
          </a:xfrm>
        </p:grpSpPr>
        <p:sp>
          <p:nvSpPr>
            <p:cNvPr id="18" name="TextBox 17"/>
            <p:cNvSpPr txBox="1"/>
            <p:nvPr/>
          </p:nvSpPr>
          <p:spPr>
            <a:xfrm>
              <a:off x="5512523" y="4100064"/>
              <a:ext cx="6296294" cy="120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can do 1 match/action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IPC (Concurrency) = 1  </a:t>
              </a:r>
              <a:r>
                <a:rPr lang="en-US" sz="3000" dirty="0" err="1" smtClean="0">
                  <a:latin typeface="Seravek" charset="0"/>
                  <a:ea typeface="Seravek" charset="0"/>
                  <a:cs typeface="Seravek" charset="0"/>
                </a:rPr>
                <a:t>pkt</a:t>
              </a: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 per cycle</a:t>
              </a:r>
              <a:endParaRPr lang="en-US" sz="30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7598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8400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1471" y="168836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610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4411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69087" y="16883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2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664" y="2062775"/>
              <a:ext cx="1644510" cy="1118457"/>
              <a:chOff x="2100665" y="2119910"/>
              <a:chExt cx="1656097" cy="22259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6901698" y="213199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83304" y="223377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5326" y="231518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2434" y="2067499"/>
              <a:ext cx="1644510" cy="1118457"/>
              <a:chOff x="2100665" y="2119910"/>
              <a:chExt cx="1656097" cy="22259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3" name="Trapezoid 42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9615468" y="213671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97074" y="2238500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79096" y="231990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17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18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65368" y="3240557"/>
            <a:ext cx="34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action 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4" name="Oval 2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21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10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The crossbar is critical to </a:t>
            </a:r>
            <a:r>
              <a:rPr lang="en-US" sz="3200" dirty="0" err="1" smtClean="0"/>
              <a:t>dRMT</a:t>
            </a:r>
            <a:r>
              <a:rPr lang="en-US" sz="3200" dirty="0" smtClean="0"/>
              <a:t>: Can we build it?</a:t>
            </a:r>
          </a:p>
          <a:p>
            <a:endParaRPr lang="en-US" sz="3200" dirty="0" smtClean="0"/>
          </a:p>
          <a:p>
            <a:r>
              <a:rPr lang="en-US" sz="3200" dirty="0" smtClean="0"/>
              <a:t>Requirements: 32 processors, 32 memory clusters, 8 keys</a:t>
            </a:r>
          </a:p>
          <a:p>
            <a:endParaRPr lang="en-US" sz="3200" dirty="0" smtClean="0"/>
          </a:p>
          <a:p>
            <a:r>
              <a:rPr lang="en-US" sz="3200" dirty="0" smtClean="0"/>
              <a:t>Two extremes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inflexible, but cheap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segment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Segment crossbar: 8 parallel (32 * 32) </a:t>
            </a:r>
            <a:r>
              <a:rPr lang="en-US" sz="3200" dirty="0" smtClean="0"/>
              <a:t>crossbars</a:t>
            </a:r>
          </a:p>
          <a:p>
            <a:pPr lvl="1"/>
            <a:r>
              <a:rPr lang="en-US" sz="2800" dirty="0" smtClean="0"/>
              <a:t>Compromise </a:t>
            </a:r>
            <a:r>
              <a:rPr lang="en-US" sz="2800" dirty="0"/>
              <a:t>between full and unit crossbar</a:t>
            </a:r>
          </a:p>
          <a:p>
            <a:r>
              <a:rPr lang="en-US" sz="3200" dirty="0"/>
              <a:t>Segment </a:t>
            </a:r>
            <a:r>
              <a:rPr lang="en-US" sz="3200" dirty="0" smtClean="0"/>
              <a:t>equivalent to </a:t>
            </a:r>
            <a:r>
              <a:rPr lang="en-US" sz="3200" dirty="0"/>
              <a:t>full </a:t>
            </a:r>
            <a:r>
              <a:rPr lang="en-US" sz="3200" dirty="0" smtClean="0"/>
              <a:t>if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</a:t>
            </a:r>
          </a:p>
          <a:p>
            <a:pPr lvl="1"/>
            <a:r>
              <a:rPr lang="en-US" sz="2800" dirty="0" smtClean="0"/>
              <a:t>Can assign keys to segments appropriately to achieve equivalence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 few squared mm in area.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39512275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in One </a:t>
            </a:r>
            <a:r>
              <a:rPr lang="en-US" dirty="0"/>
              <a:t>S</a:t>
            </a:r>
            <a:r>
              <a:rPr lang="en-US" dirty="0" smtClean="0"/>
              <a:t>lide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RMT </a:t>
            </a:r>
            <a:r>
              <a:rPr lang="en-US" sz="3200" dirty="0"/>
              <a:t>aggregates resources into </a:t>
            </a:r>
            <a:r>
              <a:rPr lang="en-US" sz="3200" dirty="0" smtClean="0"/>
              <a:t>stages that </a:t>
            </a:r>
            <a:r>
              <a:rPr lang="en-US" sz="3200" dirty="0"/>
              <a:t>provide a fixed ratio of </a:t>
            </a:r>
            <a:r>
              <a:rPr lang="en-US" sz="3200" dirty="0" err="1" smtClean="0"/>
              <a:t>memory:match:action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E.g., A large table spanning two stages consumes two match units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/>
              <a:t>dRMT</a:t>
            </a:r>
            <a:r>
              <a:rPr lang="en-US" sz="3200" dirty="0"/>
              <a:t> (disaggregated </a:t>
            </a:r>
            <a:r>
              <a:rPr lang="en-US" sz="3200" dirty="0" smtClean="0"/>
              <a:t>RMT): </a:t>
            </a:r>
            <a:r>
              <a:rPr lang="en-US" sz="3200" b="1" dirty="0" smtClean="0"/>
              <a:t>disaggregate</a:t>
            </a:r>
            <a:r>
              <a:rPr lang="en-US" sz="3200" dirty="0" smtClean="0"/>
              <a:t> memory, match, and action resources </a:t>
            </a:r>
            <a:r>
              <a:rPr lang="en-US" sz="3200" dirty="0"/>
              <a:t>of a programmable </a:t>
            </a:r>
            <a:r>
              <a:rPr lang="en-US" sz="3200" dirty="0" smtClean="0"/>
              <a:t>switch. Allocate </a:t>
            </a:r>
            <a:r>
              <a:rPr lang="en-US" sz="3200" dirty="0"/>
              <a:t>them </a:t>
            </a:r>
            <a:r>
              <a:rPr lang="en-US" sz="3200" dirty="0" smtClean="0"/>
              <a:t>independently.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313039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872498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772124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426023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8251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752109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424332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330129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321675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841351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39299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84170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37500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845276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34083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/>
      <p:bldP spid="199" grpId="0"/>
      <p:bldP spid="99" grpId="0" animBg="1"/>
      <p:bldP spid="209" grpId="0" animBg="1"/>
      <p:bldP spid="210" grpId="0" animBg="1"/>
      <p:bldP spid="211" grpId="0"/>
      <p:bldP spid="220" grpId="0" animBg="1"/>
      <p:bldP spid="232" grpId="0" animBg="1"/>
      <p:bldP spid="232" grpId="1" animBg="1"/>
      <p:bldP spid="232" grpId="2" animBg="1"/>
      <p:bldP spid="233" grpId="0" animBg="1"/>
      <p:bldP spid="234" grpId="0" animBg="1"/>
      <p:bldP spid="234" grpId="1" animBg="1"/>
      <p:bldP spid="234" grpId="2" animBg="1"/>
      <p:bldP spid="235" grpId="0" animBg="1"/>
      <p:bldP spid="236" grpId="0" animBg="1"/>
      <p:bldP spid="236" grpId="1" animBg="1"/>
      <p:bldP spid="236" grpId="2" animBg="1"/>
      <p:bldP spid="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9728" bIns="4572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439843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381597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751069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3067294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493189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910783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85232" y="1007389"/>
            <a:ext cx="434401" cy="130759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Compute </a:t>
            </a:r>
            <a:r>
              <a:rPr lang="en-US" dirty="0" smtClean="0"/>
              <a:t>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6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563173" y="2758698"/>
            <a:ext cx="4581329" cy="4099301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785104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Action units unused until last stage</a:t>
              </a:r>
            </a:p>
            <a:p>
              <a:pPr marL="342900" indent="-342900">
                <a:buFont typeface="Wingdings" charset="2"/>
                <a:buChar char="Ø"/>
              </a:pP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10393</TotalTime>
  <Words>2853</Words>
  <Application>Microsoft Macintosh PowerPoint</Application>
  <PresentationFormat>Widescreen</PresentationFormat>
  <Paragraphs>923</Paragraphs>
  <Slides>36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dRMT in One Slide</vt:lpstr>
      <vt:lpstr>The dRMT Architecture</vt:lpstr>
      <vt:lpstr>Memory Disaggregation</vt:lpstr>
      <vt:lpstr>Compute Disaggregation</vt:lpstr>
      <vt:lpstr>Compute Disaggregation</vt:lpstr>
      <vt:lpstr>Compute Disaggregation</vt:lpstr>
      <vt:lpstr>Problems with RMT Architecture</vt:lpstr>
      <vt:lpstr>Problems with RMT Architecture</vt:lpstr>
      <vt:lpstr>dRMT solves problems with RMT</vt:lpstr>
      <vt:lpstr>Three Questions</vt:lpstr>
      <vt:lpstr>Compiling a P4 program to dRMT</vt:lpstr>
      <vt:lpstr>Xbar decouples scheduling and placement</vt:lpstr>
      <vt:lpstr>Scheduling Constraints</vt:lpstr>
      <vt:lpstr>Scheduling Example</vt:lpstr>
      <vt:lpstr>Scheduling Example</vt:lpstr>
      <vt:lpstr>Scheduling Example</vt:lpstr>
      <vt:lpstr>Scheduling Example</vt:lpstr>
      <vt:lpstr>Scheduling Example</vt:lpstr>
      <vt:lpstr>Scheduling Example</vt:lpstr>
      <vt:lpstr>Evaluation: switch.p4 on RMT and dRMT</vt:lpstr>
      <vt:lpstr>Evaluation: switch.p4 on RMT and dRMT</vt:lpstr>
      <vt:lpstr>dRMT eliminates performance cliffs</vt:lpstr>
      <vt:lpstr>dRMT crossbar design</vt:lpstr>
      <vt:lpstr>dRMT’s segment crossbar</vt:lpstr>
      <vt:lpstr>Comparing areas of RMT and dRMT</vt:lpstr>
      <vt:lpstr>Summary</vt:lpstr>
      <vt:lpstr>Backup slides</vt:lpstr>
      <vt:lpstr>Extracting dependencies from P4 programs</vt:lpstr>
      <vt:lpstr>ILP formulation of scheduling problem</vt:lpstr>
      <vt:lpstr>dRMT hardware: instruction memory</vt:lpstr>
      <vt:lpstr>dRMT architecture: crossbar</vt:lpstr>
      <vt:lpstr>dRMT Match Action Processor</vt:lpstr>
      <vt:lpstr>Enforcing periodic resource constraints</vt:lpstr>
      <vt:lpstr>Problems with RMT Architecture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1636</cp:revision>
  <dcterms:created xsi:type="dcterms:W3CDTF">2017-05-13T13:11:05Z</dcterms:created>
  <dcterms:modified xsi:type="dcterms:W3CDTF">2017-08-17T13:11:21Z</dcterms:modified>
</cp:coreProperties>
</file>