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01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289" r:id="rId16"/>
    <p:sldId id="270" r:id="rId17"/>
    <p:sldId id="272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0" r:id="rId27"/>
    <p:sldId id="317" r:id="rId28"/>
    <p:sldId id="265" r:id="rId29"/>
    <p:sldId id="263" r:id="rId30"/>
    <p:sldId id="274" r:id="rId31"/>
    <p:sldId id="285" r:id="rId32"/>
    <p:sldId id="299" r:id="rId33"/>
    <p:sldId id="288" r:id="rId34"/>
    <p:sldId id="273" r:id="rId35"/>
    <p:sldId id="316" r:id="rId36"/>
    <p:sldId id="300" r:id="rId37"/>
    <p:sldId id="304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75474"/>
  </p:normalViewPr>
  <p:slideViewPr>
    <p:cSldViewPr snapToGrid="0" snapToObjects="1" showGuides="1">
      <p:cViewPr>
        <p:scale>
          <a:sx n="98" d="100"/>
          <a:sy n="98" d="100"/>
        </p:scale>
        <p:origin x="1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r>
              <a:rPr lang="en-US" sz="2400" dirty="0" smtClean="0">
                <a:latin typeface="Seravek" charset="0"/>
                <a:ea typeface="Seravek" charset="0"/>
                <a:cs typeface="Seravek" charset="0"/>
              </a:rPr>
              <a:t>Throughput</a:t>
            </a: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 of switch.p4 egress as</a:t>
            </a:r>
          </a:p>
          <a:p>
            <a:pPr>
              <a:defRPr sz="2400">
                <a:latin typeface="Seravek" charset="0"/>
                <a:ea typeface="Seravek" charset="0"/>
                <a:cs typeface="Seravek" charset="0"/>
              </a:defRPr>
            </a:pPr>
            <a:r>
              <a:rPr lang="en-US" sz="2400" baseline="0" dirty="0" smtClean="0">
                <a:latin typeface="Seravek" charset="0"/>
                <a:ea typeface="Seravek" charset="0"/>
                <a:cs typeface="Seravek" charset="0"/>
              </a:rPr>
              <a:t>the number of processors decreases</a:t>
            </a:r>
            <a:endParaRPr lang="en-US" sz="2400" dirty="0">
              <a:latin typeface="Seravek" charset="0"/>
              <a:ea typeface="Seravek" charset="0"/>
              <a:cs typeface="Seravek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5404208"/>
        <c:axId val="1216293392"/>
      </c:lineChart>
      <c:catAx>
        <c:axId val="1215404208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216293392"/>
        <c:crosses val="autoZero"/>
        <c:auto val="1"/>
        <c:lblAlgn val="ctr"/>
        <c:lblOffset val="100"/>
        <c:noMultiLvlLbl val="0"/>
      </c:catAx>
      <c:valAx>
        <c:axId val="121629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\ ??/??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  <c:crossAx val="121540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ravek" charset="0"/>
              <a:ea typeface="Seravek" charset="0"/>
              <a:cs typeface="Seravek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4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rest of the talk will look at these questions in more depth.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add a figure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This leads into the compiler.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Toy example very loosely inspired by L2-L3 with Multicast.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example, we introduced a no-op, but that’s a greedy way of solving it. If we want the optimal schedule, need to solve an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81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Maybe mention thread count.</a:t>
            </a:r>
          </a:p>
          <a:p>
            <a:r>
              <a:rPr lang="en-US" dirty="0" smtClean="0"/>
              <a:t>Maybe</a:t>
            </a:r>
            <a:r>
              <a:rPr lang="en-US" baseline="0" dirty="0" smtClean="0"/>
              <a:t> add table from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43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6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8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8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0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4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164868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44510" cy="1118457"/>
            <a:chOff x="2100665" y="2119910"/>
            <a:chExt cx="1656097" cy="2225988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406486" y="209183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488092" y="219362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570114" y="227502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527222" y="2027346"/>
            <a:ext cx="1644510" cy="1118457"/>
            <a:chOff x="2100665" y="2119910"/>
            <a:chExt cx="1656097" cy="2225988"/>
          </a:xfrm>
        </p:grpSpPr>
        <p:sp>
          <p:nvSpPr>
            <p:cNvPr id="111" name="Rectangle 110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14" name="Trapezoid 113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16" name="Rectangle 115"/>
          <p:cNvSpPr/>
          <p:nvPr/>
        </p:nvSpPr>
        <p:spPr>
          <a:xfrm>
            <a:off x="5120256" y="209656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201862" y="2198347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N+2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7719540" y="2019008"/>
            <a:ext cx="1644510" cy="1118457"/>
            <a:chOff x="2100665" y="2119910"/>
            <a:chExt cx="1656097" cy="2225988"/>
          </a:xfrm>
        </p:grpSpPr>
        <p:sp>
          <p:nvSpPr>
            <p:cNvPr id="120" name="Rectangle 119"/>
            <p:cNvSpPr/>
            <p:nvPr/>
          </p:nvSpPr>
          <p:spPr>
            <a:xfrm>
              <a:off x="2100665" y="2410640"/>
              <a:ext cx="465573" cy="1928065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340123" y="2119910"/>
              <a:ext cx="416639" cy="2225988"/>
              <a:chOff x="3611132" y="4189369"/>
              <a:chExt cx="416639" cy="2225988"/>
            </a:xfrm>
          </p:grpSpPr>
          <p:sp>
            <p:nvSpPr>
              <p:cNvPr id="122" name="Trapezoid 121"/>
              <p:cNvSpPr/>
              <p:nvPr/>
            </p:nvSpPr>
            <p:spPr>
              <a:xfrm rot="5400000" flipV="1">
                <a:off x="2855870" y="5243456"/>
                <a:ext cx="1946881" cy="396921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 rot="16200000">
                <a:off x="2734009" y="5066492"/>
                <a:ext cx="215717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24" name="Rectangle 123"/>
          <p:cNvSpPr/>
          <p:nvPr/>
        </p:nvSpPr>
        <p:spPr>
          <a:xfrm>
            <a:off x="8312574" y="208822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394180" y="2190009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76202" y="227141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-39209" y="-664132"/>
            <a:ext cx="4081119" cy="43294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30129" y="-2605886"/>
            <a:ext cx="2478332" cy="454468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497456" y="-975358"/>
            <a:ext cx="5490312" cy="464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U-Turn Arrow 104"/>
          <p:cNvSpPr/>
          <p:nvPr/>
        </p:nvSpPr>
        <p:spPr>
          <a:xfrm rot="2644693" flipV="1">
            <a:off x="3533104" y="2843005"/>
            <a:ext cx="407385" cy="336057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U-Turn Arrow 105"/>
          <p:cNvSpPr/>
          <p:nvPr/>
        </p:nvSpPr>
        <p:spPr>
          <a:xfrm flipV="1">
            <a:off x="5160487" y="3268900"/>
            <a:ext cx="482550" cy="2531834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U-Turn Arrow 106"/>
          <p:cNvSpPr/>
          <p:nvPr/>
        </p:nvSpPr>
        <p:spPr>
          <a:xfrm rot="18829779" flipV="1">
            <a:off x="7138935" y="2686494"/>
            <a:ext cx="426085" cy="3551858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60487" y="387154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283884" y="2279753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71423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xit" presetSubtype="0" fill="hold" grpId="3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750"/>
                            </p:stCondLst>
                            <p:childTnLst>
                              <p:par>
                                <p:cTn id="62" presetID="1" presetClass="entr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0" presetID="1" presetClass="entr" presetSubtype="0" fill="hold" grpId="8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ID="1" presetClass="exit" presetSubtype="0" fill="hold" grpId="9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750"/>
                            </p:stCondLst>
                            <p:childTnLst>
                              <p:par>
                                <p:cTn id="86" presetID="1" presetClass="entr" presetSubtype="0" fill="hold" grpId="6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1" presetClass="exit" presetSubtype="0" fill="hold" grpId="7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59635 0.00069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05" grpId="0" animBg="1"/>
      <p:bldP spid="105" grpId="1" animBg="1"/>
      <p:bldP spid="105" grpId="2" animBg="1"/>
      <p:bldP spid="105" grpId="3" animBg="1"/>
      <p:bldP spid="105" grpId="4" animBg="1"/>
      <p:bldP spid="105" grpId="5" animBg="1"/>
      <p:bldP spid="105" grpId="6" animBg="1"/>
      <p:bldP spid="105" grpId="7" animBg="1"/>
      <p:bldP spid="106" grpId="0" animBg="1"/>
      <p:bldP spid="106" grpId="1" animBg="1"/>
      <p:bldP spid="106" grpId="2" animBg="1"/>
      <p:bldP spid="106" grpId="3" animBg="1"/>
      <p:bldP spid="106" grpId="4" animBg="1"/>
      <p:bldP spid="106" grpId="5" animBg="1"/>
      <p:bldP spid="106" grpId="6" animBg="1"/>
      <p:bldP spid="106" grpId="7" animBg="1"/>
      <p:bldP spid="107" grpId="0" animBg="1"/>
      <p:bldP spid="107" grpId="1" animBg="1"/>
      <p:bldP spid="107" grpId="2" animBg="1"/>
      <p:bldP spid="107" grpId="3" animBg="1"/>
      <p:bldP spid="107" grpId="4" animBg="1"/>
      <p:bldP spid="107" grpId="5" animBg="1"/>
      <p:bldP spid="107" grpId="6" animBg="1"/>
      <p:bldP spid="107" grpId="7" animBg="1"/>
      <p:bldP spid="107" grpId="8" animBg="1"/>
      <p:bldP spid="107" grpId="9" animBg="1"/>
      <p:bldP spid="108" grpId="0" animBg="1"/>
      <p:bldP spid="108" grpId="1" animBg="1"/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solves problems with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RMT Conflates </a:t>
            </a:r>
            <a:r>
              <a:rPr lang="en-US" dirty="0"/>
              <a:t>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>
                <a:solidFill>
                  <a:srgbClr val="0231FF"/>
                </a:solidFill>
              </a:rPr>
              <a:t> </a:t>
            </a:r>
            <a:r>
              <a:rPr lang="en-US" dirty="0" smtClean="0">
                <a:solidFill>
                  <a:srgbClr val="0231FF"/>
                </a:solidFill>
              </a:rPr>
              <a:t>decouples memory and processors via crossbar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en-US" dirty="0" smtClean="0"/>
              <a:t>RMT forces </a:t>
            </a:r>
            <a:r>
              <a:rPr lang="en-US" dirty="0"/>
              <a:t>rigid order on </a:t>
            </a:r>
            <a:r>
              <a:rPr lang="en-US" dirty="0" smtClean="0"/>
              <a:t>operations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enables arbitrary order for operations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 smtClean="0"/>
              <a:t>RMT suffers </a:t>
            </a:r>
            <a:r>
              <a:rPr lang="en-US" dirty="0"/>
              <a:t>performance cliff if program doesn’t </a:t>
            </a:r>
            <a:r>
              <a:rPr lang="en-US" dirty="0" smtClean="0"/>
              <a:t>fit (recirculation)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dirty="0" err="1" smtClean="0">
                <a:solidFill>
                  <a:srgbClr val="0231FF"/>
                </a:solidFill>
              </a:rPr>
              <a:t>dRMT’s</a:t>
            </a:r>
            <a:r>
              <a:rPr lang="en-US" dirty="0" smtClean="0">
                <a:solidFill>
                  <a:srgbClr val="0231FF"/>
                </a:solidFill>
              </a:rPr>
              <a:t> throughput degrades gracefully as program size grows</a:t>
            </a:r>
            <a:endParaRPr lang="en-US" dirty="0">
              <a:solidFill>
                <a:srgbClr val="0231FF"/>
              </a:solidFill>
            </a:endParaRP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462"/>
            <a:ext cx="10644963" cy="472403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 err="1" smtClean="0"/>
              <a:t>dRMT</a:t>
            </a:r>
            <a:r>
              <a:rPr lang="en-US" sz="3200" dirty="0" smtClean="0"/>
              <a:t> provide deterministic performance?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Contention at processors, memories, processor/memory interconnect, etc.</a:t>
            </a:r>
          </a:p>
          <a:p>
            <a:endParaRPr lang="en-US" sz="6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Yes! We can preschedule system at compile time to prevent contention entirely.</a:t>
            </a:r>
          </a:p>
          <a:p>
            <a:endParaRPr lang="en-US" sz="800" dirty="0" smtClean="0"/>
          </a:p>
          <a:p>
            <a:r>
              <a:rPr lang="en-US" sz="3200" dirty="0" smtClean="0"/>
              <a:t>How much does it cost to build?</a:t>
            </a:r>
          </a:p>
          <a:p>
            <a:pPr lvl="1">
              <a:buFont typeface=".AppleSystemUIFont" charset="-120"/>
              <a:buChar char="-"/>
            </a:pPr>
            <a:r>
              <a:rPr lang="en-US" dirty="0" smtClean="0"/>
              <a:t>Processor and crossbar area, wiring complexity, etc.</a:t>
            </a:r>
          </a:p>
          <a:p>
            <a:pPr marL="0" indent="0">
              <a:buNone/>
            </a:pPr>
            <a:endParaRPr lang="en-US" sz="900" dirty="0" smtClean="0">
              <a:solidFill>
                <a:srgbClr val="0231FF"/>
              </a:solidFill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231FF"/>
                </a:solidFill>
              </a:rPr>
              <a:t>Hardware costs are comparable to RMT.                                        (But </a:t>
            </a:r>
            <a:r>
              <a:rPr lang="en-US" sz="3200" dirty="0" err="1" smtClean="0">
                <a:solidFill>
                  <a:srgbClr val="0231FF"/>
                </a:solidFill>
              </a:rPr>
              <a:t>dRMT</a:t>
            </a:r>
            <a:r>
              <a:rPr lang="en-US" sz="3200" dirty="0" smtClean="0">
                <a:solidFill>
                  <a:srgbClr val="0231FF"/>
                </a:solidFill>
              </a:rPr>
              <a:t> utilizes hardware resources more efficiently.)</a:t>
            </a:r>
            <a:endParaRPr lang="en-US" sz="3200" dirty="0">
              <a:solidFill>
                <a:srgbClr val="0231FF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91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Memory : Allocate logical tables to memory clusters</a:t>
            </a:r>
          </a:p>
          <a:p>
            <a:endParaRPr lang="en-US" dirty="0"/>
          </a:p>
          <a:p>
            <a:r>
              <a:rPr lang="en-US" sz="3500" dirty="0" smtClean="0"/>
              <a:t>Compute: Schedule respecting dependency and resource constraints</a:t>
            </a:r>
          </a:p>
          <a:p>
            <a:endParaRPr lang="en-US" dirty="0"/>
          </a:p>
          <a:p>
            <a:r>
              <a:rPr lang="en-US" sz="3200" dirty="0"/>
              <a:t>J</a:t>
            </a:r>
            <a:r>
              <a:rPr lang="en-US" sz="3200" dirty="0" smtClean="0"/>
              <a:t>oint optimization problem in general</a:t>
            </a:r>
          </a:p>
          <a:p>
            <a:pPr lvl="1"/>
            <a:r>
              <a:rPr lang="en-US" dirty="0" smtClean="0"/>
              <a:t>Crossbar decouples the compute and memory problems so long as:</a:t>
            </a:r>
          </a:p>
          <a:p>
            <a:pPr lvl="2"/>
            <a:r>
              <a:rPr lang="en-US" dirty="0" smtClean="0"/>
              <a:t>Compute schedule satisfies constraints on crossbar send side</a:t>
            </a:r>
          </a:p>
          <a:p>
            <a:pPr lvl="2"/>
            <a:r>
              <a:rPr lang="en-US" dirty="0" smtClean="0"/>
              <a:t>Table placement satisfies constraints on receive side (bin packing)</a:t>
            </a:r>
          </a:p>
        </p:txBody>
      </p:sp>
    </p:spTree>
    <p:extLst>
      <p:ext uri="{BB962C8B-B14F-4D97-AF65-F5344CB8AC3E}">
        <p14:creationId xmlns:p14="http://schemas.microsoft.com/office/powerpoint/2010/main" val="132718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Resource constraints:</a:t>
            </a:r>
            <a:endParaRPr lang="en-US" sz="3200" dirty="0"/>
          </a:p>
          <a:p>
            <a:pPr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Each processor can generate up to M b-bit-width keys to match against </a:t>
            </a:r>
            <a:r>
              <a:rPr lang="en-US" sz="3000" dirty="0" smtClean="0">
                <a:solidFill>
                  <a:srgbClr val="0231FF"/>
                </a:solidFill>
              </a:rPr>
              <a:t>tables</a:t>
            </a:r>
            <a:endParaRPr lang="en-US" dirty="0"/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smtClean="0">
                <a:solidFill>
                  <a:srgbClr val="0231FF"/>
                </a:solidFill>
              </a:rPr>
              <a:t>Each </a:t>
            </a:r>
            <a:r>
              <a:rPr lang="en-US" sz="3000" dirty="0">
                <a:solidFill>
                  <a:srgbClr val="0231FF"/>
                </a:solidFill>
              </a:rPr>
              <a:t>processor can modify up to A packet fields in parallel.</a:t>
            </a:r>
          </a:p>
          <a:p>
            <a:endParaRPr lang="en-US" dirty="0" smtClean="0"/>
          </a:p>
          <a:p>
            <a:r>
              <a:rPr lang="en-US" sz="3200" dirty="0" smtClean="0"/>
              <a:t>Dependency constraints:</a:t>
            </a: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 match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dM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  <a:p>
            <a:pPr marL="228600" lvl="1"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</a:rPr>
              <a:t>O</a:t>
            </a:r>
            <a:r>
              <a:rPr lang="en-US" sz="3000" dirty="0" smtClean="0">
                <a:solidFill>
                  <a:srgbClr val="0231FF"/>
                </a:solidFill>
              </a:rPr>
              <a:t>peration depending on an action has to wait </a:t>
            </a:r>
            <a:r>
              <a:rPr lang="en-US" sz="3000" dirty="0" err="1" smtClean="0">
                <a:solidFill>
                  <a:srgbClr val="0231FF"/>
                </a:solidFill>
              </a:rPr>
              <a:t>dA</a:t>
            </a:r>
            <a:r>
              <a:rPr lang="en-US" sz="3000" dirty="0" smtClean="0">
                <a:solidFill>
                  <a:srgbClr val="0231FF"/>
                </a:solidFill>
              </a:rPr>
              <a:t> clock cycles</a:t>
            </a:r>
            <a:endParaRPr lang="en-US" sz="3000" dirty="0">
              <a:solidFill>
                <a:srgbClr val="0231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477586" y="54297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876798" y="541237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371803" y="537318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318168" y="623779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dM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40832" y="54210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4" grpId="0" animBg="1"/>
      <p:bldP spid="45" grpId="0" animBg="1"/>
      <p:bldP spid="4" grpId="0"/>
      <p:bldP spid="11" grpId="0"/>
      <p:bldP spid="26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70" grpId="0"/>
      <p:bldP spid="71" grpId="0"/>
      <p:bldP spid="72" grpId="0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023175" y="2214615"/>
            <a:ext cx="7936340" cy="3226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N =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processors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Each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proc handles a new packet 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every 2 </a:t>
            </a:r>
            <a:r>
              <a:rPr lang="en-US" sz="3000" dirty="0" smtClean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cycles</a:t>
            </a:r>
            <a:endParaRPr lang="en-US" sz="3000" dirty="0">
              <a:solidFill>
                <a:srgbClr val="0231FF"/>
              </a:solidFill>
              <a:latin typeface="Seravek" charset="0"/>
              <a:ea typeface="Seravek" charset="0"/>
              <a:cs typeface="Seravek" charset="0"/>
            </a:endParaRP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M = 1 (1 match key)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A = 1 (1 field)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dM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(Match latency) = 2 clock cycles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Wingdings" charset="2"/>
              <a:buChar char="Ø"/>
            </a:pPr>
            <a:r>
              <a:rPr lang="en-US" sz="3000" dirty="0" err="1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dA</a:t>
            </a:r>
            <a:r>
              <a:rPr lang="en-US" sz="3000" dirty="0">
                <a:solidFill>
                  <a:srgbClr val="0231FF"/>
                </a:solidFill>
                <a:latin typeface="Seravek" charset="0"/>
                <a:ea typeface="Seravek" charset="0"/>
                <a:cs typeface="Seravek" charset="0"/>
              </a:rPr>
              <a:t> (Action latency) = 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1" grpId="0" animBg="1"/>
      <p:bldP spid="61" grpId="1" animBg="1"/>
      <p:bldP spid="64" grpId="0"/>
      <p:bldP spid="65" grpId="0"/>
      <p:bldP spid="66" grpId="0"/>
      <p:bldP spid="67" grpId="0" animBg="1"/>
      <p:bldP spid="68" grpId="0"/>
      <p:bldP spid="235" grpId="0"/>
      <p:bldP spid="2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20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0" animBg="1"/>
      <p:bldP spid="18" grpId="1" animBg="1"/>
      <p:bldP spid="251" grpId="0" animBg="1"/>
      <p:bldP spid="251" grpId="1" animBg="1"/>
      <p:bldP spid="251" grpId="2" animBg="1"/>
      <p:bldP spid="253" grpId="0" animBg="1"/>
      <p:bldP spid="263" grpId="0" animBg="1"/>
      <p:bldP spid="37" grpId="0" animBg="1"/>
      <p:bldP spid="37" grpId="1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11516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 of scheduling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Assign </a:t>
                </a:r>
                <a:r>
                  <a:rPr lang="en-US" dirty="0"/>
                  <a:t>e</a:t>
                </a:r>
                <a:r>
                  <a:rPr lang="en-US" dirty="0" smtClean="0"/>
                  <a:t>ach operation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Dependency constraints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Ensure schedule </a:t>
                </a:r>
                <a:r>
                  <a:rPr lang="en-US" dirty="0"/>
                  <a:t>can be repeated every N cycles </a:t>
                </a:r>
                <a:r>
                  <a:rPr lang="en-US" dirty="0" smtClean="0"/>
                  <a:t>w/o violating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resource constraints:</a:t>
                </a:r>
              </a:p>
              <a:p>
                <a:pPr lvl="1"/>
                <a:r>
                  <a:rPr lang="en-US" dirty="0" smtClean="0"/>
                  <a:t>Create a circle with N equal sectors,</a:t>
                </a:r>
              </a:p>
              <a:p>
                <a:pPr lvl="1"/>
                <a:r>
                  <a:rPr lang="en-US" dirty="0"/>
                  <a:t>A</a:t>
                </a:r>
                <a:r>
                  <a:rPr lang="en-US" dirty="0" smtClean="0"/>
                  <a:t>ssign each operation op to sector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35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mod N</a:t>
                </a:r>
                <a:r>
                  <a:rPr lang="en-US" dirty="0" smtClean="0"/>
                  <a:t>),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nforce resource limits on all operations within a sector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23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6387737" y="2377440"/>
            <a:ext cx="5804263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97191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244147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206449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763795" y="212924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22572" y="2098766"/>
            <a:ext cx="0" cy="574766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849" y="1584962"/>
                <a:ext cx="54864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116874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523618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878493" y="1976844"/>
            <a:ext cx="143691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 Math" charset="0"/>
              <a:ea typeface="Cambria Math" charset="0"/>
              <a:cs typeface="Cambria Math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897189" y="2795452"/>
            <a:ext cx="2364377" cy="0"/>
          </a:xfrm>
          <a:prstGeom prst="straightConnector1">
            <a:avLst/>
          </a:prstGeom>
          <a:ln w="635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18762" y="4767944"/>
            <a:ext cx="1463042" cy="1463041"/>
            <a:chOff x="9718762" y="4767944"/>
            <a:chExt cx="1463042" cy="1463041"/>
          </a:xfrm>
        </p:grpSpPr>
        <p:sp>
          <p:nvSpPr>
            <p:cNvPr id="26" name="Oval 25"/>
            <p:cNvSpPr/>
            <p:nvPr/>
          </p:nvSpPr>
          <p:spPr>
            <a:xfrm>
              <a:off x="9718762" y="4767944"/>
              <a:ext cx="1463042" cy="1463041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0"/>
              <a:endCxn id="26" idx="4"/>
            </p:cNvCxnSpPr>
            <p:nvPr/>
          </p:nvCxnSpPr>
          <p:spPr>
            <a:xfrm>
              <a:off x="10450283" y="4767944"/>
              <a:ext cx="0" cy="1463041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6" idx="1"/>
              <a:endCxn id="26" idx="5"/>
            </p:cNvCxnSpPr>
            <p:nvPr/>
          </p:nvCxnSpPr>
          <p:spPr>
            <a:xfrm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26" idx="7"/>
              <a:endCxn id="26" idx="3"/>
            </p:cNvCxnSpPr>
            <p:nvPr/>
          </p:nvCxnSpPr>
          <p:spPr>
            <a:xfrm flipH="1">
              <a:off x="9933020" y="4982201"/>
              <a:ext cx="1034526" cy="103452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6" idx="6"/>
              <a:endCxn id="26" idx="2"/>
            </p:cNvCxnSpPr>
            <p:nvPr/>
          </p:nvCxnSpPr>
          <p:spPr>
            <a:xfrm flipH="1">
              <a:off x="9718762" y="5499465"/>
              <a:ext cx="1463042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03" y="1584962"/>
                <a:ext cx="54864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597" y="1584962"/>
                <a:ext cx="54864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27" y="158496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20" y="1584962"/>
                <a:ext cx="548640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charset="0"/>
                    <a:ea typeface="Cambria Math" charset="0"/>
                    <a:cs typeface="Cambria Math" charset="0"/>
                  </a:rPr>
                  <a:t>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𝐿𝑎𝑡𝑒𝑛𝑐𝑦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1, 2</m:t>
                        </m:r>
                      </m:sub>
                    </m:sSub>
                  </m:oMath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945" y="2795453"/>
                <a:ext cx="2782392" cy="973023"/>
              </a:xfrm>
              <a:prstGeom prst="rect">
                <a:avLst/>
              </a:prstGeom>
              <a:blipFill rotWithShape="0">
                <a:blip r:embed="rId9"/>
                <a:stretch>
                  <a:fillRect t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100" y="4310745"/>
                <a:ext cx="54864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688" y="5499465"/>
                <a:ext cx="548640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80" y="5512528"/>
                <a:ext cx="54864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267" y="6126482"/>
                <a:ext cx="54864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883" y="4820196"/>
                <a:ext cx="548640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1" grpId="0" animBg="1"/>
      <p:bldP spid="22" grpId="0" animBg="1"/>
      <p:bldP spid="31" grpId="0"/>
      <p:bldP spid="32" grpId="0"/>
      <p:bldP spid="33" grpId="0"/>
      <p:bldP spid="34" grpId="0"/>
      <p:bldP spid="35" grpId="0"/>
      <p:bldP spid="49" grpId="0"/>
      <p:bldP spid="50" grpId="0"/>
      <p:bldP spid="51" grpId="0"/>
      <p:bldP spid="53" grpId="0"/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efficiently can </a:t>
            </a:r>
            <a:r>
              <a:rPr lang="en-US" dirty="0" err="1" smtClean="0"/>
              <a:t>dRMT</a:t>
            </a:r>
            <a:r>
              <a:rPr lang="en-US" dirty="0" smtClean="0"/>
              <a:t> utilize hardware resources?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M</a:t>
            </a:r>
            <a:r>
              <a:rPr lang="en-US" dirty="0" smtClean="0">
                <a:solidFill>
                  <a:srgbClr val="0231FF"/>
                </a:solidFill>
              </a:rPr>
              <a:t>inimum number of processors to run a P4 program</a:t>
            </a: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r>
              <a:rPr lang="en-US" dirty="0"/>
              <a:t>What happens when hardware resources are insufficient?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0231FF"/>
                </a:solidFill>
              </a:rPr>
              <a:t>Throughput as a function of the number of processors</a:t>
            </a:r>
          </a:p>
          <a:p>
            <a:pPr>
              <a:buFont typeface="Wingdings" charset="2"/>
              <a:buChar char="Ø"/>
            </a:pPr>
            <a:endParaRPr lang="en-US" dirty="0" smtClean="0">
              <a:solidFill>
                <a:srgbClr val="0231FF"/>
              </a:solidFill>
            </a:endParaRPr>
          </a:p>
          <a:p>
            <a:r>
              <a:rPr lang="en-US" dirty="0" smtClean="0"/>
              <a:t>Is it feasible?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smtClean="0">
                <a:solidFill>
                  <a:srgbClr val="0231FF"/>
                </a:solidFill>
              </a:rPr>
              <a:t>Area cost of </a:t>
            </a:r>
            <a:r>
              <a:rPr lang="en-US" dirty="0" err="1" smtClean="0">
                <a:solidFill>
                  <a:srgbClr val="0231FF"/>
                </a:solidFill>
              </a:rPr>
              <a:t>dRMT</a:t>
            </a:r>
            <a:r>
              <a:rPr lang="en-US" dirty="0" smtClean="0">
                <a:solidFill>
                  <a:srgbClr val="0231FF"/>
                </a:solidFill>
              </a:rPr>
              <a:t> vs. RMT</a:t>
            </a: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pPr>
              <a:buFont typeface="Wingdings" charset="2"/>
              <a:buChar char="Ø"/>
            </a:pPr>
            <a:endParaRPr lang="en-US" dirty="0">
              <a:solidFill>
                <a:srgbClr val="0231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011" y="1942317"/>
            <a:ext cx="1121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Seravek" charset="0"/>
                <a:ea typeface="Seravek" charset="0"/>
                <a:cs typeface="Seravek" charset="0"/>
              </a:rPr>
              <a:t>N</a:t>
            </a:r>
            <a:r>
              <a:rPr lang="en-US" sz="3200" smtClean="0">
                <a:latin typeface="Seravek" charset="0"/>
                <a:ea typeface="Seravek" charset="0"/>
                <a:cs typeface="Seravek" charset="0"/>
              </a:rPr>
              <a:t>umber 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of processors/stages to run switch.p4 at 1 packet/cycle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0977" y="5164490"/>
            <a:ext cx="10365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gains are most when the program is imbalanced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8970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8177" y="6052764"/>
            <a:ext cx="775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dRMT’s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performance degrades gracefully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/>
              <a:t>L</a:t>
            </a:r>
            <a:r>
              <a:rPr lang="en-US" dirty="0" smtClean="0"/>
              <a:t>arge table </a:t>
            </a:r>
            <a:r>
              <a:rPr lang="en-US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2" y="2901951"/>
            <a:ext cx="4153650" cy="3956048"/>
            <a:chOff x="8033188" y="2901951"/>
            <a:chExt cx="4105325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92755" y="4003713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16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architecture relative to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Crossbar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memories</a:t>
            </a:r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</a:t>
            </a:r>
            <a:r>
              <a:rPr lang="en-US" dirty="0" smtClean="0"/>
              <a:t>crossbar with </a:t>
            </a:r>
            <a:r>
              <a:rPr lang="en-US" dirty="0"/>
              <a:t>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1584406" y="3905598"/>
            <a:ext cx="2190568" cy="2952402"/>
            <a:chOff x="1584406" y="3905598"/>
            <a:chExt cx="2190568" cy="2952402"/>
          </a:xfrm>
        </p:grpSpPr>
        <p:sp>
          <p:nvSpPr>
            <p:cNvPr id="4" name="Rectangle 3"/>
            <p:cNvSpPr/>
            <p:nvPr/>
          </p:nvSpPr>
          <p:spPr>
            <a:xfrm>
              <a:off x="158441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8440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715033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999550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284067" y="4598352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38783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02330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30781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5611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11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8674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7125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455774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10490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95007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79524" y="5649061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>
              <a:stCxn id="22" idx="4"/>
              <a:endCxn id="17" idx="0"/>
            </p:cNvCxnSpPr>
            <p:nvPr/>
          </p:nvCxnSpPr>
          <p:spPr>
            <a:xfrm rot="5400000">
              <a:off x="195960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endCxn id="18" idx="0"/>
            </p:cNvCxnSpPr>
            <p:nvPr/>
          </p:nvCxnSpPr>
          <p:spPr>
            <a:xfrm rot="5400000">
              <a:off x="2244124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endCxn id="19" idx="0"/>
            </p:cNvCxnSpPr>
            <p:nvPr/>
          </p:nvCxnSpPr>
          <p:spPr>
            <a:xfrm rot="5400000">
              <a:off x="2528641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99601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Unit Crossbar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603823" y="3905599"/>
            <a:ext cx="2190568" cy="2952401"/>
            <a:chOff x="4603823" y="3905599"/>
            <a:chExt cx="2190568" cy="2952401"/>
          </a:xfrm>
        </p:grpSpPr>
        <p:sp>
          <p:nvSpPr>
            <p:cNvPr id="42" name="Rectangle 41"/>
            <p:cNvSpPr/>
            <p:nvPr/>
          </p:nvSpPr>
          <p:spPr>
            <a:xfrm>
              <a:off x="4603829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03823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4734450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018967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303484" y="4598353"/>
              <a:ext cx="166254" cy="1781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4758200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042717" y="5649062"/>
              <a:ext cx="166254" cy="17813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32723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75536" y="3905599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75530" y="5581019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906157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190674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475191" y="4598353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929907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214424" y="5649062"/>
              <a:ext cx="166254" cy="178130"/>
            </a:xfrm>
            <a:prstGeom prst="ellipse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498941" y="564906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Curved Connector 57"/>
            <p:cNvCxnSpPr/>
            <p:nvPr/>
          </p:nvCxnSpPr>
          <p:spPr>
            <a:xfrm rot="16200000" flipH="1">
              <a:off x="5806953" y="4958814"/>
              <a:ext cx="898666" cy="53400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/>
            <p:cNvCxnSpPr/>
            <p:nvPr/>
          </p:nvCxnSpPr>
          <p:spPr>
            <a:xfrm rot="5400000">
              <a:off x="5121282" y="4496535"/>
              <a:ext cx="872579" cy="1432474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5400000">
              <a:off x="5849394" y="4940130"/>
              <a:ext cx="872579" cy="54528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810459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Full Crossbar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622346" y="3905598"/>
            <a:ext cx="2190568" cy="2952402"/>
            <a:chOff x="7622346" y="3905598"/>
            <a:chExt cx="2190568" cy="2952402"/>
          </a:xfrm>
        </p:grpSpPr>
        <p:sp>
          <p:nvSpPr>
            <p:cNvPr id="64" name="Rectangle 63"/>
            <p:cNvSpPr/>
            <p:nvPr/>
          </p:nvSpPr>
          <p:spPr>
            <a:xfrm>
              <a:off x="7622352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1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622346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1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7752973" y="4598352"/>
              <a:ext cx="166254" cy="17813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8037490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8322007" y="4598352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776723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8061240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8345757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794059" y="3905598"/>
              <a:ext cx="1018855" cy="9302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800" dirty="0">
                  <a:solidFill>
                    <a:srgbClr val="002060"/>
                  </a:solidFill>
                </a:rPr>
                <a:t>Proc.  </a:t>
              </a:r>
              <a:r>
                <a:rPr lang="en-US" sz="1800" dirty="0" smtClean="0">
                  <a:solidFill>
                    <a:srgbClr val="002060"/>
                  </a:solidFill>
                </a:rPr>
                <a:t>2</a:t>
              </a:r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94053" y="5581018"/>
              <a:ext cx="1018854" cy="91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Mem. </a:t>
              </a:r>
              <a:r>
                <a:rPr lang="en-US" sz="1600" dirty="0" smtClean="0">
                  <a:solidFill>
                    <a:srgbClr val="002060"/>
                  </a:solidFill>
                </a:rPr>
                <a:t>2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924680" y="4598352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9209197" y="4598352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493714" y="4598352"/>
              <a:ext cx="166254" cy="17813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8430" y="5649061"/>
              <a:ext cx="166254" cy="17813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232947" y="5649061"/>
              <a:ext cx="166254" cy="178130"/>
            </a:xfrm>
            <a:prstGeom prst="ellipse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9517464" y="5649061"/>
              <a:ext cx="166254" cy="178130"/>
            </a:xfrm>
            <a:prstGeom prst="ellipse">
              <a:avLst/>
            </a:prstGeom>
            <a:solidFill>
              <a:srgbClr val="70AD4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Curved Connector 79"/>
            <p:cNvCxnSpPr/>
            <p:nvPr/>
          </p:nvCxnSpPr>
          <p:spPr>
            <a:xfrm rot="5400000">
              <a:off x="7997547" y="4638800"/>
              <a:ext cx="872579" cy="1147957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8867917" y="5200896"/>
              <a:ext cx="872579" cy="23750"/>
            </a:xfrm>
            <a:prstGeom prst="curved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5400000">
              <a:off x="8566581" y="4638800"/>
              <a:ext cx="872579" cy="114795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800480" y="6532988"/>
              <a:ext cx="1883245" cy="32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 Crossbar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5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smtClean="0"/>
              <a:t>area estimates </a:t>
            </a:r>
            <a:r>
              <a:rPr lang="en-US" dirty="0" smtClean="0"/>
              <a:t>in 16 nm excluding </a:t>
            </a:r>
            <a:r>
              <a:rPr lang="en-US" dirty="0" err="1" smtClean="0"/>
              <a:t>SerDes</a:t>
            </a:r>
            <a:r>
              <a:rPr lang="en-US" dirty="0" smtClean="0"/>
              <a:t> and memory</a:t>
            </a:r>
          </a:p>
          <a:p>
            <a:pPr lvl="1"/>
            <a:r>
              <a:rPr lang="en-US" dirty="0" smtClean="0"/>
              <a:t>32-stage RMT: 39.8 square mm (based on RMT estimates at 28 nm, scaled down to 16 nm)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</a:t>
            </a:r>
            <a:r>
              <a:rPr lang="en-US" smtClean="0"/>
              <a:t>Implementation in </a:t>
            </a:r>
            <a:r>
              <a:rPr lang="en-US" dirty="0" smtClean="0"/>
              <a:t>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periodic resource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Indicator variables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I[op, q, r] </a:t>
                </a:r>
                <a:r>
                  <a:rPr lang="en-US" dirty="0" smtClean="0"/>
                  <a:t>to denote whether operation op has quotient q and remainder r when divided by N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charset="0"/>
                          </a:rPr>
                          <m:t>𝑜𝑝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0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 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) ∗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000" b="0" i="0" dirty="0" smtClean="0">
                            <a:solidFill>
                              <a:schemeClr val="tx1"/>
                            </a:solidFill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30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  <m:r>
                          <a:rPr lang="en-US" sz="3000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3000" dirty="0">
                  <a:solidFill>
                    <a:srgbClr val="0231FF"/>
                  </a:solidFill>
                </a:endParaRP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dividend = divisor * quotient + remainder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𝑟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latin typeface="Cambria Math" charset="0"/>
                    <a:ea typeface="Cambria Math" charset="0"/>
                    <a:cs typeface="Cambria Math" charset="0"/>
                  </a:rPr>
                  <a:t>= </a:t>
                </a:r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1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q, r are unique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𝑞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𝑜𝑝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𝑜𝑝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op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r</m:t>
                        </m:r>
                        <m:r>
                          <a:rPr lang="en-US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&lt;= A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sz="3000" dirty="0">
                    <a:solidFill>
                      <a:srgbClr val="0231FF"/>
                    </a:solidFill>
                  </a:rPr>
                  <a:t>action </a:t>
                </a:r>
                <a:r>
                  <a:rPr lang="en-US" sz="3000" dirty="0" smtClean="0">
                    <a:solidFill>
                      <a:srgbClr val="0231FF"/>
                    </a:solidFill>
                  </a:rPr>
                  <a:t>constraints are </a:t>
                </a:r>
                <a:r>
                  <a:rPr lang="en-US" sz="3000" dirty="0">
                    <a:solidFill>
                      <a:srgbClr val="0231FF"/>
                    </a:solidFill>
                  </a:rPr>
                  <a:t>not violated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60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045733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Conflates memory allocation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2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dirty="0" smtClean="0">
                <a:solidFill>
                  <a:srgbClr val="C00000"/>
                </a:solidFill>
              </a:rPr>
              <a:t>Example: </a:t>
            </a:r>
            <a:r>
              <a:rPr lang="en-US" dirty="0" smtClean="0"/>
              <a:t>Parallel table lookups that exceed key gen. capacity of a stage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974743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tables across multiple stages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56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3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Forces rigid order on operations: </a:t>
            </a:r>
            <a:r>
              <a:rPr lang="en-US" sz="2600" dirty="0" err="1" smtClean="0">
                <a:solidFill>
                  <a:srgbClr val="0231FF"/>
                </a:solidFill>
              </a:rPr>
              <a:t>match→action→match→action</a:t>
            </a:r>
            <a:r>
              <a:rPr lang="en-US" sz="2600" dirty="0" smtClean="0">
                <a:solidFill>
                  <a:srgbClr val="0231FF"/>
                </a:solidFill>
              </a:rPr>
              <a:t>→</a:t>
            </a:r>
            <a:r>
              <a:rPr lang="mr-IN" sz="2600" dirty="0" smtClean="0">
                <a:solidFill>
                  <a:srgbClr val="0231FF"/>
                </a:solidFill>
              </a:rPr>
              <a:t>…</a:t>
            </a:r>
            <a:endParaRPr lang="en-US" sz="2600" dirty="0"/>
          </a:p>
          <a:p>
            <a:pPr lvl="1">
              <a:buFont typeface="Wingdings" charset="2"/>
              <a:buChar char="Ø"/>
            </a:pPr>
            <a:r>
              <a:rPr lang="en-US" dirty="0" smtClean="0"/>
              <a:t> Wastes resources for “imbalanced”</a:t>
            </a:r>
            <a:r>
              <a:rPr lang="en-US" i="1" dirty="0" smtClean="0"/>
              <a:t> </a:t>
            </a:r>
            <a:r>
              <a:rPr lang="en-US" dirty="0" smtClean="0"/>
              <a:t>programs</a:t>
            </a:r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smtClean="0"/>
              <a:t>Tables without a match &amp; default action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748811" y="3312029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4626855" y="5678553"/>
            <a:ext cx="1152127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latin typeface="Seravek" charset="0"/>
                <a:ea typeface="Seravek" charset="0"/>
                <a:cs typeface="Seravek" charset="0"/>
              </a:rPr>
              <a:t>Default action</a:t>
            </a:r>
            <a:endParaRPr lang="en-US" sz="2000">
              <a:latin typeface="Seravek" charset="0"/>
              <a:ea typeface="Seravek" charset="0"/>
              <a:cs typeface="Seravek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4005022" y="3825053"/>
            <a:ext cx="644624" cy="1748502"/>
            <a:chOff x="3978896" y="3681360"/>
            <a:chExt cx="644624" cy="2048864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3981831" y="368136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3978896" y="3691270"/>
              <a:ext cx="641689" cy="203895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41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6388"/>
            <a:ext cx="11244945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</a:t>
            </a:r>
            <a:r>
              <a:rPr lang="en-US" dirty="0" smtClean="0"/>
              <a:t>uffers performance cliff if program doesn’t fit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Recirculate packet to “extend” pipeline → Lowers throughput 2x</a:t>
            </a:r>
            <a:endParaRPr lang="en-US" dirty="0"/>
          </a:p>
          <a:p>
            <a:pPr lvl="1">
              <a:buFont typeface="Wingdings" charset="2"/>
              <a:buChar char="Ø"/>
            </a:pPr>
            <a:endParaRPr lang="en-US" sz="100" dirty="0">
              <a:solidFill>
                <a:srgbClr val="C0000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48811" y="2841765"/>
            <a:ext cx="10903439" cy="2866701"/>
            <a:chOff x="698707" y="1817841"/>
            <a:chExt cx="10953823" cy="2217588"/>
          </a:xfrm>
        </p:grpSpPr>
        <p:grpSp>
          <p:nvGrpSpPr>
            <p:cNvPr id="90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52" name="Straight Arrow Connector 151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77326" y="1839735"/>
              <a:ext cx="871554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1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336969" y="1817841"/>
              <a:ext cx="898932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2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703927" y="1822648"/>
              <a:ext cx="902153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3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146" name="Group 145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Rectangle 15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8" name="Trapezoid 14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rot="16200000">
                  <a:off x="3011217" y="5160711"/>
                  <a:ext cx="137985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Rectangle 14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2" name="Trapezoid 141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16200000">
                  <a:off x="3023928" y="5148000"/>
                  <a:ext cx="1354432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4" name="Group 13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38" name="Straight Arrow Connector 13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Rectangle 13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6" name="Trapezoid 13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 rot="16200000">
                  <a:off x="3007622" y="5164305"/>
                  <a:ext cx="138704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07" name="Right Arrow 10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1" name="Right Arrow 110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000">
                <a:latin typeface="Seravek"/>
                <a:cs typeface="Seravek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9502735" y="1820811"/>
              <a:ext cx="953686" cy="285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Stage </a:t>
              </a:r>
              <a:r>
                <a:rPr lang="en-US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Rectangle 126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0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0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0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 rot="16200000">
                  <a:off x="3030212" y="5141716"/>
                  <a:ext cx="1341864" cy="477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0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cxnSp>
          <p:nvCxnSpPr>
            <p:cNvPr id="118" name="Straight Connector 117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87830" y="4705491"/>
            <a:ext cx="10855234" cy="1845817"/>
            <a:chOff x="587830" y="4705491"/>
            <a:chExt cx="10855234" cy="1845817"/>
          </a:xfrm>
        </p:grpSpPr>
        <p:sp>
          <p:nvSpPr>
            <p:cNvPr id="4" name="Freeform 3"/>
            <p:cNvSpPr/>
            <p:nvPr/>
          </p:nvSpPr>
          <p:spPr>
            <a:xfrm>
              <a:off x="587830" y="4705491"/>
              <a:ext cx="10855234" cy="1371833"/>
            </a:xfrm>
            <a:custGeom>
              <a:avLst/>
              <a:gdLst>
                <a:gd name="connsiteX0" fmla="*/ 10437223 w 10437223"/>
                <a:gd name="connsiteY0" fmla="*/ 0 h 1306286"/>
                <a:gd name="connsiteX1" fmla="*/ 10437223 w 10437223"/>
                <a:gd name="connsiteY1" fmla="*/ 1306286 h 1306286"/>
                <a:gd name="connsiteX2" fmla="*/ 0 w 10437223"/>
                <a:gd name="connsiteY2" fmla="*/ 1306286 h 1306286"/>
                <a:gd name="connsiteX3" fmla="*/ 0 w 10437223"/>
                <a:gd name="connsiteY3" fmla="*/ 104503 h 1306286"/>
                <a:gd name="connsiteX4" fmla="*/ 404949 w 10437223"/>
                <a:gd name="connsiteY4" fmla="*/ 104503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7223" h="1306286">
                  <a:moveTo>
                    <a:pt x="10437223" y="0"/>
                  </a:moveTo>
                  <a:lnTo>
                    <a:pt x="10437223" y="1306286"/>
                  </a:lnTo>
                  <a:lnTo>
                    <a:pt x="0" y="1306286"/>
                  </a:lnTo>
                  <a:lnTo>
                    <a:pt x="0" y="104503"/>
                  </a:lnTo>
                  <a:lnTo>
                    <a:pt x="404949" y="104503"/>
                  </a:lnTo>
                </a:path>
              </a:pathLst>
            </a:custGeom>
            <a:noFill/>
            <a:ln w="508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817736" y="6089643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Seravek"/>
                  <a:cs typeface="Seravek"/>
                </a:rPr>
                <a:t>Recirculate to ingress</a:t>
              </a:r>
              <a:endParaRPr lang="en-US" sz="2400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871961" cy="4351338"/>
          </a:xfrm>
        </p:spPr>
        <p:txBody>
          <a:bodyPr/>
          <a:lstStyle/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Conflates memory allocation  with packet </a:t>
            </a:r>
            <a:r>
              <a:rPr lang="en-US" dirty="0" smtClean="0"/>
              <a:t>processing</a:t>
            </a:r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Forces </a:t>
            </a:r>
            <a:r>
              <a:rPr lang="en-US" dirty="0"/>
              <a:t>rigid order on </a:t>
            </a:r>
            <a:r>
              <a:rPr lang="en-US" dirty="0" smtClean="0"/>
              <a:t>operations (</a:t>
            </a:r>
            <a:r>
              <a:rPr lang="en-US" sz="2600" dirty="0" err="1" smtClean="0"/>
              <a:t>match</a:t>
            </a:r>
            <a:r>
              <a:rPr lang="en-US" sz="2600" dirty="0" err="1"/>
              <a:t>→action→match→action</a:t>
            </a:r>
            <a:r>
              <a:rPr lang="en-US" sz="2600" dirty="0" smtClean="0"/>
              <a:t>→ </a:t>
            </a:r>
            <a:r>
              <a:rPr lang="mr-IN" sz="2600" dirty="0" smtClean="0"/>
              <a:t>…</a:t>
            </a:r>
            <a:r>
              <a:rPr lang="en-US" sz="2600" dirty="0"/>
              <a:t>)</a:t>
            </a:r>
            <a:endParaRPr lang="en-US" sz="2600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 smtClean="0"/>
          </a:p>
          <a:p>
            <a:pPr marL="512064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Suffers </a:t>
            </a:r>
            <a:r>
              <a:rPr lang="en-US" dirty="0"/>
              <a:t>performance cliff if program doesn’t fit</a:t>
            </a:r>
          </a:p>
          <a:p>
            <a:pPr marL="512064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594240"/>
            <a:ext cx="111535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The </a:t>
            </a:r>
            <a:r>
              <a:rPr lang="en-US" sz="3200" dirty="0" err="1" smtClean="0">
                <a:latin typeface="Seravek" charset="0"/>
                <a:ea typeface="Seravek" charset="0"/>
                <a:cs typeface="Seravek" charset="0"/>
              </a:rPr>
              <a:t>dRMT</a:t>
            </a:r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 architecture solves all 3 problems </a:t>
            </a:r>
          </a:p>
          <a:p>
            <a:endParaRPr lang="en-US" sz="1600" dirty="0" smtClean="0">
              <a:latin typeface="Seravek" charset="0"/>
              <a:ea typeface="Seravek" charset="0"/>
              <a:cs typeface="Seravek" charset="0"/>
            </a:endParaRPr>
          </a:p>
          <a:p>
            <a:r>
              <a:rPr lang="en-US" sz="3200" dirty="0" smtClean="0">
                <a:solidFill>
                  <a:srgbClr val="C00000"/>
                </a:solidFill>
                <a:latin typeface="Seravek" charset="0"/>
                <a:ea typeface="Seravek" charset="0"/>
                <a:cs typeface="Seravek" charset="0"/>
              </a:rPr>
              <a:t>Key idea: </a:t>
            </a:r>
          </a:p>
          <a:p>
            <a:r>
              <a:rPr lang="en-US" sz="3200" dirty="0" smtClean="0">
                <a:latin typeface="Seravek" charset="0"/>
                <a:ea typeface="Seravek" charset="0"/>
                <a:cs typeface="Seravek" charset="0"/>
              </a:rPr>
              <a:t>Disaggregate hardware resources of a programmable switch</a:t>
            </a:r>
            <a:endParaRPr lang="en-US" sz="3200" dirty="0">
              <a:latin typeface="Seravek" charset="0"/>
              <a:ea typeface="Seravek" charset="0"/>
              <a:cs typeface="Serave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9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dRMT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526" y="1556769"/>
            <a:ext cx="11917540" cy="5062486"/>
            <a:chOff x="83526" y="1556769"/>
            <a:chExt cx="11917540" cy="5062486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556769"/>
              <a:ext cx="9399716" cy="3080545"/>
              <a:chOff x="673198" y="1556769"/>
              <a:chExt cx="9465943" cy="3447049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556771"/>
                <a:ext cx="963360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1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556770"/>
                <a:ext cx="995873" cy="344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2</a:t>
                </a:r>
                <a:endParaRPr lang="en-US" sz="2000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4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19607" y="1556769"/>
                <a:ext cx="10310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Seravek"/>
                    <a:cs typeface="Seravek"/>
                  </a:rPr>
                  <a:t>Stage </a:t>
                </a:r>
                <a:r>
                  <a:rPr lang="en-US" sz="2000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400" dirty="0" smtClean="0">
                    <a:latin typeface="Seravek"/>
                    <a:cs typeface="Seravek"/>
                  </a:rPr>
                  <a:t>Parser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34705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339869"/>
                <a:ext cx="1613266" cy="1946882"/>
                <a:chOff x="2100666" y="2399016"/>
                <a:chExt cx="1613266" cy="1946882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4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4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399016"/>
                  <a:ext cx="553382" cy="1946882"/>
                  <a:chOff x="3431559" y="4468475"/>
                  <a:chExt cx="553382" cy="1946882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2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3091543" y="5088104"/>
                    <a:ext cx="12192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4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grpSp>
          <p:nvGrpSpPr>
            <p:cNvPr id="178" name="Group 177"/>
            <p:cNvGrpSpPr/>
            <p:nvPr/>
          </p:nvGrpSpPr>
          <p:grpSpPr>
            <a:xfrm>
              <a:off x="10732509" y="2478740"/>
              <a:ext cx="524993" cy="1454942"/>
              <a:chOff x="6749312" y="3009900"/>
              <a:chExt cx="527796" cy="1790700"/>
            </a:xfrm>
          </p:grpSpPr>
          <p:grpSp>
            <p:nvGrpSpPr>
              <p:cNvPr id="180" name="Group 65"/>
              <p:cNvGrpSpPr/>
              <p:nvPr/>
            </p:nvGrpSpPr>
            <p:grpSpPr>
              <a:xfrm>
                <a:off x="6749319" y="3009900"/>
                <a:ext cx="527789" cy="298464"/>
                <a:chOff x="7660968" y="1751777"/>
                <a:chExt cx="1040580" cy="450645"/>
              </a:xfrm>
            </p:grpSpPr>
            <p:sp>
              <p:nvSpPr>
                <p:cNvPr id="193" name="Freeform 192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70"/>
              <p:cNvGrpSpPr/>
              <p:nvPr/>
            </p:nvGrpSpPr>
            <p:grpSpPr>
              <a:xfrm>
                <a:off x="6749312" y="35115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90" name="Freeform 189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65"/>
              <p:cNvGrpSpPr/>
              <p:nvPr/>
            </p:nvGrpSpPr>
            <p:grpSpPr>
              <a:xfrm>
                <a:off x="6749312" y="40068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7" name="Freeform 186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8" name="Straight Connector 187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70"/>
              <p:cNvGrpSpPr/>
              <p:nvPr/>
            </p:nvGrpSpPr>
            <p:grpSpPr>
              <a:xfrm>
                <a:off x="6749312" y="4502136"/>
                <a:ext cx="527788" cy="298464"/>
                <a:chOff x="7660968" y="1751777"/>
                <a:chExt cx="1040580" cy="450645"/>
              </a:xfrm>
            </p:grpSpPr>
            <p:sp>
              <p:nvSpPr>
                <p:cNvPr id="184" name="Freeform 183"/>
                <p:cNvSpPr/>
                <p:nvPr/>
              </p:nvSpPr>
              <p:spPr>
                <a:xfrm>
                  <a:off x="7660968" y="1751777"/>
                  <a:ext cx="1040580" cy="450645"/>
                </a:xfrm>
                <a:custGeom>
                  <a:avLst/>
                  <a:gdLst>
                    <a:gd name="connsiteX0" fmla="*/ 0 w 1040580"/>
                    <a:gd name="connsiteY0" fmla="*/ 0 h 450645"/>
                    <a:gd name="connsiteX1" fmla="*/ 1040580 w 1040580"/>
                    <a:gd name="connsiteY1" fmla="*/ 8193 h 450645"/>
                    <a:gd name="connsiteX2" fmla="*/ 1032387 w 1040580"/>
                    <a:gd name="connsiteY2" fmla="*/ 450645 h 450645"/>
                    <a:gd name="connsiteX3" fmla="*/ 16387 w 1040580"/>
                    <a:gd name="connsiteY3" fmla="*/ 442451 h 450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0580" h="450645">
                      <a:moveTo>
                        <a:pt x="0" y="0"/>
                      </a:moveTo>
                      <a:lnTo>
                        <a:pt x="1040580" y="8193"/>
                      </a:lnTo>
                      <a:lnTo>
                        <a:pt x="1032387" y="450645"/>
                      </a:lnTo>
                      <a:lnTo>
                        <a:pt x="16387" y="442451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ravek"/>
                    <a:cs typeface="Seravek"/>
                  </a:endParaRPr>
                </a:p>
              </p:txBody>
            </p: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8501629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8268933" y="1751777"/>
                  <a:ext cx="0" cy="450645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err="1" smtClean="0">
                  <a:latin typeface="Seravek"/>
                  <a:cs typeface="Seravek"/>
                </a:rPr>
                <a:t>Deparser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7" name="Right Arrow 196"/>
            <p:cNvSpPr/>
            <p:nvPr/>
          </p:nvSpPr>
          <p:spPr>
            <a:xfrm>
              <a:off x="11441792" y="2994022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323725" y="2647921"/>
              <a:ext cx="67734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Out</a:t>
              </a:r>
              <a:endParaRPr lang="en-US" dirty="0">
                <a:latin typeface="Seravek"/>
                <a:cs typeface="Seravek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0616216" y="1956305"/>
              <a:ext cx="10070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Queues</a:t>
              </a:r>
              <a:endParaRPr lang="en-US" sz="2000" dirty="0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887006" y="4466959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4613902" y="4466959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7758468" y="4466959"/>
              <a:ext cx="1506655" cy="2152296"/>
              <a:chOff x="18870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Straight Connector 227"/>
            <p:cNvCxnSpPr/>
            <p:nvPr/>
          </p:nvCxnSpPr>
          <p:spPr>
            <a:xfrm>
              <a:off x="6591789" y="577528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ight Arrow 228"/>
            <p:cNvSpPr/>
            <p:nvPr/>
          </p:nvSpPr>
          <p:spPr>
            <a:xfrm>
              <a:off x="154715" y="3076460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83526" y="2748683"/>
              <a:ext cx="471021" cy="410071"/>
            </a:xfrm>
            <a:prstGeom prst="rect">
              <a:avLst/>
            </a:prstGeom>
            <a:noFill/>
          </p:spPr>
          <p:txBody>
            <a:bodyPr wrap="none" lIns="130622" tIns="65311" rIns="130622" bIns="65311" rtlCol="0">
              <a:spAutoFit/>
            </a:bodyPr>
            <a:lstStyle/>
            <a:p>
              <a:r>
                <a:rPr lang="en-US" dirty="0" smtClean="0">
                  <a:latin typeface="Seravek"/>
                  <a:cs typeface="Seravek"/>
                </a:rPr>
                <a:t>In</a:t>
              </a:r>
              <a:endParaRPr lang="en-US" dirty="0">
                <a:latin typeface="Seravek"/>
                <a:cs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10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23156" y="2088750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673198" y="1648209"/>
            <a:ext cx="9922824" cy="1849550"/>
            <a:chOff x="673198" y="1347660"/>
            <a:chExt cx="9922824" cy="3289654"/>
          </a:xfrm>
        </p:grpSpPr>
        <p:grpSp>
          <p:nvGrpSpPr>
            <p:cNvPr id="20" name="Group 19"/>
            <p:cNvGrpSpPr/>
            <p:nvPr/>
          </p:nvGrpSpPr>
          <p:grpSpPr>
            <a:xfrm>
              <a:off x="673198" y="1347660"/>
              <a:ext cx="9399716" cy="3289654"/>
              <a:chOff x="673198" y="1322783"/>
              <a:chExt cx="9465943" cy="3681035"/>
            </a:xfrm>
          </p:grpSpPr>
          <p:grpSp>
            <p:nvGrpSpPr>
              <p:cNvPr id="6" name="Group 42"/>
              <p:cNvGrpSpPr/>
              <p:nvPr/>
            </p:nvGrpSpPr>
            <p:grpSpPr>
              <a:xfrm>
                <a:off x="1219205" y="2741324"/>
                <a:ext cx="8919936" cy="1226449"/>
                <a:chOff x="1707458" y="1778000"/>
                <a:chExt cx="4254836" cy="1181787"/>
              </a:xfrm>
            </p:grpSpPr>
            <p:cxnSp>
              <p:nvCxnSpPr>
                <p:cNvPr id="115" name="Straight Arrow Connector 114"/>
                <p:cNvCxnSpPr/>
                <p:nvPr/>
              </p:nvCxnSpPr>
              <p:spPr>
                <a:xfrm>
                  <a:off x="1707458" y="177800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/>
                <p:cNvCxnSpPr/>
                <p:nvPr/>
              </p:nvCxnSpPr>
              <p:spPr>
                <a:xfrm>
                  <a:off x="1707458" y="190581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707458" y="203363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707458" y="216145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707458" y="228927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>
                  <a:off x="1707458" y="2417090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>
                  <a:off x="1707458" y="2544908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>
                  <a:off x="1707458" y="2672726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>
                  <a:off x="1707458" y="2800544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>
                  <a:off x="1707458" y="2928362"/>
                  <a:ext cx="4254836" cy="314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/>
              <p:cNvCxnSpPr/>
              <p:nvPr/>
            </p:nvCxnSpPr>
            <p:spPr>
              <a:xfrm>
                <a:off x="9359747" y="2401110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9359747" y="4344773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9359747" y="3092389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9359747" y="3634175"/>
                <a:ext cx="738480" cy="0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49957" y="2330407"/>
                <a:ext cx="802569" cy="2233337"/>
                <a:chOff x="8546380" y="1979287"/>
                <a:chExt cx="584011" cy="2165502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8546380" y="1979287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546380" y="4144789"/>
                  <a:ext cx="584011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1639144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650022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227131" y="1322789"/>
                <a:ext cx="87365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1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374292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385169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903472" y="1322785"/>
                <a:ext cx="901101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2</a:t>
                </a:r>
                <a:endParaRPr lang="en-US" dirty="0">
                  <a:latin typeface="Seravek"/>
                  <a:cs typeface="Seravek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568330" y="1908163"/>
                <a:ext cx="2037584" cy="29050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30622" tIns="65311" rIns="130622" bIns="65311" rtlCol="0" anchor="ctr"/>
              <a:lstStyle/>
              <a:p>
                <a:pPr algn="ctr"/>
                <a:endParaRPr lang="en-US" sz="3200" dirty="0">
                  <a:solidFill>
                    <a:schemeClr val="tx1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7579208" y="1911221"/>
                <a:ext cx="2030266" cy="2899395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8072227" y="1322783"/>
                <a:ext cx="955987" cy="73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ravek"/>
                    <a:cs typeface="Seravek"/>
                  </a:rPr>
                  <a:t>Stage </a:t>
                </a:r>
                <a:r>
                  <a:rPr lang="en-US" dirty="0">
                    <a:latin typeface="Seravek"/>
                    <a:cs typeface="Seravek"/>
                  </a:rPr>
                  <a:t>N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73198" y="1794232"/>
                <a:ext cx="547372" cy="3209586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vert270" lIns="130622" tIns="65311" rIns="130622" bIns="65311" rtlCol="0" anchor="ctr"/>
              <a:lstStyle/>
              <a:p>
                <a:pPr algn="ctr"/>
                <a:r>
                  <a:rPr lang="en-US" sz="2000" dirty="0" smtClean="0">
                    <a:latin typeface="Seravek"/>
                    <a:cs typeface="Seravek"/>
                  </a:rPr>
                  <a:t>Parser</a:t>
                </a:r>
                <a:endParaRPr lang="en-US" sz="1600" dirty="0">
                  <a:latin typeface="Seravek"/>
                  <a:cs typeface="Seravek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1821487" y="2067953"/>
                <a:ext cx="1613266" cy="2225988"/>
                <a:chOff x="2100666" y="2119910"/>
                <a:chExt cx="1613266" cy="222598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3160550" y="2119910"/>
                  <a:ext cx="553382" cy="2225988"/>
                  <a:chOff x="3431559" y="4189369"/>
                  <a:chExt cx="553382" cy="2225988"/>
                </a:xfrm>
              </p:grpSpPr>
              <p:sp>
                <p:nvSpPr>
                  <p:cNvPr id="130" name="Trapezoid 129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 rot="16200000">
                    <a:off x="2583092" y="5066490"/>
                    <a:ext cx="2157172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34" name="Group 133"/>
              <p:cNvGrpSpPr/>
              <p:nvPr/>
            </p:nvGrpSpPr>
            <p:grpSpPr>
              <a:xfrm>
                <a:off x="4587648" y="2190755"/>
                <a:ext cx="1613266" cy="2095996"/>
                <a:chOff x="2100666" y="2249902"/>
                <a:chExt cx="1613266" cy="2095996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0" name="Straight Arrow Connector 139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Rectangle 140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3160550" y="2249902"/>
                  <a:ext cx="553382" cy="2095996"/>
                  <a:chOff x="3431559" y="4319361"/>
                  <a:chExt cx="553382" cy="2095996"/>
                </a:xfrm>
              </p:grpSpPr>
              <p:sp>
                <p:nvSpPr>
                  <p:cNvPr id="138" name="Trapezoid 137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 rot="16200000">
                    <a:off x="2661390" y="5118184"/>
                    <a:ext cx="2000576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7765357" y="2216752"/>
                <a:ext cx="1613266" cy="2069999"/>
                <a:chOff x="2100666" y="2275899"/>
                <a:chExt cx="1613266" cy="2069999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2100666" y="2410641"/>
                  <a:ext cx="1065615" cy="1928067"/>
                  <a:chOff x="2162575" y="3232150"/>
                  <a:chExt cx="1042315" cy="2241548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>
                    <a:off x="2479675" y="4308475"/>
                    <a:ext cx="725215" cy="0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50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2162575" y="3232150"/>
                    <a:ext cx="574275" cy="2241548"/>
                  </a:xfrm>
                  <a:prstGeom prst="rect">
                    <a:avLst/>
                  </a:prstGeom>
                  <a:solidFill>
                    <a:srgbClr val="3366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 defTabSz="566900"/>
                    <a:r>
                      <a:rPr lang="en-US" sz="2000" dirty="0" smtClean="0">
                        <a:solidFill>
                          <a:schemeClr val="bg1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  <a:endParaRPr lang="en-US" sz="2000" dirty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3160550" y="2275899"/>
                  <a:ext cx="553382" cy="2069999"/>
                  <a:chOff x="3431559" y="4345358"/>
                  <a:chExt cx="553382" cy="2069999"/>
                </a:xfrm>
              </p:grpSpPr>
              <p:sp>
                <p:nvSpPr>
                  <p:cNvPr id="146" name="Trapezoid 145"/>
                  <p:cNvSpPr/>
                  <p:nvPr/>
                </p:nvSpPr>
                <p:spPr>
                  <a:xfrm rot="16200000" flipH="1" flipV="1">
                    <a:off x="2734809" y="5165225"/>
                    <a:ext cx="1946882" cy="553382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 defTabSz="566900"/>
                    <a:endParaRPr lang="en-US" sz="200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 rot="16200000">
                    <a:off x="2683325" y="5135400"/>
                    <a:ext cx="1983014" cy="4029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  <a:endParaRPr lang="en-US" sz="2000" dirty="0">
                      <a:latin typeface="Seravek" charset="0"/>
                      <a:ea typeface="Seravek" charset="0"/>
                      <a:cs typeface="Seravek" charset="0"/>
                    </a:endParaRPr>
                  </a:p>
                </p:txBody>
              </p:sp>
            </p:grpSp>
          </p:grpSp>
        </p:grpSp>
        <p:sp>
          <p:nvSpPr>
            <p:cNvPr id="196" name="Rectangle 195"/>
            <p:cNvSpPr/>
            <p:nvPr/>
          </p:nvSpPr>
          <p:spPr>
            <a:xfrm>
              <a:off x="10052480" y="1721094"/>
              <a:ext cx="543542" cy="286833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000" dirty="0" err="1" smtClean="0">
                  <a:latin typeface="Seravek"/>
                  <a:cs typeface="Seravek"/>
                </a:rPr>
                <a:t>Deparser</a:t>
              </a:r>
              <a:endParaRPr lang="en-US" sz="1600" dirty="0">
                <a:latin typeface="Seravek"/>
                <a:cs typeface="Seravek"/>
              </a:endParaRPr>
            </a:p>
          </p:txBody>
        </p:sp>
      </p:grpSp>
      <p:sp>
        <p:nvSpPr>
          <p:cNvPr id="197" name="Right Arrow 196"/>
          <p:cNvSpPr/>
          <p:nvPr/>
        </p:nvSpPr>
        <p:spPr>
          <a:xfrm>
            <a:off x="11452377" y="2547835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201734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43356" y="160089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252782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20004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6835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Straight Arrow Connector 211"/>
          <p:cNvCxnSpPr>
            <a:endCxn id="99" idx="0"/>
          </p:cNvCxnSpPr>
          <p:nvPr/>
        </p:nvCxnSpPr>
        <p:spPr>
          <a:xfrm>
            <a:off x="781039" y="1075389"/>
            <a:ext cx="395752" cy="1045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>
            <a:off x="10895310" y="810408"/>
            <a:ext cx="424928" cy="1177626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" name="Straight Connector 8"/>
          <p:cNvCxnSpPr/>
          <p:nvPr/>
        </p:nvCxnSpPr>
        <p:spPr>
          <a:xfrm>
            <a:off x="9298973" y="2190018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98973" y="3166619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298973" y="2537354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98973" y="2809577"/>
            <a:ext cx="733313" cy="0"/>
          </a:xfrm>
          <a:prstGeom prst="line">
            <a:avLst/>
          </a:prstGeom>
          <a:ln>
            <a:solidFill>
              <a:srgbClr val="FFFFFF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6608141" y="265531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32386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43188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216259" y="164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1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348398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359199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873875" y="164821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2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7520089" y="1942335"/>
            <a:ext cx="2023328" cy="1459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530891" y="1943872"/>
            <a:ext cx="2016062" cy="145681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8020461" y="164820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Proc. N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813452" y="2022622"/>
            <a:ext cx="1601980" cy="1118457"/>
            <a:chOff x="2100665" y="2119909"/>
            <a:chExt cx="1613267" cy="2225989"/>
          </a:xfrm>
        </p:grpSpPr>
        <p:sp>
          <p:nvSpPr>
            <p:cNvPr id="305" name="Rectangle 304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60550" y="2119909"/>
              <a:ext cx="553382" cy="2225989"/>
              <a:chOff x="3431559" y="4189368"/>
              <a:chExt cx="553382" cy="2225989"/>
            </a:xfrm>
          </p:grpSpPr>
          <p:sp>
            <p:nvSpPr>
              <p:cNvPr id="130" name="Trapezoid 129"/>
              <p:cNvSpPr/>
              <p:nvPr/>
            </p:nvSpPr>
            <p:spPr>
              <a:xfrm rot="5400000" flipV="1">
                <a:off x="2734809" y="5165225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16200000">
                <a:off x="2669762" y="5066490"/>
                <a:ext cx="21571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4560260" y="2105840"/>
            <a:ext cx="1601980" cy="1031626"/>
            <a:chOff x="2100665" y="2292722"/>
            <a:chExt cx="1613267" cy="2053175"/>
          </a:xfrm>
        </p:grpSpPr>
        <p:sp>
          <p:nvSpPr>
            <p:cNvPr id="141" name="Rectangle 140"/>
            <p:cNvSpPr/>
            <p:nvPr/>
          </p:nvSpPr>
          <p:spPr>
            <a:xfrm>
              <a:off x="2100665" y="2410641"/>
              <a:ext cx="587112" cy="1928066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160550" y="2292722"/>
              <a:ext cx="553382" cy="2053175"/>
              <a:chOff x="3431559" y="4362181"/>
              <a:chExt cx="553382" cy="2053175"/>
            </a:xfrm>
          </p:grpSpPr>
          <p:sp>
            <p:nvSpPr>
              <p:cNvPr id="138" name="Trapezoid 137"/>
              <p:cNvSpPr/>
              <p:nvPr/>
            </p:nvSpPr>
            <p:spPr>
              <a:xfrm rot="5400000" flipV="1">
                <a:off x="2734809" y="5165224"/>
                <a:ext cx="1946882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 rot="16200000">
                <a:off x="2758895" y="5161003"/>
                <a:ext cx="2000573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715737" y="2097386"/>
            <a:ext cx="1601980" cy="1040079"/>
            <a:chOff x="2100665" y="2275898"/>
            <a:chExt cx="1613267" cy="2069999"/>
          </a:xfrm>
        </p:grpSpPr>
        <p:sp>
          <p:nvSpPr>
            <p:cNvPr id="149" name="Rectangle 148"/>
            <p:cNvSpPr/>
            <p:nvPr/>
          </p:nvSpPr>
          <p:spPr>
            <a:xfrm>
              <a:off x="2100665" y="2410642"/>
              <a:ext cx="587112" cy="1928068"/>
            </a:xfrm>
            <a:prstGeom prst="rect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566900"/>
              <a:r>
                <a:rPr lang="en-US" sz="2000" dirty="0" smtClean="0">
                  <a:solidFill>
                    <a:schemeClr val="bg1"/>
                  </a:solidFill>
                  <a:latin typeface="Seravek" charset="0"/>
                  <a:ea typeface="Seravek" charset="0"/>
                  <a:cs typeface="Seravek" charset="0"/>
                </a:rPr>
                <a:t>Match</a:t>
              </a:r>
              <a:endParaRPr lang="en-US" sz="2000" dirty="0">
                <a:solidFill>
                  <a:schemeClr val="bg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3160550" y="2275898"/>
              <a:ext cx="553382" cy="2069999"/>
              <a:chOff x="3431559" y="4345357"/>
              <a:chExt cx="553382" cy="2069999"/>
            </a:xfrm>
          </p:grpSpPr>
          <p:sp>
            <p:nvSpPr>
              <p:cNvPr id="146" name="Trapezoid 145"/>
              <p:cNvSpPr/>
              <p:nvPr/>
            </p:nvSpPr>
            <p:spPr>
              <a:xfrm rot="5400000" flipV="1">
                <a:off x="2734809" y="5165225"/>
                <a:ext cx="1946881" cy="553382"/>
              </a:xfrm>
              <a:prstGeom prst="trapezoid">
                <a:avLst>
                  <a:gd name="adj" fmla="val 529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 defTabSz="566900"/>
                <a:endParaRPr lang="en-US" sz="2000" dirty="0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 rot="16200000">
                <a:off x="2769995" y="5135400"/>
                <a:ext cx="1983016" cy="4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Seravek" charset="0"/>
                    <a:ea typeface="Seravek" charset="0"/>
                    <a:cs typeface="Seravek" charset="0"/>
                  </a:rPr>
                  <a:t>Action</a:t>
                </a:r>
                <a:endParaRPr lang="en-US" sz="2000" dirty="0">
                  <a:latin typeface="Seravek" charset="0"/>
                  <a:ea typeface="Seravek" charset="0"/>
                  <a:cs typeface="Seravek" charset="0"/>
                </a:endParaRPr>
              </a:p>
            </p:txBody>
          </p:sp>
        </p:grpSp>
      </p:grpSp>
      <p:sp>
        <p:nvSpPr>
          <p:cNvPr id="197" name="Right Arrow 196"/>
          <p:cNvSpPr/>
          <p:nvPr/>
        </p:nvSpPr>
        <p:spPr>
          <a:xfrm>
            <a:off x="11524531" y="1269493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406464" y="923392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715510" y="32255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eravek"/>
                <a:cs typeface="Seravek"/>
              </a:rPr>
              <a:t>Queues</a:t>
            </a:r>
            <a:endParaRPr lang="en-US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5329646"/>
            <a:ext cx="1506655" cy="1289609"/>
            <a:chOff x="1887006" y="4277169"/>
            <a:chExt cx="1506655" cy="234208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5329646"/>
            <a:ext cx="1506655" cy="1289609"/>
            <a:chOff x="1887006" y="4277169"/>
            <a:chExt cx="1506655" cy="234208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5329646"/>
            <a:ext cx="1506655" cy="1289609"/>
            <a:chOff x="1887006" y="4277169"/>
            <a:chExt cx="1506655" cy="234208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>
              <a:off x="2644049" y="4277169"/>
              <a:ext cx="1" cy="5104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6127986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650031" y="33924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5367229" y="3389484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3001" y="3384288"/>
            <a:ext cx="1" cy="28105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893646" y="3683738"/>
            <a:ext cx="7472425" cy="1644608"/>
            <a:chOff x="3667044" y="2253664"/>
            <a:chExt cx="3460640" cy="794657"/>
          </a:xfrm>
        </p:grpSpPr>
        <p:sp>
          <p:nvSpPr>
            <p:cNvPr id="94" name="Rectangle 93"/>
            <p:cNvSpPr/>
            <p:nvPr/>
          </p:nvSpPr>
          <p:spPr>
            <a:xfrm>
              <a:off x="3667044" y="2253664"/>
              <a:ext cx="3460640" cy="79465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alpha val="83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rgbClr val="00206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61341" y="2409648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 95"/>
            <p:cNvSpPr/>
            <p:nvPr/>
          </p:nvSpPr>
          <p:spPr>
            <a:xfrm flipH="1" flipV="1">
              <a:off x="5400070" y="2659335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 96"/>
            <p:cNvSpPr/>
            <p:nvPr/>
          </p:nvSpPr>
          <p:spPr>
            <a:xfrm flipH="1">
              <a:off x="5420121" y="2416920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 97"/>
            <p:cNvSpPr/>
            <p:nvPr/>
          </p:nvSpPr>
          <p:spPr>
            <a:xfrm flipV="1">
              <a:off x="4181391" y="2666607"/>
              <a:ext cx="1250773" cy="255248"/>
            </a:xfrm>
            <a:custGeom>
              <a:avLst/>
              <a:gdLst>
                <a:gd name="connsiteX0" fmla="*/ 0 w 1171320"/>
                <a:gd name="connsiteY0" fmla="*/ 0 h 480831"/>
                <a:gd name="connsiteX1" fmla="*/ 715121 w 1171320"/>
                <a:gd name="connsiteY1" fmla="*/ 147948 h 480831"/>
                <a:gd name="connsiteX2" fmla="*/ 1171320 w 1171320"/>
                <a:gd name="connsiteY2" fmla="*/ 480831 h 480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320" h="480831">
                  <a:moveTo>
                    <a:pt x="0" y="0"/>
                  </a:moveTo>
                  <a:cubicBezTo>
                    <a:pt x="259950" y="33905"/>
                    <a:pt x="519901" y="67810"/>
                    <a:pt x="715121" y="147948"/>
                  </a:cubicBezTo>
                  <a:cubicBezTo>
                    <a:pt x="910341" y="228087"/>
                    <a:pt x="1040830" y="354459"/>
                    <a:pt x="1171320" y="480831"/>
                  </a:cubicBezTo>
                </a:path>
              </a:pathLst>
            </a:custGeom>
            <a:ln w="50800">
              <a:solidFill>
                <a:schemeClr val="accent6">
                  <a:alpha val="6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9" name="Trapezoid 98"/>
          <p:cNvSpPr/>
          <p:nvPr/>
        </p:nvSpPr>
        <p:spPr>
          <a:xfrm rot="16200000" flipH="1">
            <a:off x="493306" y="918617"/>
            <a:ext cx="1701413" cy="334443"/>
          </a:xfrm>
          <a:prstGeom prst="trapezoid">
            <a:avLst>
              <a:gd name="adj" fmla="val 8170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Distrib</a:t>
            </a:r>
            <a:r>
              <a:rPr lang="en-US" smtClean="0"/>
              <a:t>utor</a:t>
            </a:r>
            <a:endParaRPr lang="en-US" sz="1800" dirty="0"/>
          </a:p>
        </p:txBody>
      </p:sp>
      <p:sp>
        <p:nvSpPr>
          <p:cNvPr id="209" name="Rectangle 208"/>
          <p:cNvSpPr/>
          <p:nvPr/>
        </p:nvSpPr>
        <p:spPr>
          <a:xfrm>
            <a:off x="550748" y="474302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smtClean="0">
                <a:latin typeface="Seravek"/>
                <a:cs typeface="Seravek"/>
              </a:rPr>
              <a:t>Parser</a:t>
            </a:r>
            <a:endParaRPr lang="en-US" sz="1600" dirty="0">
              <a:latin typeface="Seravek"/>
              <a:cs typeface="Seravek"/>
            </a:endParaRPr>
          </a:p>
        </p:txBody>
      </p:sp>
      <p:sp>
        <p:nvSpPr>
          <p:cNvPr id="210" name="Right Arrow 209"/>
          <p:cNvSpPr/>
          <p:nvPr/>
        </p:nvSpPr>
        <p:spPr>
          <a:xfrm>
            <a:off x="115527" y="947216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44338" y="619439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cxnSp>
        <p:nvCxnSpPr>
          <p:cNvPr id="214" name="Straight Arrow Connector 213"/>
          <p:cNvCxnSpPr>
            <a:stCxn id="99" idx="2"/>
          </p:cNvCxnSpPr>
          <p:nvPr/>
        </p:nvCxnSpPr>
        <p:spPr>
          <a:xfrm flipV="1">
            <a:off x="1511234" y="1079706"/>
            <a:ext cx="6505691" cy="613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2216259" y="1072775"/>
            <a:ext cx="0" cy="86377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 flipH="1">
            <a:off x="4859460" y="1081124"/>
            <a:ext cx="4318" cy="862748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flipH="1">
            <a:off x="8012607" y="1063136"/>
            <a:ext cx="8636" cy="886653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>
            <a:off x="3004255" y="1322058"/>
            <a:ext cx="7174987" cy="0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10179242" y="777225"/>
            <a:ext cx="455092" cy="12108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000" dirty="0" err="1" smtClean="0">
                <a:latin typeface="Seravek"/>
                <a:cs typeface="Seravek"/>
              </a:rPr>
              <a:t>Deparser</a:t>
            </a:r>
            <a:endParaRPr lang="en-US" sz="1600" dirty="0">
              <a:latin typeface="Seravek"/>
              <a:cs typeface="Seravek"/>
            </a:endParaRPr>
          </a:p>
        </p:txBody>
      </p:sp>
      <p:cxnSp>
        <p:nvCxnSpPr>
          <p:cNvPr id="221" name="Straight Arrow Connector 220"/>
          <p:cNvCxnSpPr/>
          <p:nvPr/>
        </p:nvCxnSpPr>
        <p:spPr>
          <a:xfrm flipH="1">
            <a:off x="3012722" y="1326248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/>
          <p:nvPr/>
        </p:nvCxnSpPr>
        <p:spPr>
          <a:xfrm flipH="1">
            <a:off x="5678997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 flipH="1">
            <a:off x="8891075" y="1324922"/>
            <a:ext cx="8566" cy="617624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-604387" y="477580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2453156" y="216870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1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-598488" y="477933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5198111" y="2150711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2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-608407" y="481505"/>
            <a:ext cx="443267" cy="1303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8362334" y="2116545"/>
            <a:ext cx="356065" cy="995289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000" dirty="0" smtClean="0">
                <a:solidFill>
                  <a:schemeClr val="tx1"/>
                </a:solidFill>
                <a:latin typeface="Seravek"/>
                <a:cs typeface="Seravek"/>
              </a:rPr>
              <a:t> N</a:t>
            </a:r>
            <a:endParaRPr lang="en-US" sz="20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</p:spTree>
    <p:extLst>
      <p:ext uri="{BB962C8B-B14F-4D97-AF65-F5344CB8AC3E}">
        <p14:creationId xmlns:p14="http://schemas.microsoft.com/office/powerpoint/2010/main" val="3003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22799 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7 L 0.44245 0.00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69961 0.0006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2" grpId="1" animBg="1"/>
      <p:bldP spid="233" grpId="0" animBg="1"/>
      <p:bldP spid="234" grpId="0" animBg="1"/>
      <p:bldP spid="234" grpId="1" animBg="1"/>
      <p:bldP spid="235" grpId="0" animBg="1"/>
      <p:bldP spid="236" grpId="0" animBg="1"/>
      <p:bldP spid="236" grpId="1" animBg="1"/>
      <p:bldP spid="2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2219</Words>
  <Application>Microsoft Macintosh PowerPoint</Application>
  <PresentationFormat>Widescreen</PresentationFormat>
  <Paragraphs>843</Paragraphs>
  <Slides>38</Slides>
  <Notes>22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Calibri</vt:lpstr>
      <vt:lpstr>Cambria Math</vt:lpstr>
      <vt:lpstr>Seravek</vt:lpstr>
      <vt:lpstr>Wingdings</vt:lpstr>
      <vt:lpstr>Arial</vt:lpstr>
      <vt:lpstr>Office Theme</vt:lpstr>
      <vt:lpstr>dRMT: Disaggregated Programmable Switching</vt:lpstr>
      <vt:lpstr>Today’s Programmable Switches (e.g., RMT)</vt:lpstr>
      <vt:lpstr>Problems with RMT Architecture</vt:lpstr>
      <vt:lpstr>Problems with RMT Architecture</vt:lpstr>
      <vt:lpstr>Problems with RMT Architecture</vt:lpstr>
      <vt:lpstr>Problems with RMT Architecture</vt:lpstr>
      <vt:lpstr>The dRMT Architecture</vt:lpstr>
      <vt:lpstr>PowerPoint Presentation</vt:lpstr>
      <vt:lpstr>PowerPoint Presentation</vt:lpstr>
      <vt:lpstr>PowerPoint Presentation</vt:lpstr>
      <vt:lpstr>PowerPoint Presentation</vt:lpstr>
      <vt:lpstr>dRMT solves problems with RMT</vt:lpstr>
      <vt:lpstr>Two Key Questions</vt:lpstr>
      <vt:lpstr>Compiling a P4 program to dRMT</vt:lpstr>
      <vt:lpstr>dRMT constraints</vt:lpstr>
      <vt:lpstr>Capturing dependencies in dRMT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ILP formulation of scheduling problem</vt:lpstr>
      <vt:lpstr>Evaluation: Key questions</vt:lpstr>
      <vt:lpstr>Results: switch.p4 on RMT and dRMT</vt:lpstr>
      <vt:lpstr>dRMT eliminates performance cliffs</vt:lpstr>
      <vt:lpstr>Differences in architecture relative to RMT</vt:lpstr>
      <vt:lpstr>Crossbar requirements</vt:lpstr>
      <vt:lpstr>Crossbar designs</vt:lpstr>
      <vt:lpstr>Hardware cost estimates</vt:lpstr>
      <vt:lpstr>Ongoing and future work</vt:lpstr>
      <vt:lpstr>Enforcing periodic resource constraints</vt:lpstr>
      <vt:lpstr>Hardware design for dRMT</vt:lpstr>
      <vt:lpstr>Problems with RMT Architecture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844</cp:revision>
  <dcterms:created xsi:type="dcterms:W3CDTF">2017-05-13T13:11:05Z</dcterms:created>
  <dcterms:modified xsi:type="dcterms:W3CDTF">2017-05-17T17:04:17Z</dcterms:modified>
</cp:coreProperties>
</file>