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6" r:id="rId4"/>
    <p:sldId id="267" r:id="rId5"/>
    <p:sldId id="268" r:id="rId6"/>
    <p:sldId id="269" r:id="rId7"/>
    <p:sldId id="262" r:id="rId8"/>
    <p:sldId id="270" r:id="rId9"/>
    <p:sldId id="264" r:id="rId10"/>
    <p:sldId id="272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65" r:id="rId20"/>
    <p:sldId id="263" r:id="rId21"/>
    <p:sldId id="274" r:id="rId22"/>
    <p:sldId id="285" r:id="rId23"/>
    <p:sldId id="288" r:id="rId24"/>
    <p:sldId id="286" r:id="rId25"/>
    <p:sldId id="27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81165"/>
  </p:normalViewPr>
  <p:slideViewPr>
    <p:cSldViewPr snapToGrid="0" snapToObjects="1" showGuides="1">
      <p:cViewPr varScale="1">
        <p:scale>
          <a:sx n="99" d="100"/>
          <a:sy n="99" d="100"/>
        </p:scale>
        <p:origin x="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Throughput</a:t>
            </a:r>
            <a:r>
              <a:rPr lang="en-US" baseline="0" dirty="0" smtClean="0"/>
              <a:t> of switch.p4 egress as the number of processors decreases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#\ ??/??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Sheet1!$B$2:$B$18</c:f>
              <c:numCache>
                <c:formatCode>#\ ??/??</c:formatCode>
                <c:ptCount val="17"/>
                <c:pt idx="0">
                  <c:v>0.0833333333333333</c:v>
                </c:pt>
                <c:pt idx="1">
                  <c:v>0.166666666666667</c:v>
                </c:pt>
                <c:pt idx="2">
                  <c:v>0.25</c:v>
                </c:pt>
                <c:pt idx="3">
                  <c:v>0.333333333333333</c:v>
                </c:pt>
                <c:pt idx="4">
                  <c:v>0.333333333333333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1.0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dRMT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#\ ??/??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Sheet1!$C$2:$C$18</c:f>
              <c:numCache>
                <c:formatCode>#\ ??/??</c:formatCode>
                <c:ptCount val="17"/>
                <c:pt idx="0" formatCode="#\ ?/?">
                  <c:v>0.142857142857143</c:v>
                </c:pt>
                <c:pt idx="1">
                  <c:v>0.285714285714286</c:v>
                </c:pt>
                <c:pt idx="2">
                  <c:v>0.428571428571429</c:v>
                </c:pt>
                <c:pt idx="3">
                  <c:v>0.571428571428571</c:v>
                </c:pt>
                <c:pt idx="4">
                  <c:v>0.714285714285714</c:v>
                </c:pt>
                <c:pt idx="5">
                  <c:v>0.857142857142857</c:v>
                </c:pt>
                <c:pt idx="6" formatCode="General">
                  <c:v>1.0</c:v>
                </c:pt>
                <c:pt idx="7" formatCode="General">
                  <c:v>1.0</c:v>
                </c:pt>
                <c:pt idx="8" formatCode="General">
                  <c:v>1.0</c:v>
                </c:pt>
                <c:pt idx="9" formatCode="General">
                  <c:v>1.0</c:v>
                </c:pt>
                <c:pt idx="10" formatCode="General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9898928"/>
        <c:axId val="409903568"/>
      </c:lineChart>
      <c:catAx>
        <c:axId val="409898928"/>
        <c:scaling>
          <c:orientation val="minMax"/>
        </c:scaling>
        <c:delete val="0"/>
        <c:axPos val="b"/>
        <c:numFmt formatCode="#\ ??/??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903568"/>
        <c:crosses val="autoZero"/>
        <c:auto val="1"/>
        <c:lblAlgn val="ctr"/>
        <c:lblOffset val="100"/>
        <c:noMultiLvlLbl val="0"/>
      </c:catAx>
      <c:valAx>
        <c:axId val="409903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898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5/14/17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Is the performance cliff</a:t>
            </a:r>
            <a:r>
              <a:rPr lang="en-US" baseline="0" dirty="0" smtClean="0"/>
              <a:t> really a result of aggregation?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6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going to assume one packet per clock cycle. It’s easy to extend it to more</a:t>
            </a:r>
            <a:r>
              <a:rPr lang="en-US" baseline="0" dirty="0" smtClean="0"/>
              <a:t> general throughputs.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72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fact, we can prove</a:t>
            </a:r>
            <a:r>
              <a:rPr lang="en-US" baseline="0" dirty="0" smtClean="0"/>
              <a:t> that when there’s no multicast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8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adugi" charset="0"/>
                <a:ea typeface="Gadugi" charset="0"/>
                <a:cs typeface="Gadugi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9B745-43AF-5644-BED3-C205D5C8AAF1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0211" y="3650165"/>
            <a:ext cx="12368463" cy="2173120"/>
          </a:xfrm>
        </p:spPr>
        <p:txBody>
          <a:bodyPr>
            <a:noAutofit/>
          </a:bodyPr>
          <a:lstStyle/>
          <a:p>
            <a:r>
              <a:rPr lang="en-US" sz="3200" dirty="0"/>
              <a:t>Sharad </a:t>
            </a:r>
            <a:r>
              <a:rPr lang="en-US" sz="3200" dirty="0" err="1"/>
              <a:t>Chole</a:t>
            </a:r>
            <a:r>
              <a:rPr lang="en-US" sz="3200" dirty="0"/>
              <a:t>, Andrew Fingerhut, Sha Ma, </a:t>
            </a:r>
            <a:r>
              <a:rPr lang="en-US" sz="3200" dirty="0" err="1"/>
              <a:t>Anirudh</a:t>
            </a:r>
            <a:r>
              <a:rPr lang="en-US" sz="3200" dirty="0"/>
              <a:t> </a:t>
            </a:r>
            <a:r>
              <a:rPr lang="en-US" sz="3200" dirty="0" err="1" smtClean="0"/>
              <a:t>Sivaraman</a:t>
            </a:r>
            <a:r>
              <a:rPr lang="en-US" sz="3200" dirty="0" smtClean="0"/>
              <a:t>,</a:t>
            </a:r>
          </a:p>
          <a:p>
            <a:r>
              <a:rPr lang="en-US" sz="3200" dirty="0" smtClean="0"/>
              <a:t>Shay </a:t>
            </a:r>
            <a:r>
              <a:rPr lang="en-US" sz="3200" dirty="0" err="1"/>
              <a:t>Vargaftik</a:t>
            </a:r>
            <a:r>
              <a:rPr lang="en-US" sz="3200" dirty="0"/>
              <a:t>, </a:t>
            </a:r>
            <a:r>
              <a:rPr lang="en-US" sz="3200" dirty="0" err="1"/>
              <a:t>Alon</a:t>
            </a:r>
            <a:r>
              <a:rPr lang="en-US" sz="3200" dirty="0"/>
              <a:t> Berger, Gal Mendelson, Mohammad </a:t>
            </a:r>
            <a:r>
              <a:rPr lang="en-US" sz="3200" dirty="0" err="1"/>
              <a:t>Alizadeh</a:t>
            </a:r>
            <a:r>
              <a:rPr lang="en-US" sz="3200" dirty="0"/>
              <a:t>, Shang-</a:t>
            </a:r>
            <a:r>
              <a:rPr lang="en-US" sz="3200" dirty="0" err="1"/>
              <a:t>Tse</a:t>
            </a:r>
            <a:r>
              <a:rPr lang="en-US" sz="3200" dirty="0"/>
              <a:t> Chuang, Isaac </a:t>
            </a:r>
            <a:r>
              <a:rPr lang="en-US" sz="3200" dirty="0" err="1"/>
              <a:t>Keslassy</a:t>
            </a:r>
            <a:r>
              <a:rPr lang="en-US" sz="3200" dirty="0"/>
              <a:t>, Ariel </a:t>
            </a:r>
            <a:r>
              <a:rPr lang="en-US" sz="3200" dirty="0" err="1"/>
              <a:t>Orda</a:t>
            </a:r>
            <a:r>
              <a:rPr lang="en-US" sz="3200" dirty="0"/>
              <a:t>, and Tom </a:t>
            </a:r>
            <a:r>
              <a:rPr lang="en-US" sz="3200" dirty="0" err="1"/>
              <a:t>Edsall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169" y="5762622"/>
            <a:ext cx="3283460" cy="733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68" y="5322705"/>
            <a:ext cx="2709745" cy="14307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296" y="5403938"/>
            <a:ext cx="3435128" cy="138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9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2" name="Straight Arrow Connector 61"/>
          <p:cNvCxnSpPr>
            <a:stCxn id="60" idx="6"/>
            <a:endCxn id="67" idx="2"/>
          </p:cNvCxnSpPr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Oval 66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70" name="Straight Arrow Connector 69"/>
          <p:cNvCxnSpPr>
            <a:stCxn id="59" idx="6"/>
            <a:endCxn id="60" idx="2"/>
          </p:cNvCxnSpPr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36" name="Straight Arrow Connector 235"/>
          <p:cNvCxnSpPr>
            <a:stCxn id="60" idx="5"/>
            <a:endCxn id="61" idx="2"/>
          </p:cNvCxnSpPr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7328079" y="2253803"/>
            <a:ext cx="386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Match/Action capacity: 1 per 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8442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5067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32003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59132" y="2163651"/>
            <a:ext cx="352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dependency constraints alone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3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66467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6812925" y="3837905"/>
            <a:ext cx="412123" cy="14037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64440" y="5190186"/>
            <a:ext cx="982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Violates</a:t>
            </a:r>
          </a:p>
          <a:p>
            <a:r>
              <a:rPr lang="en-US" dirty="0" smtClean="0"/>
              <a:t>Action</a:t>
            </a:r>
          </a:p>
          <a:p>
            <a:r>
              <a:rPr lang="en-US" dirty="0" smtClean="0"/>
              <a:t>Capacity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3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830522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061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695077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0552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126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4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38617"/>
              </p:ext>
            </p:extLst>
          </p:nvPr>
        </p:nvGraphicFramePr>
        <p:xfrm>
          <a:off x="3796405" y="2754528"/>
          <a:ext cx="812800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64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637870"/>
              </p:ext>
            </p:extLst>
          </p:nvPr>
        </p:nvGraphicFramePr>
        <p:xfrm>
          <a:off x="2357907" y="2971845"/>
          <a:ext cx="7010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</a:t>
                      </a:r>
                      <a:r>
                        <a:rPr lang="en-US" baseline="0" dirty="0" smtClean="0"/>
                        <a:t> Bound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Combined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4863" y="2112135"/>
            <a:ext cx="801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Minimum number of processors/stages to run switch.p4 at 1 packet per cycle</a:t>
            </a:r>
            <a:endParaRPr lang="en-US" dirty="0">
              <a:latin typeface="Gadugi" charset="0"/>
              <a:ea typeface="Gadugi" charset="0"/>
              <a:cs typeface="Gadug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Switches (e.g., RMT)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575936" y="269900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65383" y="482012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71360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0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3"/>
            <a:endCxn id="87" idx="1"/>
          </p:cNvCxnSpPr>
          <p:nvPr/>
        </p:nvCxnSpPr>
        <p:spPr>
          <a:xfrm>
            <a:off x="3304946" y="2693097"/>
            <a:ext cx="1179855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7" idx="3"/>
            <a:endCxn id="97" idx="1"/>
          </p:cNvCxnSpPr>
          <p:nvPr/>
        </p:nvCxnSpPr>
        <p:spPr>
          <a:xfrm>
            <a:off x="7540822" y="2720237"/>
            <a:ext cx="1428287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811812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0296120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8086485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7646013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8526957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338147" y="1795347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Stage 1</a:t>
            </a:r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5549591" y="1825084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9827943" y="182136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8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5873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665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</a:t>
            </a:r>
            <a:r>
              <a:rPr lang="en-US" dirty="0" smtClean="0"/>
              <a:t>design for</a:t>
            </a:r>
            <a:r>
              <a:rPr lang="en-US" dirty="0" smtClean="0"/>
              <a:t>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Unlike RMT, </a:t>
            </a:r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</a:t>
            </a:r>
            <a:r>
              <a:rPr lang="en-US" dirty="0" smtClean="0"/>
              <a:t>program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Unlike RMT, we need a s</a:t>
            </a:r>
            <a:r>
              <a:rPr lang="en-US" dirty="0" smtClean="0"/>
              <a:t>cratch pad to store action results for delayed execution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Need to optimize hardware design</a:t>
            </a:r>
          </a:p>
          <a:p>
            <a:pPr lvl="1"/>
            <a:r>
              <a:rPr lang="en-US" dirty="0" smtClean="0"/>
              <a:t>Reduce the number of parallel action fields in a single VLIW from 224 to 32</a:t>
            </a:r>
          </a:p>
          <a:p>
            <a:pPr lvl="1"/>
            <a:r>
              <a:rPr lang="en-US" dirty="0" smtClean="0"/>
              <a:t>Empirically sufficient on switch.p4</a:t>
            </a:r>
          </a:p>
          <a:p>
            <a:pPr lvl="1"/>
            <a:r>
              <a:rPr lang="en-US" dirty="0" smtClean="0"/>
              <a:t>If not, spread action over multiple cycles</a:t>
            </a:r>
          </a:p>
        </p:txBody>
      </p:sp>
    </p:spTree>
    <p:extLst>
      <p:ext uri="{BB962C8B-B14F-4D97-AF65-F5344CB8AC3E}">
        <p14:creationId xmlns:p14="http://schemas.microsoft.com/office/powerpoint/2010/main" val="151974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Crossbar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7475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Need to connect 32 processors to 32 memory clusters</a:t>
            </a:r>
          </a:p>
          <a:p>
            <a:endParaRPr lang="en-US" dirty="0"/>
          </a:p>
          <a:p>
            <a:r>
              <a:rPr lang="en-US" dirty="0" smtClean="0"/>
              <a:t>Each processor can generate up to 8 match keys</a:t>
            </a:r>
          </a:p>
          <a:p>
            <a:endParaRPr lang="en-US" dirty="0"/>
          </a:p>
          <a:p>
            <a:r>
              <a:rPr lang="en-US" dirty="0" smtClean="0"/>
              <a:t>Each memory cluster can received up to 8 match keys</a:t>
            </a:r>
          </a:p>
          <a:p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eed multicasting for large tables spread out over multiple memories</a:t>
            </a:r>
          </a:p>
          <a:p>
            <a:endParaRPr lang="en-US" dirty="0"/>
          </a:p>
          <a:p>
            <a:r>
              <a:rPr lang="en-US" dirty="0" smtClean="0"/>
              <a:t>Three possible crossbars:</a:t>
            </a:r>
          </a:p>
          <a:p>
            <a:pPr lvl="1"/>
            <a:r>
              <a:rPr lang="en-US" dirty="0" smtClean="0"/>
              <a:t>Unit crossbar: 32*32 crossbar with width to support 8 keys: too restrictive</a:t>
            </a:r>
          </a:p>
          <a:p>
            <a:pPr lvl="1"/>
            <a:r>
              <a:rPr lang="en-US" dirty="0" smtClean="0"/>
              <a:t>Full crossbar: (32 * 8) * (32 * 8) crossbar: too expensive to build</a:t>
            </a:r>
          </a:p>
          <a:p>
            <a:pPr lvl="1"/>
            <a:r>
              <a:rPr lang="en-US" dirty="0" smtClean="0"/>
              <a:t>Segment crossbar: 8 parallel (32*32) crossbars: feasible, with little loss in expressiveness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5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area excluding wires and memory (common to both)</a:t>
            </a:r>
          </a:p>
          <a:p>
            <a:pPr lvl="1"/>
            <a:r>
              <a:rPr lang="en-US" dirty="0" smtClean="0"/>
              <a:t>32-stage RMT: 39.8 square mm</a:t>
            </a:r>
          </a:p>
          <a:p>
            <a:pPr lvl="1"/>
            <a:r>
              <a:rPr lang="en-US" dirty="0" smtClean="0"/>
              <a:t>32-processor </a:t>
            </a:r>
            <a:r>
              <a:rPr lang="en-US" dirty="0" err="1" smtClean="0"/>
              <a:t>dRMT</a:t>
            </a:r>
            <a:r>
              <a:rPr lang="en-US" dirty="0" smtClean="0"/>
              <a:t> (32-wide VLIW, segment crossbar): 45.5 square mm</a:t>
            </a:r>
          </a:p>
          <a:p>
            <a:pPr lvl="1"/>
            <a:endParaRPr lang="en-US" dirty="0"/>
          </a:p>
          <a:p>
            <a:r>
              <a:rPr lang="en-US" dirty="0" smtClean="0"/>
              <a:t>Overall, our tentative analysis is that hardware costs are comparable</a:t>
            </a:r>
          </a:p>
          <a:p>
            <a:pPr lvl="1"/>
            <a:r>
              <a:rPr lang="en-US" dirty="0" smtClean="0"/>
              <a:t>Tentative because RMT’s numbers are based on 28 nm</a:t>
            </a:r>
          </a:p>
        </p:txBody>
      </p:sp>
    </p:spTree>
    <p:extLst>
      <p:ext uri="{BB962C8B-B14F-4D97-AF65-F5344CB8AC3E}">
        <p14:creationId xmlns:p14="http://schemas.microsoft.com/office/powerpoint/2010/main" val="82125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61374"/>
            <a:ext cx="5157787" cy="1339402"/>
          </a:xfrm>
        </p:spPr>
        <p:txBody>
          <a:bodyPr/>
          <a:lstStyle/>
          <a:p>
            <a:r>
              <a:rPr lang="en-US" dirty="0"/>
              <a:t>Network processors (IXP, </a:t>
            </a:r>
            <a:r>
              <a:rPr lang="en-US" dirty="0" err="1"/>
              <a:t>Netronome</a:t>
            </a:r>
            <a:r>
              <a:rPr lang="en-US" dirty="0"/>
              <a:t>, Quantum Flow)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Run-to-completion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hared memory</a:t>
            </a:r>
          </a:p>
          <a:p>
            <a:pPr lvl="1"/>
            <a:r>
              <a:rPr lang="en-US" dirty="0" smtClean="0"/>
              <a:t>X86-like instructions</a:t>
            </a:r>
          </a:p>
          <a:p>
            <a:pPr lvl="1"/>
            <a:r>
              <a:rPr lang="en-US" dirty="0" smtClean="0"/>
              <a:t>Caches,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emory hierarchies,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eneral-purpose interconnects,</a:t>
            </a:r>
          </a:p>
          <a:p>
            <a:pPr lvl="1"/>
            <a:r>
              <a:rPr lang="en-US" dirty="0" smtClean="0"/>
              <a:t>Hard to provide determinism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56668" cy="36845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Run-to-completion</a:t>
            </a:r>
          </a:p>
          <a:p>
            <a:r>
              <a:rPr lang="en-US" sz="2400" dirty="0" smtClean="0"/>
              <a:t>Shared memory</a:t>
            </a:r>
          </a:p>
          <a:p>
            <a:r>
              <a:rPr lang="en-US" sz="2400" dirty="0" smtClean="0"/>
              <a:t>VLIW instructions with more parallelism</a:t>
            </a:r>
          </a:p>
          <a:p>
            <a:r>
              <a:rPr lang="en-US" sz="2400" dirty="0" smtClean="0"/>
              <a:t>No caches</a:t>
            </a:r>
          </a:p>
          <a:p>
            <a:r>
              <a:rPr lang="en-US" sz="2400" dirty="0" smtClean="0"/>
              <a:t>Single level of memory</a:t>
            </a:r>
          </a:p>
          <a:p>
            <a:r>
              <a:rPr lang="en-US" sz="2400" dirty="0" smtClean="0"/>
              <a:t>Custom crossbar</a:t>
            </a:r>
          </a:p>
          <a:p>
            <a:r>
              <a:rPr lang="en-US" sz="2400" dirty="0" smtClean="0"/>
              <a:t>Compiler solves ILP to provide deterministic latency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982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Ongoing work: Implementation in 400G programmable NIC</a:t>
            </a:r>
          </a:p>
          <a:p>
            <a:endParaRPr lang="en-US" dirty="0"/>
          </a:p>
          <a:p>
            <a:r>
              <a:rPr lang="en-US" dirty="0" smtClean="0"/>
              <a:t>Future work: State modifications in </a:t>
            </a:r>
            <a:r>
              <a:rPr lang="en-US" dirty="0" err="1" smtClean="0"/>
              <a:t>dRMT</a:t>
            </a:r>
            <a:endParaRPr lang="en-US" dirty="0"/>
          </a:p>
          <a:p>
            <a:pPr lvl="1"/>
            <a:r>
              <a:rPr lang="en-US" dirty="0" smtClean="0"/>
              <a:t>Run-to-completion allows us to spread state modifications over multiple clock cycles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7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are aggregated in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 unused in one stage can’t be reclaimed in another</a:t>
            </a:r>
          </a:p>
          <a:p>
            <a:endParaRPr lang="en-US" dirty="0" smtClean="0"/>
          </a:p>
          <a:p>
            <a:r>
              <a:rPr lang="en-US" dirty="0" smtClean="0"/>
              <a:t>Example 1: large match-action table split over multiple stages</a:t>
            </a:r>
          </a:p>
          <a:p>
            <a:pPr lvl="1"/>
            <a:r>
              <a:rPr lang="en-US" dirty="0" smtClean="0"/>
              <a:t>Action can’t execute until last stage; preceding action units unused</a:t>
            </a:r>
          </a:p>
          <a:p>
            <a:endParaRPr lang="en-US" dirty="0" smtClean="0"/>
          </a:p>
          <a:p>
            <a:r>
              <a:rPr lang="en-US" dirty="0" smtClean="0"/>
              <a:t>Example 2: default actions</a:t>
            </a:r>
          </a:p>
          <a:p>
            <a:pPr lvl="1"/>
            <a:r>
              <a:rPr lang="en-US" dirty="0" smtClean="0"/>
              <a:t>Match capacity is wasted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1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: disaggregated RMT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575936" y="269900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65383" y="482012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71360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0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3"/>
            <a:endCxn id="87" idx="1"/>
          </p:cNvCxnSpPr>
          <p:nvPr/>
        </p:nvCxnSpPr>
        <p:spPr>
          <a:xfrm>
            <a:off x="3304946" y="2693097"/>
            <a:ext cx="1179855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7" idx="3"/>
            <a:endCxn id="97" idx="1"/>
          </p:cNvCxnSpPr>
          <p:nvPr/>
        </p:nvCxnSpPr>
        <p:spPr>
          <a:xfrm>
            <a:off x="7540822" y="2720237"/>
            <a:ext cx="1428287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811812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0296120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086485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646013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526957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338147" y="1795347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Stage 1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549591" y="1825084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827943" y="182136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1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: shared memory using crossbar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575936" y="269900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65383" y="482012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71360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0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8019579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579107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460051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71" idx="3"/>
            <a:endCxn id="87" idx="1"/>
          </p:cNvCxnSpPr>
          <p:nvPr/>
        </p:nvCxnSpPr>
        <p:spPr>
          <a:xfrm>
            <a:off x="3304946" y="2693097"/>
            <a:ext cx="1179855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7" idx="3"/>
            <a:endCxn id="97" idx="1"/>
          </p:cNvCxnSpPr>
          <p:nvPr/>
        </p:nvCxnSpPr>
        <p:spPr>
          <a:xfrm>
            <a:off x="7540822" y="2720237"/>
            <a:ext cx="1428287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811812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0296120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02165" y="3668751"/>
            <a:ext cx="10805532" cy="7359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H="1">
            <a:off x="4215159" y="3772711"/>
            <a:ext cx="3624854" cy="515930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215160" y="3735658"/>
            <a:ext cx="3568391" cy="535259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086485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646013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526957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338147" y="1795347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Stage 1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549591" y="1825084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827943" y="182136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5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: run-to-completion processors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265383" y="482012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71360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0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8019579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579107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460051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02165" y="3668751"/>
            <a:ext cx="10805532" cy="7359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H="1">
            <a:off x="4215159" y="3772711"/>
            <a:ext cx="3624854" cy="515930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215160" y="3735658"/>
            <a:ext cx="3568391" cy="535259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3" idx="2"/>
            <a:endCxn id="87" idx="0"/>
          </p:cNvCxnSpPr>
          <p:nvPr/>
        </p:nvCxnSpPr>
        <p:spPr>
          <a:xfrm flipH="1">
            <a:off x="6012812" y="1873405"/>
            <a:ext cx="3271" cy="30821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6" idx="1"/>
          </p:cNvCxnSpPr>
          <p:nvPr/>
        </p:nvCxnSpPr>
        <p:spPr>
          <a:xfrm flipH="1">
            <a:off x="3278459" y="1634323"/>
            <a:ext cx="1828798" cy="51786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3"/>
          </p:cNvCxnSpPr>
          <p:nvPr/>
        </p:nvCxnSpPr>
        <p:spPr>
          <a:xfrm>
            <a:off x="6947441" y="1634323"/>
            <a:ext cx="2073896" cy="4955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5151864" y="1449659"/>
            <a:ext cx="1728438" cy="423746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07257" y="1449657"/>
            <a:ext cx="184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Packet distributor</a:t>
            </a:r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086485" y="2613101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646013" y="2613101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526957" y="2613101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338147" y="1795347"/>
            <a:ext cx="126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 1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341328" y="1836235"/>
            <a:ext cx="126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 2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9827943" y="1821367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7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to 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P4 program.</a:t>
            </a:r>
          </a:p>
          <a:p>
            <a:endParaRPr lang="en-US" dirty="0"/>
          </a:p>
          <a:p>
            <a:r>
              <a:rPr lang="en-US" dirty="0" smtClean="0"/>
              <a:t>Generate a periodic schedule of </a:t>
            </a:r>
            <a:r>
              <a:rPr lang="en-US" dirty="0" smtClean="0"/>
              <a:t>match, action operations </a:t>
            </a:r>
            <a:r>
              <a:rPr lang="en-US" dirty="0" smtClean="0"/>
              <a:t>across processors without violating resource constraints (e.g., </a:t>
            </a:r>
            <a:r>
              <a:rPr lang="en-US" dirty="0" smtClean="0"/>
              <a:t>match </a:t>
            </a:r>
            <a:r>
              <a:rPr lang="en-US" dirty="0" smtClean="0"/>
              <a:t>capacity, action capacity, and memory capacity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ocus on compute constraints here (</a:t>
            </a:r>
            <a:r>
              <a:rPr lang="en-US" dirty="0" err="1" smtClean="0"/>
              <a:t>match+action</a:t>
            </a:r>
            <a:r>
              <a:rPr lang="en-US" dirty="0" smtClean="0"/>
              <a:t> capacity), because </a:t>
            </a:r>
            <a:r>
              <a:rPr lang="en-US" dirty="0" err="1" smtClean="0"/>
              <a:t>dRMT</a:t>
            </a:r>
            <a:r>
              <a:rPr lang="en-US" dirty="0" smtClean="0"/>
              <a:t> allows us to decouple memory allocation from scheduling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3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Compiling: fine-grained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P4 captures coarse-grained dependencies between tables in Table Dependency Graph; each node is a </a:t>
            </a:r>
            <a:r>
              <a:rPr lang="en-US" dirty="0" smtClean="0"/>
              <a:t>table, dependencies are conservative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use fine-grained dependencies in Operation Dependency Graph with one node for each match/action operation</a:t>
            </a:r>
          </a:p>
          <a:p>
            <a:endParaRPr lang="en-US" dirty="0"/>
          </a:p>
          <a:p>
            <a:r>
              <a:rPr lang="en-US" dirty="0" smtClean="0"/>
              <a:t>Node attribute: Number of primitive actions or match key size</a:t>
            </a:r>
          </a:p>
          <a:p>
            <a:endParaRPr lang="en-US" dirty="0"/>
          </a:p>
          <a:p>
            <a:r>
              <a:rPr lang="en-US" dirty="0"/>
              <a:t>Edge </a:t>
            </a:r>
            <a:r>
              <a:rPr lang="en-US" dirty="0" smtClean="0"/>
              <a:t>attribute: min. </a:t>
            </a:r>
            <a:r>
              <a:rPr lang="en-US" dirty="0"/>
              <a:t>latency between </a:t>
            </a:r>
            <a:r>
              <a:rPr lang="en-US" dirty="0" smtClean="0"/>
              <a:t>operations</a:t>
            </a:r>
            <a:endParaRPr lang="en-US" dirty="0"/>
          </a:p>
          <a:p>
            <a:pPr lvl="1"/>
            <a:r>
              <a:rPr lang="en-US" dirty="0"/>
              <a:t>Either the time required to complete a match</a:t>
            </a:r>
          </a:p>
          <a:p>
            <a:pPr lvl="1"/>
            <a:r>
              <a:rPr lang="en-US" dirty="0"/>
              <a:t>Or the time required to complete an </a:t>
            </a:r>
            <a:r>
              <a:rPr lang="en-US" dirty="0" smtClean="0"/>
              <a:t>action</a:t>
            </a:r>
          </a:p>
          <a:p>
            <a:endParaRPr lang="en-US" dirty="0" smtClean="0"/>
          </a:p>
          <a:p>
            <a:r>
              <a:rPr lang="en-US" dirty="0" smtClean="0"/>
              <a:t>Straightforward </a:t>
            </a:r>
            <a:r>
              <a:rPr lang="en-US" dirty="0"/>
              <a:t>to generate by extending p4-hlir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0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compilation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processor handles a new packet every N cycles (N procs)</a:t>
            </a:r>
          </a:p>
          <a:p>
            <a:endParaRPr lang="en-US" dirty="0"/>
          </a:p>
          <a:p>
            <a:r>
              <a:rPr lang="en-US" dirty="0" smtClean="0"/>
              <a:t>Schedule each operation so that schedule can be repeated every N cycles</a:t>
            </a:r>
          </a:p>
          <a:p>
            <a:pPr lvl="1"/>
            <a:r>
              <a:rPr lang="en-US" dirty="0" smtClean="0"/>
              <a:t>Assign each operation a start time relative to the first operation</a:t>
            </a:r>
          </a:p>
          <a:p>
            <a:pPr lvl="1"/>
            <a:r>
              <a:rPr lang="en-US" dirty="0" smtClean="0"/>
              <a:t>Group operations into buckets based on the reminder when the operation start time is divided by N.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otal match/action requirements in a bucket &lt;= match/action capacity</a:t>
            </a:r>
          </a:p>
          <a:p>
            <a:pPr lvl="1"/>
            <a:r>
              <a:rPr lang="en-US" dirty="0" smtClean="0"/>
              <a:t>Dependencies must be satisfied between operations</a:t>
            </a:r>
          </a:p>
          <a:p>
            <a:endParaRPr lang="en-US" dirty="0" smtClean="0"/>
          </a:p>
          <a:p>
            <a:r>
              <a:rPr lang="en-US" dirty="0" smtClean="0"/>
              <a:t>Can be formulated as an ILP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1131</Words>
  <Application>Microsoft Macintosh PowerPoint</Application>
  <PresentationFormat>Widescreen</PresentationFormat>
  <Paragraphs>497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Gadugi</vt:lpstr>
      <vt:lpstr>Arial</vt:lpstr>
      <vt:lpstr>Office Theme</vt:lpstr>
      <vt:lpstr>dRMT: Disaggregated Programmable Switching</vt:lpstr>
      <vt:lpstr>Programmable Switches (e.g., RMT)</vt:lpstr>
      <vt:lpstr>Resources are aggregated in RMT</vt:lpstr>
      <vt:lpstr>dRMT: disaggregated RMT</vt:lpstr>
      <vt:lpstr>dRMT: shared memory using crossbar</vt:lpstr>
      <vt:lpstr>dRMT: run-to-completion processors</vt:lpstr>
      <vt:lpstr>Compiling to the dRMT architecture</vt:lpstr>
      <vt:lpstr>Compiling: fine-grained dependencies</vt:lpstr>
      <vt:lpstr>The compilation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Results: switch.p4 on RMT and dRMT</vt:lpstr>
      <vt:lpstr>dRMT eliminates performance cliffs</vt:lpstr>
      <vt:lpstr>Hardware design for dRMT</vt:lpstr>
      <vt:lpstr>Crossbar analysis</vt:lpstr>
      <vt:lpstr>Hardware costs</vt:lpstr>
      <vt:lpstr>Related Work</vt:lpstr>
      <vt:lpstr>Ongoing and future work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351</cp:revision>
  <dcterms:created xsi:type="dcterms:W3CDTF">2017-05-13T13:11:05Z</dcterms:created>
  <dcterms:modified xsi:type="dcterms:W3CDTF">2017-05-15T01:41:18Z</dcterms:modified>
</cp:coreProperties>
</file>