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94" r:id="rId17"/>
    <p:sldId id="395" r:id="rId18"/>
    <p:sldId id="393" r:id="rId19"/>
    <p:sldId id="392" r:id="rId20"/>
    <p:sldId id="391" r:id="rId21"/>
    <p:sldId id="390" r:id="rId22"/>
    <p:sldId id="388" r:id="rId23"/>
    <p:sldId id="396" r:id="rId24"/>
    <p:sldId id="389" r:id="rId25"/>
    <p:sldId id="373" r:id="rId26"/>
    <p:sldId id="377" r:id="rId27"/>
    <p:sldId id="378" r:id="rId28"/>
    <p:sldId id="379" r:id="rId29"/>
    <p:sldId id="380" r:id="rId30"/>
    <p:sldId id="381" r:id="rId31"/>
    <p:sldId id="353" r:id="rId32"/>
    <p:sldId id="382" r:id="rId33"/>
    <p:sldId id="383" r:id="rId34"/>
    <p:sldId id="355" r:id="rId35"/>
    <p:sldId id="343" r:id="rId36"/>
    <p:sldId id="346" r:id="rId37"/>
    <p:sldId id="350" r:id="rId38"/>
    <p:sldId id="375" r:id="rId39"/>
    <p:sldId id="376" r:id="rId40"/>
    <p:sldId id="368" r:id="rId41"/>
    <p:sldId id="365" r:id="rId42"/>
    <p:sldId id="351" r:id="rId43"/>
    <p:sldId id="352" r:id="rId44"/>
    <p:sldId id="338" r:id="rId45"/>
    <p:sldId id="316" r:id="rId46"/>
    <p:sldId id="3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79939"/>
  </p:normalViewPr>
  <p:slideViewPr>
    <p:cSldViewPr snapToGrid="0" snapToObjects="1" showGuides="1">
      <p:cViewPr>
        <p:scale>
          <a:sx n="94" d="100"/>
          <a:sy n="94" d="100"/>
        </p:scale>
        <p:origin x="1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nirudh/drmt_talk/cliff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x"/>
            <c:size val="12"/>
            <c:spPr>
              <a:solidFill>
                <a:srgbClr val="0432FF"/>
              </a:solidFill>
              <a:ln w="9525">
                <a:solidFill>
                  <a:srgbClr val="0432FF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Sheet1!$C$2:$C$32</c:f>
              <c:numCache>
                <c:formatCode>0.00</c:formatCode>
                <c:ptCount val="3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Sheet1!$D$2:$D$32</c:f>
              <c:numCache>
                <c:formatCode>0.00</c:formatCode>
                <c:ptCount val="31"/>
                <c:pt idx="0">
                  <c:v>0.14</c:v>
                </c:pt>
                <c:pt idx="1">
                  <c:v>0.29</c:v>
                </c:pt>
                <c:pt idx="2">
                  <c:v>0.43</c:v>
                </c:pt>
                <c:pt idx="3">
                  <c:v>0.57</c:v>
                </c:pt>
                <c:pt idx="4">
                  <c:v>0.71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53280208"/>
        <c:axId val="-953568896"/>
      </c:scatterChart>
      <c:valAx>
        <c:axId val="-9532802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3568896"/>
        <c:crosses val="autoZero"/>
        <c:crossBetween val="midCat"/>
      </c:valAx>
      <c:valAx>
        <c:axId val="-9535688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 err="1" smtClean="0">
                    <a:solidFill>
                      <a:schemeClr val="tx1"/>
                    </a:solidFill>
                  </a:rPr>
                  <a:t>Pkts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>
                  <a:defRPr sz="2800" b="1"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/cycle</a:t>
                </a:r>
                <a:endParaRPr lang="en-US" sz="2800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3280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2177087874919"/>
          <c:y val="0.475082682227017"/>
          <c:w val="0.193622198231932"/>
          <c:h val="0.0921544278330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rgbClr val="0432FF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184539088"/>
        <c:axId val="-1184620064"/>
      </c:barChart>
      <c:catAx>
        <c:axId val="-118453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Processors/Stages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620064"/>
        <c:crosses val="autoZero"/>
        <c:auto val="1"/>
        <c:lblAlgn val="ctr"/>
        <c:lblOffset val="100"/>
        <c:noMultiLvlLbl val="0"/>
      </c:catAx>
      <c:valAx>
        <c:axId val="-118462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Area in mm</a:t>
                </a:r>
                <a:r>
                  <a:rPr lang="en-US" b="1" baseline="30000" dirty="0" smtClean="0">
                    <a:solidFill>
                      <a:schemeClr val="tx1"/>
                    </a:solidFill>
                  </a:rPr>
                  <a:t>2</a:t>
                </a:r>
                <a:endParaRPr lang="en-US" b="1" baseline="300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8453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92751728"/>
        <c:axId val="-1292747168"/>
      </c:barChart>
      <c:catAx>
        <c:axId val="-129275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2747168"/>
        <c:crosses val="autoZero"/>
        <c:auto val="1"/>
        <c:lblAlgn val="ctr"/>
        <c:lblOffset val="100"/>
        <c:noMultiLvlLbl val="0"/>
      </c:catAx>
      <c:valAx>
        <c:axId val="-129274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275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</a:t>
            </a:r>
            <a:r>
              <a:rPr lang="en-US" dirty="0" smtClean="0"/>
              <a:t>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when normalized to have the same 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Explain </a:t>
            </a:r>
            <a:r>
              <a:rPr lang="en-US" baseline="0" dirty="0" smtClean="0"/>
              <a:t>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1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2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2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6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9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stress: minimize max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is equivalent to minimizing number of no-ops</a:t>
            </a:r>
          </a:p>
          <a:p>
            <a:r>
              <a:rPr lang="en-US" baseline="0" dirty="0" smtClean="0"/>
              <a:t>The circle with sectors captures the intuition </a:t>
            </a:r>
            <a:r>
              <a:rPr lang="en-US" baseline="0" smtClean="0"/>
              <a:t>about operations that conflict in the tableau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5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that if tables are split, it’s no longer equivalent, which means the previously decoupled problems become coupled.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that the area is mostly dominated by IO and memories.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241430" y="3424794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3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8428" y="3437233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match,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131965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132119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02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131965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132119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0255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1399944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146916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15709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165235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1404668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147388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157566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165707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552" y="5671084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5671084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91183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8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68154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06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92345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79719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57600" y="4397829"/>
            <a:ext cx="2320831" cy="15442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08914" y="5526557"/>
            <a:ext cx="339634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match 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3331028"/>
            <a:ext cx="631372" cy="20247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40057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57600" y="3722914"/>
            <a:ext cx="2573379" cy="170355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0978" y="5195631"/>
            <a:ext cx="400159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elay M1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3635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23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238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58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522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47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7370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07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1095002"/>
            <a:ext cx="143691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1095002"/>
            <a:ext cx="143691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1095002"/>
            <a:ext cx="143691" cy="146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927178" y="4053392"/>
            <a:ext cx="1554290" cy="1566959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612425" y="4123191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425" y="4123191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929118" y="473870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118" y="4738706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7121" y="506566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21" y="506566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725445" y="393277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445" y="3932777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26354" y="4346039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354" y="4346039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1163869" y="23337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10153925" y="3998797"/>
            <a:ext cx="533227" cy="1255596"/>
          </a:xfrm>
          <a:custGeom>
            <a:avLst/>
            <a:gdLst>
              <a:gd name="connsiteX0" fmla="*/ 0 w 341194"/>
              <a:gd name="connsiteY0" fmla="*/ 0 h 1105469"/>
              <a:gd name="connsiteX1" fmla="*/ 341194 w 341194"/>
              <a:gd name="connsiteY1" fmla="*/ 1105469 h 1105469"/>
              <a:gd name="connsiteX0" fmla="*/ 0 w 518615"/>
              <a:gd name="connsiteY0" fmla="*/ 0 h 1105469"/>
              <a:gd name="connsiteX1" fmla="*/ 518615 w 518615"/>
              <a:gd name="connsiteY1" fmla="*/ 409433 h 1105469"/>
              <a:gd name="connsiteX2" fmla="*/ 341194 w 518615"/>
              <a:gd name="connsiteY2" fmla="*/ 1105469 h 1105469"/>
              <a:gd name="connsiteX0" fmla="*/ 0 w 464024"/>
              <a:gd name="connsiteY0" fmla="*/ 0 h 1173707"/>
              <a:gd name="connsiteX1" fmla="*/ 464024 w 464024"/>
              <a:gd name="connsiteY1" fmla="*/ 477671 h 1173707"/>
              <a:gd name="connsiteX2" fmla="*/ 286603 w 464024"/>
              <a:gd name="connsiteY2" fmla="*/ 1173707 h 1173707"/>
              <a:gd name="connsiteX0" fmla="*/ 0 w 464024"/>
              <a:gd name="connsiteY0" fmla="*/ 0 h 1241946"/>
              <a:gd name="connsiteX1" fmla="*/ 464024 w 464024"/>
              <a:gd name="connsiteY1" fmla="*/ 477671 h 1241946"/>
              <a:gd name="connsiteX2" fmla="*/ 382137 w 464024"/>
              <a:gd name="connsiteY2" fmla="*/ 1241946 h 1241946"/>
              <a:gd name="connsiteX0" fmla="*/ 0 w 485989"/>
              <a:gd name="connsiteY0" fmla="*/ 0 h 1241946"/>
              <a:gd name="connsiteX1" fmla="*/ 464024 w 485989"/>
              <a:gd name="connsiteY1" fmla="*/ 477671 h 1241946"/>
              <a:gd name="connsiteX2" fmla="*/ 382137 w 485989"/>
              <a:gd name="connsiteY2" fmla="*/ 1241946 h 1241946"/>
              <a:gd name="connsiteX0" fmla="*/ 0 w 485989"/>
              <a:gd name="connsiteY0" fmla="*/ 0 h 1241946"/>
              <a:gd name="connsiteX1" fmla="*/ 464024 w 485989"/>
              <a:gd name="connsiteY1" fmla="*/ 477671 h 1241946"/>
              <a:gd name="connsiteX2" fmla="*/ 382137 w 485989"/>
              <a:gd name="connsiteY2" fmla="*/ 1241946 h 1241946"/>
              <a:gd name="connsiteX0" fmla="*/ 0 w 543536"/>
              <a:gd name="connsiteY0" fmla="*/ 0 h 1241946"/>
              <a:gd name="connsiteX1" fmla="*/ 464024 w 543536"/>
              <a:gd name="connsiteY1" fmla="*/ 477671 h 1241946"/>
              <a:gd name="connsiteX2" fmla="*/ 382137 w 543536"/>
              <a:gd name="connsiteY2" fmla="*/ 1241946 h 1241946"/>
              <a:gd name="connsiteX0" fmla="*/ 0 w 560996"/>
              <a:gd name="connsiteY0" fmla="*/ 0 h 1241946"/>
              <a:gd name="connsiteX1" fmla="*/ 464024 w 560996"/>
              <a:gd name="connsiteY1" fmla="*/ 477671 h 1241946"/>
              <a:gd name="connsiteX2" fmla="*/ 382137 w 560996"/>
              <a:gd name="connsiteY2" fmla="*/ 1241946 h 1241946"/>
              <a:gd name="connsiteX0" fmla="*/ 0 w 565078"/>
              <a:gd name="connsiteY0" fmla="*/ 0 h 1241946"/>
              <a:gd name="connsiteX1" fmla="*/ 464024 w 565078"/>
              <a:gd name="connsiteY1" fmla="*/ 477671 h 1241946"/>
              <a:gd name="connsiteX2" fmla="*/ 382137 w 565078"/>
              <a:gd name="connsiteY2" fmla="*/ 1241946 h 1241946"/>
              <a:gd name="connsiteX0" fmla="*/ 0 w 542958"/>
              <a:gd name="connsiteY0" fmla="*/ 0 h 1241946"/>
              <a:gd name="connsiteX1" fmla="*/ 464024 w 542958"/>
              <a:gd name="connsiteY1" fmla="*/ 477671 h 1241946"/>
              <a:gd name="connsiteX2" fmla="*/ 382137 w 542958"/>
              <a:gd name="connsiteY2" fmla="*/ 1241946 h 1241946"/>
              <a:gd name="connsiteX0" fmla="*/ 0 w 542958"/>
              <a:gd name="connsiteY0" fmla="*/ 0 h 1241946"/>
              <a:gd name="connsiteX1" fmla="*/ 464024 w 542958"/>
              <a:gd name="connsiteY1" fmla="*/ 477671 h 1241946"/>
              <a:gd name="connsiteX2" fmla="*/ 382137 w 542958"/>
              <a:gd name="connsiteY2" fmla="*/ 1241946 h 1241946"/>
              <a:gd name="connsiteX0" fmla="*/ 0 w 552995"/>
              <a:gd name="connsiteY0" fmla="*/ 0 h 1241946"/>
              <a:gd name="connsiteX1" fmla="*/ 477672 w 552995"/>
              <a:gd name="connsiteY1" fmla="*/ 423080 h 1241946"/>
              <a:gd name="connsiteX2" fmla="*/ 382137 w 552995"/>
              <a:gd name="connsiteY2" fmla="*/ 1241946 h 1241946"/>
              <a:gd name="connsiteX0" fmla="*/ 0 w 552995"/>
              <a:gd name="connsiteY0" fmla="*/ 0 h 1241946"/>
              <a:gd name="connsiteX1" fmla="*/ 477672 w 552995"/>
              <a:gd name="connsiteY1" fmla="*/ 423080 h 1241946"/>
              <a:gd name="connsiteX2" fmla="*/ 382137 w 552995"/>
              <a:gd name="connsiteY2" fmla="*/ 1241946 h 1241946"/>
              <a:gd name="connsiteX0" fmla="*/ 0 w 552995"/>
              <a:gd name="connsiteY0" fmla="*/ 0 h 1241946"/>
              <a:gd name="connsiteX1" fmla="*/ 477672 w 552995"/>
              <a:gd name="connsiteY1" fmla="*/ 423080 h 1241946"/>
              <a:gd name="connsiteX2" fmla="*/ 382137 w 552995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  <a:gd name="connsiteX0" fmla="*/ 0 w 533227"/>
              <a:gd name="connsiteY0" fmla="*/ 0 h 1241946"/>
              <a:gd name="connsiteX1" fmla="*/ 450377 w 533227"/>
              <a:gd name="connsiteY1" fmla="*/ 368489 h 1241946"/>
              <a:gd name="connsiteX2" fmla="*/ 382137 w 533227"/>
              <a:gd name="connsiteY2" fmla="*/ 1241946 h 124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27" h="1241946">
                <a:moveTo>
                  <a:pt x="0" y="0"/>
                </a:moveTo>
                <a:cubicBezTo>
                  <a:pt x="354842" y="189439"/>
                  <a:pt x="95535" y="-14242"/>
                  <a:pt x="450377" y="368489"/>
                </a:cubicBezTo>
                <a:cubicBezTo>
                  <a:pt x="614149" y="827964"/>
                  <a:pt x="504967" y="1014484"/>
                  <a:pt x="382137" y="1241946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9321409" y="5227096"/>
            <a:ext cx="1255594" cy="535359"/>
          </a:xfrm>
          <a:custGeom>
            <a:avLst/>
            <a:gdLst>
              <a:gd name="connsiteX0" fmla="*/ 1146411 w 1146411"/>
              <a:gd name="connsiteY0" fmla="*/ 0 h 272955"/>
              <a:gd name="connsiteX1" fmla="*/ 0 w 1146411"/>
              <a:gd name="connsiteY1" fmla="*/ 272955 h 272955"/>
              <a:gd name="connsiteX2" fmla="*/ 0 w 1146411"/>
              <a:gd name="connsiteY2" fmla="*/ 272955 h 272955"/>
              <a:gd name="connsiteX0" fmla="*/ 1146411 w 1146411"/>
              <a:gd name="connsiteY0" fmla="*/ 0 h 382137"/>
              <a:gd name="connsiteX1" fmla="*/ 723331 w 1146411"/>
              <a:gd name="connsiteY1" fmla="*/ 382137 h 382137"/>
              <a:gd name="connsiteX2" fmla="*/ 0 w 1146411"/>
              <a:gd name="connsiteY2" fmla="*/ 272955 h 382137"/>
              <a:gd name="connsiteX3" fmla="*/ 0 w 1146411"/>
              <a:gd name="connsiteY3" fmla="*/ 272955 h 382137"/>
              <a:gd name="connsiteX0" fmla="*/ 1146411 w 1146411"/>
              <a:gd name="connsiteY0" fmla="*/ 0 h 382137"/>
              <a:gd name="connsiteX1" fmla="*/ 723331 w 1146411"/>
              <a:gd name="connsiteY1" fmla="*/ 382137 h 382137"/>
              <a:gd name="connsiteX2" fmla="*/ 0 w 1146411"/>
              <a:gd name="connsiteY2" fmla="*/ 272955 h 382137"/>
              <a:gd name="connsiteX3" fmla="*/ 0 w 1146411"/>
              <a:gd name="connsiteY3" fmla="*/ 272955 h 382137"/>
              <a:gd name="connsiteX0" fmla="*/ 1228298 w 1228298"/>
              <a:gd name="connsiteY0" fmla="*/ 0 h 395784"/>
              <a:gd name="connsiteX1" fmla="*/ 805218 w 1228298"/>
              <a:gd name="connsiteY1" fmla="*/ 382137 h 395784"/>
              <a:gd name="connsiteX2" fmla="*/ 81887 w 1228298"/>
              <a:gd name="connsiteY2" fmla="*/ 272955 h 395784"/>
              <a:gd name="connsiteX3" fmla="*/ 0 w 1228298"/>
              <a:gd name="connsiteY3" fmla="*/ 395784 h 395784"/>
              <a:gd name="connsiteX0" fmla="*/ 1228298 w 1228298"/>
              <a:gd name="connsiteY0" fmla="*/ 0 h 414694"/>
              <a:gd name="connsiteX1" fmla="*/ 805218 w 1228298"/>
              <a:gd name="connsiteY1" fmla="*/ 382137 h 414694"/>
              <a:gd name="connsiteX2" fmla="*/ 0 w 1228298"/>
              <a:gd name="connsiteY2" fmla="*/ 395784 h 414694"/>
              <a:gd name="connsiteX0" fmla="*/ 1241946 w 1241946"/>
              <a:gd name="connsiteY0" fmla="*/ 0 h 414694"/>
              <a:gd name="connsiteX1" fmla="*/ 818866 w 1241946"/>
              <a:gd name="connsiteY1" fmla="*/ 382137 h 414694"/>
              <a:gd name="connsiteX2" fmla="*/ 0 w 1241946"/>
              <a:gd name="connsiteY2" fmla="*/ 395784 h 414694"/>
              <a:gd name="connsiteX0" fmla="*/ 1241946 w 1241946"/>
              <a:gd name="connsiteY0" fmla="*/ 0 h 438726"/>
              <a:gd name="connsiteX1" fmla="*/ 818866 w 1241946"/>
              <a:gd name="connsiteY1" fmla="*/ 382137 h 438726"/>
              <a:gd name="connsiteX2" fmla="*/ 0 w 1241946"/>
              <a:gd name="connsiteY2" fmla="*/ 395784 h 438726"/>
              <a:gd name="connsiteX0" fmla="*/ 1241946 w 1241946"/>
              <a:gd name="connsiteY0" fmla="*/ 0 h 438726"/>
              <a:gd name="connsiteX1" fmla="*/ 818866 w 1241946"/>
              <a:gd name="connsiteY1" fmla="*/ 382137 h 438726"/>
              <a:gd name="connsiteX2" fmla="*/ 0 w 1241946"/>
              <a:gd name="connsiteY2" fmla="*/ 395784 h 438726"/>
              <a:gd name="connsiteX0" fmla="*/ 1241946 w 1241946"/>
              <a:gd name="connsiteY0" fmla="*/ 0 h 455940"/>
              <a:gd name="connsiteX1" fmla="*/ 818866 w 1241946"/>
              <a:gd name="connsiteY1" fmla="*/ 382137 h 455940"/>
              <a:gd name="connsiteX2" fmla="*/ 0 w 1241946"/>
              <a:gd name="connsiteY2" fmla="*/ 395784 h 455940"/>
              <a:gd name="connsiteX0" fmla="*/ 1241946 w 1241946"/>
              <a:gd name="connsiteY0" fmla="*/ 0 h 465664"/>
              <a:gd name="connsiteX1" fmla="*/ 791868 w 1241946"/>
              <a:gd name="connsiteY1" fmla="*/ 405879 h 465664"/>
              <a:gd name="connsiteX2" fmla="*/ 0 w 1241946"/>
              <a:gd name="connsiteY2" fmla="*/ 395784 h 4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946" h="465664">
                <a:moveTo>
                  <a:pt x="1241946" y="0"/>
                </a:moveTo>
                <a:cubicBezTo>
                  <a:pt x="1128214" y="191069"/>
                  <a:pt x="1014781" y="269402"/>
                  <a:pt x="791868" y="405879"/>
                </a:cubicBezTo>
                <a:cubicBezTo>
                  <a:pt x="587152" y="471843"/>
                  <a:pt x="358823" y="502123"/>
                  <a:pt x="0" y="395784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8749704" y="3803606"/>
            <a:ext cx="1458809" cy="1887514"/>
          </a:xfrm>
          <a:custGeom>
            <a:avLst/>
            <a:gdLst>
              <a:gd name="connsiteX0" fmla="*/ 606478 w 1425343"/>
              <a:gd name="connsiteY0" fmla="*/ 1802832 h 1802832"/>
              <a:gd name="connsiteX1" fmla="*/ 5976 w 1425343"/>
              <a:gd name="connsiteY1" fmla="*/ 1202330 h 1802832"/>
              <a:gd name="connsiteX2" fmla="*/ 5976 w 1425343"/>
              <a:gd name="connsiteY2" fmla="*/ 1202330 h 1802832"/>
              <a:gd name="connsiteX3" fmla="*/ 60567 w 1425343"/>
              <a:gd name="connsiteY3" fmla="*/ 506294 h 1802832"/>
              <a:gd name="connsiteX4" fmla="*/ 592830 w 1425343"/>
              <a:gd name="connsiteY4" fmla="*/ 14975 h 1802832"/>
              <a:gd name="connsiteX5" fmla="*/ 1425343 w 1425343"/>
              <a:gd name="connsiteY5" fmla="*/ 124157 h 1802832"/>
              <a:gd name="connsiteX0" fmla="*/ 635602 w 1454467"/>
              <a:gd name="connsiteY0" fmla="*/ 1802832 h 1802832"/>
              <a:gd name="connsiteX1" fmla="*/ 35100 w 1454467"/>
              <a:gd name="connsiteY1" fmla="*/ 1202330 h 1802832"/>
              <a:gd name="connsiteX2" fmla="*/ 76043 w 1454467"/>
              <a:gd name="connsiteY2" fmla="*/ 1393399 h 1802832"/>
              <a:gd name="connsiteX3" fmla="*/ 89691 w 1454467"/>
              <a:gd name="connsiteY3" fmla="*/ 506294 h 1802832"/>
              <a:gd name="connsiteX4" fmla="*/ 621954 w 1454467"/>
              <a:gd name="connsiteY4" fmla="*/ 14975 h 1802832"/>
              <a:gd name="connsiteX5" fmla="*/ 1454467 w 1454467"/>
              <a:gd name="connsiteY5" fmla="*/ 124157 h 1802832"/>
              <a:gd name="connsiteX0" fmla="*/ 635602 w 1454467"/>
              <a:gd name="connsiteY0" fmla="*/ 1802832 h 1802832"/>
              <a:gd name="connsiteX1" fmla="*/ 35100 w 1454467"/>
              <a:gd name="connsiteY1" fmla="*/ 1202330 h 1802832"/>
              <a:gd name="connsiteX2" fmla="*/ 76043 w 1454467"/>
              <a:gd name="connsiteY2" fmla="*/ 1393399 h 1802832"/>
              <a:gd name="connsiteX3" fmla="*/ 89691 w 1454467"/>
              <a:gd name="connsiteY3" fmla="*/ 506294 h 1802832"/>
              <a:gd name="connsiteX4" fmla="*/ 621954 w 1454467"/>
              <a:gd name="connsiteY4" fmla="*/ 14975 h 1802832"/>
              <a:gd name="connsiteX5" fmla="*/ 1454467 w 1454467"/>
              <a:gd name="connsiteY5" fmla="*/ 124157 h 1802832"/>
              <a:gd name="connsiteX0" fmla="*/ 620018 w 1438883"/>
              <a:gd name="connsiteY0" fmla="*/ 1802832 h 1802832"/>
              <a:gd name="connsiteX1" fmla="*/ 19516 w 1438883"/>
              <a:gd name="connsiteY1" fmla="*/ 1202330 h 1802832"/>
              <a:gd name="connsiteX2" fmla="*/ 142345 w 1438883"/>
              <a:gd name="connsiteY2" fmla="*/ 1475285 h 1802832"/>
              <a:gd name="connsiteX3" fmla="*/ 74107 w 1438883"/>
              <a:gd name="connsiteY3" fmla="*/ 506294 h 1802832"/>
              <a:gd name="connsiteX4" fmla="*/ 606370 w 1438883"/>
              <a:gd name="connsiteY4" fmla="*/ 14975 h 1802832"/>
              <a:gd name="connsiteX5" fmla="*/ 1438883 w 1438883"/>
              <a:gd name="connsiteY5" fmla="*/ 124157 h 1802832"/>
              <a:gd name="connsiteX0" fmla="*/ 649004 w 1467869"/>
              <a:gd name="connsiteY0" fmla="*/ 1802832 h 1802832"/>
              <a:gd name="connsiteX1" fmla="*/ 48502 w 1467869"/>
              <a:gd name="connsiteY1" fmla="*/ 1202330 h 1802832"/>
              <a:gd name="connsiteX2" fmla="*/ 103093 w 1467869"/>
              <a:gd name="connsiteY2" fmla="*/ 506294 h 1802832"/>
              <a:gd name="connsiteX3" fmla="*/ 635356 w 1467869"/>
              <a:gd name="connsiteY3" fmla="*/ 14975 h 1802832"/>
              <a:gd name="connsiteX4" fmla="*/ 1467869 w 1467869"/>
              <a:gd name="connsiteY4" fmla="*/ 124157 h 1802832"/>
              <a:gd name="connsiteX0" fmla="*/ 616836 w 1435701"/>
              <a:gd name="connsiteY0" fmla="*/ 1803622 h 1803622"/>
              <a:gd name="connsiteX1" fmla="*/ 16334 w 1435701"/>
              <a:gd name="connsiteY1" fmla="*/ 1203120 h 1803622"/>
              <a:gd name="connsiteX2" fmla="*/ 207402 w 1435701"/>
              <a:gd name="connsiteY2" fmla="*/ 520732 h 1803622"/>
              <a:gd name="connsiteX3" fmla="*/ 603188 w 1435701"/>
              <a:gd name="connsiteY3" fmla="*/ 15765 h 1803622"/>
              <a:gd name="connsiteX4" fmla="*/ 1435701 w 1435701"/>
              <a:gd name="connsiteY4" fmla="*/ 124947 h 1803622"/>
              <a:gd name="connsiteX0" fmla="*/ 542201 w 1361066"/>
              <a:gd name="connsiteY0" fmla="*/ 1803622 h 1803622"/>
              <a:gd name="connsiteX1" fmla="*/ 23586 w 1361066"/>
              <a:gd name="connsiteY1" fmla="*/ 1216768 h 1803622"/>
              <a:gd name="connsiteX2" fmla="*/ 132767 w 1361066"/>
              <a:gd name="connsiteY2" fmla="*/ 520732 h 1803622"/>
              <a:gd name="connsiteX3" fmla="*/ 528553 w 1361066"/>
              <a:gd name="connsiteY3" fmla="*/ 15765 h 1803622"/>
              <a:gd name="connsiteX4" fmla="*/ 1361066 w 1361066"/>
              <a:gd name="connsiteY4" fmla="*/ 124947 h 1803622"/>
              <a:gd name="connsiteX0" fmla="*/ 562877 w 1381742"/>
              <a:gd name="connsiteY0" fmla="*/ 1804421 h 1804421"/>
              <a:gd name="connsiteX1" fmla="*/ 44262 w 1381742"/>
              <a:gd name="connsiteY1" fmla="*/ 1217567 h 1804421"/>
              <a:gd name="connsiteX2" fmla="*/ 85204 w 1381742"/>
              <a:gd name="connsiteY2" fmla="*/ 535179 h 1804421"/>
              <a:gd name="connsiteX3" fmla="*/ 549229 w 1381742"/>
              <a:gd name="connsiteY3" fmla="*/ 16564 h 1804421"/>
              <a:gd name="connsiteX4" fmla="*/ 1381742 w 1381742"/>
              <a:gd name="connsiteY4" fmla="*/ 125746 h 1804421"/>
              <a:gd name="connsiteX0" fmla="*/ 566124 w 1384989"/>
              <a:gd name="connsiteY0" fmla="*/ 1743950 h 1743950"/>
              <a:gd name="connsiteX1" fmla="*/ 47509 w 1384989"/>
              <a:gd name="connsiteY1" fmla="*/ 1157096 h 1743950"/>
              <a:gd name="connsiteX2" fmla="*/ 88451 w 1384989"/>
              <a:gd name="connsiteY2" fmla="*/ 474708 h 1743950"/>
              <a:gd name="connsiteX3" fmla="*/ 620715 w 1384989"/>
              <a:gd name="connsiteY3" fmla="*/ 24332 h 1743950"/>
              <a:gd name="connsiteX4" fmla="*/ 1384989 w 1384989"/>
              <a:gd name="connsiteY4" fmla="*/ 65275 h 1743950"/>
              <a:gd name="connsiteX0" fmla="*/ 569586 w 1388451"/>
              <a:gd name="connsiteY0" fmla="*/ 1842686 h 1842686"/>
              <a:gd name="connsiteX1" fmla="*/ 50971 w 1388451"/>
              <a:gd name="connsiteY1" fmla="*/ 1255832 h 1842686"/>
              <a:gd name="connsiteX2" fmla="*/ 91913 w 1388451"/>
              <a:gd name="connsiteY2" fmla="*/ 573444 h 1842686"/>
              <a:gd name="connsiteX3" fmla="*/ 692415 w 1388451"/>
              <a:gd name="connsiteY3" fmla="*/ 13886 h 1842686"/>
              <a:gd name="connsiteX4" fmla="*/ 1388451 w 1388451"/>
              <a:gd name="connsiteY4" fmla="*/ 164011 h 1842686"/>
              <a:gd name="connsiteX0" fmla="*/ 569586 w 1415746"/>
              <a:gd name="connsiteY0" fmla="*/ 1860946 h 1860946"/>
              <a:gd name="connsiteX1" fmla="*/ 50971 w 1415746"/>
              <a:gd name="connsiteY1" fmla="*/ 1274092 h 1860946"/>
              <a:gd name="connsiteX2" fmla="*/ 91913 w 1415746"/>
              <a:gd name="connsiteY2" fmla="*/ 591704 h 1860946"/>
              <a:gd name="connsiteX3" fmla="*/ 692415 w 1415746"/>
              <a:gd name="connsiteY3" fmla="*/ 32146 h 1860946"/>
              <a:gd name="connsiteX4" fmla="*/ 1415746 w 1415746"/>
              <a:gd name="connsiteY4" fmla="*/ 73089 h 1860946"/>
              <a:gd name="connsiteX0" fmla="*/ 569586 w 1443042"/>
              <a:gd name="connsiteY0" fmla="*/ 1884930 h 1884930"/>
              <a:gd name="connsiteX1" fmla="*/ 50971 w 1443042"/>
              <a:gd name="connsiteY1" fmla="*/ 1298076 h 1884930"/>
              <a:gd name="connsiteX2" fmla="*/ 91913 w 1443042"/>
              <a:gd name="connsiteY2" fmla="*/ 615688 h 1884930"/>
              <a:gd name="connsiteX3" fmla="*/ 692415 w 1443042"/>
              <a:gd name="connsiteY3" fmla="*/ 56130 h 1884930"/>
              <a:gd name="connsiteX4" fmla="*/ 1443042 w 1443042"/>
              <a:gd name="connsiteY4" fmla="*/ 28834 h 1884930"/>
              <a:gd name="connsiteX0" fmla="*/ 569586 w 1443042"/>
              <a:gd name="connsiteY0" fmla="*/ 1910613 h 1910613"/>
              <a:gd name="connsiteX1" fmla="*/ 50971 w 1443042"/>
              <a:gd name="connsiteY1" fmla="*/ 1323759 h 1910613"/>
              <a:gd name="connsiteX2" fmla="*/ 91913 w 1443042"/>
              <a:gd name="connsiteY2" fmla="*/ 641371 h 1910613"/>
              <a:gd name="connsiteX3" fmla="*/ 692415 w 1443042"/>
              <a:gd name="connsiteY3" fmla="*/ 81813 h 1910613"/>
              <a:gd name="connsiteX4" fmla="*/ 1443042 w 1443042"/>
              <a:gd name="connsiteY4" fmla="*/ 54517 h 1910613"/>
              <a:gd name="connsiteX0" fmla="*/ 569586 w 1429394"/>
              <a:gd name="connsiteY0" fmla="*/ 1887514 h 1887514"/>
              <a:gd name="connsiteX1" fmla="*/ 50971 w 1429394"/>
              <a:gd name="connsiteY1" fmla="*/ 1300660 h 1887514"/>
              <a:gd name="connsiteX2" fmla="*/ 91913 w 1429394"/>
              <a:gd name="connsiteY2" fmla="*/ 618272 h 1887514"/>
              <a:gd name="connsiteX3" fmla="*/ 692415 w 1429394"/>
              <a:gd name="connsiteY3" fmla="*/ 58714 h 1887514"/>
              <a:gd name="connsiteX4" fmla="*/ 1429394 w 1429394"/>
              <a:gd name="connsiteY4" fmla="*/ 72362 h 1887514"/>
              <a:gd name="connsiteX0" fmla="*/ 599001 w 1458809"/>
              <a:gd name="connsiteY0" fmla="*/ 1887514 h 1887514"/>
              <a:gd name="connsiteX1" fmla="*/ 39443 w 1458809"/>
              <a:gd name="connsiteY1" fmla="*/ 1314308 h 1887514"/>
              <a:gd name="connsiteX2" fmla="*/ 121328 w 1458809"/>
              <a:gd name="connsiteY2" fmla="*/ 618272 h 1887514"/>
              <a:gd name="connsiteX3" fmla="*/ 721830 w 1458809"/>
              <a:gd name="connsiteY3" fmla="*/ 58714 h 1887514"/>
              <a:gd name="connsiteX4" fmla="*/ 1458809 w 1458809"/>
              <a:gd name="connsiteY4" fmla="*/ 72362 h 188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09" h="1887514">
                <a:moveTo>
                  <a:pt x="599001" y="1887514"/>
                </a:moveTo>
                <a:cubicBezTo>
                  <a:pt x="194118" y="1755586"/>
                  <a:pt x="119055" y="1525848"/>
                  <a:pt x="39443" y="1314308"/>
                </a:cubicBezTo>
                <a:cubicBezTo>
                  <a:pt x="-40169" y="1102768"/>
                  <a:pt x="7597" y="827538"/>
                  <a:pt x="121328" y="618272"/>
                </a:cubicBezTo>
                <a:cubicBezTo>
                  <a:pt x="235059" y="409006"/>
                  <a:pt x="498917" y="149699"/>
                  <a:pt x="721830" y="58714"/>
                </a:cubicBezTo>
                <a:cubicBezTo>
                  <a:pt x="944743" y="-32271"/>
                  <a:pt x="1092594" y="-9525"/>
                  <a:pt x="1458809" y="72362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9730841" y="3889614"/>
            <a:ext cx="1125407" cy="2033517"/>
          </a:xfrm>
          <a:custGeom>
            <a:avLst/>
            <a:gdLst>
              <a:gd name="connsiteX0" fmla="*/ 505205 w 1151138"/>
              <a:gd name="connsiteY0" fmla="*/ 0 h 2022396"/>
              <a:gd name="connsiteX1" fmla="*/ 982876 w 1151138"/>
              <a:gd name="connsiteY1" fmla="*/ 300251 h 2022396"/>
              <a:gd name="connsiteX2" fmla="*/ 1146649 w 1151138"/>
              <a:gd name="connsiteY2" fmla="*/ 818866 h 2022396"/>
              <a:gd name="connsiteX3" fmla="*/ 1078411 w 1151138"/>
              <a:gd name="connsiteY3" fmla="*/ 1378424 h 2022396"/>
              <a:gd name="connsiteX4" fmla="*/ 805455 w 1151138"/>
              <a:gd name="connsiteY4" fmla="*/ 1787857 h 2022396"/>
              <a:gd name="connsiteX5" fmla="*/ 123067 w 1151138"/>
              <a:gd name="connsiteY5" fmla="*/ 2006221 h 2022396"/>
              <a:gd name="connsiteX6" fmla="*/ 238 w 1151138"/>
              <a:gd name="connsiteY6" fmla="*/ 2006221 h 2022396"/>
              <a:gd name="connsiteX0" fmla="*/ 504967 w 1150900"/>
              <a:gd name="connsiteY0" fmla="*/ 0 h 2006221"/>
              <a:gd name="connsiteX1" fmla="*/ 982638 w 1150900"/>
              <a:gd name="connsiteY1" fmla="*/ 300251 h 2006221"/>
              <a:gd name="connsiteX2" fmla="*/ 1146411 w 1150900"/>
              <a:gd name="connsiteY2" fmla="*/ 818866 h 2006221"/>
              <a:gd name="connsiteX3" fmla="*/ 1078173 w 1150900"/>
              <a:gd name="connsiteY3" fmla="*/ 1378424 h 2006221"/>
              <a:gd name="connsiteX4" fmla="*/ 805217 w 1150900"/>
              <a:gd name="connsiteY4" fmla="*/ 1787857 h 2006221"/>
              <a:gd name="connsiteX5" fmla="*/ 0 w 1150900"/>
              <a:gd name="connsiteY5" fmla="*/ 2006221 h 2006221"/>
              <a:gd name="connsiteX0" fmla="*/ 504967 w 1150900"/>
              <a:gd name="connsiteY0" fmla="*/ 0 h 2006221"/>
              <a:gd name="connsiteX1" fmla="*/ 982638 w 1150900"/>
              <a:gd name="connsiteY1" fmla="*/ 300251 h 2006221"/>
              <a:gd name="connsiteX2" fmla="*/ 1146411 w 1150900"/>
              <a:gd name="connsiteY2" fmla="*/ 818866 h 2006221"/>
              <a:gd name="connsiteX3" fmla="*/ 1078173 w 1150900"/>
              <a:gd name="connsiteY3" fmla="*/ 1378424 h 2006221"/>
              <a:gd name="connsiteX4" fmla="*/ 805217 w 1150900"/>
              <a:gd name="connsiteY4" fmla="*/ 1856096 h 2006221"/>
              <a:gd name="connsiteX5" fmla="*/ 0 w 1150900"/>
              <a:gd name="connsiteY5" fmla="*/ 2006221 h 2006221"/>
              <a:gd name="connsiteX0" fmla="*/ 504967 w 1150900"/>
              <a:gd name="connsiteY0" fmla="*/ 0 h 2010598"/>
              <a:gd name="connsiteX1" fmla="*/ 982638 w 1150900"/>
              <a:gd name="connsiteY1" fmla="*/ 300251 h 2010598"/>
              <a:gd name="connsiteX2" fmla="*/ 1146411 w 1150900"/>
              <a:gd name="connsiteY2" fmla="*/ 818866 h 2010598"/>
              <a:gd name="connsiteX3" fmla="*/ 1078173 w 1150900"/>
              <a:gd name="connsiteY3" fmla="*/ 1378424 h 2010598"/>
              <a:gd name="connsiteX4" fmla="*/ 805217 w 1150900"/>
              <a:gd name="connsiteY4" fmla="*/ 1856096 h 2010598"/>
              <a:gd name="connsiteX5" fmla="*/ 0 w 1150900"/>
              <a:gd name="connsiteY5" fmla="*/ 2006221 h 2010598"/>
              <a:gd name="connsiteX0" fmla="*/ 504967 w 1152702"/>
              <a:gd name="connsiteY0" fmla="*/ 0 h 2011328"/>
              <a:gd name="connsiteX1" fmla="*/ 982638 w 1152702"/>
              <a:gd name="connsiteY1" fmla="*/ 300251 h 2011328"/>
              <a:gd name="connsiteX2" fmla="*/ 1146411 w 1152702"/>
              <a:gd name="connsiteY2" fmla="*/ 818866 h 2011328"/>
              <a:gd name="connsiteX3" fmla="*/ 1078173 w 1152702"/>
              <a:gd name="connsiteY3" fmla="*/ 1378424 h 2011328"/>
              <a:gd name="connsiteX4" fmla="*/ 709683 w 1152702"/>
              <a:gd name="connsiteY4" fmla="*/ 1869743 h 2011328"/>
              <a:gd name="connsiteX5" fmla="*/ 0 w 1152702"/>
              <a:gd name="connsiteY5" fmla="*/ 2006221 h 201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702" h="2011328">
                <a:moveTo>
                  <a:pt x="504967" y="0"/>
                </a:moveTo>
                <a:cubicBezTo>
                  <a:pt x="690349" y="81886"/>
                  <a:pt x="875731" y="163773"/>
                  <a:pt x="982638" y="300251"/>
                </a:cubicBezTo>
                <a:cubicBezTo>
                  <a:pt x="1089545" y="436729"/>
                  <a:pt x="1130489" y="639171"/>
                  <a:pt x="1146411" y="818866"/>
                </a:cubicBezTo>
                <a:cubicBezTo>
                  <a:pt x="1162334" y="998562"/>
                  <a:pt x="1150961" y="1203278"/>
                  <a:pt x="1078173" y="1378424"/>
                </a:cubicBezTo>
                <a:cubicBezTo>
                  <a:pt x="1005385" y="1553570"/>
                  <a:pt x="889379" y="1765110"/>
                  <a:pt x="709683" y="1869743"/>
                </a:cubicBezTo>
                <a:cubicBezTo>
                  <a:pt x="529988" y="1974376"/>
                  <a:pt x="235993" y="2028967"/>
                  <a:pt x="0" y="200622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610667" y="4380936"/>
            <a:ext cx="1147472" cy="1542196"/>
          </a:xfrm>
          <a:custGeom>
            <a:avLst/>
            <a:gdLst>
              <a:gd name="connsiteX0" fmla="*/ 1148413 w 1148413"/>
              <a:gd name="connsiteY0" fmla="*/ 1514901 h 1514901"/>
              <a:gd name="connsiteX1" fmla="*/ 616150 w 1148413"/>
              <a:gd name="connsiteY1" fmla="*/ 1446662 h 1514901"/>
              <a:gd name="connsiteX2" fmla="*/ 616150 w 1148413"/>
              <a:gd name="connsiteY2" fmla="*/ 1446662 h 1514901"/>
              <a:gd name="connsiteX3" fmla="*/ 247661 w 1148413"/>
              <a:gd name="connsiteY3" fmla="*/ 1078173 h 1514901"/>
              <a:gd name="connsiteX4" fmla="*/ 2001 w 1148413"/>
              <a:gd name="connsiteY4" fmla="*/ 573206 h 1514901"/>
              <a:gd name="connsiteX5" fmla="*/ 124831 w 1148413"/>
              <a:gd name="connsiteY5" fmla="*/ 0 h 1514901"/>
              <a:gd name="connsiteX0" fmla="*/ 1134958 w 1134958"/>
              <a:gd name="connsiteY0" fmla="*/ 1514901 h 1514901"/>
              <a:gd name="connsiteX1" fmla="*/ 602695 w 1134958"/>
              <a:gd name="connsiteY1" fmla="*/ 1446662 h 1514901"/>
              <a:gd name="connsiteX2" fmla="*/ 602695 w 1134958"/>
              <a:gd name="connsiteY2" fmla="*/ 1446662 h 1514901"/>
              <a:gd name="connsiteX3" fmla="*/ 234206 w 1134958"/>
              <a:gd name="connsiteY3" fmla="*/ 1078173 h 1514901"/>
              <a:gd name="connsiteX4" fmla="*/ 2193 w 1134958"/>
              <a:gd name="connsiteY4" fmla="*/ 586853 h 1514901"/>
              <a:gd name="connsiteX5" fmla="*/ 111376 w 1134958"/>
              <a:gd name="connsiteY5" fmla="*/ 0 h 1514901"/>
              <a:gd name="connsiteX0" fmla="*/ 1133824 w 1133824"/>
              <a:gd name="connsiteY0" fmla="*/ 1514901 h 1514901"/>
              <a:gd name="connsiteX1" fmla="*/ 601561 w 1133824"/>
              <a:gd name="connsiteY1" fmla="*/ 1446662 h 1514901"/>
              <a:gd name="connsiteX2" fmla="*/ 601561 w 1133824"/>
              <a:gd name="connsiteY2" fmla="*/ 1446662 h 1514901"/>
              <a:gd name="connsiteX3" fmla="*/ 192129 w 1133824"/>
              <a:gd name="connsiteY3" fmla="*/ 1105469 h 1514901"/>
              <a:gd name="connsiteX4" fmla="*/ 1059 w 1133824"/>
              <a:gd name="connsiteY4" fmla="*/ 586853 h 1514901"/>
              <a:gd name="connsiteX5" fmla="*/ 110242 w 1133824"/>
              <a:gd name="connsiteY5" fmla="*/ 0 h 1514901"/>
              <a:gd name="connsiteX0" fmla="*/ 1133824 w 1133824"/>
              <a:gd name="connsiteY0" fmla="*/ 1514901 h 1514901"/>
              <a:gd name="connsiteX1" fmla="*/ 601561 w 1133824"/>
              <a:gd name="connsiteY1" fmla="*/ 1446662 h 1514901"/>
              <a:gd name="connsiteX2" fmla="*/ 574266 w 1133824"/>
              <a:gd name="connsiteY2" fmla="*/ 1446662 h 1514901"/>
              <a:gd name="connsiteX3" fmla="*/ 192129 w 1133824"/>
              <a:gd name="connsiteY3" fmla="*/ 1105469 h 1514901"/>
              <a:gd name="connsiteX4" fmla="*/ 1059 w 1133824"/>
              <a:gd name="connsiteY4" fmla="*/ 586853 h 1514901"/>
              <a:gd name="connsiteX5" fmla="*/ 110242 w 1133824"/>
              <a:gd name="connsiteY5" fmla="*/ 0 h 1514901"/>
              <a:gd name="connsiteX0" fmla="*/ 1133824 w 1133824"/>
              <a:gd name="connsiteY0" fmla="*/ 1514901 h 1514901"/>
              <a:gd name="connsiteX1" fmla="*/ 601561 w 1133824"/>
              <a:gd name="connsiteY1" fmla="*/ 1446662 h 1514901"/>
              <a:gd name="connsiteX2" fmla="*/ 192129 w 1133824"/>
              <a:gd name="connsiteY2" fmla="*/ 1105469 h 1514901"/>
              <a:gd name="connsiteX3" fmla="*/ 1059 w 1133824"/>
              <a:gd name="connsiteY3" fmla="*/ 586853 h 1514901"/>
              <a:gd name="connsiteX4" fmla="*/ 110242 w 1133824"/>
              <a:gd name="connsiteY4" fmla="*/ 0 h 1514901"/>
              <a:gd name="connsiteX0" fmla="*/ 1133824 w 1133824"/>
              <a:gd name="connsiteY0" fmla="*/ 1514901 h 1518387"/>
              <a:gd name="connsiteX1" fmla="*/ 601561 w 1133824"/>
              <a:gd name="connsiteY1" fmla="*/ 1446662 h 1518387"/>
              <a:gd name="connsiteX2" fmla="*/ 192129 w 1133824"/>
              <a:gd name="connsiteY2" fmla="*/ 1105469 h 1518387"/>
              <a:gd name="connsiteX3" fmla="*/ 1059 w 1133824"/>
              <a:gd name="connsiteY3" fmla="*/ 586853 h 1518387"/>
              <a:gd name="connsiteX4" fmla="*/ 110242 w 1133824"/>
              <a:gd name="connsiteY4" fmla="*/ 0 h 1518387"/>
              <a:gd name="connsiteX0" fmla="*/ 1133824 w 1133824"/>
              <a:gd name="connsiteY0" fmla="*/ 1514901 h 1540099"/>
              <a:gd name="connsiteX1" fmla="*/ 601561 w 1133824"/>
              <a:gd name="connsiteY1" fmla="*/ 1446662 h 1540099"/>
              <a:gd name="connsiteX2" fmla="*/ 192129 w 1133824"/>
              <a:gd name="connsiteY2" fmla="*/ 1105469 h 1540099"/>
              <a:gd name="connsiteX3" fmla="*/ 1059 w 1133824"/>
              <a:gd name="connsiteY3" fmla="*/ 586853 h 1540099"/>
              <a:gd name="connsiteX4" fmla="*/ 110242 w 1133824"/>
              <a:gd name="connsiteY4" fmla="*/ 0 h 1540099"/>
              <a:gd name="connsiteX0" fmla="*/ 1133824 w 1133824"/>
              <a:gd name="connsiteY0" fmla="*/ 1514901 h 1534377"/>
              <a:gd name="connsiteX1" fmla="*/ 601561 w 1133824"/>
              <a:gd name="connsiteY1" fmla="*/ 1446662 h 1534377"/>
              <a:gd name="connsiteX2" fmla="*/ 192129 w 1133824"/>
              <a:gd name="connsiteY2" fmla="*/ 1105469 h 1534377"/>
              <a:gd name="connsiteX3" fmla="*/ 1059 w 1133824"/>
              <a:gd name="connsiteY3" fmla="*/ 586853 h 1534377"/>
              <a:gd name="connsiteX4" fmla="*/ 110242 w 1133824"/>
              <a:gd name="connsiteY4" fmla="*/ 0 h 1534377"/>
              <a:gd name="connsiteX0" fmla="*/ 1147472 w 1147472"/>
              <a:gd name="connsiteY0" fmla="*/ 1542196 h 1546500"/>
              <a:gd name="connsiteX1" fmla="*/ 601561 w 1147472"/>
              <a:gd name="connsiteY1" fmla="*/ 1446662 h 1546500"/>
              <a:gd name="connsiteX2" fmla="*/ 192129 w 1147472"/>
              <a:gd name="connsiteY2" fmla="*/ 1105469 h 1546500"/>
              <a:gd name="connsiteX3" fmla="*/ 1059 w 1147472"/>
              <a:gd name="connsiteY3" fmla="*/ 586853 h 1546500"/>
              <a:gd name="connsiteX4" fmla="*/ 110242 w 1147472"/>
              <a:gd name="connsiteY4" fmla="*/ 0 h 1546500"/>
              <a:gd name="connsiteX0" fmla="*/ 1147472 w 1147472"/>
              <a:gd name="connsiteY0" fmla="*/ 1542196 h 1542196"/>
              <a:gd name="connsiteX1" fmla="*/ 601561 w 1147472"/>
              <a:gd name="connsiteY1" fmla="*/ 1446662 h 1542196"/>
              <a:gd name="connsiteX2" fmla="*/ 192129 w 1147472"/>
              <a:gd name="connsiteY2" fmla="*/ 1105469 h 1542196"/>
              <a:gd name="connsiteX3" fmla="*/ 1059 w 1147472"/>
              <a:gd name="connsiteY3" fmla="*/ 586853 h 1542196"/>
              <a:gd name="connsiteX4" fmla="*/ 110242 w 1147472"/>
              <a:gd name="connsiteY4" fmla="*/ 0 h 154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472" h="1542196">
                <a:moveTo>
                  <a:pt x="1147472" y="1542196"/>
                </a:moveTo>
                <a:cubicBezTo>
                  <a:pt x="765335" y="1519450"/>
                  <a:pt x="760785" y="1519450"/>
                  <a:pt x="601561" y="1446662"/>
                </a:cubicBezTo>
                <a:cubicBezTo>
                  <a:pt x="442337" y="1373874"/>
                  <a:pt x="292213" y="1248770"/>
                  <a:pt x="192129" y="1105469"/>
                </a:cubicBezTo>
                <a:cubicBezTo>
                  <a:pt x="96595" y="962168"/>
                  <a:pt x="14707" y="771098"/>
                  <a:pt x="1059" y="586853"/>
                </a:cubicBezTo>
                <a:cubicBezTo>
                  <a:pt x="-12589" y="402608"/>
                  <a:pt x="110242" y="0"/>
                  <a:pt x="110242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  <p:bldP spid="45" grpId="0" animBg="1"/>
      <p:bldP spid="46" grpId="0" animBg="1"/>
      <p:bldP spid="47" grpId="0" animBg="1"/>
      <p:bldP spid="56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75092"/>
              </p:ext>
            </p:extLst>
          </p:nvPr>
        </p:nvGraphicFramePr>
        <p:xfrm>
          <a:off x="-135467" y="1540933"/>
          <a:ext cx="12208933" cy="494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smtClean="0"/>
              <a:t>Two extremes</a:t>
            </a:r>
          </a:p>
          <a:p>
            <a:endParaRPr lang="en-US" sz="1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472267" y="4487333"/>
            <a:ext cx="2641600" cy="575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8800" y="4453467"/>
            <a:ext cx="1998133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096933" y="4470400"/>
            <a:ext cx="16934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30800" y="4419600"/>
            <a:ext cx="6265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4470400"/>
            <a:ext cx="67733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523067" y="4436533"/>
            <a:ext cx="524934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556933" y="4470400"/>
            <a:ext cx="2523067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89200" y="4470400"/>
            <a:ext cx="3285068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81867" y="4470400"/>
            <a:ext cx="50800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72267" y="4470400"/>
            <a:ext cx="6773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98800" y="4436533"/>
            <a:ext cx="1964268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149600" y="4470400"/>
            <a:ext cx="2607734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74267" y="4487333"/>
            <a:ext cx="1" cy="55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96933" y="4487333"/>
            <a:ext cx="677334" cy="626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48000" y="4470400"/>
            <a:ext cx="2675467" cy="59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9200" y="4504267"/>
            <a:ext cx="3285067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28031" y="3434080"/>
            <a:ext cx="389722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Full crossbar 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processor key to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memory key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Very flexible,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too many wires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(4 keys * 4 keys = 16).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smtClean="0"/>
              <a:t>Two extremes</a:t>
            </a:r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83840" y="4531360"/>
            <a:ext cx="2661920" cy="46736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04160" y="4490720"/>
            <a:ext cx="2600960" cy="52832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24480" y="449072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84800" y="453136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37226" y="3191544"/>
            <a:ext cx="605018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Unit crossbar </a:t>
            </a: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processor to every memory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igid (all proc. keys go to same mem.)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cheap to build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(2 proc *2 mems * 2 keys per wire =8)</a:t>
            </a:r>
          </a:p>
          <a:p>
            <a:endParaRPr lang="en-US" dirty="0" smtClean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crossbar: 2 parallel crossbars, one per key (8 wires)</a:t>
            </a:r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16291" y="4770842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36611" y="4730202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256931" y="473020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17251" y="477084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820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31294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728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39028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9560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909560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3559627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559627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46972" y="4770844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267292" y="4730204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87612" y="473020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9935016" y="477084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57137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07937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932604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15671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08870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6308870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8958937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9" name="Rectangle 68"/>
          <p:cNvSpPr/>
          <p:nvPr/>
        </p:nvSpPr>
        <p:spPr>
          <a:xfrm>
            <a:off x="8958937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64230" y="2677887"/>
            <a:ext cx="13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 key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41773" y="2721430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Right 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2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 has wire count similar to unit crossbar</a:t>
            </a:r>
          </a:p>
          <a:p>
            <a:r>
              <a:rPr lang="en-US" sz="3200" dirty="0" smtClean="0"/>
              <a:t>But a processor can send keys to different memories by call one the left and the other right.</a:t>
            </a:r>
            <a:endParaRPr lang="en-US" sz="3200" dirty="0"/>
          </a:p>
          <a:p>
            <a:r>
              <a:rPr lang="en-US" sz="3200" dirty="0" smtClean="0"/>
              <a:t>Equivalent to full i</a:t>
            </a:r>
            <a:r>
              <a:rPr lang="en-US" dirty="0" smtClean="0"/>
              <a:t>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clusters.</a:t>
            </a:r>
          </a:p>
          <a:p>
            <a:r>
              <a:rPr lang="en-US" sz="3200" dirty="0" smtClean="0"/>
              <a:t>Scales to 32 processors, 32 memories, 8 keys through manual place and route.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249333"/>
            <a:ext cx="8598682" cy="877147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additional area.</a:t>
            </a:r>
          </a:p>
          <a:p>
            <a:pPr algn="ctr"/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Modest in comparison to a 300-700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chip.</a:t>
            </a:r>
            <a:endParaRPr lang="en-US" sz="3200" baseline="30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26937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10843</TotalTime>
  <Words>3304</Words>
  <Application>Microsoft Macintosh PowerPoint</Application>
  <PresentationFormat>Widescreen</PresentationFormat>
  <Paragraphs>1254</Paragraphs>
  <Slides>46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 crossbar design</vt:lpstr>
      <vt:lpstr>dRMT crossbar design</vt:lpstr>
      <vt:lpstr>dRMT’s crossbar</vt:lpstr>
      <vt:lpstr>Comparing areas of RMT and dRMT</vt:lpstr>
      <vt:lpstr>Summary</vt:lpstr>
      <vt:lpstr>Backup slides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1977</cp:revision>
  <dcterms:created xsi:type="dcterms:W3CDTF">2017-05-13T13:11:05Z</dcterms:created>
  <dcterms:modified xsi:type="dcterms:W3CDTF">2017-08-18T05:36:47Z</dcterms:modified>
</cp:coreProperties>
</file>