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381" r:id="rId30"/>
    <p:sldId id="397" r:id="rId31"/>
    <p:sldId id="343" r:id="rId32"/>
    <p:sldId id="346" r:id="rId33"/>
    <p:sldId id="350" r:id="rId34"/>
    <p:sldId id="398" r:id="rId35"/>
    <p:sldId id="399" r:id="rId36"/>
    <p:sldId id="400" r:id="rId37"/>
    <p:sldId id="401"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132"/>
    <p:restoredTop sz="95897"/>
  </p:normalViewPr>
  <p:slideViewPr>
    <p:cSldViewPr snapToGrid="0" snapToObjects="1" showGuides="1">
      <p:cViewPr>
        <p:scale>
          <a:sx n="84" d="100"/>
          <a:sy n="84" d="100"/>
        </p:scale>
        <p:origin x="144" y="73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940591920"/>
        <c:axId val="-1274232624"/>
      </c:scatterChart>
      <c:valAx>
        <c:axId val="-94059192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274232624"/>
        <c:crosses val="autoZero"/>
        <c:crossBetween val="midCat"/>
      </c:valAx>
      <c:valAx>
        <c:axId val="-1274232624"/>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940591920"/>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940634784"/>
        <c:axId val="-1273475312"/>
      </c:barChart>
      <c:catAx>
        <c:axId val="-940634784"/>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273475312"/>
        <c:crosses val="autoZero"/>
        <c:auto val="1"/>
        <c:lblAlgn val="ctr"/>
        <c:lblOffset val="100"/>
        <c:noMultiLvlLbl val="0"/>
      </c:catAx>
      <c:valAx>
        <c:axId val="-1273475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layout/>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40634784"/>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926939936"/>
        <c:axId val="-926891120"/>
      </c:barChart>
      <c:catAx>
        <c:axId val="-9269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891120"/>
        <c:crosses val="autoZero"/>
        <c:auto val="1"/>
        <c:lblAlgn val="ctr"/>
        <c:lblOffset val="100"/>
        <c:noMultiLvlLbl val="0"/>
      </c:catAx>
      <c:valAx>
        <c:axId val="-92689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6939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degrades drastically. If a program needs more stages than provided by the switch, the only solution is to recirculate the packet back into the pipeline for a second pass. But this has the effect of cutting throughput in half. 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so that the queue at each proc doesn’t grow unbounded.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Reduce time spent on this slide.</a:t>
            </a:r>
          </a:p>
          <a:p>
            <a:r>
              <a:rPr lang="en-US" baseline="0" dirty="0" smtClean="0"/>
              <a:t>TODO: Don’t need to spend too much time on why the questions are non obvious.</a:t>
            </a:r>
          </a:p>
          <a:p>
            <a:endParaRPr lang="en-US" baseline="0" dirty="0" smtClean="0"/>
          </a:p>
          <a:p>
            <a:r>
              <a:rPr lang="en-US" baseline="0" dirty="0" smtClean="0"/>
              <a:t>Now we’ll talk about three specific technical questions that we need to answer to determine if </a:t>
            </a:r>
            <a:r>
              <a:rPr lang="en-US" baseline="0" dirty="0" err="1" smtClean="0"/>
              <a:t>dRMT</a:t>
            </a:r>
            <a:r>
              <a:rPr lang="en-US" baseline="0" dirty="0" smtClean="0"/>
              <a:t> is practically useful.</a:t>
            </a:r>
          </a:p>
          <a:p>
            <a:endParaRPr lang="en-US" baseline="0" dirty="0" smtClean="0"/>
          </a:p>
          <a:p>
            <a:r>
              <a:rPr lang="en-US" baseline="0" dirty="0" smtClean="0"/>
              <a:t>The first is whether </a:t>
            </a:r>
            <a:r>
              <a:rPr lang="en-US" baseline="0" dirty="0" err="1" smtClean="0"/>
              <a:t>dRMT</a:t>
            </a:r>
            <a:r>
              <a:rPr lang="en-US" baseline="0" dirty="0" smtClean="0"/>
              <a:t> can provide deterministic throughput and latency for packet processing, which is a </a:t>
            </a:r>
            <a:r>
              <a:rPr lang="en-US" baseline="0" dirty="0" err="1" smtClean="0"/>
              <a:t>reqmt</a:t>
            </a:r>
            <a:r>
              <a:rPr lang="en-US" baseline="0" dirty="0" smtClean="0"/>
              <a:t> for all routers. Can </a:t>
            </a:r>
            <a:r>
              <a:rPr lang="en-US" baseline="0" dirty="0" err="1" smtClean="0"/>
              <a:t>dRMT</a:t>
            </a:r>
            <a:r>
              <a:rPr lang="en-US" baseline="0" dirty="0" smtClean="0"/>
              <a:t> provide similar guarantees? This is not obvious because there are many places where contention can arise: if two processors access the same memory on a clock cycle, one memory request may be arbitrarily delayed. Similarly, there could be variable delays if multiple operations are outstanding on a given processor.</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and how does a particular program affect the comparison between the two architectures?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both the </a:t>
            </a:r>
            <a:r>
              <a:rPr lang="en-US" baseline="0" dirty="0" err="1" smtClean="0"/>
              <a:t>dRMT</a:t>
            </a:r>
            <a:r>
              <a:rPr lang="en-US" baseline="0" dirty="0" smtClean="0"/>
              <a:t> processors and the crossbar,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completely eliminate contention and tell a network operator at compile time what their throughput and latency will be. This scheduling problem can be posed as an integer linear program as we’ll show.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formally show that the throughput of a program on </a:t>
            </a:r>
            <a:r>
              <a:rPr lang="en-US" baseline="0" dirty="0" err="1" smtClean="0"/>
              <a:t>dRMT</a:t>
            </a:r>
            <a:r>
              <a:rPr lang="en-US" baseline="0" dirty="0" smtClean="0"/>
              <a:t> is at least as good as that of RMT, when normalized to have the same number of hardware resources.</a:t>
            </a:r>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t>
            </a:r>
            <a:r>
              <a:rPr lang="en-US" baseline="0" dirty="0" smtClean="0"/>
              <a:t>We find that </a:t>
            </a:r>
            <a:r>
              <a:rPr lang="en-US" baseline="0" dirty="0" err="1" smtClean="0"/>
              <a:t>dRMT</a:t>
            </a:r>
            <a:r>
              <a:rPr lang="en-US" baseline="0" dirty="0" smtClean="0"/>
              <a:t> incurs a small amount of additional area mainly due to the crossbar.</a:t>
            </a:r>
            <a:endParaRPr lang="en-US" dirty="0" smtClean="0"/>
          </a:p>
          <a:p>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a:t>
            </a: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why RMT couples the two problems: memory is local to each stage.</a:t>
            </a:r>
          </a:p>
          <a:p>
            <a:r>
              <a:rPr lang="en-US" dirty="0" smtClean="0"/>
              <a:t>Say that table placement is handled by</a:t>
            </a:r>
            <a:r>
              <a:rPr lang="en-US" baseline="0" dirty="0" smtClean="0"/>
              <a:t> prior work by Jose et al.</a:t>
            </a:r>
          </a:p>
          <a:p>
            <a:r>
              <a:rPr lang="en-US" dirty="0" smtClean="0"/>
              <a:t>Say that we focus on processor scheduling here</a:t>
            </a:r>
          </a:p>
          <a:p>
            <a:r>
              <a:rPr lang="en-US" smtClean="0"/>
              <a:t>Mention that the formal proof of decoupling is in the paper.</a:t>
            </a:r>
            <a:endParaRPr lang="en-US" dirty="0" smtClean="0"/>
          </a:p>
          <a:p>
            <a:endParaRPr lang="en-US" dirty="0" smtClean="0"/>
          </a:p>
          <a:p>
            <a:r>
              <a:rPr lang="en-US" dirty="0" smtClean="0"/>
              <a:t>Explain</a:t>
            </a:r>
            <a:r>
              <a:rPr lang="en-US" baseline="0" dirty="0" smtClean="0"/>
              <a:t> this decoupling enough to state later that “RMT’s results are under a full </a:t>
            </a:r>
            <a:r>
              <a:rPr lang="en-US" baseline="0" dirty="0" err="1" smtClean="0"/>
              <a:t>disagg</a:t>
            </a:r>
            <a:r>
              <a:rPr lang="en-US" baseline="0" dirty="0" smtClean="0"/>
              <a:t> model”.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a:p>
            <a:r>
              <a:rPr lang="en-US" baseline="0" dirty="0" smtClean="0"/>
              <a:t>TODO: State that it</a:t>
            </a:r>
            <a:r>
              <a:rPr lang="uk-UA" baseline="0" dirty="0" smtClean="0"/>
              <a:t>’</a:t>
            </a:r>
            <a:r>
              <a:rPr lang="en-US" baseline="0" dirty="0" smtClean="0"/>
              <a:t>s a very simply linear DAG. In general, it can be more complicated.</a:t>
            </a:r>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a:t>
            </a:r>
            <a:r>
              <a:rPr lang="en-US" baseline="0" dirty="0" smtClean="0"/>
              <a:t>why we want to minimize no-ops to minimize packet processing latency.</a:t>
            </a:r>
          </a:p>
          <a:p>
            <a:endParaRPr lang="en-US" baseline="0" dirty="0" smtClean="0"/>
          </a:p>
          <a:p>
            <a:r>
              <a:rPr lang="en-US" baseline="0" dirty="0" smtClean="0"/>
              <a:t>N sectors are not N processors. They are N </a:t>
            </a:r>
            <a:r>
              <a:rPr lang="en-US" baseline="0" smtClean="0"/>
              <a:t>periods</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Say that we added memory </a:t>
            </a:r>
            <a:r>
              <a:rPr lang="en-US" baseline="0" dirty="0" err="1" smtClean="0"/>
              <a:t>disaggregtion</a:t>
            </a:r>
            <a:r>
              <a:rPr lang="en-US" baseline="0" dirty="0" smtClean="0"/>
              <a:t>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This also forces you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a:t>
            </a:r>
          </a:p>
          <a:p>
            <a:endParaRPr lang="en-US" baseline="0" dirty="0" smtClean="0"/>
          </a:p>
          <a:p>
            <a:r>
              <a:rPr lang="en-US" baseline="0" dirty="0" smtClean="0"/>
              <a:t>TODO: Instead of that example, say that “the implication of a fixed ratio =&gt; implementation of packet processing programs can be inefficient”. Could have a generic, non-specific examples. The moment you have a program that only needs a small amount of one of the resources, it gets wasted. Try to summarize it one or two sentences without a specific example.</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p>
          <a:p>
            <a:endParaRPr lang="en-US" baseline="0" dirty="0" smtClean="0"/>
          </a:p>
          <a:p>
            <a:r>
              <a:rPr lang="en-US" baseline="0" dirty="0" smtClean="0"/>
              <a:t>TODO: Break up </a:t>
            </a:r>
            <a:r>
              <a:rPr lang="en-US" baseline="0" dirty="0" err="1" smtClean="0"/>
              <a:t>dRMT’s</a:t>
            </a:r>
            <a:r>
              <a:rPr lang="en-US" baseline="0" dirty="0" smtClean="0"/>
              <a:t> area by crossbar and the rest.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forced to execute matches followed by actions in a clumped manner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because unlike the pipeline packets don’t move around between processors. What happens to a packet once it is received by a processor? Let’s look at </a:t>
            </a:r>
            <a:r>
              <a:rPr lang="en-US" baseline="0" dirty="0" err="1" smtClean="0"/>
              <a:t>pkt</a:t>
            </a:r>
            <a:r>
              <a:rPr lang="en-US" baseline="0" dirty="0" smtClean="0"/>
              <a:t> 2 on proc 2. Over the duration of this packet, the proc might access tables in different memory clusters. Once it is done, it ships out </a:t>
            </a:r>
            <a:r>
              <a:rPr lang="en-US" baseline="0" dirty="0" err="1" smtClean="0"/>
              <a:t>pkt</a:t>
            </a:r>
            <a:r>
              <a:rPr lang="en-US" baseline="0" dirty="0" smtClean="0"/>
              <a:t> 2 and moves on to the next packet, which is N+2, because any given proc receives one packet out of N.</a:t>
            </a:r>
          </a:p>
          <a:p>
            <a:endParaRPr lang="en-US" baseline="0" dirty="0" smtClean="0"/>
          </a:p>
          <a:p>
            <a:r>
              <a:rPr lang="en-US" baseline="0" dirty="0" smtClean="0"/>
              <a:t>TODO: Action orientation here is flipped.</a:t>
            </a:r>
          </a:p>
          <a:p>
            <a:r>
              <a:rPr lang="en-US" baseline="0" dirty="0" smtClean="0"/>
              <a:t>TODO: Save thirty seconds when talking.</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I have </a:t>
            </a:r>
            <a:r>
              <a:rPr lang="en-US" dirty="0" err="1" smtClean="0"/>
              <a:t>introed</a:t>
            </a:r>
            <a:r>
              <a:rPr lang="en-US" dirty="0" smtClean="0"/>
              <a:t> the </a:t>
            </a:r>
            <a:r>
              <a:rPr lang="en-US" dirty="0" err="1" smtClean="0"/>
              <a:t>dRMT</a:t>
            </a:r>
            <a:r>
              <a:rPr lang="en-US" dirty="0" smtClean="0"/>
              <a:t> architecture, let’s see what specific</a:t>
            </a:r>
            <a:r>
              <a:rPr lang="en-US" baseline="0" dirty="0" smtClean="0"/>
              <a:t> </a:t>
            </a:r>
            <a:r>
              <a:rPr lang="en-US" dirty="0" smtClean="0"/>
              <a:t>problems with RMT</a:t>
            </a:r>
            <a:r>
              <a:rPr lang="en-US" baseline="0" dirty="0" smtClean="0"/>
              <a:t> it solves. I am discussing a few here. The paper provides many more examples.</a:t>
            </a:r>
          </a:p>
          <a:p>
            <a:endParaRPr lang="en-US" baseline="0" dirty="0" smtClean="0"/>
          </a:p>
          <a:p>
            <a:r>
              <a:rPr lang="en-US" baseline="0" dirty="0" smtClean="0"/>
              <a:t>First, RMT conflate memory and packet processing resources. So if you allocate more of one, you are forced to allocate more of the other. A common example is you have a large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whether there was a match or not and if so,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a:xfrm>
            <a:off x="838199" y="1097219"/>
            <a:ext cx="11212773" cy="4351338"/>
          </a:xfrm>
        </p:spPr>
        <p:txBody>
          <a:bodyPr>
            <a:normAutofit/>
          </a:bodyPr>
          <a:lstStyle/>
          <a:p>
            <a:r>
              <a:rPr lang="en-US" dirty="0" smtClean="0"/>
              <a:t>RMT couples scheduling and placement</a:t>
            </a:r>
            <a:endParaRPr lang="en-US" dirty="0"/>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dirty="0" smtClean="0"/>
              <a:t>Assign tables to clusters; respect table sizes and </a:t>
            </a:r>
            <a:r>
              <a:rPr lang="en-US" dirty="0" err="1" smtClean="0"/>
              <a:t>xbar</a:t>
            </a:r>
            <a:r>
              <a:rPr lang="en-US" dirty="0" smtClean="0"/>
              <a:t> constraints.</a:t>
            </a:r>
          </a:p>
          <a:p>
            <a:pPr lvl="1"/>
            <a:r>
              <a:rPr lang="en-US" dirty="0"/>
              <a:t>S</a:t>
            </a:r>
            <a:r>
              <a:rPr lang="en-US" dirty="0" smtClean="0"/>
              <a:t>chedule programs on processors; respect match, action, and </a:t>
            </a:r>
            <a:r>
              <a:rPr lang="en-US" dirty="0" err="1" smtClean="0"/>
              <a:t>xbar</a:t>
            </a:r>
            <a:r>
              <a:rPr lang="en-US" dirty="0" smtClean="0"/>
              <a:t> constraints.</a:t>
            </a:r>
          </a:p>
          <a:p>
            <a:endParaRPr lang="en-US" dirty="0" smtClean="0"/>
          </a:p>
          <a:p>
            <a:r>
              <a:rPr lang="en-US" dirty="0" smtClean="0"/>
              <a:t>Decoupling holds if both memory and processors respect </a:t>
            </a:r>
            <a:r>
              <a:rPr lang="en-US" dirty="0" err="1" smtClean="0"/>
              <a:t>xbar</a:t>
            </a:r>
            <a:endParaRPr lang="en-US" dirty="0" smtClean="0"/>
          </a:p>
          <a:p>
            <a:endParaRPr lang="en-US" dirty="0" smtClean="0"/>
          </a:p>
          <a:p>
            <a:r>
              <a:rPr lang="en-US" dirty="0" smtClean="0"/>
              <a:t>Greatly simplifies compilation; can focus on scheduling alone.</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p:grpSp>
        <p:nvGrpSpPr>
          <p:cNvPr id="41" name="Group 40"/>
          <p:cNvGrpSpPr/>
          <p:nvPr/>
        </p:nvGrpSpPr>
        <p:grpSpPr>
          <a:xfrm>
            <a:off x="9743587" y="4349810"/>
            <a:ext cx="1563624"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9" name="TextBox 48"/>
              <p:cNvSpPr txBox="1"/>
              <p:nvPr/>
            </p:nvSpPr>
            <p:spPr>
              <a:xfrm>
                <a:off x="10538017" y="462432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Seravek" charset="0"/>
                              <a:ea typeface="Seravek" charset="0"/>
                              <a:cs typeface="Seravek" charset="0"/>
                            </a:rPr>
                          </m:ctrlPr>
                        </m:sSubPr>
                        <m:e>
                          <m:r>
                            <a:rPr lang="en-US" sz="2800" b="0" i="1" dirty="0" smtClean="0">
                              <a:latin typeface="Seravek" charset="0"/>
                              <a:ea typeface="Seravek" charset="0"/>
                              <a:cs typeface="Seravek" charset="0"/>
                            </a:rPr>
                            <m:t>𝑡</m:t>
                          </m:r>
                        </m:e>
                        <m:sub>
                          <m:r>
                            <a:rPr lang="en-US" sz="2800" b="0" i="1" dirty="0" smtClean="0">
                              <a:latin typeface="Seravek"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p:sp>
            <p:nvSpPr>
              <p:cNvPr id="49" name="TextBox 48"/>
              <p:cNvSpPr txBox="1">
                <a:spLocks noRot="1" noChangeAspect="1" noMove="1" noResize="1" noEditPoints="1" noAdjustHandles="1" noChangeArrowheads="1" noChangeShapeType="1" noTextEdit="1"/>
              </p:cNvSpPr>
              <p:nvPr/>
            </p:nvSpPr>
            <p:spPr>
              <a:xfrm>
                <a:off x="10538017" y="4624326"/>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10540810" y="521254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Seravek" charset="0"/>
                              <a:ea typeface="Seravek" charset="0"/>
                              <a:cs typeface="Seravek" charset="0"/>
                            </a:rPr>
                          </m:ctrlPr>
                        </m:sSubPr>
                        <m:e>
                          <m:r>
                            <a:rPr lang="en-US" sz="2800" b="0" i="1" dirty="0" smtClean="0">
                              <a:latin typeface="Seravek" charset="0"/>
                              <a:ea typeface="Seravek" charset="0"/>
                              <a:cs typeface="Seravek" charset="0"/>
                            </a:rPr>
                            <m:t>𝑡</m:t>
                          </m:r>
                        </m:e>
                        <m:sub>
                          <m:r>
                            <a:rPr lang="en-US" sz="2800" b="0" i="1" dirty="0" smtClean="0">
                              <a:latin typeface="Seravek"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p:sp>
            <p:nvSpPr>
              <p:cNvPr id="50" name="TextBox 49"/>
              <p:cNvSpPr txBox="1">
                <a:spLocks noRot="1" noChangeAspect="1" noMove="1" noResize="1" noEditPoints="1" noAdjustHandles="1" noChangeArrowheads="1" noChangeShapeType="1" noTextEdit="1"/>
              </p:cNvSpPr>
              <p:nvPr/>
            </p:nvSpPr>
            <p:spPr>
              <a:xfrm>
                <a:off x="10540810" y="5212545"/>
                <a:ext cx="548640"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9886110" y="482982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Seravek" charset="0"/>
                              <a:ea typeface="Seravek" charset="0"/>
                              <a:cs typeface="Seravek" charset="0"/>
                            </a:rPr>
                          </m:ctrlPr>
                        </m:sSubPr>
                        <m:e>
                          <m:r>
                            <a:rPr lang="en-US" sz="2800" b="0" i="1" dirty="0" smtClean="0">
                              <a:latin typeface="Seravek" charset="0"/>
                              <a:ea typeface="Seravek" charset="0"/>
                              <a:cs typeface="Seravek" charset="0"/>
                            </a:rPr>
                            <m:t>𝑡</m:t>
                          </m:r>
                        </m:e>
                        <m:sub>
                          <m:r>
                            <a:rPr lang="en-US" sz="2800" b="0" i="1" dirty="0" smtClean="0">
                              <a:latin typeface="Seravek"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p:sp>
            <p:nvSpPr>
              <p:cNvPr id="51" name="TextBox 50"/>
              <p:cNvSpPr txBox="1">
                <a:spLocks noRot="1" noChangeAspect="1" noMove="1" noResize="1" noEditPoints="1" noAdjustHandles="1" noChangeArrowheads="1" noChangeShapeType="1" noTextEdit="1"/>
              </p:cNvSpPr>
              <p:nvPr/>
            </p:nvSpPr>
            <p:spPr>
              <a:xfrm>
                <a:off x="9886110" y="4829824"/>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Seravek" charset="0"/>
                            <a:ea typeface="Seravek" charset="0"/>
                            <a:cs typeface="Seravek" charset="0"/>
                          </a:rPr>
                        </m:ctrlPr>
                      </m:sSubPr>
                      <m:e>
                        <m:r>
                          <a:rPr lang="en-US" sz="3200" b="0" i="1" smtClean="0">
                            <a:latin typeface="Seravek" charset="0"/>
                            <a:ea typeface="Seravek" charset="0"/>
                            <a:cs typeface="Seravek" charset="0"/>
                          </a:rPr>
                          <m:t>𝑡</m:t>
                        </m:r>
                      </m:e>
                      <m:sub>
                        <m:r>
                          <a:rPr lang="en-US" sz="3200" b="0" i="1" smtClean="0">
                            <a:latin typeface="Seravek"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Seravek" charset="0"/>
                            <a:ea typeface="Seravek" charset="0"/>
                            <a:cs typeface="Seravek" charset="0"/>
                          </a:rPr>
                        </m:ctrlPr>
                      </m:sSubPr>
                      <m:e>
                        <m:r>
                          <a:rPr lang="en-US" sz="3200" b="0" i="1" smtClean="0">
                            <a:latin typeface="Seravek" charset="0"/>
                            <a:ea typeface="Seravek" charset="0"/>
                            <a:cs typeface="Seravek" charset="0"/>
                          </a:rPr>
                          <m:t>𝐿𝑎𝑡𝑒𝑛𝑐𝑦</m:t>
                        </m:r>
                      </m:e>
                      <m:sub>
                        <m:r>
                          <a:rPr lang="en-US" sz="3200" b="0" i="1" smtClean="0">
                            <a:latin typeface="Seravek"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5946833" y="10683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endParaRPr lang="en-US" sz="3200" dirty="0">
              <a:latin typeface="Seravek" charset="0"/>
              <a:ea typeface="Seravek" charset="0"/>
              <a:cs typeface="Seravek" charset="0"/>
            </a:endParaRP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endParaRPr lang="en-US" sz="3200" dirty="0">
              <a:latin typeface="Seravek" charset="0"/>
              <a:ea typeface="Seravek" charset="0"/>
              <a:cs typeface="Seravek" charset="0"/>
            </a:endParaRP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mc:Choice xmlns:a14="http://schemas.microsoft.com/office/drawing/2010/main"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mc:Choice xmlns:a14="http://schemas.microsoft.com/office/drawing/2010/main"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mc:Choice xmlns:a14="http://schemas.microsoft.com/office/drawing/2010/main"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mc:Choice xmlns:a14="http://schemas.microsoft.com/office/drawing/2010/main"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mc:Choice xmlns:a14="http://schemas.microsoft.com/office/drawing/2010/main"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mc:Choice xmlns:a14="http://schemas.microsoft.com/office/drawing/2010/main"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0507580" y="514137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291714" y="395416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0476308" y="397786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10537842" y="513463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9006237" y="373668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0475495" y="375752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8746660" y="511404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5518484" y="2197769"/>
            <a:ext cx="5791202" cy="1363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 *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a:latin typeface="Seravek" charset="0"/>
                <a:ea typeface="Seravek" charset="0"/>
                <a:cs typeface="Seravek" charset="0"/>
              </a:rPr>
              <a:t>r</a:t>
            </a:r>
            <a:r>
              <a:rPr lang="en-US" sz="3200" baseline="-25000" dirty="0" err="1">
                <a:latin typeface="Seravek" charset="0"/>
                <a:ea typeface="Seravek" charset="0"/>
                <a:cs typeface="Seravek" charset="0"/>
              </a:rPr>
              <a:t>i</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Respect constraints at each r.</a:t>
            </a:r>
            <a:endParaRPr lang="en-US" sz="3200" dirty="0">
              <a:latin typeface="Seravek" charset="0"/>
              <a:ea typeface="Seravek" charset="0"/>
              <a:cs typeface="Seravek" charset="0"/>
            </a:endParaRPr>
          </a:p>
        </p:txBody>
      </p:sp>
      <mc:AlternateContent xmlns:mc="http://schemas.openxmlformats.org/markup-compatibility/2006">
        <mc:Choice xmlns:a14="http://schemas.microsoft.com/office/drawing/2010/main"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mc:Choice xmlns:a14="http://schemas.microsoft.com/office/drawing/2010/main"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Seravek" charset="0"/>
                              <a:ea typeface="Seravek" charset="0"/>
                              <a:cs typeface="Seravek" charset="0"/>
                            </a:rPr>
                          </m:ctrlPr>
                        </m:sSubPr>
                        <m:e>
                          <m:r>
                            <a:rPr lang="en-US" sz="3200" b="0" i="1" dirty="0" smtClean="0">
                              <a:latin typeface="Seravek" charset="0"/>
                              <a:ea typeface="Seravek" charset="0"/>
                              <a:cs typeface="Seravek" charset="0"/>
                            </a:rPr>
                            <m:t>𝑡</m:t>
                          </m:r>
                        </m:e>
                        <m:sub>
                          <m:r>
                            <a:rPr lang="en-US" sz="3200" b="0" i="1" dirty="0" smtClean="0">
                              <a:latin typeface="Seravek"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84" name="Right Arrow 483"/>
          <p:cNvSpPr/>
          <p:nvPr/>
        </p:nvSpPr>
        <p:spPr>
          <a:xfrm>
            <a:off x="6781800" y="408432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Arc 487"/>
          <p:cNvSpPr/>
          <p:nvPr/>
        </p:nvSpPr>
        <p:spPr>
          <a:xfrm>
            <a:off x="9747504" y="435254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1" name="Arc 490"/>
          <p:cNvSpPr/>
          <p:nvPr/>
        </p:nvSpPr>
        <p:spPr>
          <a:xfrm rot="10800000">
            <a:off x="9747504" y="435254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up)">
                                      <p:cBhvr>
                                        <p:cTn id="123" dur="500"/>
                                        <p:tgtEl>
                                          <p:spTgt spid="23"/>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down)">
                                      <p:cBhvr>
                                        <p:cTn id="127" dur="500"/>
                                        <p:tgtEl>
                                          <p:spTgt spid="2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up)">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up)">
                                      <p:cBhvr>
                                        <p:cTn id="140" dur="500"/>
                                        <p:tgtEl>
                                          <p:spTgt spid="29"/>
                                        </p:tgtEl>
                                      </p:cBhvr>
                                    </p:animEffect>
                                  </p:childTnLst>
                                </p:cTn>
                              </p:par>
                            </p:childTnLst>
                          </p:cTn>
                        </p:par>
                        <p:par>
                          <p:cTn id="141" fill="hold">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down)">
                                      <p:cBhvr>
                                        <p:cTn id="144" dur="500"/>
                                        <p:tgtEl>
                                          <p:spTgt spid="30"/>
                                        </p:tgtEl>
                                      </p:cBhvr>
                                    </p:animEffect>
                                  </p:childTnLst>
                                </p:cTn>
                              </p:par>
                            </p:childTnLst>
                          </p:cTn>
                        </p:par>
                        <p:par>
                          <p:cTn id="145" fill="hold">
                            <p:stCondLst>
                              <p:cond delay="1000"/>
                            </p:stCondLst>
                            <p:childTnLst>
                              <p:par>
                                <p:cTn id="146" presetID="22" presetClass="entr" presetSubtype="1" fill="hold" grpId="0" nodeType="after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wipe(up)">
                                      <p:cBhvr>
                                        <p:cTn id="148" dur="500"/>
                                        <p:tgtEl>
                                          <p:spTgt spid="33"/>
                                        </p:tgtEl>
                                      </p:cBhvr>
                                    </p:animEffect>
                                  </p:childTnLst>
                                </p:cTn>
                              </p:par>
                            </p:childTnLst>
                          </p:cTn>
                        </p:par>
                        <p:par>
                          <p:cTn id="149" fill="hold">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wipe(down)">
                                      <p:cBhvr>
                                        <p:cTn id="152" dur="500"/>
                                        <p:tgtEl>
                                          <p:spTgt spid="34"/>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9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23" grpId="0" animBg="1"/>
      <p:bldP spid="25" grpId="0" animBg="1"/>
      <p:bldP spid="28" grpId="0" animBg="1"/>
      <p:bldP spid="29" grpId="0" animBg="1"/>
      <p:bldP spid="30" grpId="0" animBg="1"/>
      <p:bldP spid="33" grpId="0" animBg="1"/>
      <p:bldP spid="34" grpId="0" animBg="1"/>
      <p:bldP spid="477" grpId="0" uiExpand="1" build="allAtOnce" animBg="1"/>
      <p:bldP spid="478" grpId="0"/>
      <p:bldP spid="479" grpId="0" animBg="1"/>
      <p:bldP spid="480" grpId="0" animBg="1"/>
      <p:bldP spid="481" grpId="0" animBg="1"/>
      <p:bldP spid="482" grpId="0"/>
      <p:bldP spid="483" grpId="0"/>
      <p:bldP spid="484" grpId="0" animBg="1"/>
      <p:bldP spid="488" grpId="0" animBg="1"/>
      <p:bldP spid="4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5012046"/>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905134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1899214"/>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9644608"/>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Feasibility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a:t>
            </a:r>
          </a:p>
          <a:p>
            <a:pPr lvl="1"/>
            <a:r>
              <a:rPr lang="en-US" dirty="0" smtClean="0"/>
              <a:t>RMT stage only executes and stores a fragment.</a:t>
            </a:r>
          </a:p>
          <a:p>
            <a:pPr lvl="1"/>
            <a:r>
              <a:rPr lang="en-US" dirty="0" smtClean="0"/>
              <a:t>Need to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Must connect every processor key to every memory cluster key</a:t>
            </a:r>
          </a:p>
          <a:p>
            <a:pPr lvl="1"/>
            <a:r>
              <a:rPr lang="en-US" dirty="0" smtClean="0"/>
              <a:t>Wiring complexity goes up </a:t>
            </a:r>
            <a:r>
              <a:rPr lang="en-US" dirty="0" err="1" smtClean="0"/>
              <a:t>quadratically</a:t>
            </a:r>
            <a:r>
              <a:rPr lang="en-US" dirty="0" smtClean="0"/>
              <a:t> with the number of processors</a:t>
            </a:r>
          </a:p>
          <a:p>
            <a:pPr lvl="1"/>
            <a:r>
              <a:rPr lang="en-US" dirty="0" smtClean="0"/>
              <a:t>New design, manual place-and-route scales crossbar to 32 processors</a:t>
            </a:r>
          </a:p>
          <a:p>
            <a:pPr lvl="1"/>
            <a:r>
              <a:rPr lang="en-US" dirty="0" smtClean="0"/>
              <a:t>Crossbar is the main limiting factor; seems hard to scale further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11304</TotalTime>
  <Words>4997</Words>
  <Application>Microsoft Macintosh PowerPoint</Application>
  <PresentationFormat>Widescreen</PresentationFormat>
  <Paragraphs>1323</Paragraphs>
  <Slides>46</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areas of RMT and dRMT</vt:lpstr>
      <vt:lpstr>Conclusion</vt:lpstr>
      <vt:lpstr>Backup slides</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2298</cp:revision>
  <dcterms:created xsi:type="dcterms:W3CDTF">2017-05-13T13:11:05Z</dcterms:created>
  <dcterms:modified xsi:type="dcterms:W3CDTF">2017-08-20T14:59:10Z</dcterms:modified>
</cp:coreProperties>
</file>