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301" r:id="rId2"/>
    <p:sldId id="302" r:id="rId3"/>
    <p:sldId id="359" r:id="rId4"/>
    <p:sldId id="360" r:id="rId5"/>
    <p:sldId id="361" r:id="rId6"/>
    <p:sldId id="362" r:id="rId7"/>
    <p:sldId id="363" r:id="rId8"/>
    <p:sldId id="364" r:id="rId9"/>
    <p:sldId id="303" r:id="rId10"/>
    <p:sldId id="306" r:id="rId11"/>
    <p:sldId id="313" r:id="rId12"/>
    <p:sldId id="367" r:id="rId13"/>
    <p:sldId id="349" r:id="rId14"/>
    <p:sldId id="356" r:id="rId15"/>
    <p:sldId id="319" r:id="rId16"/>
    <p:sldId id="394" r:id="rId17"/>
    <p:sldId id="395" r:id="rId18"/>
    <p:sldId id="393" r:id="rId19"/>
    <p:sldId id="392" r:id="rId20"/>
    <p:sldId id="391" r:id="rId21"/>
    <p:sldId id="390" r:id="rId22"/>
    <p:sldId id="388" r:id="rId23"/>
    <p:sldId id="396" r:id="rId24"/>
    <p:sldId id="389" r:id="rId25"/>
    <p:sldId id="373" r:id="rId26"/>
    <p:sldId id="377" r:id="rId27"/>
    <p:sldId id="378" r:id="rId28"/>
    <p:sldId id="379" r:id="rId29"/>
    <p:sldId id="380" r:id="rId30"/>
    <p:sldId id="381" r:id="rId31"/>
    <p:sldId id="353" r:id="rId32"/>
    <p:sldId id="382" r:id="rId33"/>
    <p:sldId id="383" r:id="rId34"/>
    <p:sldId id="355" r:id="rId35"/>
    <p:sldId id="343" r:id="rId36"/>
    <p:sldId id="346" r:id="rId37"/>
    <p:sldId id="350" r:id="rId38"/>
    <p:sldId id="375" r:id="rId39"/>
    <p:sldId id="376" r:id="rId40"/>
    <p:sldId id="368" r:id="rId41"/>
    <p:sldId id="365" r:id="rId42"/>
    <p:sldId id="351" r:id="rId43"/>
    <p:sldId id="352" r:id="rId44"/>
    <p:sldId id="338" r:id="rId45"/>
    <p:sldId id="316" r:id="rId46"/>
    <p:sldId id="35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DB4657"/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859"/>
    <p:restoredTop sz="79939"/>
  </p:normalViewPr>
  <p:slideViewPr>
    <p:cSldViewPr snapToGrid="0" snapToObjects="1" showGuides="1">
      <p:cViewPr>
        <p:scale>
          <a:sx n="59" d="100"/>
          <a:sy n="59" d="100"/>
        </p:scale>
        <p:origin x="39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anirudh/drmt_talk/cliff_char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/Users/jafinger/Documents/npu-ideas/disaggregated-programmable-switching/area-power-estimates/fraction-of-tables-by-max-primitive-ac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ln w="63500" cap="rnd">
              <a:solidFill>
                <a:srgbClr val="0432FF"/>
              </a:solidFill>
              <a:round/>
            </a:ln>
            <a:effectLst/>
          </c:spPr>
          <c:marker>
            <c:symbol val="x"/>
            <c:size val="12"/>
            <c:spPr>
              <a:solidFill>
                <a:srgbClr val="0432FF"/>
              </a:solidFill>
              <a:ln w="9525">
                <a:solidFill>
                  <a:srgbClr val="0432FF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2.0</c:v>
                </c:pt>
                <c:pt idx="4">
                  <c:v>3.0</c:v>
                </c:pt>
                <c:pt idx="5">
                  <c:v>3.0</c:v>
                </c:pt>
                <c:pt idx="6">
                  <c:v>4.0</c:v>
                </c:pt>
                <c:pt idx="7">
                  <c:v>4.0</c:v>
                </c:pt>
                <c:pt idx="8">
                  <c:v>5.0</c:v>
                </c:pt>
                <c:pt idx="9">
                  <c:v>5.0</c:v>
                </c:pt>
                <c:pt idx="10">
                  <c:v>6.0</c:v>
                </c:pt>
                <c:pt idx="11">
                  <c:v>6.0</c:v>
                </c:pt>
                <c:pt idx="12">
                  <c:v>7.0</c:v>
                </c:pt>
                <c:pt idx="13">
                  <c:v>7.0</c:v>
                </c:pt>
                <c:pt idx="14">
                  <c:v>8.0</c:v>
                </c:pt>
                <c:pt idx="15">
                  <c:v>8.0</c:v>
                </c:pt>
                <c:pt idx="16">
                  <c:v>9.0</c:v>
                </c:pt>
                <c:pt idx="17">
                  <c:v>9.0</c:v>
                </c:pt>
                <c:pt idx="18">
                  <c:v>10.0</c:v>
                </c:pt>
                <c:pt idx="19">
                  <c:v>10.0</c:v>
                </c:pt>
                <c:pt idx="20">
                  <c:v>11.0</c:v>
                </c:pt>
                <c:pt idx="21">
                  <c:v>11.0</c:v>
                </c:pt>
                <c:pt idx="22">
                  <c:v>12.0</c:v>
                </c:pt>
                <c:pt idx="23">
                  <c:v>12.0</c:v>
                </c:pt>
                <c:pt idx="24">
                  <c:v>13.0</c:v>
                </c:pt>
                <c:pt idx="25">
                  <c:v>13.0</c:v>
                </c:pt>
                <c:pt idx="26">
                  <c:v>14.0</c:v>
                </c:pt>
                <c:pt idx="27">
                  <c:v>14.0</c:v>
                </c:pt>
                <c:pt idx="28">
                  <c:v>15.0</c:v>
                </c:pt>
                <c:pt idx="29">
                  <c:v>15.0</c:v>
                </c:pt>
              </c:numCache>
            </c:numRef>
          </c:xVal>
          <c:yVal>
            <c:numRef>
              <c:f>Sheet1!$B$2:$B$32</c:f>
              <c:numCache>
                <c:formatCode>0.00</c:formatCode>
                <c:ptCount val="31"/>
                <c:pt idx="0">
                  <c:v>0.08</c:v>
                </c:pt>
                <c:pt idx="1">
                  <c:v>0.0833333333333333</c:v>
                </c:pt>
                <c:pt idx="2">
                  <c:v>0.0833333333333333</c:v>
                </c:pt>
                <c:pt idx="3">
                  <c:v>0.166666666666667</c:v>
                </c:pt>
                <c:pt idx="4">
                  <c:v>0.166666666666667</c:v>
                </c:pt>
                <c:pt idx="5">
                  <c:v>0.25</c:v>
                </c:pt>
                <c:pt idx="6">
                  <c:v>0.25</c:v>
                </c:pt>
                <c:pt idx="7">
                  <c:v>0.33</c:v>
                </c:pt>
                <c:pt idx="8">
                  <c:v>0.33</c:v>
                </c:pt>
                <c:pt idx="9">
                  <c:v>0.33</c:v>
                </c:pt>
                <c:pt idx="10">
                  <c:v>0.33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  <c:pt idx="22">
                  <c:v>0.5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dRMT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triangle"/>
            <c:size val="12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Sheet1!$C$2:$C$32</c:f>
              <c:numCache>
                <c:formatCode>0.00</c:formatCode>
                <c:ptCount val="31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xVal>
          <c:yVal>
            <c:numRef>
              <c:f>Sheet1!$D$2:$D$32</c:f>
              <c:numCache>
                <c:formatCode>0.00</c:formatCode>
                <c:ptCount val="31"/>
                <c:pt idx="0">
                  <c:v>0.14</c:v>
                </c:pt>
                <c:pt idx="1">
                  <c:v>0.29</c:v>
                </c:pt>
                <c:pt idx="2">
                  <c:v>0.43</c:v>
                </c:pt>
                <c:pt idx="3">
                  <c:v>0.57</c:v>
                </c:pt>
                <c:pt idx="4">
                  <c:v>0.71</c:v>
                </c:pt>
                <c:pt idx="5">
                  <c:v>0.86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0718000"/>
        <c:axId val="1250726096"/>
      </c:scatterChart>
      <c:valAx>
        <c:axId val="125071800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Processors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726096"/>
        <c:crosses val="autoZero"/>
        <c:crossBetween val="midCat"/>
      </c:valAx>
      <c:valAx>
        <c:axId val="125072609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1" dirty="0" err="1" smtClean="0">
                    <a:solidFill>
                      <a:schemeClr val="tx1"/>
                    </a:solidFill>
                  </a:rPr>
                  <a:t>Pkts</a:t>
                </a:r>
                <a:endParaRPr lang="en-US" sz="2800" b="1" dirty="0">
                  <a:solidFill>
                    <a:schemeClr val="tx1"/>
                  </a:solidFill>
                </a:endParaRPr>
              </a:p>
              <a:p>
                <a:pPr>
                  <a:defRPr sz="2800" b="1"/>
                </a:pPr>
                <a:r>
                  <a:rPr lang="en-US" sz="2800" b="1" dirty="0" smtClean="0">
                    <a:solidFill>
                      <a:schemeClr val="tx1"/>
                    </a:solidFill>
                  </a:rPr>
                  <a:t>/cycle</a:t>
                </a:r>
                <a:endParaRPr lang="en-US" sz="2800" b="1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718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2177087874919"/>
          <c:y val="0.475082682227017"/>
          <c:w val="0.193622198231932"/>
          <c:h val="0.09215442783308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solidFill>
              <a:srgbClr val="0432FF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19.9</c:v>
                </c:pt>
                <c:pt idx="1">
                  <c:v>29.9</c:v>
                </c:pt>
                <c:pt idx="2">
                  <c:v>39.8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accent2">
                  <a:alpha val="70000"/>
                </a:schemeClr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22.7</c:v>
                </c:pt>
                <c:pt idx="1">
                  <c:v>34.1</c:v>
                </c:pt>
                <c:pt idx="2">
                  <c:v>45.5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53459440"/>
        <c:axId val="1255581216"/>
      </c:barChart>
      <c:catAx>
        <c:axId val="1253459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Processors/Stages</a:t>
                </a:r>
                <a:endParaRPr lang="en-US" b="1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5581216"/>
        <c:crosses val="autoZero"/>
        <c:auto val="1"/>
        <c:lblAlgn val="ctr"/>
        <c:lblOffset val="100"/>
        <c:noMultiLvlLbl val="0"/>
      </c:catAx>
      <c:valAx>
        <c:axId val="125558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Area in mm</a:t>
                </a:r>
                <a:r>
                  <a:rPr lang="en-US" b="1" baseline="30000" dirty="0" smtClean="0">
                    <a:solidFill>
                      <a:schemeClr val="tx1"/>
                    </a:solidFill>
                  </a:rPr>
                  <a:t>2</a:t>
                </a:r>
                <a:endParaRPr lang="en-US" b="1" baseline="300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45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Distribution</a:t>
            </a:r>
            <a:r>
              <a:rPr lang="en-US" baseline="0" dirty="0" smtClean="0"/>
              <a:t> of number of packet fields in switch.p4 actions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Number of primitive actions to execute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Sheet1!$A$6:$A$20</c:f>
              <c:numCache>
                <c:formatCode>General</c:formatCode>
                <c:ptCount val="1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10.0</c:v>
                </c:pt>
                <c:pt idx="10">
                  <c:v>14.0</c:v>
                </c:pt>
                <c:pt idx="11">
                  <c:v>18.0</c:v>
                </c:pt>
                <c:pt idx="12">
                  <c:v>21.0</c:v>
                </c:pt>
                <c:pt idx="13">
                  <c:v>25.0</c:v>
                </c:pt>
                <c:pt idx="14">
                  <c:v>29.0</c:v>
                </c:pt>
              </c:numCache>
            </c:numRef>
          </c:cat>
          <c:val>
            <c:numRef>
              <c:f>Sheet1!$E$6:$E$20</c:f>
              <c:numCache>
                <c:formatCode>0.00%</c:formatCode>
                <c:ptCount val="15"/>
                <c:pt idx="0">
                  <c:v>0.0564516129032258</c:v>
                </c:pt>
                <c:pt idx="1">
                  <c:v>0.258064516129032</c:v>
                </c:pt>
                <c:pt idx="2">
                  <c:v>0.169354838709677</c:v>
                </c:pt>
                <c:pt idx="3">
                  <c:v>0.153225806451613</c:v>
                </c:pt>
                <c:pt idx="4">
                  <c:v>0.104838709677419</c:v>
                </c:pt>
                <c:pt idx="5">
                  <c:v>0.0241935483870968</c:v>
                </c:pt>
                <c:pt idx="6">
                  <c:v>0.032258064516129</c:v>
                </c:pt>
                <c:pt idx="7">
                  <c:v>0.0564516129032258</c:v>
                </c:pt>
                <c:pt idx="8">
                  <c:v>0.0564516129032258</c:v>
                </c:pt>
                <c:pt idx="9">
                  <c:v>0.0403225806451613</c:v>
                </c:pt>
                <c:pt idx="10">
                  <c:v>0.00806451612903226</c:v>
                </c:pt>
                <c:pt idx="11">
                  <c:v>0.0161290322580645</c:v>
                </c:pt>
                <c:pt idx="12">
                  <c:v>0.00806451612903226</c:v>
                </c:pt>
                <c:pt idx="13">
                  <c:v>0.00806451612903226</c:v>
                </c:pt>
                <c:pt idx="14">
                  <c:v>0.00806451612903226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0888480"/>
        <c:axId val="1535666928"/>
      </c:barChart>
      <c:catAx>
        <c:axId val="125088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5666928"/>
        <c:crosses val="autoZero"/>
        <c:auto val="1"/>
        <c:lblAlgn val="ctr"/>
        <c:lblOffset val="100"/>
        <c:noMultiLvlLbl val="0"/>
      </c:catAx>
      <c:valAx>
        <c:axId val="1535666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Fraction of tables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888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8/17/17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figure</a:t>
            </a:r>
            <a:r>
              <a:rPr lang="en-US" baseline="0" dirty="0" smtClean="0"/>
              <a:t> for each.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76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Spend some time clearly figuring out what to say on this slide. Try and finish up this slide by minute 10.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is first point non-trivial?:</a:t>
            </a:r>
            <a:r>
              <a:rPr lang="en-US" baseline="0" dirty="0" smtClean="0"/>
              <a:t> </a:t>
            </a:r>
            <a:r>
              <a:rPr lang="en-US" dirty="0" smtClean="0"/>
              <a:t>Contention at processors and memories.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is second point non-trivial?: Mileage may vary depending on the actual program.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Why is third point non-trivial?:</a:t>
            </a:r>
            <a:r>
              <a:rPr lang="en-US" sz="600" baseline="0" dirty="0" smtClean="0"/>
              <a:t> Crossbar needs to span a large spatial extent (wiring complexity and area overheads). </a:t>
            </a:r>
            <a:r>
              <a:rPr lang="en-US" sz="600" baseline="0" dirty="0" err="1" smtClean="0"/>
              <a:t>dRMT</a:t>
            </a:r>
            <a:r>
              <a:rPr lang="en-US" sz="600" baseline="0" dirty="0" smtClean="0"/>
              <a:t> processors are run-to-completion and store all operations for a packet instead of an RMT stage.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Stuff to say:</a:t>
            </a:r>
          </a:p>
          <a:p>
            <a:r>
              <a:rPr lang="en-US" dirty="0" smtClean="0"/>
              <a:t>1. We designed hardware for</a:t>
            </a:r>
            <a:r>
              <a:rPr lang="en-US" baseline="0" dirty="0" smtClean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processor+crossbar</a:t>
            </a:r>
            <a:r>
              <a:rPr lang="en-US" baseline="0" dirty="0" smtClean="0"/>
              <a:t>. We evaluated whether it meets timing and what its area is through synthesis experiments.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</a:t>
            </a:r>
            <a:r>
              <a:rPr lang="en-US" baseline="0" dirty="0" smtClean="0"/>
              <a:t> points to stress: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 can formally show that the throughput of a program on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is at least as good as that of RMT, </a:t>
            </a:r>
            <a:r>
              <a:rPr lang="en-US" baseline="0" smtClean="0"/>
              <a:t>when normalized to have the same </a:t>
            </a:r>
            <a:r>
              <a:rPr lang="en-US" baseline="0" dirty="0" smtClean="0"/>
              <a:t>number of hardware resources.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We’ll focus on some of these results through the rest of the talk.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25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too much text.</a:t>
            </a:r>
          </a:p>
          <a:p>
            <a:r>
              <a:rPr lang="en-US" baseline="0" dirty="0" smtClean="0"/>
              <a:t>Explain why RMT couples the two problems.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that table placement is handled by</a:t>
            </a:r>
            <a:r>
              <a:rPr lang="en-US" baseline="0" dirty="0" smtClean="0"/>
              <a:t> prior work by Jose et al.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that we focus on processor scheduling here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Decouples</a:t>
            </a:r>
            <a:r>
              <a:rPr lang="en-US" baseline="0" dirty="0" smtClean="0"/>
              <a:t> them in the sense that you can solve them independently and put them together and the solution will: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Work for the joint problem.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No better than any other solution for the joint problem (</a:t>
            </a:r>
            <a:r>
              <a:rPr lang="en-US" baseline="0" smtClean="0"/>
              <a:t>the non-trivial part).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61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Two </a:t>
            </a:r>
            <a:r>
              <a:rPr lang="en-US" baseline="0" dirty="0" smtClean="0"/>
              <a:t>main aspects: correctness based on program dependencies, resource constraints based on processors.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4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74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11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02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75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32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6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09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20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45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  <a:p>
            <a:r>
              <a:rPr lang="en-US" baseline="0" dirty="0" smtClean="0"/>
              <a:t>Packet that arrived this scheduling period, 1 period in the past, 2 in the past,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Show the line wrapping around the circle.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451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0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618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45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Maybe add a figure for random program.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Emphasize: Our gains are quite significant. Switch.p4 is optimized for RMT. We give switch.p4 the benefit of full memory disaggregation.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17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Say our contribution is the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architecture itself.</a:t>
            </a:r>
          </a:p>
          <a:p>
            <a:r>
              <a:rPr lang="en-US" baseline="0" dirty="0" smtClean="0"/>
              <a:t>TODO: Is there a figure that’s appropriate to this slide?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68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574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62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58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Say that if tables are split, it’s no longer equivalent, which means the previously decoupled problems become coupled.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707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</a:t>
            </a:r>
            <a:r>
              <a:rPr lang="en-US" baseline="0" dirty="0" smtClean="0"/>
              <a:t> that the area is mostly dominated by IO and memories.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69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956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338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 this into compiler overview and add a overview diagram P4-&gt;DAG-&gt;Packet</a:t>
            </a:r>
            <a:r>
              <a:rPr lang="en-US" baseline="0" dirty="0" smtClean="0"/>
              <a:t> Scheduling.</a:t>
            </a:r>
            <a:r>
              <a:rPr lang="en-US" dirty="0" smtClean="0"/>
              <a:t> Also simplify</a:t>
            </a:r>
            <a:r>
              <a:rPr lang="en-US" baseline="0" dirty="0" smtClean="0"/>
              <a:t> constraints. Maybe show constraints in the overview diagram.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r>
              <a:rPr lang="en-US" dirty="0" smtClean="0"/>
              <a:t>IPC went by too fast. Need to introduce it so that people are not lost. Maybe</a:t>
            </a:r>
            <a:r>
              <a:rPr lang="en-US" baseline="0" dirty="0" smtClean="0"/>
              <a:t> just call it packet concurrency?</a:t>
            </a:r>
          </a:p>
          <a:p>
            <a:r>
              <a:rPr lang="en-US" baseline="0" dirty="0" smtClean="0"/>
              <a:t>Multi-processor design can lead to reordering. Useful to mention this is not a problem up front because everything has the same latency.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much redundancy in the second bullet</a:t>
            </a:r>
          </a:p>
          <a:p>
            <a:r>
              <a:rPr lang="en-US" baseline="0" dirty="0" smtClean="0"/>
              <a:t>TODO: More animations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many details</a:t>
            </a:r>
          </a:p>
          <a:p>
            <a:r>
              <a:rPr lang="en-US" baseline="0" dirty="0" smtClean="0"/>
              <a:t>It wasn’t clear what a key was.</a:t>
            </a:r>
          </a:p>
          <a:p>
            <a:r>
              <a:rPr lang="en-US" baseline="0" dirty="0" smtClean="0"/>
              <a:t>Too many details.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Simplify number of constraints.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436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Might be too detailed.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part was not very interesting here.</a:t>
            </a:r>
          </a:p>
          <a:p>
            <a:r>
              <a:rPr lang="en-US" baseline="0" dirty="0" smtClean="0"/>
              <a:t>Didn’t get the high-level problem in slide 15. Make it very clear what proc. Scheduling was on slide 15.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that you go from P4-&gt;Operation dependency graph -&gt; ILP (and then you could say that the P4-&gt;ODG transformation is not shown).</a:t>
            </a:r>
          </a:p>
          <a:p>
            <a:r>
              <a:rPr lang="en-US" baseline="0" dirty="0" smtClean="0"/>
              <a:t>Could remove this slide.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7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152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the lower half is a histogram or empirical distribution</a:t>
            </a:r>
          </a:p>
          <a:p>
            <a:r>
              <a:rPr lang="en-US" dirty="0" smtClean="0"/>
              <a:t>The pdf indicates 29 is sufficient, but you seem to have 32.</a:t>
            </a:r>
          </a:p>
          <a:p>
            <a:endParaRPr lang="en-US" dirty="0" smtClean="0"/>
          </a:p>
          <a:p>
            <a:r>
              <a:rPr lang="en-US" dirty="0" smtClean="0"/>
              <a:t>Seemed like a jump from </a:t>
            </a:r>
            <a:r>
              <a:rPr lang="en-US" dirty="0" err="1" smtClean="0"/>
              <a:t>eval</a:t>
            </a:r>
            <a:r>
              <a:rPr lang="en-US" dirty="0" smtClean="0"/>
              <a:t> to design (hardware design)</a:t>
            </a:r>
          </a:p>
          <a:p>
            <a:r>
              <a:rPr lang="en-US" dirty="0" smtClean="0"/>
              <a:t>Some sign posting would help.</a:t>
            </a:r>
          </a:p>
          <a:p>
            <a:endParaRPr lang="en-US" dirty="0" smtClean="0"/>
          </a:p>
          <a:p>
            <a:r>
              <a:rPr lang="en-US" dirty="0" smtClean="0"/>
              <a:t>Make it clear that the processor has to store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3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Area numbers for 32x32 crossbar with 8 80-bit keys on each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01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This diagram might be too detailed.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Maybe just replace it</a:t>
            </a:r>
            <a:r>
              <a:rPr lang="en-US" baseline="0" dirty="0" smtClean="0"/>
              <a:t> with a high-level overview slide.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differences with RMT: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baseline="0" dirty="0" smtClean="0">
                <a:sym typeface="Wingdings"/>
              </a:rPr>
              <a:t> table &amp; instruction table more expensive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baseline="0" dirty="0" smtClean="0"/>
              <a:t> Scratchpad (store results for delayed execution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VLIW Instructions: 32 ALUs instead of 224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13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Consider removing slide on tables without a match.</a:t>
            </a:r>
            <a:r>
              <a:rPr lang="en-US" baseline="0" dirty="0" smtClean="0"/>
              <a:t> Technically, we can pack this with another program that *does* use the match. i.e., </a:t>
            </a:r>
            <a:r>
              <a:rPr lang="en-US" baseline="0" dirty="0" smtClean="0">
                <a:sym typeface="Wingdings"/>
              </a:rPr>
              <a:t>could combine slide 4 with slide 3.</a:t>
            </a:r>
          </a:p>
          <a:p>
            <a:pPr marL="171450" indent="-171450">
              <a:buFont typeface="Wingdings" charset="2"/>
              <a:buChar char="à"/>
            </a:pPr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2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Say that each packet stays at one processor and does not move around.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12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363" y="-239305"/>
            <a:ext cx="11205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72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chart" Target="../charts/char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chart" Target="../charts/char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chart" Target="../charts/char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b="1" dirty="0" err="1"/>
              <a:t>Anirudh</a:t>
            </a:r>
            <a:r>
              <a:rPr lang="en-US" sz="2800" b="1" dirty="0"/>
              <a:t> </a:t>
            </a:r>
            <a:r>
              <a:rPr lang="en-US" sz="2800" b="1" dirty="0" err="1" smtClean="0"/>
              <a:t>Sivaraman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Shay </a:t>
            </a:r>
            <a:r>
              <a:rPr lang="en-US" sz="2800" dirty="0" err="1" smtClean="0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267808" y="5467353"/>
            <a:ext cx="11656384" cy="1069647"/>
            <a:chOff x="222237" y="5467353"/>
            <a:chExt cx="11656384" cy="10696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115" y="5635916"/>
              <a:ext cx="3280424" cy="73252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37" y="5467737"/>
              <a:ext cx="2024389" cy="106887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028" y="5467353"/>
              <a:ext cx="2648857" cy="106964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9620" y="5473527"/>
              <a:ext cx="2909001" cy="1057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Recirculate packet to “extend” pipeline </a:t>
            </a:r>
            <a:r>
              <a:rPr lang="en-US" dirty="0" smtClean="0">
                <a:solidFill>
                  <a:srgbClr val="C00000"/>
                </a:solidFill>
              </a:rPr>
              <a:t>→ Lowers throughput 2x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18"/>
            <a:ext cx="11353800" cy="564454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throughput and latency?</a:t>
            </a:r>
            <a:endParaRPr lang="en-US" sz="800" dirty="0" smtClean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432FF"/>
                </a:solidFill>
              </a:rPr>
              <a:t>Yes. Compiler schedule programs to eliminate contention using an ILP.</a:t>
            </a:r>
          </a:p>
          <a:p>
            <a:endParaRPr lang="en-US" sz="3200" dirty="0" smtClean="0"/>
          </a:p>
          <a:p>
            <a:r>
              <a:rPr lang="en-US" sz="3200" dirty="0" smtClean="0"/>
              <a:t>How does </a:t>
            </a:r>
            <a:r>
              <a:rPr lang="en-US" sz="3200" dirty="0" err="1" smtClean="0"/>
              <a:t>dRMT</a:t>
            </a:r>
            <a:r>
              <a:rPr lang="en-US" sz="3200" dirty="0" smtClean="0"/>
              <a:t> compare with RMT on real P4 programs?</a:t>
            </a:r>
          </a:p>
          <a:p>
            <a:pPr>
              <a:buFont typeface="Wingdings" charset="2"/>
              <a:buChar char="Ø"/>
            </a:pPr>
            <a:r>
              <a:rPr lang="en-US" smtClean="0">
                <a:solidFill>
                  <a:srgbClr val="0432FF"/>
                </a:solidFill>
              </a:rPr>
              <a:t>Needs fewer </a:t>
            </a:r>
            <a:r>
              <a:rPr lang="en-US" dirty="0" smtClean="0">
                <a:solidFill>
                  <a:srgbClr val="0432FF"/>
                </a:solidFill>
              </a:rPr>
              <a:t>processors on open-source, proprietary, random programs.</a:t>
            </a:r>
          </a:p>
          <a:p>
            <a:endParaRPr lang="en-US" sz="3200" dirty="0" smtClean="0"/>
          </a:p>
          <a:p>
            <a:r>
              <a:rPr lang="en-US" sz="3200" dirty="0" smtClean="0"/>
              <a:t>Are </a:t>
            </a:r>
            <a:r>
              <a:rPr lang="en-US" sz="3200" dirty="0" err="1" smtClean="0"/>
              <a:t>dRMT’s</a:t>
            </a:r>
            <a:r>
              <a:rPr lang="en-US" sz="3200" dirty="0" smtClean="0"/>
              <a:t> processors and crossbar feasible in hardware?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432FF"/>
                </a:solidFill>
              </a:rPr>
              <a:t>Yes. </a:t>
            </a:r>
            <a:r>
              <a:rPr lang="en-US" dirty="0" err="1" smtClean="0">
                <a:solidFill>
                  <a:srgbClr val="0432FF"/>
                </a:solidFill>
              </a:rPr>
              <a:t>dRMT</a:t>
            </a:r>
            <a:r>
              <a:rPr lang="en-US" dirty="0" smtClean="0">
                <a:solidFill>
                  <a:srgbClr val="0432FF"/>
                </a:solidFill>
              </a:rPr>
              <a:t> takes up some more area than RMT, mostly due to crossbar.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5171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05256" y="1841449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938761" y="1836164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9684610" y="1835032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9764799" y="28733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764799" y="224405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764799" y="251627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7073967" y="236201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098212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109014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682085" y="135491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814224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825025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339701" y="135490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985915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996717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486287" y="135490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2279278" y="1729321"/>
            <a:ext cx="1644510" cy="1118457"/>
            <a:chOff x="2100665" y="2119910"/>
            <a:chExt cx="1656097" cy="2225988"/>
          </a:xfrm>
        </p:grpSpPr>
        <p:sp>
          <p:nvSpPr>
            <p:cNvPr id="173" name="Rectangle 172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75" name="Trapezoid 174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2352832" y="4656784"/>
            <a:ext cx="1506655" cy="1289609"/>
            <a:chOff x="1887006" y="4277169"/>
            <a:chExt cx="1506655" cy="2342086"/>
          </a:xfrm>
        </p:grpSpPr>
        <p:sp>
          <p:nvSpPr>
            <p:cNvPr id="178" name="Rectangle 177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179" name="Straight Arrow Connector 178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5079728" y="4656784"/>
            <a:ext cx="1506655" cy="1289609"/>
            <a:chOff x="1887006" y="4277169"/>
            <a:chExt cx="1506655" cy="2342086"/>
          </a:xfrm>
        </p:grpSpPr>
        <p:sp>
          <p:nvSpPr>
            <p:cNvPr id="181" name="Rectangle 180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8224294" y="4656784"/>
            <a:ext cx="1506655" cy="1289609"/>
            <a:chOff x="1887006" y="4277169"/>
            <a:chExt cx="1506655" cy="2342086"/>
          </a:xfrm>
        </p:grpSpPr>
        <p:sp>
          <p:nvSpPr>
            <p:cNvPr id="184" name="Rectangle 183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/>
          <p:cNvCxnSpPr/>
          <p:nvPr/>
        </p:nvCxnSpPr>
        <p:spPr>
          <a:xfrm>
            <a:off x="7057615" y="5455124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3115857" y="30991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833055" y="309618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9078827" y="30909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2359472" y="3390437"/>
            <a:ext cx="7472425" cy="1285080"/>
            <a:chOff x="3667044" y="2253664"/>
            <a:chExt cx="3460640" cy="794657"/>
          </a:xfrm>
        </p:grpSpPr>
        <p:sp>
          <p:nvSpPr>
            <p:cNvPr id="191" name="Rectangle 190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3" name="Freeform 192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4" name="Freeform 193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5" name="Freeform 194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96" name="Rectangle 195"/>
          <p:cNvSpPr/>
          <p:nvPr/>
        </p:nvSpPr>
        <p:spPr>
          <a:xfrm>
            <a:off x="2872312" y="179853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953918" y="190032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035940" y="19817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4993048" y="1734045"/>
            <a:ext cx="1644510" cy="1118457"/>
            <a:chOff x="2100665" y="2119910"/>
            <a:chExt cx="1656097" cy="2225988"/>
          </a:xfrm>
        </p:grpSpPr>
        <p:sp>
          <p:nvSpPr>
            <p:cNvPr id="200" name="Rectangle 19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02" name="Trapezoid 20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04" name="Rectangle 203"/>
          <p:cNvSpPr/>
          <p:nvPr/>
        </p:nvSpPr>
        <p:spPr>
          <a:xfrm>
            <a:off x="5586082" y="180326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667688" y="190504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749710" y="19864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8185366" y="1725707"/>
            <a:ext cx="1644510" cy="1118457"/>
            <a:chOff x="2100665" y="2119910"/>
            <a:chExt cx="1656097" cy="2225988"/>
          </a:xfrm>
        </p:grpSpPr>
        <p:sp>
          <p:nvSpPr>
            <p:cNvPr id="208" name="Rectangle 207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10" name="Trapezoid 20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12" name="Rectangle 211"/>
          <p:cNvSpPr/>
          <p:nvPr/>
        </p:nvSpPr>
        <p:spPr>
          <a:xfrm>
            <a:off x="8778400" y="179492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8860006" y="189670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8942028" y="19781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aphicFrame>
        <p:nvGraphicFramePr>
          <p:cNvPr id="215" name="Table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426028"/>
              </p:ext>
            </p:extLst>
          </p:nvPr>
        </p:nvGraphicFramePr>
        <p:xfrm>
          <a:off x="163848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Table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920571"/>
              </p:ext>
            </p:extLst>
          </p:nvPr>
        </p:nvGraphicFramePr>
        <p:xfrm>
          <a:off x="4689356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58" name="Straight Connector 157"/>
          <p:cNvCxnSpPr/>
          <p:nvPr/>
        </p:nvCxnSpPr>
        <p:spPr>
          <a:xfrm>
            <a:off x="9764799" y="189671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31851"/>
              </p:ext>
            </p:extLst>
          </p:nvPr>
        </p:nvGraphicFramePr>
        <p:xfrm>
          <a:off x="781787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7" name="Rectangle 216"/>
          <p:cNvSpPr/>
          <p:nvPr/>
        </p:nvSpPr>
        <p:spPr>
          <a:xfrm>
            <a:off x="2346384" y="5296619"/>
            <a:ext cx="1518250" cy="656956"/>
          </a:xfrm>
          <a:prstGeom prst="rect">
            <a:avLst/>
          </a:prstGeom>
          <a:pattFill prst="wdDnDiag">
            <a:fgClr>
              <a:srgbClr val="D92AFF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069457" y="4941588"/>
            <a:ext cx="451449" cy="1010638"/>
          </a:xfrm>
          <a:prstGeom prst="rect">
            <a:avLst/>
          </a:prstGeom>
          <a:pattFill prst="dkVert">
            <a:fgClr>
              <a:srgbClr val="FFFF0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5515156" y="4938711"/>
            <a:ext cx="1075425" cy="1030768"/>
          </a:xfrm>
          <a:prstGeom prst="rect">
            <a:avLst/>
          </a:prstGeom>
          <a:pattFill prst="ltHorz">
            <a:fgClr>
              <a:schemeClr val="accent5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329131" y="4935838"/>
            <a:ext cx="1518249" cy="429793"/>
          </a:xfrm>
          <a:prstGeom prst="rect">
            <a:avLst/>
          </a:prstGeom>
          <a:pattFill prst="pct80">
            <a:fgClr>
              <a:srgbClr val="00B05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209471" y="5538157"/>
            <a:ext cx="1555631" cy="464299"/>
          </a:xfrm>
          <a:prstGeom prst="rect">
            <a:avLst/>
          </a:prstGeom>
          <a:pattFill prst="wdDnDiag">
            <a:fgClr>
              <a:schemeClr val="accent2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206596" y="4911305"/>
            <a:ext cx="868394" cy="65695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8911086" y="4908429"/>
            <a:ext cx="868394" cy="656956"/>
          </a:xfrm>
          <a:prstGeom prst="rect">
            <a:avLst/>
          </a:prstGeom>
          <a:pattFill prst="dashVert">
            <a:fgClr>
              <a:srgbClr val="0070C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97147" y="6142008"/>
            <a:ext cx="30613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Table placement</a:t>
            </a:r>
          </a:p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090914" y="6125404"/>
            <a:ext cx="38266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Processor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88" grpId="0"/>
      <p:bldP spid="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</a:t>
            </a:r>
            <a:r>
              <a:rPr lang="en-US" dirty="0" err="1" smtClean="0"/>
              <a:t>bar</a:t>
            </a:r>
            <a:r>
              <a:rPr lang="en-US" dirty="0" smtClean="0"/>
              <a:t> decouples scheduling and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RMT couples scheduling and placement.</a:t>
            </a:r>
          </a:p>
          <a:p>
            <a:endParaRPr lang="en-US" dirty="0"/>
          </a:p>
          <a:p>
            <a:r>
              <a:rPr lang="en-US" dirty="0" smtClean="0"/>
              <a:t>Can prove that </a:t>
            </a:r>
            <a:r>
              <a:rPr lang="en-US" dirty="0" err="1" smtClean="0"/>
              <a:t>dRMT</a:t>
            </a:r>
            <a:r>
              <a:rPr lang="en-US" dirty="0" smtClean="0"/>
              <a:t> decouples them under natural conditions:</a:t>
            </a:r>
          </a:p>
          <a:p>
            <a:pPr lvl="1"/>
            <a:r>
              <a:rPr lang="en-US" dirty="0" smtClean="0"/>
              <a:t>Every table is accessed once per packet</a:t>
            </a:r>
          </a:p>
          <a:p>
            <a:pPr lvl="1"/>
            <a:r>
              <a:rPr lang="en-US" dirty="0" smtClean="0"/>
              <a:t>Every processor executes the same schedule with a time offset</a:t>
            </a:r>
          </a:p>
          <a:p>
            <a:pPr lvl="1"/>
            <a:endParaRPr lang="en-US" dirty="0"/>
          </a:p>
          <a:p>
            <a:r>
              <a:rPr lang="en-US" dirty="0" smtClean="0"/>
              <a:t>Table placement is a variant of bin packing.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31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241430" y="3424794"/>
            <a:ext cx="5067413" cy="1168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3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 cycles to complete a match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cycle to complete an action</a:t>
            </a:r>
            <a:endParaRPr 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78428" y="3437233"/>
            <a:ext cx="681881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Two processors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Each does 1 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match, 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action per cycle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323542" y="1319657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34344" y="1321194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07415" y="102553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39554" y="1319657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50355" y="1321194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65031" y="102553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504608" y="1399944"/>
            <a:ext cx="1644510" cy="1118457"/>
            <a:chOff x="2100665" y="2119910"/>
            <a:chExt cx="1656097" cy="2225988"/>
          </a:xfrm>
        </p:grpSpPr>
        <p:sp>
          <p:nvSpPr>
            <p:cNvPr id="33" name="Rectangle 32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35" name="Trapezoid 34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37" name="Rectangle 36"/>
          <p:cNvSpPr/>
          <p:nvPr/>
        </p:nvSpPr>
        <p:spPr>
          <a:xfrm>
            <a:off x="7097642" y="146916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79248" y="157094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261270" y="165235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9218378" y="1404668"/>
            <a:ext cx="1644510" cy="1118457"/>
            <a:chOff x="2100665" y="2119910"/>
            <a:chExt cx="1656097" cy="2225988"/>
          </a:xfrm>
        </p:grpSpPr>
        <p:sp>
          <p:nvSpPr>
            <p:cNvPr id="41" name="Rectangle 4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43" name="Trapezoid 42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9811412" y="147388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893018" y="157566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975040" y="165707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2552" y="5671084"/>
            <a:ext cx="4196983" cy="584775"/>
          </a:xfrm>
          <a:prstGeom prst="rect">
            <a:avLst/>
          </a:prstGeom>
          <a:solidFill>
            <a:schemeClr val="bg1"/>
          </a:solidFill>
          <a:ln w="635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Program Dependencies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32170" y="5671084"/>
            <a:ext cx="3897029" cy="584775"/>
          </a:xfrm>
          <a:prstGeom prst="rect">
            <a:avLst/>
          </a:prstGeom>
          <a:solidFill>
            <a:schemeClr val="bg1"/>
          </a:solidFill>
          <a:ln w="635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Resource Constraints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153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 animBg="1"/>
      <p:bldP spid="30" grpId="0" animBg="1"/>
      <p:bldP spid="31" grpId="0"/>
      <p:bldP spid="37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5" grpId="0" animBg="1"/>
      <p:bldP spid="48" grpId="0" animBg="1"/>
      <p:bldP spid="50" grpId="0" animBg="1"/>
      <p:bldP spid="51" grpId="0" animBg="1"/>
      <p:bldP spid="52" grpId="0" animBg="1"/>
      <p:bldP spid="54" grpId="0" animBg="1"/>
      <p:bldP spid="55" grpId="0"/>
      <p:bldP spid="57" grpId="0"/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791183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881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768154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0065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092345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52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579719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657600" y="4397829"/>
            <a:ext cx="2320831" cy="154422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08914" y="5526557"/>
            <a:ext cx="3396340" cy="83099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Each processor can only do 1 </a:t>
            </a:r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match</a:t>
            </a:r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 </a:t>
            </a:r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per cycle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3331028"/>
            <a:ext cx="631372" cy="202474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1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Programmable Switches (e.g., RMT)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540057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657600" y="3722914"/>
            <a:ext cx="2573379" cy="1703550"/>
          </a:xfrm>
          <a:prstGeom prst="straightConnector1">
            <a:avLst/>
          </a:prstGeom>
          <a:ln w="635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30978" y="5195631"/>
            <a:ext cx="4001592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ravek" charset="0"/>
                <a:ea typeface="Seravek" charset="0"/>
                <a:cs typeface="Seravek" charset="0"/>
              </a:rPr>
              <a:t>D</a:t>
            </a:r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elay </a:t>
            </a:r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M1 </a:t>
            </a:r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by inserting a no-op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08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23635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3 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623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238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3 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4 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7581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58522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3 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4 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6470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857370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</a:t>
                      </a:r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3 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4 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A0</a:t>
                      </a: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3070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no-ops: ILP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Objective: Minimize max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sz="1500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sectors.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Enforce resource limits on all operations within a sector.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74674" y="134547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84128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31084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193386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50732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09509" y="106679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30786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786" y="55299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55680" y="94487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10555" y="94487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65430" y="94487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84126" y="176348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3775166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39540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540" y="55299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02534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534" y="55299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71164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164" y="55299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14157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157" y="55299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667304" y="1879904"/>
                <a:ext cx="3252653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304" y="1879904"/>
                <a:ext cx="3252653" cy="542136"/>
              </a:xfrm>
              <a:prstGeom prst="rect">
                <a:avLst/>
              </a:prstGeom>
              <a:blipFill rotWithShape="0">
                <a:blip r:embed="rId9"/>
                <a:stretch>
                  <a:fillRect t="-12360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3317967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3317967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4506687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4506687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4519750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4519750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5133704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5133704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382741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3827418"/>
                <a:ext cx="548640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61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177291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79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79781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switch.p4 egress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2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25861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switch.p4 egress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 combined</a:t>
                      </a:r>
                      <a:endParaRPr lang="en-US" sz="20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0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30077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switch.p4 egress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proprietary (normalized)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2.0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1.0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1.0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7281" y="4062549"/>
            <a:ext cx="1001748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Gains of 4.5% to 50% on real programs.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Gains lowest on balanced programs optimized for RMT.</a:t>
            </a:r>
          </a:p>
          <a:p>
            <a:endParaRPr lang="en-US" sz="3200" dirty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On 100 random programs, mean gain of 10% (max 30%)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9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in One </a:t>
            </a:r>
            <a:r>
              <a:rPr lang="en-US" dirty="0"/>
              <a:t>S</a:t>
            </a:r>
            <a:r>
              <a:rPr lang="en-US" dirty="0" smtClean="0"/>
              <a:t>lide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RMT </a:t>
            </a:r>
            <a:r>
              <a:rPr lang="en-US" sz="3200" dirty="0"/>
              <a:t>aggregates resources into </a:t>
            </a:r>
            <a:r>
              <a:rPr lang="en-US" sz="3200" dirty="0" smtClean="0"/>
              <a:t>stages that </a:t>
            </a:r>
            <a:r>
              <a:rPr lang="en-US" sz="3200" dirty="0"/>
              <a:t>provide a fixed ratio of </a:t>
            </a:r>
            <a:r>
              <a:rPr lang="en-US" sz="3200" dirty="0" err="1" smtClean="0"/>
              <a:t>memory:match:action</a:t>
            </a:r>
            <a:endParaRPr lang="en-US" sz="3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E.g., A large table spanning two stages consumes two match units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err="1"/>
              <a:t>dRMT</a:t>
            </a:r>
            <a:r>
              <a:rPr lang="en-US" sz="3200" dirty="0"/>
              <a:t> (disaggregated </a:t>
            </a:r>
            <a:r>
              <a:rPr lang="en-US" sz="3200" dirty="0" smtClean="0"/>
              <a:t>RMT): </a:t>
            </a:r>
            <a:r>
              <a:rPr lang="en-US" sz="3200" b="1" dirty="0" smtClean="0"/>
              <a:t>disaggregate</a:t>
            </a:r>
            <a:r>
              <a:rPr lang="en-US" sz="3200" dirty="0" smtClean="0"/>
              <a:t> memory, match, and action resources </a:t>
            </a:r>
            <a:r>
              <a:rPr lang="en-US" sz="3200" dirty="0"/>
              <a:t>of a programmable </a:t>
            </a:r>
            <a:r>
              <a:rPr lang="en-US" sz="3200" dirty="0" smtClean="0"/>
              <a:t>switch. Allocate </a:t>
            </a:r>
            <a:r>
              <a:rPr lang="en-US" sz="3200" dirty="0"/>
              <a:t>them </a:t>
            </a:r>
            <a:r>
              <a:rPr lang="en-US" sz="3200" dirty="0" smtClean="0"/>
              <a:t>independently.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7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2375092"/>
              </p:ext>
            </p:extLst>
          </p:nvPr>
        </p:nvGraphicFramePr>
        <p:xfrm>
          <a:off x="-135467" y="1540933"/>
          <a:ext cx="12208933" cy="4944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05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2523072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72272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98805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49605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13872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774272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80006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57339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50538" y="5410201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1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crossbar design</a:t>
            </a:r>
            <a:endParaRPr lang="en-US" dirty="0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Crossbar needs to send multiple match keys from processors to clusters every clock cycle</a:t>
            </a:r>
          </a:p>
          <a:p>
            <a:r>
              <a:rPr lang="en-US" sz="3200" dirty="0" smtClean="0"/>
              <a:t>Two extremes</a:t>
            </a:r>
          </a:p>
          <a:p>
            <a:endParaRPr lang="en-US" sz="1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2150538" y="2937934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1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800605" y="2937934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2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800605" y="5410201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2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472267" y="4487333"/>
            <a:ext cx="2641600" cy="575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98800" y="4453467"/>
            <a:ext cx="1998133" cy="575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096933" y="4470400"/>
            <a:ext cx="16934" cy="575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130800" y="4419600"/>
            <a:ext cx="626533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438400" y="4470400"/>
            <a:ext cx="67733" cy="626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2523067" y="4436533"/>
            <a:ext cx="524934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556933" y="4470400"/>
            <a:ext cx="2523067" cy="626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489200" y="4470400"/>
            <a:ext cx="3285068" cy="6434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081867" y="4470400"/>
            <a:ext cx="50800" cy="575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472267" y="4470400"/>
            <a:ext cx="677333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98800" y="4436533"/>
            <a:ext cx="1964268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149600" y="4470400"/>
            <a:ext cx="2607734" cy="6434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774267" y="4487333"/>
            <a:ext cx="1" cy="558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096933" y="4487333"/>
            <a:ext cx="677334" cy="6265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048000" y="4470400"/>
            <a:ext cx="2675467" cy="5926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89200" y="4504267"/>
            <a:ext cx="3285067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828031" y="3434080"/>
            <a:ext cx="3897221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Full crossbar connecting</a:t>
            </a:r>
          </a:p>
          <a:p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every processor key to</a:t>
            </a:r>
          </a:p>
          <a:p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every memory key</a:t>
            </a:r>
          </a:p>
          <a:p>
            <a:endParaRPr lang="en-US" sz="2800" dirty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Very flexible,</a:t>
            </a:r>
          </a:p>
          <a:p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but too many wires</a:t>
            </a:r>
          </a:p>
          <a:p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(4 keys * 4 keys = 16).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94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crossbar design</a:t>
            </a:r>
            <a:endParaRPr lang="en-US" dirty="0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Crossbar needs to send multiple match keys from processors to clusters every clock cycle</a:t>
            </a:r>
          </a:p>
          <a:p>
            <a:r>
              <a:rPr lang="en-US" sz="3200" dirty="0" smtClean="0"/>
              <a:t>Two extremes</a:t>
            </a:r>
          </a:p>
          <a:p>
            <a:endParaRPr lang="en-US" sz="100" dirty="0" smtClean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783840" y="4531360"/>
            <a:ext cx="2661920" cy="46736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04160" y="4490720"/>
            <a:ext cx="2600960" cy="52832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824480" y="4490720"/>
            <a:ext cx="0" cy="48768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5384800" y="4531360"/>
            <a:ext cx="0" cy="48768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337226" y="3191544"/>
            <a:ext cx="6050182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Unit crossbar </a:t>
            </a: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connecting</a:t>
            </a:r>
          </a:p>
          <a:p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every 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processor to every memory</a:t>
            </a:r>
          </a:p>
          <a:p>
            <a:endParaRPr lang="en-US" sz="2800" dirty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R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igid (all proc. keys go to same mem.)</a:t>
            </a:r>
          </a:p>
          <a:p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but cheap to build</a:t>
            </a:r>
          </a:p>
          <a:p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(2 proc *2 mems * 2 keys per wire =8)</a:t>
            </a:r>
          </a:p>
          <a:p>
            <a:endParaRPr lang="en-US" dirty="0" smtClean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2523072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472272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098805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149605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13872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774272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080006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757339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150538" y="5410201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1</a:t>
            </a:r>
            <a:endParaRPr lang="en-US" sz="2800" dirty="0"/>
          </a:p>
        </p:txBody>
      </p:sp>
      <p:sp>
        <p:nvSpPr>
          <p:cNvPr id="60" name="Rectangle 59"/>
          <p:cNvSpPr/>
          <p:nvPr/>
        </p:nvSpPr>
        <p:spPr>
          <a:xfrm>
            <a:off x="2150538" y="2937934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1</a:t>
            </a:r>
            <a:endParaRPr lang="en-US" sz="2800" dirty="0"/>
          </a:p>
        </p:txBody>
      </p:sp>
      <p:sp>
        <p:nvSpPr>
          <p:cNvPr id="61" name="Rectangle 60"/>
          <p:cNvSpPr/>
          <p:nvPr/>
        </p:nvSpPr>
        <p:spPr>
          <a:xfrm>
            <a:off x="4800605" y="2937934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2</a:t>
            </a:r>
            <a:endParaRPr lang="en-US" sz="2800" dirty="0"/>
          </a:p>
        </p:txBody>
      </p:sp>
      <p:sp>
        <p:nvSpPr>
          <p:cNvPr id="63" name="Rectangle 62"/>
          <p:cNvSpPr/>
          <p:nvPr/>
        </p:nvSpPr>
        <p:spPr>
          <a:xfrm>
            <a:off x="4800605" y="5410201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55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crossbar design</a:t>
            </a:r>
            <a:endParaRPr lang="en-US" dirty="0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Crossbar needs to send multiple match keys from processors to clusters every clock cycle</a:t>
            </a:r>
          </a:p>
          <a:p>
            <a:r>
              <a:rPr lang="en-US" sz="3200" dirty="0" err="1" smtClean="0"/>
              <a:t>dRMT’s</a:t>
            </a:r>
            <a:r>
              <a:rPr lang="en-US" sz="3200" dirty="0" smtClean="0"/>
              <a:t> crossbar: 2 parallel crossbars, one per key (8 wires)</a:t>
            </a:r>
          </a:p>
          <a:p>
            <a:endParaRPr lang="en-US" sz="100" dirty="0" smtClean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16291" y="4770842"/>
            <a:ext cx="2661920" cy="467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236611" y="4730202"/>
            <a:ext cx="2600960" cy="528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256931" y="4730202"/>
            <a:ext cx="0" cy="48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3817251" y="4770842"/>
            <a:ext cx="0" cy="48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282094" y="5303761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231294" y="4050693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872894" y="5303761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839028" y="4050693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09560" y="5693226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1</a:t>
            </a:r>
            <a:endParaRPr lang="en-US" sz="2800" dirty="0"/>
          </a:p>
        </p:txBody>
      </p:sp>
      <p:sp>
        <p:nvSpPr>
          <p:cNvPr id="60" name="Rectangle 59"/>
          <p:cNvSpPr/>
          <p:nvPr/>
        </p:nvSpPr>
        <p:spPr>
          <a:xfrm>
            <a:off x="909560" y="3220959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1</a:t>
            </a:r>
            <a:endParaRPr lang="en-US" sz="2800" dirty="0"/>
          </a:p>
        </p:txBody>
      </p:sp>
      <p:sp>
        <p:nvSpPr>
          <p:cNvPr id="61" name="Rectangle 60"/>
          <p:cNvSpPr/>
          <p:nvPr/>
        </p:nvSpPr>
        <p:spPr>
          <a:xfrm>
            <a:off x="3559627" y="3220959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2</a:t>
            </a:r>
            <a:endParaRPr lang="en-US" sz="2800" dirty="0"/>
          </a:p>
        </p:txBody>
      </p:sp>
      <p:sp>
        <p:nvSpPr>
          <p:cNvPr id="63" name="Rectangle 62"/>
          <p:cNvSpPr/>
          <p:nvPr/>
        </p:nvSpPr>
        <p:spPr>
          <a:xfrm>
            <a:off x="3559627" y="5693226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2</a:t>
            </a:r>
            <a:endParaRPr lang="en-US" sz="28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7246972" y="4770844"/>
            <a:ext cx="2661920" cy="467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267292" y="4730204"/>
            <a:ext cx="2600960" cy="528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287612" y="4730204"/>
            <a:ext cx="0" cy="48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9935016" y="4770844"/>
            <a:ext cx="0" cy="48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257137" y="4072467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307937" y="5325535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9932604" y="5325535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915671" y="4072467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308870" y="5715000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1</a:t>
            </a:r>
            <a:endParaRPr lang="en-US" sz="2800" dirty="0"/>
          </a:p>
        </p:txBody>
      </p:sp>
      <p:sp>
        <p:nvSpPr>
          <p:cNvPr id="67" name="Rectangle 66"/>
          <p:cNvSpPr/>
          <p:nvPr/>
        </p:nvSpPr>
        <p:spPr>
          <a:xfrm>
            <a:off x="6308870" y="3242733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1</a:t>
            </a:r>
            <a:endParaRPr lang="en-US" sz="2800" dirty="0"/>
          </a:p>
        </p:txBody>
      </p:sp>
      <p:sp>
        <p:nvSpPr>
          <p:cNvPr id="68" name="Rectangle 67"/>
          <p:cNvSpPr/>
          <p:nvPr/>
        </p:nvSpPr>
        <p:spPr>
          <a:xfrm>
            <a:off x="8958937" y="3242733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2</a:t>
            </a:r>
            <a:endParaRPr lang="en-US" sz="2800" dirty="0"/>
          </a:p>
        </p:txBody>
      </p:sp>
      <p:sp>
        <p:nvSpPr>
          <p:cNvPr id="69" name="Rectangle 68"/>
          <p:cNvSpPr/>
          <p:nvPr/>
        </p:nvSpPr>
        <p:spPr>
          <a:xfrm>
            <a:off x="8958937" y="5715000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2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264230" y="2677887"/>
            <a:ext cx="13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Left key</a:t>
            </a:r>
            <a:endParaRPr lang="en-US" sz="2800" dirty="0"/>
          </a:p>
        </p:txBody>
      </p:sp>
      <p:sp>
        <p:nvSpPr>
          <p:cNvPr id="71" name="TextBox 70"/>
          <p:cNvSpPr txBox="1"/>
          <p:nvPr/>
        </p:nvSpPr>
        <p:spPr>
          <a:xfrm>
            <a:off x="7641773" y="2721430"/>
            <a:ext cx="1507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Right key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824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dRMT’s</a:t>
            </a:r>
            <a:r>
              <a:rPr lang="en-US" dirty="0" smtClean="0"/>
              <a:t> crossbar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dRMT’s</a:t>
            </a:r>
            <a:r>
              <a:rPr lang="en-US" sz="3200" dirty="0" smtClean="0"/>
              <a:t> crossbar has wire count similar to unit crossbar</a:t>
            </a:r>
          </a:p>
          <a:p>
            <a:r>
              <a:rPr lang="en-US" sz="3200" dirty="0" smtClean="0"/>
              <a:t>But a processor can send keys to different memories by call one the left and the other right.</a:t>
            </a:r>
            <a:endParaRPr lang="en-US" sz="3200" dirty="0"/>
          </a:p>
          <a:p>
            <a:r>
              <a:rPr lang="en-US" sz="3200" dirty="0" smtClean="0"/>
              <a:t>Equivalent to full i</a:t>
            </a:r>
            <a:r>
              <a:rPr lang="en-US" dirty="0" smtClean="0"/>
              <a:t>f </a:t>
            </a:r>
            <a:r>
              <a:rPr lang="en-US" sz="3200" dirty="0"/>
              <a:t>tables are not split across </a:t>
            </a:r>
            <a:r>
              <a:rPr lang="en-US" sz="3200" dirty="0" smtClean="0"/>
              <a:t>clusters.</a:t>
            </a:r>
          </a:p>
          <a:p>
            <a:r>
              <a:rPr lang="en-US" sz="3200" dirty="0" smtClean="0"/>
              <a:t>Scales to 32 processors, 32 memories, 8 keys through manual place and route.</a:t>
            </a:r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1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areas of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96659" y="5249333"/>
            <a:ext cx="8598682" cy="877147"/>
          </a:xfrm>
          <a:prstGeom prst="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incurs a few mm</a:t>
            </a:r>
            <a:r>
              <a:rPr lang="en-US" sz="3200" baseline="30000" dirty="0" smtClean="0">
                <a:latin typeface="Seravek" charset="0"/>
                <a:ea typeface="Seravek" charset="0"/>
                <a:cs typeface="Seravek" charset="0"/>
              </a:rPr>
              <a:t>2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additional area.</a:t>
            </a:r>
          </a:p>
          <a:p>
            <a:pPr algn="ctr"/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Modest in comparison to a 300-700 mm</a:t>
            </a:r>
            <a:r>
              <a:rPr lang="en-US" sz="3200" baseline="30000" dirty="0" smtClean="0">
                <a:latin typeface="Seravek" charset="0"/>
                <a:ea typeface="Seravek" charset="0"/>
                <a:cs typeface="Seravek" charset="0"/>
              </a:rPr>
              <a:t>2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chip.</a:t>
            </a:r>
            <a:endParaRPr lang="en-US" sz="3200" baseline="30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3826937"/>
              </p:ext>
            </p:extLst>
          </p:nvPr>
        </p:nvGraphicFramePr>
        <p:xfrm>
          <a:off x="2042631" y="1339702"/>
          <a:ext cx="8207153" cy="390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46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architecture </a:t>
            </a:r>
            <a:r>
              <a:rPr lang="en-US" dirty="0"/>
              <a:t>for </a:t>
            </a:r>
            <a:r>
              <a:rPr lang="en-US" dirty="0" smtClean="0"/>
              <a:t>programmable switches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Ongoing </a:t>
            </a:r>
            <a:r>
              <a:rPr lang="en-US" dirty="0"/>
              <a:t>work: Implementation in programmable </a:t>
            </a:r>
            <a:r>
              <a:rPr lang="en-US" dirty="0" smtClean="0"/>
              <a:t>NIC</a:t>
            </a:r>
          </a:p>
          <a:p>
            <a:endParaRPr lang="en-US" dirty="0"/>
          </a:p>
          <a:p>
            <a:r>
              <a:rPr lang="en-US" dirty="0" smtClean="0"/>
              <a:t>Many open questions</a:t>
            </a:r>
          </a:p>
          <a:p>
            <a:pPr lvl="1"/>
            <a:r>
              <a:rPr lang="en-US" dirty="0" smtClean="0"/>
              <a:t>Scheduling different packet types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packet processing</a:t>
            </a:r>
          </a:p>
          <a:p>
            <a:pPr lvl="1"/>
            <a:endParaRPr lang="en-US" dirty="0"/>
          </a:p>
          <a:p>
            <a:r>
              <a:rPr lang="en-US" dirty="0"/>
              <a:t>Webpage: http://</a:t>
            </a:r>
            <a:r>
              <a:rPr lang="en-US" dirty="0" err="1"/>
              <a:t>drmt.technion.ac.il</a:t>
            </a:r>
            <a:r>
              <a:rPr lang="en-US" dirty="0"/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8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185479" y="2132277"/>
          <a:ext cx="7821042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185479" y="4825744"/>
          <a:ext cx="7821042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33338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5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2515" y="1609108"/>
            <a:ext cx="10940395" cy="5248891"/>
            <a:chOff x="8033188" y="2901951"/>
            <a:chExt cx="4093201" cy="3956048"/>
          </a:xfrm>
        </p:grpSpPr>
        <p:sp>
          <p:nvSpPr>
            <p:cNvPr id="13" name="Rectangle 12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08027" y="4012912"/>
              <a:ext cx="3156418" cy="1925341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dRMT</a:t>
              </a: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 is near </a:t>
              </a: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optimal: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Fewest possible processors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Near-ideal (critical path) latency </a:t>
              </a:r>
              <a:endParaRPr lang="en-US" sz="3200" dirty="0" smtClean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Comparable on switch.p4 combined, which is optimized for RMT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793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63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Processor 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Generate </a:t>
            </a:r>
            <a:r>
              <a:rPr lang="en-US" dirty="0">
                <a:solidFill>
                  <a:srgbClr val="0231FF"/>
                </a:solidFill>
              </a:rPr>
              <a:t>up to M </a:t>
            </a:r>
            <a:r>
              <a:rPr lang="en-US" dirty="0" smtClean="0">
                <a:solidFill>
                  <a:srgbClr val="0231FF"/>
                </a:solidFill>
              </a:rPr>
              <a:t>b-bit </a:t>
            </a:r>
            <a:r>
              <a:rPr lang="en-US" dirty="0">
                <a:solidFill>
                  <a:srgbClr val="0231FF"/>
                </a:solidFill>
              </a:rPr>
              <a:t>keys </a:t>
            </a:r>
            <a:r>
              <a:rPr lang="en-US" dirty="0" smtClean="0">
                <a:solidFill>
                  <a:srgbClr val="0231FF"/>
                </a:solidFill>
              </a:rPr>
              <a:t>to match on per cycle (M=8, b=80)</a:t>
            </a:r>
            <a:endParaRPr lang="en-US" dirty="0" smtClean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actions on up to A packet fields per cycle (A=32)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match/action on different packets every cycle (Inter-packet concurrency (IPC) = 1 or 2)</a:t>
            </a:r>
            <a:endParaRPr lang="en-US" sz="2800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(action)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>
                <a:solidFill>
                  <a:srgbClr val="0231FF"/>
                </a:solidFill>
              </a:rPr>
              <a:t> (</a:t>
            </a:r>
            <a:r>
              <a:rPr lang="en-US" sz="3000" dirty="0" smtClean="0">
                <a:solidFill>
                  <a:srgbClr val="0231FF"/>
                </a:solidFill>
              </a:rPr>
              <a:t>or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)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endParaRPr lang="en-US" sz="3000" dirty="0">
              <a:solidFill>
                <a:srgbClr val="023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1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dependencies from P4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Operation dependency graph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2630" y="4998720"/>
            <a:ext cx="10951026" cy="1608407"/>
            <a:chOff x="892630" y="4998720"/>
            <a:chExt cx="10951026" cy="1608407"/>
          </a:xfrm>
        </p:grpSpPr>
        <p:cxnSp>
          <p:nvCxnSpPr>
            <p:cNvPr id="25" name="Straight Arrow Connector 24"/>
            <p:cNvCxnSpPr>
              <a:stCxn id="27" idx="6"/>
              <a:endCxn id="35" idx="2"/>
            </p:cNvCxnSpPr>
            <p:nvPr/>
          </p:nvCxnSpPr>
          <p:spPr>
            <a:xfrm flipV="1">
              <a:off x="7306489" y="5287596"/>
              <a:ext cx="775065" cy="1741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92630" y="4998720"/>
              <a:ext cx="1598021" cy="61693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08468" y="5064034"/>
              <a:ext cx="1598021" cy="481955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428419" y="5886993"/>
              <a:ext cx="1598021" cy="503727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6"/>
              <a:endCxn id="36" idx="2"/>
            </p:cNvCxnSpPr>
            <p:nvPr/>
          </p:nvCxnSpPr>
          <p:spPr>
            <a:xfrm>
              <a:off x="9026440" y="6138857"/>
              <a:ext cx="1219195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122024" y="5007429"/>
              <a:ext cx="1598021" cy="616938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081554" y="5046618"/>
              <a:ext cx="1598021" cy="481955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0245635" y="5895702"/>
              <a:ext cx="1598021" cy="503727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5" idx="6"/>
              <a:endCxn id="36" idx="2"/>
            </p:cNvCxnSpPr>
            <p:nvPr/>
          </p:nvCxnSpPr>
          <p:spPr>
            <a:xfrm>
              <a:off x="9679575" y="5287596"/>
              <a:ext cx="566060" cy="85997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6"/>
              <a:endCxn id="27" idx="2"/>
            </p:cNvCxnSpPr>
            <p:nvPr/>
          </p:nvCxnSpPr>
          <p:spPr>
            <a:xfrm flipV="1">
              <a:off x="4720045" y="5305012"/>
              <a:ext cx="988423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6" idx="6"/>
              <a:endCxn id="34" idx="2"/>
            </p:cNvCxnSpPr>
            <p:nvPr/>
          </p:nvCxnSpPr>
          <p:spPr>
            <a:xfrm>
              <a:off x="2490651" y="5307189"/>
              <a:ext cx="631373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477586" y="542979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76798" y="541237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71803" y="53731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18168" y="62377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40832" y="542108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4984" y="2752200"/>
            <a:ext cx="7157304" cy="1055341"/>
            <a:chOff x="1894984" y="2752200"/>
            <a:chExt cx="7157304" cy="1055341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487783" y="3105411"/>
              <a:ext cx="1375955" cy="1374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461759" y="3108273"/>
              <a:ext cx="984069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83724" y="3161210"/>
              <a:ext cx="78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27073" y="3130730"/>
              <a:ext cx="788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94984" y="2800777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Routable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55299" y="2756206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Multicast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59489" y="2752200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IGMP</a:t>
              </a:r>
              <a:endParaRPr lang="en-US" sz="2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hardware: instruction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dRMT</a:t>
            </a:r>
            <a:r>
              <a:rPr lang="en-US" dirty="0" smtClean="0"/>
              <a:t> processor executes/stores an entire program; an RMT </a:t>
            </a:r>
            <a:r>
              <a:rPr lang="en-US" dirty="0"/>
              <a:t>stage only </a:t>
            </a:r>
            <a:r>
              <a:rPr lang="en-US" dirty="0" smtClean="0"/>
              <a:t>executes/stores </a:t>
            </a:r>
            <a:r>
              <a:rPr lang="en-US" dirty="0"/>
              <a:t>a program slice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Must reduce memory required to encode an action.</a:t>
            </a:r>
          </a:p>
          <a:p>
            <a:r>
              <a:rPr lang="en-US" dirty="0" smtClean="0"/>
              <a:t>RMT actions can modify 224 packet fields in parallel; we found 32 sufficient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682571"/>
              </p:ext>
            </p:extLst>
          </p:nvPr>
        </p:nvGraphicFramePr>
        <p:xfrm>
          <a:off x="2859075" y="3698671"/>
          <a:ext cx="6175557" cy="299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86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smtClean="0"/>
              <a:t> architecture: crossbar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1009114" y="4696460"/>
            <a:ext cx="10838897" cy="2190867"/>
          </a:xfrm>
        </p:spPr>
        <p:txBody>
          <a:bodyPr>
            <a:normAutofit/>
          </a:bodyPr>
          <a:lstStyle/>
          <a:p>
            <a:r>
              <a:rPr lang="en-US" dirty="0" smtClean="0"/>
              <a:t>The segment crossbar is equivalent to full crossbar if tables are not split across clusters! (see paper for details)</a:t>
            </a:r>
          </a:p>
          <a:p>
            <a:endParaRPr lang="en-US" sz="100" dirty="0" smtClean="0"/>
          </a:p>
          <a:p>
            <a:r>
              <a:rPr lang="en-US" dirty="0" err="1"/>
              <a:t>dRMT</a:t>
            </a:r>
            <a:r>
              <a:rPr lang="en-US" dirty="0"/>
              <a:t> uses One-to-Many Segment </a:t>
            </a:r>
            <a:r>
              <a:rPr lang="en-US" dirty="0" smtClean="0"/>
              <a:t>Crossbar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68264" y="1132375"/>
            <a:ext cx="2190562" cy="3336034"/>
            <a:chOff x="1468264" y="962556"/>
            <a:chExt cx="2190562" cy="3336034"/>
          </a:xfrm>
        </p:grpSpPr>
        <p:sp>
          <p:nvSpPr>
            <p:cNvPr id="4" name="Rectangle 3"/>
            <p:cNvSpPr/>
            <p:nvPr/>
          </p:nvSpPr>
          <p:spPr>
            <a:xfrm>
              <a:off x="1468264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68265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598892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83409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67926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22642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07159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1676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9971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9972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70599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55116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9633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94349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78866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63383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843459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127976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412493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27478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Unit Crossbar</a:t>
              </a:r>
            </a:p>
            <a:p>
              <a:pPr algn="ctr"/>
              <a:r>
                <a:rPr lang="en-US" dirty="0" smtClean="0"/>
                <a:t>(0.561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40864" y="1126595"/>
            <a:ext cx="2190562" cy="3341814"/>
            <a:chOff x="4580113" y="962556"/>
            <a:chExt cx="2190562" cy="3341814"/>
          </a:xfrm>
        </p:grpSpPr>
        <p:sp>
          <p:nvSpPr>
            <p:cNvPr id="68" name="Rectangle 67"/>
            <p:cNvSpPr/>
            <p:nvPr/>
          </p:nvSpPr>
          <p:spPr>
            <a:xfrm>
              <a:off x="4580113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0114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710741" y="1655317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95258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279775" y="1655317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4491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19008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303525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51820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51821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882448" y="1655317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166965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451482" y="1655317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906198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190715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75232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Curved Connector 83"/>
            <p:cNvCxnSpPr/>
            <p:nvPr/>
          </p:nvCxnSpPr>
          <p:spPr>
            <a:xfrm rot="5400000">
              <a:off x="4955308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16200000" flipH="1">
              <a:off x="5825678" y="2257861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/>
            <p:nvPr/>
          </p:nvCxnSpPr>
          <p:spPr>
            <a:xfrm rot="5400000">
              <a:off x="5524342" y="1695758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728757" y="365803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Segment Crossbar</a:t>
              </a:r>
            </a:p>
            <a:p>
              <a:pPr algn="ctr"/>
              <a:r>
                <a:rPr lang="en-US" dirty="0" smtClean="0"/>
                <a:t>(0.576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15007" y="1132376"/>
            <a:ext cx="2190562" cy="3336033"/>
            <a:chOff x="7831779" y="962557"/>
            <a:chExt cx="2190562" cy="3336033"/>
          </a:xfrm>
        </p:grpSpPr>
        <p:sp>
          <p:nvSpPr>
            <p:cNvPr id="89" name="Rectangle 88"/>
            <p:cNvSpPr/>
            <p:nvPr/>
          </p:nvSpPr>
          <p:spPr>
            <a:xfrm>
              <a:off x="7831779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31780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962407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8246924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531441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986157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270674" y="2706027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55519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03486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03487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9134114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418631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703148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9157864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944238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726898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urved Connector 104"/>
            <p:cNvCxnSpPr/>
            <p:nvPr/>
          </p:nvCxnSpPr>
          <p:spPr>
            <a:xfrm rot="16200000" flipH="1">
              <a:off x="9034910" y="2015779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 rot="5400000">
              <a:off x="8349232" y="1553500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/>
            <p:nvPr/>
          </p:nvCxnSpPr>
          <p:spPr>
            <a:xfrm rot="5400000">
              <a:off x="9077344" y="1997095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007534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Full Crossbar</a:t>
              </a:r>
            </a:p>
            <a:p>
              <a:pPr algn="ctr"/>
              <a:r>
                <a:rPr lang="en-US" dirty="0" smtClean="0"/>
                <a:t>(4.464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4326"/>
            <a:ext cx="1051560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Match Action Processor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31356" y="1032948"/>
            <a:ext cx="9164151" cy="5412551"/>
            <a:chOff x="1431356" y="1032948"/>
            <a:chExt cx="9164151" cy="5412551"/>
          </a:xfrm>
        </p:grpSpPr>
        <p:grpSp>
          <p:nvGrpSpPr>
            <p:cNvPr id="4" name="Group 3"/>
            <p:cNvGrpSpPr/>
            <p:nvPr/>
          </p:nvGrpSpPr>
          <p:grpSpPr>
            <a:xfrm>
              <a:off x="1431356" y="1032948"/>
              <a:ext cx="1245997" cy="3460135"/>
              <a:chOff x="1431356" y="1032948"/>
              <a:chExt cx="1245997" cy="3460135"/>
            </a:xfrm>
            <a:solidFill>
              <a:schemeClr val="bg2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431356" y="1032948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92461" y="1108717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54395" y="1186135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23858" y="5614502"/>
              <a:ext cx="2680494" cy="830997"/>
              <a:chOff x="4723858" y="5614502"/>
              <a:chExt cx="2680494" cy="83099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723858" y="5627382"/>
                <a:ext cx="2680494" cy="7406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55198" y="5614502"/>
                <a:ext cx="16004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Crossbar </a:t>
                </a:r>
                <a:r>
                  <a:rPr lang="en-US" sz="2400" dirty="0" smtClean="0"/>
                  <a:t>to</a:t>
                </a:r>
              </a:p>
              <a:p>
                <a:pPr algn="ctr"/>
                <a:r>
                  <a:rPr lang="en-US" sz="2400" dirty="0" smtClean="0"/>
                  <a:t>Memories</a:t>
                </a:r>
                <a:endParaRPr lang="en-US" sz="24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781313" y="2611147"/>
              <a:ext cx="1162181" cy="11223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Scratch</a:t>
              </a: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Pad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943494" y="3172329"/>
              <a:ext cx="705151" cy="5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276993" y="2839609"/>
              <a:ext cx="1665249" cy="2896241"/>
              <a:chOff x="4276993" y="2839609"/>
              <a:chExt cx="1665249" cy="2896241"/>
            </a:xfrm>
          </p:grpSpPr>
          <p:cxnSp>
            <p:nvCxnSpPr>
              <p:cNvPr id="14" name="Elbow Connector 13"/>
              <p:cNvCxnSpPr>
                <a:stCxn id="26" idx="3"/>
                <a:endCxn id="28" idx="1"/>
              </p:cNvCxnSpPr>
              <p:nvPr/>
            </p:nvCxnSpPr>
            <p:spPr>
              <a:xfrm>
                <a:off x="4276993" y="2839609"/>
                <a:ext cx="839414" cy="28962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480945" y="3929758"/>
                <a:ext cx="146129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8x80b </a:t>
                </a:r>
                <a:r>
                  <a:rPr lang="en-US" sz="2400" dirty="0"/>
                  <a:t>Key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651646" y="1397780"/>
              <a:ext cx="854863" cy="3314518"/>
              <a:chOff x="7651646" y="1397780"/>
              <a:chExt cx="854863" cy="3314518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7651646" y="1397780"/>
                <a:ext cx="799729" cy="3314518"/>
              </a:xfrm>
              <a:custGeom>
                <a:avLst/>
                <a:gdLst>
                  <a:gd name="connsiteX0" fmla="*/ 0 w 645216"/>
                  <a:gd name="connsiteY0" fmla="*/ 0 h 3314518"/>
                  <a:gd name="connsiteX1" fmla="*/ 645216 w 645216"/>
                  <a:gd name="connsiteY1" fmla="*/ 0 h 3314518"/>
                  <a:gd name="connsiteX2" fmla="*/ 645216 w 645216"/>
                  <a:gd name="connsiteY2" fmla="*/ 3314518 h 3314518"/>
                  <a:gd name="connsiteX3" fmla="*/ 0 w 645216"/>
                  <a:gd name="connsiteY3" fmla="*/ 3314518 h 3314518"/>
                  <a:gd name="connsiteX4" fmla="*/ 0 w 645216"/>
                  <a:gd name="connsiteY4" fmla="*/ 0 h 3314518"/>
                  <a:gd name="connsiteX0" fmla="*/ 5212 w 650428"/>
                  <a:gd name="connsiteY0" fmla="*/ 0 h 3314518"/>
                  <a:gd name="connsiteX1" fmla="*/ 650428 w 650428"/>
                  <a:gd name="connsiteY1" fmla="*/ 0 h 3314518"/>
                  <a:gd name="connsiteX2" fmla="*/ 650428 w 650428"/>
                  <a:gd name="connsiteY2" fmla="*/ 3314518 h 3314518"/>
                  <a:gd name="connsiteX3" fmla="*/ 5212 w 650428"/>
                  <a:gd name="connsiteY3" fmla="*/ 3314518 h 3314518"/>
                  <a:gd name="connsiteX4" fmla="*/ 0 w 650428"/>
                  <a:gd name="connsiteY4" fmla="*/ 1544879 h 3314518"/>
                  <a:gd name="connsiteX5" fmla="*/ 5212 w 650428"/>
                  <a:gd name="connsiteY5" fmla="*/ 0 h 331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0428" h="3314518">
                    <a:moveTo>
                      <a:pt x="5212" y="0"/>
                    </a:moveTo>
                    <a:lnTo>
                      <a:pt x="650428" y="0"/>
                    </a:lnTo>
                    <a:lnTo>
                      <a:pt x="650428" y="3314518"/>
                    </a:lnTo>
                    <a:lnTo>
                      <a:pt x="5212" y="3314518"/>
                    </a:lnTo>
                    <a:cubicBezTo>
                      <a:pt x="3475" y="2724638"/>
                      <a:pt x="1737" y="2134759"/>
                      <a:pt x="0" y="1544879"/>
                    </a:cubicBezTo>
                    <a:cubicBezTo>
                      <a:pt x="1737" y="1029919"/>
                      <a:pt x="3475" y="514960"/>
                      <a:pt x="5212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5400000">
                <a:off x="6685594" y="2636933"/>
                <a:ext cx="28108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Input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0192" y="4493082"/>
              <a:ext cx="1621544" cy="1952417"/>
              <a:chOff x="2770192" y="4493082"/>
              <a:chExt cx="1621544" cy="1952417"/>
            </a:xfrm>
            <a:solidFill>
              <a:schemeClr val="bg2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2875512" y="5483025"/>
                <a:ext cx="1516224" cy="9624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rgbClr val="002060"/>
                    </a:solidFill>
                  </a:rPr>
                  <a:t>Config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Table</a:t>
                </a:r>
              </a:p>
            </p:txBody>
          </p:sp>
          <p:cxnSp>
            <p:nvCxnSpPr>
              <p:cNvPr id="21" name="Elbow Connector 20"/>
              <p:cNvCxnSpPr>
                <a:endCxn id="26" idx="2"/>
              </p:cNvCxnSpPr>
              <p:nvPr/>
            </p:nvCxnSpPr>
            <p:spPr>
              <a:xfrm rot="16200000" flipV="1">
                <a:off x="3572234" y="4800630"/>
                <a:ext cx="989942" cy="37484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endCxn id="26" idx="2"/>
              </p:cNvCxnSpPr>
              <p:nvPr/>
            </p:nvCxnSpPr>
            <p:spPr>
              <a:xfrm flipV="1">
                <a:off x="2770192" y="4493082"/>
                <a:ext cx="1109590" cy="859010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574338" y="1428023"/>
              <a:ext cx="853358" cy="3306947"/>
              <a:chOff x="9574338" y="1428023"/>
              <a:chExt cx="853358" cy="330694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574338" y="1428023"/>
                <a:ext cx="804448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5400000">
                <a:off x="8492166" y="2643435"/>
                <a:ext cx="30400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Output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404352" y="4726122"/>
              <a:ext cx="3191155" cy="1639651"/>
              <a:chOff x="7404352" y="4726122"/>
              <a:chExt cx="3191155" cy="1639651"/>
            </a:xfrm>
            <a:solidFill>
              <a:schemeClr val="bg2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7641320" y="5649621"/>
                <a:ext cx="2954187" cy="7161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VLIW Instruction Table</a:t>
                </a:r>
              </a:p>
            </p:txBody>
          </p:sp>
          <p:cxnSp>
            <p:nvCxnSpPr>
              <p:cNvPr id="28" name="Straight Arrow Connector 27"/>
              <p:cNvCxnSpPr>
                <a:stCxn id="28" idx="6"/>
                <a:endCxn id="32" idx="1"/>
              </p:cNvCxnSpPr>
              <p:nvPr/>
            </p:nvCxnSpPr>
            <p:spPr>
              <a:xfrm>
                <a:off x="7404352" y="5997714"/>
                <a:ext cx="236968" cy="9983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8122657" y="4726122"/>
                <a:ext cx="22894" cy="93359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866385" y="5026501"/>
                <a:ext cx="6286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Ctrl</a:t>
                </a:r>
              </a:p>
            </p:txBody>
          </p:sp>
        </p:grpSp>
        <p:cxnSp>
          <p:nvCxnSpPr>
            <p:cNvPr id="31" name="Elbow Connector 30"/>
            <p:cNvCxnSpPr>
              <a:endCxn id="12" idx="1"/>
            </p:cNvCxnSpPr>
            <p:nvPr/>
          </p:nvCxnSpPr>
          <p:spPr>
            <a:xfrm flipH="1" flipV="1">
              <a:off x="1554395" y="2839609"/>
              <a:ext cx="8824391" cy="241888"/>
            </a:xfrm>
            <a:prstGeom prst="bentConnector5">
              <a:avLst>
                <a:gd name="adj1" fmla="val -2591"/>
                <a:gd name="adj2" fmla="val 878077"/>
                <a:gd name="adj3" fmla="val 1025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62034" y="4493083"/>
              <a:ext cx="1308158" cy="1189742"/>
              <a:chOff x="1462034" y="4493083"/>
              <a:chExt cx="1308158" cy="1189742"/>
            </a:xfrm>
            <a:solidFill>
              <a:schemeClr val="bg2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462034" y="5021359"/>
                <a:ext cx="1308158" cy="661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Thread Select</a:t>
                </a:r>
              </a:p>
            </p:txBody>
          </p:sp>
          <p:cxnSp>
            <p:nvCxnSpPr>
              <p:cNvPr id="34" name="Straight Arrow Connector 33"/>
              <p:cNvCxnSpPr>
                <a:endCxn id="12" idx="2"/>
              </p:cNvCxnSpPr>
              <p:nvPr/>
            </p:nvCxnSpPr>
            <p:spPr>
              <a:xfrm flipH="1" flipV="1">
                <a:off x="2115874" y="4493083"/>
                <a:ext cx="239" cy="52827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584623" y="3733511"/>
              <a:ext cx="1819729" cy="1893871"/>
              <a:chOff x="5584623" y="3733511"/>
              <a:chExt cx="1819729" cy="189387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6362404" y="3733511"/>
                <a:ext cx="11554" cy="1893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584623" y="4602074"/>
                <a:ext cx="181972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8x96b </a:t>
                </a:r>
                <a:r>
                  <a:rPr lang="en-US" sz="2400" dirty="0" smtClean="0"/>
                  <a:t>Action</a:t>
                </a:r>
              </a:p>
              <a:p>
                <a:pPr algn="ctr"/>
                <a:r>
                  <a:rPr lang="en-US" sz="2400" dirty="0" smtClean="0"/>
                  <a:t>Memory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77353" y="1108717"/>
              <a:ext cx="4974293" cy="1833942"/>
              <a:chOff x="2677353" y="1108717"/>
              <a:chExt cx="4974293" cy="1833942"/>
            </a:xfrm>
          </p:grpSpPr>
          <p:cxnSp>
            <p:nvCxnSpPr>
              <p:cNvPr id="39" name="Elbow Connector 38"/>
              <p:cNvCxnSpPr>
                <a:endCxn id="13" idx="4"/>
              </p:cNvCxnSpPr>
              <p:nvPr/>
            </p:nvCxnSpPr>
            <p:spPr>
              <a:xfrm>
                <a:off x="3012630" y="1117033"/>
                <a:ext cx="4639016" cy="1825626"/>
              </a:xfrm>
              <a:prstGeom prst="bentConnector3">
                <a:avLst>
                  <a:gd name="adj1" fmla="val 904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12" idx="3"/>
              </p:cNvCxnSpPr>
              <p:nvPr/>
            </p:nvCxnSpPr>
            <p:spPr>
              <a:xfrm flipV="1">
                <a:off x="2677353" y="1108717"/>
                <a:ext cx="326724" cy="173089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677353" y="1140223"/>
              <a:ext cx="1602640" cy="3352859"/>
              <a:chOff x="2677353" y="1140223"/>
              <a:chExt cx="1602640" cy="335285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482570" y="1186135"/>
                <a:ext cx="794423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3" name="Straight Arrow Connector 42"/>
              <p:cNvCxnSpPr>
                <a:stCxn id="12" idx="3"/>
                <a:endCxn id="26" idx="1"/>
              </p:cNvCxnSpPr>
              <p:nvPr/>
            </p:nvCxnSpPr>
            <p:spPr>
              <a:xfrm>
                <a:off x="2677353" y="2839609"/>
                <a:ext cx="8052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5400000">
                <a:off x="2199660" y="2389559"/>
                <a:ext cx="33296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Match Key Generation </a:t>
                </a:r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451380" y="1345781"/>
              <a:ext cx="1368449" cy="4303840"/>
              <a:chOff x="8451380" y="1345781"/>
              <a:chExt cx="1368449" cy="430384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8451380" y="147794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8451380" y="1641676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8451380" y="1826349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8878927" y="1345781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6" name="Group 65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8473741" y="4228294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473741" y="439202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8473741" y="4576698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8901288" y="4096130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0" name="Group 59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4" name="Straight Arrow Connector 53"/>
              <p:cNvCxnSpPr>
                <a:stCxn id="32" idx="0"/>
              </p:cNvCxnSpPr>
              <p:nvPr/>
            </p:nvCxnSpPr>
            <p:spPr>
              <a:xfrm flipH="1" flipV="1">
                <a:off x="9101343" y="4697000"/>
                <a:ext cx="17071" cy="952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595648" y="5019885"/>
                <a:ext cx="12241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Op code</a:t>
                </a:r>
              </a:p>
            </p:txBody>
          </p:sp>
          <p:cxnSp>
            <p:nvCxnSpPr>
              <p:cNvPr id="56" name="Straight Arrow Connector 55"/>
              <p:cNvCxnSpPr>
                <a:endCxn id="57" idx="3"/>
              </p:cNvCxnSpPr>
              <p:nvPr/>
            </p:nvCxnSpPr>
            <p:spPr>
              <a:xfrm flipH="1" flipV="1">
                <a:off x="9078982" y="1946651"/>
                <a:ext cx="22361" cy="2149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 rot="5400000">
                <a:off x="8811627" y="2769089"/>
                <a:ext cx="6799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… …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9278434" y="4385362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9269303" y="1679038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denote whether t</a:t>
                </a:r>
                <a:r>
                  <a:rPr lang="en-US" baseline="-25000" dirty="0" smtClean="0"/>
                  <a:t>op</a:t>
                </a:r>
                <a:r>
                  <a:rPr lang="en-US" dirty="0" smtClean="0"/>
                  <a:t>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  (for each op)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  (for each r)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violated (match constraints similar)</a:t>
                </a:r>
                <a:endParaRPr lang="en-US" sz="3000" dirty="0">
                  <a:solidFill>
                    <a:srgbClr val="0231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  <a:blipFill rotWithShape="0">
                <a:blip r:embed="rId2"/>
                <a:stretch>
                  <a:fillRect l="-113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(default action)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0823156" y="2313039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872498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772124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426023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82518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752109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424332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6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330129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321675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841351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392990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84170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375000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845276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34083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1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/>
      <p:bldP spid="199" grpId="0"/>
      <p:bldP spid="99" grpId="0" animBg="1"/>
      <p:bldP spid="209" grpId="0" animBg="1"/>
      <p:bldP spid="210" grpId="0" animBg="1"/>
      <p:bldP spid="211" grpId="0"/>
      <p:bldP spid="220" grpId="0" animBg="1"/>
      <p:bldP spid="232" grpId="0" animBg="1"/>
      <p:bldP spid="232" grpId="1" animBg="1"/>
      <p:bldP spid="232" grpId="2" animBg="1"/>
      <p:bldP spid="233" grpId="0" animBg="1"/>
      <p:bldP spid="234" grpId="0" animBg="1"/>
      <p:bldP spid="234" grpId="1" animBg="1"/>
      <p:bldP spid="234" grpId="2" animBg="1"/>
      <p:bldP spid="235" grpId="0" animBg="1"/>
      <p:bldP spid="236" grpId="0" animBg="1"/>
      <p:bldP spid="236" grpId="1" animBg="1"/>
      <p:bldP spid="236" grpId="2" animBg="1"/>
      <p:bldP spid="2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3161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41791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49931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251635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3208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42263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50404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243297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3125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41429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49570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4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3161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41791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49931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251635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3208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42263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09728" bIns="4572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243297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3125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41429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49570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439843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381597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751069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3067294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493189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910783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285232" y="1007389"/>
            <a:ext cx="434401" cy="130759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50404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Compute </a:t>
            </a:r>
            <a:r>
              <a:rPr lang="en-US" dirty="0" smtClean="0"/>
              <a:t>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6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6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</a:p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83044" y="5119207"/>
            <a:ext cx="1517355" cy="1524481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97929" y="5119205"/>
            <a:ext cx="1531334" cy="1538769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86513" y="5500688"/>
            <a:ext cx="1500188" cy="1126023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563173" y="2758698"/>
            <a:ext cx="4581329" cy="4099301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785104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 capacity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Action units unused until last stage</a:t>
              </a:r>
            </a:p>
            <a:p>
              <a:pPr marL="342900" indent="-342900">
                <a:buFont typeface="Wingdings" charset="2"/>
                <a:buChar char="Ø"/>
              </a:pP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10716</TotalTime>
  <Words>3348</Words>
  <Application>Microsoft Macintosh PowerPoint</Application>
  <PresentationFormat>Widescreen</PresentationFormat>
  <Paragraphs>1259</Paragraphs>
  <Slides>46</Slides>
  <Notes>43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dRMT in One Slide</vt:lpstr>
      <vt:lpstr>The dRMT Architecture</vt:lpstr>
      <vt:lpstr>Memory Disaggregation</vt:lpstr>
      <vt:lpstr>Compute Disaggregation</vt:lpstr>
      <vt:lpstr>Compute Disaggregation</vt:lpstr>
      <vt:lpstr>Compute Disaggregation</vt:lpstr>
      <vt:lpstr>Problems with RMT Architecture</vt:lpstr>
      <vt:lpstr>Problems with RMT Architecture</vt:lpstr>
      <vt:lpstr>dRMT solves problems with RMT</vt:lpstr>
      <vt:lpstr>Three Questions</vt:lpstr>
      <vt:lpstr>Compiling a P4 program to dRMT</vt:lpstr>
      <vt:lpstr>Xbar decouples scheduling and placement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Minimizing no-ops: ILP formulation</vt:lpstr>
      <vt:lpstr>Evaluation: Comparing RMT and dRMT</vt:lpstr>
      <vt:lpstr>Evaluation: Comparing RMT and dRMT</vt:lpstr>
      <vt:lpstr>Evaluation: Comparing RMT and dRMT</vt:lpstr>
      <vt:lpstr>Evaluation: Comparing RMT and dRMT</vt:lpstr>
      <vt:lpstr>dRMT eliminates performance cliffs</vt:lpstr>
      <vt:lpstr>dRMT crossbar design</vt:lpstr>
      <vt:lpstr>dRMT crossbar design</vt:lpstr>
      <vt:lpstr>dRMT crossbar design</vt:lpstr>
      <vt:lpstr>dRMT’s crossbar</vt:lpstr>
      <vt:lpstr>Comparing areas of RMT and dRMT</vt:lpstr>
      <vt:lpstr>Summary</vt:lpstr>
      <vt:lpstr>Backup slides</vt:lpstr>
      <vt:lpstr>Evaluation: switch.p4 on RMT and dRMT</vt:lpstr>
      <vt:lpstr>Evaluation: switch.p4 on RMT and dRMT</vt:lpstr>
      <vt:lpstr>Scheduling Constraints</vt:lpstr>
      <vt:lpstr>Extracting dependencies from P4 programs</vt:lpstr>
      <vt:lpstr>dRMT hardware: instruction memory</vt:lpstr>
      <vt:lpstr>dRMT architecture: crossbar</vt:lpstr>
      <vt:lpstr>dRMT Match Action Processor</vt:lpstr>
      <vt:lpstr>Enforcing periodic resource constraints</vt:lpstr>
      <vt:lpstr>Problems with RMT Architecture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1916</cp:revision>
  <dcterms:created xsi:type="dcterms:W3CDTF">2017-05-13T13:11:05Z</dcterms:created>
  <dcterms:modified xsi:type="dcterms:W3CDTF">2017-08-18T03:01:37Z</dcterms:modified>
</cp:coreProperties>
</file>