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301" r:id="rId2"/>
    <p:sldId id="302" r:id="rId3"/>
    <p:sldId id="303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289" r:id="rId16"/>
    <p:sldId id="270" r:id="rId17"/>
    <p:sldId id="272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90" r:id="rId27"/>
    <p:sldId id="265" r:id="rId28"/>
    <p:sldId id="263" r:id="rId29"/>
    <p:sldId id="288" r:id="rId30"/>
    <p:sldId id="273" r:id="rId31"/>
    <p:sldId id="317" r:id="rId32"/>
    <p:sldId id="318" r:id="rId33"/>
    <p:sldId id="319" r:id="rId34"/>
    <p:sldId id="320" r:id="rId35"/>
    <p:sldId id="316" r:id="rId36"/>
    <p:sldId id="300" r:id="rId37"/>
    <p:sldId id="304" r:id="rId38"/>
    <p:sldId id="28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00FDFF"/>
    <a:srgbClr val="00FA00"/>
    <a:srgbClr val="FF9300"/>
    <a:srgbClr val="942092"/>
    <a:srgbClr val="FF7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93023"/>
  </p:normalViewPr>
  <p:slideViewPr>
    <p:cSldViewPr snapToGrid="0" snapToObjects="1" showGuides="1">
      <p:cViewPr>
        <p:scale>
          <a:sx n="98" d="100"/>
          <a:sy n="98" d="100"/>
        </p:scale>
        <p:origin x="136" y="-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r>
              <a:rPr lang="en-US" sz="2400" dirty="0" smtClean="0">
                <a:latin typeface="Seravek" charset="0"/>
                <a:ea typeface="Seravek" charset="0"/>
                <a:cs typeface="Seravek" charset="0"/>
              </a:rPr>
              <a:t>Throughput</a:t>
            </a:r>
            <a:r>
              <a:rPr lang="en-US" sz="2400" baseline="0" dirty="0" smtClean="0">
                <a:latin typeface="Seravek" charset="0"/>
                <a:ea typeface="Seravek" charset="0"/>
                <a:cs typeface="Seravek" charset="0"/>
              </a:rPr>
              <a:t> of switch.p4 egress as</a:t>
            </a:r>
          </a:p>
          <a:p>
            <a:pPr>
              <a:defRPr sz="2400">
                <a:latin typeface="Seravek" charset="0"/>
                <a:ea typeface="Seravek" charset="0"/>
                <a:cs typeface="Seravek" charset="0"/>
              </a:defRPr>
            </a:pPr>
            <a:r>
              <a:rPr lang="en-US" sz="2400" baseline="0" dirty="0" smtClean="0">
                <a:latin typeface="Seravek" charset="0"/>
                <a:ea typeface="Seravek" charset="0"/>
                <a:cs typeface="Seravek" charset="0"/>
              </a:rPr>
              <a:t>the number of processors decreases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eravek" charset="0"/>
              <a:ea typeface="Seravek" charset="0"/>
              <a:cs typeface="Seravek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#\ ??/??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Sheet1!$B$2:$B$18</c:f>
              <c:numCache>
                <c:formatCode>#\ ??/??</c:formatCode>
                <c:ptCount val="17"/>
                <c:pt idx="0">
                  <c:v>0.0833333333333333</c:v>
                </c:pt>
                <c:pt idx="1">
                  <c:v>0.166666666666667</c:v>
                </c:pt>
                <c:pt idx="2">
                  <c:v>0.25</c:v>
                </c:pt>
                <c:pt idx="3">
                  <c:v>0.333333333333333</c:v>
                </c:pt>
                <c:pt idx="4">
                  <c:v>0.333333333333333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1.0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dRMT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#\ ??/??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Sheet1!$C$2:$C$18</c:f>
              <c:numCache>
                <c:formatCode>#\ ??/??</c:formatCode>
                <c:ptCount val="17"/>
                <c:pt idx="0" formatCode="#\ ?/?">
                  <c:v>0.142857142857143</c:v>
                </c:pt>
                <c:pt idx="1">
                  <c:v>0.285714285714286</c:v>
                </c:pt>
                <c:pt idx="2">
                  <c:v>0.428571428571429</c:v>
                </c:pt>
                <c:pt idx="3">
                  <c:v>0.571428571428571</c:v>
                </c:pt>
                <c:pt idx="4">
                  <c:v>0.714285714285714</c:v>
                </c:pt>
                <c:pt idx="5">
                  <c:v>0.857142857142857</c:v>
                </c:pt>
                <c:pt idx="6" formatCode="General">
                  <c:v>1.0</c:v>
                </c:pt>
                <c:pt idx="7" formatCode="General">
                  <c:v>1.0</c:v>
                </c:pt>
                <c:pt idx="8" formatCode="General">
                  <c:v>1.0</c:v>
                </c:pt>
                <c:pt idx="9" formatCode="General">
                  <c:v>1.0</c:v>
                </c:pt>
                <c:pt idx="10" formatCode="General">
                  <c:v>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66261312"/>
        <c:axId val="860192224"/>
      </c:lineChart>
      <c:catAx>
        <c:axId val="1166261312"/>
        <c:scaling>
          <c:orientation val="minMax"/>
        </c:scaling>
        <c:delete val="0"/>
        <c:axPos val="b"/>
        <c:numFmt formatCode="#\ ??/??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  <c:crossAx val="860192224"/>
        <c:crosses val="autoZero"/>
        <c:auto val="1"/>
        <c:lblAlgn val="ctr"/>
        <c:lblOffset val="100"/>
        <c:noMultiLvlLbl val="0"/>
      </c:catAx>
      <c:valAx>
        <c:axId val="860192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\ ??/??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  <c:crossAx val="116626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ravek" charset="0"/>
              <a:ea typeface="Seravek" charset="0"/>
              <a:cs typeface="Seravek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Prioritize changes to the compilation</a:t>
            </a:r>
            <a:r>
              <a:rPr lang="en-US" baseline="0" dirty="0" smtClean="0"/>
              <a:t> part of the talk (compilation + sub-problems + fine-grained deps </a:t>
            </a:r>
            <a:r>
              <a:rPr lang="en-US" baseline="0" smtClean="0"/>
              <a:t>+ proc constraints + animation)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9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rest of the talk will look at these questions in more depth.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4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figure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Bring back diagram of the processor to explain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7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This leads into the compiler.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Toy example very loosely inspired by L2-L3 with Multicast.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2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2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example, we introduced a no-op, but that’s a greedy way of solving it. If we want the optimal schedule, need to solve an ILP.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6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mention thread count.</a:t>
            </a:r>
          </a:p>
          <a:p>
            <a:r>
              <a:rPr lang="en-US" dirty="0" smtClean="0"/>
              <a:t>Maybe</a:t>
            </a:r>
            <a:r>
              <a:rPr lang="en-US" baseline="0" dirty="0" smtClean="0"/>
              <a:t> add table from paper.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43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Hardware analysis takeaways: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05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1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674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467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88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60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14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2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ravek" charset="0"/>
                <a:ea typeface="Seravek" charset="0"/>
                <a:cs typeface="Serave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  <a:lvl2pPr>
              <a:defRPr>
                <a:latin typeface="Seravek" charset="0"/>
                <a:ea typeface="Seravek" charset="0"/>
                <a:cs typeface="Seravek" charset="0"/>
              </a:defRPr>
            </a:lvl2pPr>
            <a:lvl3pPr>
              <a:defRPr>
                <a:latin typeface="Seravek" charset="0"/>
                <a:ea typeface="Seravek" charset="0"/>
                <a:cs typeface="Seravek" charset="0"/>
              </a:defRPr>
            </a:lvl3pPr>
            <a:lvl4pPr>
              <a:defRPr>
                <a:latin typeface="Seravek" charset="0"/>
                <a:ea typeface="Seravek" charset="0"/>
                <a:cs typeface="Seravek" charset="0"/>
              </a:defRPr>
            </a:lvl4pPr>
            <a:lvl5pPr>
              <a:defRPr>
                <a:latin typeface="Seravek" charset="0"/>
                <a:ea typeface="Seravek" charset="0"/>
                <a:cs typeface="Seravek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229" y="3381651"/>
            <a:ext cx="10827657" cy="2173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Sharad </a:t>
            </a:r>
            <a:r>
              <a:rPr lang="en-US" sz="2800" dirty="0" err="1"/>
              <a:t>Chole</a:t>
            </a:r>
            <a:r>
              <a:rPr lang="en-US" sz="2800" dirty="0"/>
              <a:t>, Andrew Fingerhut, Sha Ma, </a:t>
            </a:r>
            <a:r>
              <a:rPr lang="en-US" sz="2800" dirty="0" err="1"/>
              <a:t>Anirudh</a:t>
            </a:r>
            <a:r>
              <a:rPr lang="en-US" sz="2800" dirty="0"/>
              <a:t> </a:t>
            </a:r>
            <a:r>
              <a:rPr lang="en-US" sz="2800" dirty="0" err="1" smtClean="0"/>
              <a:t>Sivaraman</a:t>
            </a:r>
            <a:r>
              <a:rPr lang="en-US" sz="2800" dirty="0" smtClean="0"/>
              <a:t>,         Shay </a:t>
            </a:r>
            <a:r>
              <a:rPr lang="en-US" sz="2800" dirty="0" err="1"/>
              <a:t>Vargaftik</a:t>
            </a:r>
            <a:r>
              <a:rPr lang="en-US" sz="2800" dirty="0"/>
              <a:t>, </a:t>
            </a:r>
            <a:r>
              <a:rPr lang="en-US" sz="2800" dirty="0" err="1"/>
              <a:t>Alon</a:t>
            </a:r>
            <a:r>
              <a:rPr lang="en-US" sz="2800" dirty="0"/>
              <a:t> Berger, Gal Mendelson</a:t>
            </a:r>
            <a:r>
              <a:rPr lang="en-US" sz="2800" dirty="0" smtClean="0"/>
              <a:t>, Mohammad </a:t>
            </a:r>
            <a:r>
              <a:rPr lang="en-US" sz="2800" dirty="0" err="1" smtClean="0"/>
              <a:t>Alizadeh</a:t>
            </a:r>
            <a:r>
              <a:rPr lang="en-US" sz="2800" dirty="0" smtClean="0"/>
              <a:t>, Shang-</a:t>
            </a:r>
            <a:r>
              <a:rPr lang="en-US" sz="2800" dirty="0" err="1" smtClean="0"/>
              <a:t>Tse</a:t>
            </a:r>
            <a:r>
              <a:rPr lang="en-US" sz="2800" dirty="0" smtClean="0"/>
              <a:t> </a:t>
            </a:r>
            <a:r>
              <a:rPr lang="en-US" sz="2800" dirty="0"/>
              <a:t>Chuang, Isaac </a:t>
            </a:r>
            <a:r>
              <a:rPr lang="en-US" sz="2800" dirty="0" err="1"/>
              <a:t>Keslassy</a:t>
            </a:r>
            <a:r>
              <a:rPr lang="en-US" sz="2800" dirty="0"/>
              <a:t>, Ariel </a:t>
            </a:r>
            <a:r>
              <a:rPr lang="en-US" sz="2800" dirty="0" err="1"/>
              <a:t>Orda</a:t>
            </a:r>
            <a:r>
              <a:rPr lang="en-US" sz="2800" dirty="0"/>
              <a:t>, and Tom </a:t>
            </a:r>
            <a:r>
              <a:rPr lang="en-US" sz="2800" dirty="0" err="1"/>
              <a:t>Edsall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45" y="5517398"/>
            <a:ext cx="3280424" cy="732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97" y="5274962"/>
            <a:ext cx="2024389" cy="1068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915" y="5341577"/>
            <a:ext cx="2648857" cy="106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164868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N+2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-39209" y="-664132"/>
            <a:ext cx="4081119" cy="43294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030129" y="-2605886"/>
            <a:ext cx="2478332" cy="45446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497456" y="-975358"/>
            <a:ext cx="5490312" cy="46406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-Turn Arrow 104"/>
          <p:cNvSpPr/>
          <p:nvPr/>
        </p:nvSpPr>
        <p:spPr>
          <a:xfrm rot="2644693" flipV="1">
            <a:off x="3533104" y="2843005"/>
            <a:ext cx="407385" cy="336057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U-Turn Arrow 105"/>
          <p:cNvSpPr/>
          <p:nvPr/>
        </p:nvSpPr>
        <p:spPr>
          <a:xfrm flipV="1">
            <a:off x="5160487" y="3268900"/>
            <a:ext cx="482550" cy="253183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U-Turn Arrow 106"/>
          <p:cNvSpPr/>
          <p:nvPr/>
        </p:nvSpPr>
        <p:spPr>
          <a:xfrm rot="18829779" flipV="1">
            <a:off x="7138935" y="2686494"/>
            <a:ext cx="426085" cy="3551858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60487" y="387154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71423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1" presetClass="entr" presetSubtype="0" fill="hold" grpId="8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" presetClass="exit" presetSubtype="0" fill="hold" grpId="9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59635 0.00069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5" grpId="1" animBg="1"/>
      <p:bldP spid="105" grpId="2" animBg="1"/>
      <p:bldP spid="105" grpId="3" animBg="1"/>
      <p:bldP spid="105" grpId="4" animBg="1"/>
      <p:bldP spid="105" grpId="5" animBg="1"/>
      <p:bldP spid="105" grpId="6" animBg="1"/>
      <p:bldP spid="105" grpId="7" animBg="1"/>
      <p:bldP spid="106" grpId="0" animBg="1"/>
      <p:bldP spid="106" grpId="1" animBg="1"/>
      <p:bldP spid="106" grpId="2" animBg="1"/>
      <p:bldP spid="106" grpId="3" animBg="1"/>
      <p:bldP spid="106" grpId="4" animBg="1"/>
      <p:bldP spid="106" grpId="5" animBg="1"/>
      <p:bldP spid="106" grpId="6" animBg="1"/>
      <p:bldP spid="106" grpId="7" animBg="1"/>
      <p:bldP spid="107" grpId="0" animBg="1"/>
      <p:bldP spid="107" grpId="1" animBg="1"/>
      <p:bldP spid="107" grpId="2" animBg="1"/>
      <p:bldP spid="107" grpId="3" animBg="1"/>
      <p:bldP spid="107" grpId="4" animBg="1"/>
      <p:bldP spid="107" grpId="5" animBg="1"/>
      <p:bldP spid="107" grpId="6" animBg="1"/>
      <p:bldP spid="107" grpId="7" animBg="1"/>
      <p:bldP spid="107" grpId="8" animBg="1"/>
      <p:bldP spid="107" grpId="9" animBg="1"/>
      <p:bldP spid="108" grpId="0" animBg="1"/>
      <p:bldP spid="108" grpId="1" animBg="1"/>
      <p:bldP spid="10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solves problems with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rmAutofit/>
          </a:bodyPr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RMT Conflates </a:t>
            </a:r>
            <a:r>
              <a:rPr lang="en-US" dirty="0"/>
              <a:t>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>
                <a:solidFill>
                  <a:srgbClr val="0231FF"/>
                </a:solidFill>
              </a:rPr>
              <a:t> </a:t>
            </a:r>
            <a:r>
              <a:rPr lang="en-US" dirty="0" smtClean="0">
                <a:solidFill>
                  <a:srgbClr val="0231FF"/>
                </a:solidFill>
              </a:rPr>
              <a:t>decouples memory and processors via crossbar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US" dirty="0" smtClean="0"/>
              <a:t>RMT forces </a:t>
            </a:r>
            <a:r>
              <a:rPr lang="en-US" dirty="0"/>
              <a:t>rigid order on </a:t>
            </a:r>
            <a:r>
              <a:rPr lang="en-US" dirty="0" smtClean="0"/>
              <a:t>operations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enables arbitrary order for operations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dirty="0" smtClean="0"/>
              <a:t>RMT suffers </a:t>
            </a:r>
            <a:r>
              <a:rPr lang="en-US" dirty="0"/>
              <a:t>performance cliff if program doesn’t </a:t>
            </a:r>
            <a:r>
              <a:rPr lang="en-US" dirty="0" smtClean="0"/>
              <a:t>fit (recirculation)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dRMT’s</a:t>
            </a:r>
            <a:r>
              <a:rPr lang="en-US" dirty="0" smtClean="0">
                <a:solidFill>
                  <a:srgbClr val="0231FF"/>
                </a:solidFill>
              </a:rPr>
              <a:t> throughput degrades gracefully as program size grows</a:t>
            </a:r>
            <a:endParaRPr lang="en-US" dirty="0">
              <a:solidFill>
                <a:srgbClr val="0231FF"/>
              </a:solidFill>
            </a:endParaRP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462"/>
            <a:ext cx="10644963" cy="472403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performance?</a:t>
            </a:r>
          </a:p>
          <a:p>
            <a:pPr lvl="1">
              <a:buFont typeface=".AppleSystemUIFont" charset="-120"/>
              <a:buChar char="-"/>
            </a:pPr>
            <a:r>
              <a:rPr lang="en-US" dirty="0" smtClean="0"/>
              <a:t>Contention at processors, memories, processor/memory interconnect, etc.</a:t>
            </a:r>
          </a:p>
          <a:p>
            <a:endParaRPr lang="en-US" sz="600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Yes! We can preschedule system at compile time to prevent contention entirely.</a:t>
            </a:r>
          </a:p>
          <a:p>
            <a:endParaRPr lang="en-US" sz="800" dirty="0" smtClean="0"/>
          </a:p>
          <a:p>
            <a:r>
              <a:rPr lang="en-US" sz="3200" dirty="0" smtClean="0"/>
              <a:t>How much does it cost to build?</a:t>
            </a:r>
          </a:p>
          <a:p>
            <a:pPr lvl="1">
              <a:buFont typeface=".AppleSystemUIFont" charset="-120"/>
              <a:buChar char="-"/>
            </a:pPr>
            <a:r>
              <a:rPr lang="en-US" dirty="0" smtClean="0"/>
              <a:t>Processor and </a:t>
            </a:r>
            <a:r>
              <a:rPr lang="en-US" smtClean="0"/>
              <a:t>crossbar </a:t>
            </a:r>
            <a:r>
              <a:rPr lang="en-US" smtClean="0"/>
              <a:t>area, etc.</a:t>
            </a:r>
            <a:endParaRPr lang="en-US" dirty="0" smtClean="0"/>
          </a:p>
          <a:p>
            <a:pPr marL="0" indent="0">
              <a:buNone/>
            </a:pPr>
            <a:endParaRPr lang="en-US" sz="900" dirty="0" smtClean="0">
              <a:solidFill>
                <a:srgbClr val="0231FF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Hardware costs are comparable to RMT.                                        (But </a:t>
            </a:r>
            <a:r>
              <a:rPr lang="en-US" sz="3200" dirty="0" err="1" smtClean="0">
                <a:solidFill>
                  <a:srgbClr val="0231FF"/>
                </a:solidFill>
              </a:rPr>
              <a:t>dRMT</a:t>
            </a:r>
            <a:r>
              <a:rPr lang="en-US" sz="3200" dirty="0" smtClean="0">
                <a:solidFill>
                  <a:srgbClr val="0231FF"/>
                </a:solidFill>
              </a:rPr>
              <a:t> utilizes hardware resources more efficiently.)</a:t>
            </a:r>
            <a:endParaRPr lang="en-US" sz="3200" dirty="0">
              <a:solidFill>
                <a:srgbClr val="0231FF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91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P4 program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Memory : Allocate logical tables to memory clusters</a:t>
            </a:r>
          </a:p>
          <a:p>
            <a:endParaRPr lang="en-US" dirty="0"/>
          </a:p>
          <a:p>
            <a:r>
              <a:rPr lang="en-US" sz="3500" dirty="0" smtClean="0"/>
              <a:t>Compute: Schedule respecting dependency and resource constraints</a:t>
            </a:r>
          </a:p>
          <a:p>
            <a:endParaRPr lang="en-US" dirty="0"/>
          </a:p>
          <a:p>
            <a:r>
              <a:rPr lang="en-US" sz="3200" dirty="0"/>
              <a:t>J</a:t>
            </a:r>
            <a:r>
              <a:rPr lang="en-US" sz="3200" dirty="0" smtClean="0"/>
              <a:t>oint optimization problem in general</a:t>
            </a:r>
          </a:p>
          <a:p>
            <a:pPr lvl="1"/>
            <a:r>
              <a:rPr lang="en-US" dirty="0" smtClean="0"/>
              <a:t>Crossbar decouples the compute and memory problems so long as:</a:t>
            </a:r>
          </a:p>
          <a:p>
            <a:pPr lvl="2"/>
            <a:r>
              <a:rPr lang="en-US" dirty="0" smtClean="0"/>
              <a:t>Compute schedule satisfies constraints on crossbar send side</a:t>
            </a:r>
          </a:p>
          <a:p>
            <a:pPr lvl="2"/>
            <a:r>
              <a:rPr lang="en-US" dirty="0" smtClean="0"/>
              <a:t>Table placement satisfies constraints on receive side (bin packing)</a:t>
            </a:r>
          </a:p>
        </p:txBody>
      </p:sp>
    </p:spTree>
    <p:extLst>
      <p:ext uri="{BB962C8B-B14F-4D97-AF65-F5344CB8AC3E}">
        <p14:creationId xmlns:p14="http://schemas.microsoft.com/office/powerpoint/2010/main" val="132718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Resource constraints:</a:t>
            </a: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Each processor can generate up to M b-bit-width keys to match against </a:t>
            </a:r>
            <a:r>
              <a:rPr lang="en-US" sz="3000" dirty="0" smtClean="0">
                <a:solidFill>
                  <a:srgbClr val="0231FF"/>
                </a:solidFill>
              </a:rPr>
              <a:t>tables</a:t>
            </a:r>
            <a:endParaRPr lang="en-US" dirty="0"/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 smtClean="0">
                <a:solidFill>
                  <a:srgbClr val="0231FF"/>
                </a:solidFill>
              </a:rPr>
              <a:t>Each </a:t>
            </a:r>
            <a:r>
              <a:rPr lang="en-US" sz="3000" dirty="0">
                <a:solidFill>
                  <a:srgbClr val="0231FF"/>
                </a:solidFill>
              </a:rPr>
              <a:t>processor can modify up to A packet fields in parallel.</a:t>
            </a:r>
          </a:p>
          <a:p>
            <a:endParaRPr lang="en-US" dirty="0" smtClean="0"/>
          </a:p>
          <a:p>
            <a:r>
              <a:rPr lang="en-US" sz="3200" dirty="0" smtClean="0"/>
              <a:t>Dependency constraints: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 match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dM</a:t>
            </a:r>
            <a:r>
              <a:rPr lang="en-US" sz="3000" dirty="0" smtClean="0">
                <a:solidFill>
                  <a:srgbClr val="0231FF"/>
                </a:solidFill>
              </a:rPr>
              <a:t> clock cycles</a:t>
            </a:r>
            <a:endParaRPr lang="en-US" sz="3000" dirty="0">
              <a:solidFill>
                <a:srgbClr val="0231FF"/>
              </a:solidFill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an action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dA</a:t>
            </a:r>
            <a:r>
              <a:rPr lang="en-US" sz="3000" dirty="0" smtClean="0">
                <a:solidFill>
                  <a:srgbClr val="0231FF"/>
                </a:solidFill>
              </a:rPr>
              <a:t> clock cycles</a:t>
            </a:r>
            <a:endParaRPr lang="en-US" sz="3000" dirty="0">
              <a:solidFill>
                <a:srgbClr val="023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47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dependencies in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 dependency graph in RMT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Operation dependency graph in </a:t>
            </a:r>
            <a:r>
              <a:rPr lang="en-US" dirty="0" err="1" smtClean="0"/>
              <a:t>dRMT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30" name="Straight Arrow Connector 29"/>
          <p:cNvCxnSpPr>
            <a:stCxn id="32" idx="6"/>
            <a:endCxn id="44" idx="2"/>
          </p:cNvCxnSpPr>
          <p:nvPr/>
        </p:nvCxnSpPr>
        <p:spPr>
          <a:xfrm>
            <a:off x="3487783" y="3458110"/>
            <a:ext cx="1375955" cy="1374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889762" y="3203384"/>
            <a:ext cx="1598021" cy="509451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1097280" y="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863738" y="3230880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7445828" y="3209108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4" idx="6"/>
            <a:endCxn id="45" idx="2"/>
          </p:cNvCxnSpPr>
          <p:nvPr/>
        </p:nvCxnSpPr>
        <p:spPr>
          <a:xfrm flipV="1">
            <a:off x="6461759" y="3460972"/>
            <a:ext cx="984069" cy="1088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683724" y="3513909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</a:p>
          <a:p>
            <a:r>
              <a:rPr lang="en-US" dirty="0" smtClean="0"/>
              <a:t>Dep.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27073" y="3483429"/>
            <a:ext cx="78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</a:p>
          <a:p>
            <a:r>
              <a:rPr lang="en-US" dirty="0" smtClean="0"/>
              <a:t>Dep.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7" idx="6"/>
            <a:endCxn id="35" idx="2"/>
          </p:cNvCxnSpPr>
          <p:nvPr/>
        </p:nvCxnSpPr>
        <p:spPr>
          <a:xfrm flipV="1">
            <a:off x="7306489" y="5287596"/>
            <a:ext cx="775065" cy="1741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92630" y="4998720"/>
            <a:ext cx="1598021" cy="616938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708468" y="5064034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28419" y="5886993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8" idx="6"/>
            <a:endCxn id="36" idx="2"/>
          </p:cNvCxnSpPr>
          <p:nvPr/>
        </p:nvCxnSpPr>
        <p:spPr>
          <a:xfrm>
            <a:off x="9026440" y="6138857"/>
            <a:ext cx="1219195" cy="870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122024" y="5007429"/>
            <a:ext cx="1598021" cy="616938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81554" y="5046618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245635" y="5895702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5" idx="6"/>
            <a:endCxn id="36" idx="2"/>
          </p:cNvCxnSpPr>
          <p:nvPr/>
        </p:nvCxnSpPr>
        <p:spPr>
          <a:xfrm>
            <a:off x="9679575" y="5287596"/>
            <a:ext cx="566060" cy="8599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6"/>
            <a:endCxn id="27" idx="2"/>
          </p:cNvCxnSpPr>
          <p:nvPr/>
        </p:nvCxnSpPr>
        <p:spPr>
          <a:xfrm flipV="1">
            <a:off x="4720045" y="5305012"/>
            <a:ext cx="988423" cy="1088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6"/>
            <a:endCxn id="34" idx="2"/>
          </p:cNvCxnSpPr>
          <p:nvPr/>
        </p:nvCxnSpPr>
        <p:spPr>
          <a:xfrm>
            <a:off x="2490651" y="5307189"/>
            <a:ext cx="631373" cy="870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477586" y="5429794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dM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876798" y="541237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371803" y="5373189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dM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318168" y="6237795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dM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940832" y="542108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4" grpId="0" animBg="1"/>
      <p:bldP spid="45" grpId="0" animBg="1"/>
      <p:bldP spid="4" grpId="0"/>
      <p:bldP spid="11" grpId="0"/>
      <p:bldP spid="26" grpId="0" animBg="1"/>
      <p:bldP spid="27" grpId="0" animBg="1"/>
      <p:bldP spid="28" grpId="0" animBg="1"/>
      <p:bldP spid="34" grpId="0" animBg="1"/>
      <p:bldP spid="35" grpId="0" animBg="1"/>
      <p:bldP spid="36" grpId="0" animBg="1"/>
      <p:bldP spid="70" grpId="0"/>
      <p:bldP spid="71" grpId="0"/>
      <p:bldP spid="72" grpId="0"/>
      <p:bldP spid="73" grpId="0"/>
      <p:bldP spid="7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2" name="Straight Arrow Connector 61"/>
          <p:cNvCxnSpPr>
            <a:stCxn id="60" idx="6"/>
            <a:endCxn id="67" idx="2"/>
          </p:cNvCxnSpPr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Oval 66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70" name="Straight Arrow Connector 69"/>
          <p:cNvCxnSpPr>
            <a:stCxn id="59" idx="6"/>
            <a:endCxn id="60" idx="2"/>
          </p:cNvCxnSpPr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36" name="Straight Arrow Connector 235"/>
          <p:cNvCxnSpPr>
            <a:stCxn id="60" idx="5"/>
            <a:endCxn id="61" idx="2"/>
          </p:cNvCxnSpPr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4023175" y="2214615"/>
            <a:ext cx="7936340" cy="3226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N = 2 </a:t>
            </a:r>
            <a:r>
              <a:rPr lang="en-US" sz="3000" dirty="0" smtClean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processors</a:t>
            </a:r>
            <a:endParaRPr lang="en-US" sz="3000" dirty="0">
              <a:solidFill>
                <a:srgbClr val="0231FF"/>
              </a:solidFill>
              <a:latin typeface="Seravek" charset="0"/>
              <a:ea typeface="Seravek" charset="0"/>
              <a:cs typeface="Seravek" charset="0"/>
            </a:endParaRP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Each </a:t>
            </a:r>
            <a:r>
              <a:rPr lang="en-US" sz="3000" dirty="0" smtClean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proc handles a new packet </a:t>
            </a: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every 2 </a:t>
            </a:r>
            <a:r>
              <a:rPr lang="en-US" sz="3000" dirty="0" smtClean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cycles</a:t>
            </a:r>
            <a:endParaRPr lang="en-US" sz="3000" dirty="0">
              <a:solidFill>
                <a:srgbClr val="0231FF"/>
              </a:solidFill>
              <a:latin typeface="Seravek" charset="0"/>
              <a:ea typeface="Seravek" charset="0"/>
              <a:cs typeface="Seravek" charset="0"/>
            </a:endParaRP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M = 1 (1 match key)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A = 1 (1 field)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 err="1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dM</a:t>
            </a: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 (Match latency) = 2 clock cycles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 err="1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dA</a:t>
            </a: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 (Action latency) = 1 clock cycles</a:t>
            </a:r>
          </a:p>
        </p:txBody>
      </p:sp>
    </p:spTree>
    <p:extLst>
      <p:ext uri="{BB962C8B-B14F-4D97-AF65-F5344CB8AC3E}">
        <p14:creationId xmlns:p14="http://schemas.microsoft.com/office/powerpoint/2010/main" val="43125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0" grpId="1" animBg="1"/>
      <p:bldP spid="61" grpId="0" animBg="1"/>
      <p:bldP spid="61" grpId="1" animBg="1"/>
      <p:bldP spid="64" grpId="0"/>
      <p:bldP spid="65" grpId="0"/>
      <p:bldP spid="66" grpId="0"/>
      <p:bldP spid="67" grpId="0" animBg="1"/>
      <p:bldP spid="68" grpId="0"/>
      <p:bldP spid="235" grpId="0"/>
      <p:bldP spid="2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8442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5067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32003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59132" y="2163651"/>
            <a:ext cx="352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dependency constraints alone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3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Today’s Programmable Switches </a:t>
            </a:r>
            <a:r>
              <a:rPr lang="en-US" smtClean="0"/>
              <a:t>(e.g., RMT)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73198" y="1556769"/>
            <a:ext cx="9399716" cy="3080545"/>
            <a:chOff x="673198" y="1556769"/>
            <a:chExt cx="9465943" cy="3447049"/>
          </a:xfrm>
        </p:grpSpPr>
        <p:grpSp>
          <p:nvGrpSpPr>
            <p:cNvPr id="6" name="Group 42"/>
            <p:cNvGrpSpPr/>
            <p:nvPr/>
          </p:nvGrpSpPr>
          <p:grpSpPr>
            <a:xfrm>
              <a:off x="1219205" y="2741324"/>
              <a:ext cx="8919936" cy="1226449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359747" y="2401110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59747" y="4344773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359747" y="3092389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59747" y="3634175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649957" y="2330407"/>
              <a:ext cx="802569" cy="2233337"/>
              <a:chOff x="8546380" y="1979287"/>
              <a:chExt cx="584011" cy="216550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46380" y="1979287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39144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50022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7131" y="1556771"/>
              <a:ext cx="963360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74292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85169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03472" y="1556770"/>
              <a:ext cx="995873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68330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79208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019607" y="155676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</a:t>
              </a:r>
              <a:r>
                <a:rPr lang="en-US" sz="2000" dirty="0">
                  <a:latin typeface="Seravek"/>
                  <a:cs typeface="Seravek"/>
                </a:rPr>
                <a:t>N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198" y="1794232"/>
              <a:ext cx="547372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21487" y="2347059"/>
              <a:ext cx="1613266" cy="1946882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587648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765357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</p:grpSp>
      <p:grpSp>
        <p:nvGrpSpPr>
          <p:cNvPr id="178" name="Group 177"/>
          <p:cNvGrpSpPr/>
          <p:nvPr/>
        </p:nvGrpSpPr>
        <p:grpSpPr>
          <a:xfrm>
            <a:off x="10732509" y="2478740"/>
            <a:ext cx="524993" cy="1454942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Rectangle 195"/>
          <p:cNvSpPr/>
          <p:nvPr/>
        </p:nvSpPr>
        <p:spPr>
          <a:xfrm>
            <a:off x="10052480" y="1721094"/>
            <a:ext cx="543542" cy="2868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400" dirty="0" err="1" smtClean="0">
                <a:latin typeface="Seravek"/>
                <a:cs typeface="Seravek"/>
              </a:rPr>
              <a:t>Deparser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1452377" y="3070348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724247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16216" y="195630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ravek"/>
                <a:cs typeface="Seravek"/>
              </a:rPr>
              <a:t>Queues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4466959"/>
            <a:ext cx="1506655" cy="2152296"/>
            <a:chOff x="1887006" y="4466959"/>
            <a:chExt cx="1506655" cy="215229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4466959"/>
            <a:ext cx="1506655" cy="2152296"/>
            <a:chOff x="1887006" y="4466959"/>
            <a:chExt cx="1506655" cy="215229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4466959"/>
            <a:ext cx="1506655" cy="2152296"/>
            <a:chOff x="1887006" y="4466959"/>
            <a:chExt cx="1506655" cy="215229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577528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307646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74868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31" name="U-Turn Arrow 230"/>
          <p:cNvSpPr/>
          <p:nvPr/>
        </p:nvSpPr>
        <p:spPr>
          <a:xfrm flipV="1">
            <a:off x="2321120" y="440193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2156145" y="3721515"/>
            <a:ext cx="362257" cy="1004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Seravek"/>
                <a:cs typeface="Seravek"/>
              </a:rPr>
              <a:t> keys</a:t>
            </a:r>
            <a:endParaRPr lang="en-US" sz="2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662883" y="1977030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2780423" y="5227642"/>
            <a:ext cx="362257" cy="909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results</a:t>
            </a:r>
            <a:endParaRPr lang="en-US" sz="2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253" name="U-Turn Arrow 252"/>
          <p:cNvSpPr/>
          <p:nvPr/>
        </p:nvSpPr>
        <p:spPr>
          <a:xfrm flipV="1">
            <a:off x="5039004" y="4338444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U-Turn Arrow 262"/>
          <p:cNvSpPr/>
          <p:nvPr/>
        </p:nvSpPr>
        <p:spPr>
          <a:xfrm flipV="1">
            <a:off x="8178769" y="434112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62196" y="1550301"/>
            <a:ext cx="8529805" cy="50954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1279149" y="1980927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374672" y="1417143"/>
            <a:ext cx="8536287" cy="5304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6221365" y="1976513"/>
            <a:ext cx="520252" cy="2312915"/>
            <a:chOff x="3924300" y="3162300"/>
            <a:chExt cx="609600" cy="2743200"/>
          </a:xfrm>
        </p:grpSpPr>
        <p:sp>
          <p:nvSpPr>
            <p:cNvPr id="255" name="Rectangle 254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0579" y="1976514"/>
            <a:ext cx="520252" cy="2312915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20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15937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2152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0.00023 L -0.00013 -0.2134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0.18047 2.59259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93 L 0.22565 0.000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093 L 0.49375 0.00093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3" grpId="0" animBg="1"/>
      <p:bldP spid="233" grpId="1" animBg="1"/>
      <p:bldP spid="233" grpId="2" animBg="1"/>
      <p:bldP spid="18" grpId="0" animBg="1"/>
      <p:bldP spid="18" grpId="1" animBg="1"/>
      <p:bldP spid="251" grpId="0" animBg="1"/>
      <p:bldP spid="251" grpId="1" animBg="1"/>
      <p:bldP spid="251" grpId="2" animBg="1"/>
      <p:bldP spid="253" grpId="0" animBg="1"/>
      <p:bldP spid="263" grpId="0" animBg="1"/>
      <p:bldP spid="37" grpId="0" animBg="1"/>
      <p:bldP spid="37" grpId="1" animBg="1"/>
      <p:bldP spid="252" grpId="0" animBg="1"/>
      <p:bldP spid="252" grpId="1" animBg="1"/>
      <p:bldP spid="252" grpId="2" animBg="1"/>
      <p:bldP spid="274" grpId="0" animBg="1"/>
      <p:bldP spid="274" grpId="1" animBg="1"/>
      <p:bldP spid="27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66467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6812925" y="3837905"/>
            <a:ext cx="412123" cy="14037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64440" y="5190186"/>
            <a:ext cx="1151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Violates</a:t>
            </a:r>
          </a:p>
          <a:p>
            <a:r>
              <a:rPr lang="en-US" dirty="0" smtClean="0"/>
              <a:t>Action</a:t>
            </a:r>
          </a:p>
          <a:p>
            <a:r>
              <a:rPr lang="en-US" dirty="0" smtClean="0"/>
              <a:t>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3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830522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061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695077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0552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126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4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038617"/>
              </p:ext>
            </p:extLst>
          </p:nvPr>
        </p:nvGraphicFramePr>
        <p:xfrm>
          <a:off x="3796405" y="2754528"/>
          <a:ext cx="812800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640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ILP formulation of scheduling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Assign </a:t>
                </a:r>
                <a:r>
                  <a:rPr lang="en-US" dirty="0"/>
                  <a:t>e</a:t>
                </a:r>
                <a:r>
                  <a:rPr lang="en-US" dirty="0" smtClean="0"/>
                  <a:t>ach operation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Dependency constraints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Ensure schedule </a:t>
                </a:r>
                <a:r>
                  <a:rPr lang="en-US" dirty="0"/>
                  <a:t>can be repeated every N cycles </a:t>
                </a:r>
                <a:r>
                  <a:rPr lang="en-US" dirty="0" smtClean="0"/>
                  <a:t>w/o violating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resource constraints:</a:t>
                </a:r>
              </a:p>
              <a:p>
                <a:pPr lvl="1"/>
                <a:r>
                  <a:rPr lang="en-US" dirty="0" smtClean="0"/>
                  <a:t>Create a circle with N equal sectors,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ssign each operation op to sector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mod N</a:t>
                </a:r>
                <a:r>
                  <a:rPr lang="en-US" dirty="0" smtClean="0"/>
                  <a:t>),</a:t>
                </a:r>
              </a:p>
              <a:p>
                <a:pPr lvl="1"/>
                <a:r>
                  <a:rPr lang="en-US" dirty="0"/>
                  <a:t>E</a:t>
                </a:r>
                <a:r>
                  <a:rPr lang="en-US" dirty="0" smtClean="0"/>
                  <a:t>nforce resource limits on all operations within a sector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38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387737" y="2377440"/>
            <a:ext cx="580426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97191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244147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206449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63795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22572" y="209876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1116874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523618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87849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97189" y="2795452"/>
            <a:ext cx="2364377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718762" y="4767944"/>
            <a:ext cx="1463042" cy="1463041"/>
            <a:chOff x="9718762" y="4767944"/>
            <a:chExt cx="1463042" cy="1463041"/>
          </a:xfrm>
        </p:grpSpPr>
        <p:sp>
          <p:nvSpPr>
            <p:cNvPr id="26" name="Oval 25"/>
            <p:cNvSpPr/>
            <p:nvPr/>
          </p:nvSpPr>
          <p:spPr>
            <a:xfrm>
              <a:off x="9718762" y="4767944"/>
              <a:ext cx="1463042" cy="1463041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0"/>
              <a:endCxn id="26" idx="4"/>
            </p:cNvCxnSpPr>
            <p:nvPr/>
          </p:nvCxnSpPr>
          <p:spPr>
            <a:xfrm>
              <a:off x="10450283" y="4767944"/>
              <a:ext cx="0" cy="146304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6" idx="1"/>
              <a:endCxn id="26" idx="5"/>
            </p:cNvCxnSpPr>
            <p:nvPr/>
          </p:nvCxnSpPr>
          <p:spPr>
            <a:xfrm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6" idx="7"/>
              <a:endCxn id="26" idx="3"/>
            </p:cNvCxnSpPr>
            <p:nvPr/>
          </p:nvCxnSpPr>
          <p:spPr>
            <a:xfrm flipH="1"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6" idx="6"/>
              <a:endCxn id="26" idx="2"/>
            </p:cNvCxnSpPr>
            <p:nvPr/>
          </p:nvCxnSpPr>
          <p:spPr>
            <a:xfrm flipH="1">
              <a:off x="9718762" y="5499465"/>
              <a:ext cx="1463042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262945" y="2795453"/>
                <a:ext cx="2782392" cy="973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&gt;=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𝐿𝑎𝑡𝑒𝑛𝑐𝑦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1, 2</m:t>
                        </m:r>
                      </m:sub>
                    </m:sSub>
                  </m:oMath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945" y="2795453"/>
                <a:ext cx="2782392" cy="973023"/>
              </a:xfrm>
              <a:prstGeom prst="rect">
                <a:avLst/>
              </a:prstGeom>
              <a:blipFill rotWithShape="0">
                <a:blip r:embed="rId9"/>
                <a:stretch>
                  <a:fillRect t="-6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32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1" grpId="0" animBg="1"/>
      <p:bldP spid="22" grpId="0" animBg="1"/>
      <p:bldP spid="31" grpId="0"/>
      <p:bldP spid="32" grpId="0"/>
      <p:bldP spid="33" grpId="0"/>
      <p:bldP spid="34" grpId="0"/>
      <p:bldP spid="35" grpId="0"/>
      <p:bldP spid="49" grpId="0"/>
      <p:bldP spid="50" grpId="0"/>
      <p:bldP spid="51" grpId="0"/>
      <p:bldP spid="53" grpId="0"/>
      <p:bldP spid="5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637870"/>
              </p:ext>
            </p:extLst>
          </p:nvPr>
        </p:nvGraphicFramePr>
        <p:xfrm>
          <a:off x="2357907" y="2971845"/>
          <a:ext cx="7010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</a:t>
                      </a:r>
                      <a:r>
                        <a:rPr lang="en-US" baseline="0" dirty="0" smtClean="0"/>
                        <a:t> Bound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Combined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011" y="1942317"/>
            <a:ext cx="11219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Seravek" charset="0"/>
                <a:ea typeface="Seravek" charset="0"/>
                <a:cs typeface="Seravek" charset="0"/>
              </a:rPr>
              <a:t>N</a:t>
            </a:r>
            <a:r>
              <a:rPr lang="en-US" sz="3200" smtClean="0">
                <a:latin typeface="Seravek" charset="0"/>
                <a:ea typeface="Seravek" charset="0"/>
                <a:cs typeface="Seravek" charset="0"/>
              </a:rPr>
              <a:t>umber 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of processors/stages to run switch.p4 at 1 packet/cycle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0977" y="5164490"/>
            <a:ext cx="10365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dRMT’s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gains are most when the program is imbalanced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8970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38177" y="6052764"/>
            <a:ext cx="775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dRMT’s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performance degrades gracefully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65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feasibility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Unlike RMT, each </a:t>
            </a:r>
            <a:r>
              <a:rPr lang="en-US" dirty="0" err="1"/>
              <a:t>dRMT</a:t>
            </a:r>
            <a:r>
              <a:rPr lang="en-US" dirty="0"/>
              <a:t> processor needs to store full </a:t>
            </a:r>
            <a:r>
              <a:rPr lang="en-US" dirty="0" smtClean="0"/>
              <a:t>program</a:t>
            </a:r>
          </a:p>
          <a:p>
            <a:endParaRPr lang="en-US" dirty="0"/>
          </a:p>
          <a:p>
            <a:r>
              <a:rPr lang="en-US" dirty="0"/>
              <a:t>Need to optimize hardware design</a:t>
            </a:r>
          </a:p>
          <a:p>
            <a:pPr lvl="1"/>
            <a:r>
              <a:rPr lang="en-US" dirty="0"/>
              <a:t>Reduce the number of parallel action fields in a single VLIW from 224 to 32</a:t>
            </a:r>
          </a:p>
          <a:p>
            <a:pPr lvl="1"/>
            <a:r>
              <a:rPr lang="en-US" dirty="0"/>
              <a:t>Empirically sufficient on </a:t>
            </a:r>
            <a:r>
              <a:rPr lang="en-US" dirty="0" smtClean="0"/>
              <a:t>switch.p4</a:t>
            </a:r>
          </a:p>
          <a:p>
            <a:endParaRPr lang="en-US" dirty="0"/>
          </a:p>
          <a:p>
            <a:r>
              <a:rPr lang="en-US" dirty="0" smtClean="0"/>
              <a:t>Hardware area estimates in 16 nm excluding </a:t>
            </a:r>
            <a:r>
              <a:rPr lang="en-US" dirty="0" err="1" smtClean="0"/>
              <a:t>SerDes</a:t>
            </a:r>
            <a:r>
              <a:rPr lang="en-US" dirty="0" smtClean="0"/>
              <a:t> and memory</a:t>
            </a:r>
          </a:p>
          <a:p>
            <a:pPr lvl="1"/>
            <a:r>
              <a:rPr lang="en-US" dirty="0" smtClean="0"/>
              <a:t>32-stage RMT: 39.8 square mm (based on RMT estimates at 28 nm, scaled down to 16 nm)</a:t>
            </a:r>
          </a:p>
          <a:p>
            <a:pPr lvl="1"/>
            <a:r>
              <a:rPr lang="en-US" dirty="0" smtClean="0"/>
              <a:t>32-processor </a:t>
            </a:r>
            <a:r>
              <a:rPr lang="en-US" dirty="0" err="1" smtClean="0"/>
              <a:t>dRMT</a:t>
            </a:r>
            <a:r>
              <a:rPr lang="en-US" dirty="0" smtClean="0"/>
              <a:t> (32-wide VLIW, segment crossbar): 45.5 square mm</a:t>
            </a:r>
          </a:p>
          <a:p>
            <a:pPr lvl="1"/>
            <a:r>
              <a:rPr lang="en-US" dirty="0" smtClean="0"/>
              <a:t>Of the 45.5, 1.74 is due to the crossbar, the rest due to 32 </a:t>
            </a:r>
            <a:r>
              <a:rPr lang="en-US" dirty="0" err="1" smtClean="0"/>
              <a:t>dRMT</a:t>
            </a:r>
            <a:r>
              <a:rPr lang="en-US" dirty="0" smtClean="0"/>
              <a:t> </a:t>
            </a:r>
            <a:r>
              <a:rPr lang="en-US" dirty="0" smtClean="0"/>
              <a:t>cores</a:t>
            </a:r>
          </a:p>
          <a:p>
            <a:pPr lvl="1"/>
            <a:r>
              <a:rPr lang="en-US" dirty="0" smtClean="0"/>
              <a:t>Roughly comparable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5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/>
              <a:t>L</a:t>
            </a:r>
            <a:r>
              <a:rPr lang="en-US" dirty="0" smtClean="0"/>
              <a:t>arge table </a:t>
            </a:r>
            <a:r>
              <a:rPr lang="en-US" dirty="0"/>
              <a:t>split over multiple stages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97333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012216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407311" y="5760915"/>
            <a:ext cx="1219862" cy="851508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990852" y="2901951"/>
            <a:ext cx="4153650" cy="3956048"/>
            <a:chOff x="8033188" y="2901951"/>
            <a:chExt cx="4105325" cy="3956048"/>
          </a:xfrm>
        </p:grpSpPr>
        <p:sp>
          <p:nvSpPr>
            <p:cNvPr id="87" name="Rectangle 86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92755" y="4003713"/>
              <a:ext cx="4045758" cy="1107996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extract key multiple times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Only last stage executes action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match/action capacity</a:t>
              </a: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91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Paper appearing at SIGCOMM 2017</a:t>
            </a:r>
          </a:p>
          <a:p>
            <a:endParaRPr lang="en-US" smtClean="0"/>
          </a:p>
          <a:p>
            <a:r>
              <a:rPr lang="en-US" dirty="0" smtClean="0"/>
              <a:t>Ongoing work: Implementation in programmable NIC</a:t>
            </a:r>
          </a:p>
          <a:p>
            <a:endParaRPr lang="en-US" dirty="0"/>
          </a:p>
          <a:p>
            <a:r>
              <a:rPr lang="en-US" dirty="0" smtClean="0"/>
              <a:t>Future work: State modifications in </a:t>
            </a:r>
            <a:r>
              <a:rPr lang="en-US" dirty="0" err="1" smtClean="0"/>
              <a:t>dRMT</a:t>
            </a:r>
            <a:endParaRPr lang="en-US" dirty="0"/>
          </a:p>
          <a:p>
            <a:pPr lvl="1"/>
            <a:r>
              <a:rPr lang="en-US" dirty="0" smtClean="0"/>
              <a:t>Run-to-completion allows us to spread state modifications over multiple clock cycles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7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Key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efficiently can </a:t>
            </a:r>
            <a:r>
              <a:rPr lang="en-US" dirty="0" err="1" smtClean="0"/>
              <a:t>dRMT</a:t>
            </a:r>
            <a:r>
              <a:rPr lang="en-US" dirty="0" smtClean="0"/>
              <a:t> utilize hardware resources?</a:t>
            </a: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rgbClr val="0231FF"/>
                </a:solidFill>
              </a:rPr>
              <a:t>M</a:t>
            </a:r>
            <a:r>
              <a:rPr lang="en-US" dirty="0" smtClean="0">
                <a:solidFill>
                  <a:srgbClr val="0231FF"/>
                </a:solidFill>
              </a:rPr>
              <a:t>inimum number of processors to run a P4 program</a:t>
            </a:r>
          </a:p>
          <a:p>
            <a:pPr>
              <a:buFont typeface="Wingdings" charset="2"/>
              <a:buChar char="Ø"/>
            </a:pPr>
            <a:endParaRPr lang="en-US" dirty="0">
              <a:solidFill>
                <a:srgbClr val="0231FF"/>
              </a:solidFill>
            </a:endParaRPr>
          </a:p>
          <a:p>
            <a:r>
              <a:rPr lang="en-US" dirty="0"/>
              <a:t>What happens when hardware resources are insufficient?</a:t>
            </a: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rgbClr val="0231FF"/>
                </a:solidFill>
              </a:rPr>
              <a:t>Throughput as a function of the number of processors</a:t>
            </a:r>
          </a:p>
          <a:p>
            <a:pPr>
              <a:buFont typeface="Wingdings" charset="2"/>
              <a:buChar char="Ø"/>
            </a:pPr>
            <a:endParaRPr lang="en-US" dirty="0" smtClean="0">
              <a:solidFill>
                <a:srgbClr val="0231FF"/>
              </a:solidFill>
            </a:endParaRPr>
          </a:p>
          <a:p>
            <a:r>
              <a:rPr lang="en-US" dirty="0" smtClean="0"/>
              <a:t>Is it feasible?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231FF"/>
                </a:solidFill>
              </a:rPr>
              <a:t>Area cost of </a:t>
            </a: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vs. RMT</a:t>
            </a:r>
            <a:endParaRPr lang="en-US" dirty="0">
              <a:solidFill>
                <a:srgbClr val="0231FF"/>
              </a:solidFill>
            </a:endParaRPr>
          </a:p>
          <a:p>
            <a:pPr>
              <a:buFont typeface="Wingdings" charset="2"/>
              <a:buChar char="Ø"/>
            </a:pPr>
            <a:endParaRPr lang="en-US" dirty="0">
              <a:solidFill>
                <a:srgbClr val="0231FF"/>
              </a:solidFill>
            </a:endParaRPr>
          </a:p>
          <a:p>
            <a:pPr>
              <a:buFont typeface="Wingdings" charset="2"/>
              <a:buChar char="Ø"/>
            </a:pPr>
            <a:endParaRPr lang="en-US" dirty="0">
              <a:solidFill>
                <a:srgbClr val="0231FF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13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in architecture relative to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Unlike RMT, </a:t>
            </a:r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Unlike RMT, we need a scratch pad to store action results for delayed execution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Need to optimize hardware design</a:t>
            </a:r>
          </a:p>
          <a:p>
            <a:pPr lvl="1"/>
            <a:r>
              <a:rPr lang="en-US" dirty="0" smtClean="0"/>
              <a:t>Reduce the number of parallel action fields in a single VLIW from 224 to 32</a:t>
            </a:r>
          </a:p>
          <a:p>
            <a:pPr lvl="1"/>
            <a:r>
              <a:rPr lang="en-US" dirty="0" smtClean="0"/>
              <a:t>Empirically sufficient on switch.p4</a:t>
            </a:r>
          </a:p>
        </p:txBody>
      </p:sp>
    </p:spTree>
    <p:extLst>
      <p:ext uri="{BB962C8B-B14F-4D97-AF65-F5344CB8AC3E}">
        <p14:creationId xmlns:p14="http://schemas.microsoft.com/office/powerpoint/2010/main" val="942234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Crossbar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7475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Need to connect 32 processors to 32 memory clusters</a:t>
            </a:r>
          </a:p>
          <a:p>
            <a:endParaRPr lang="en-US" dirty="0"/>
          </a:p>
          <a:p>
            <a:r>
              <a:rPr lang="en-US" dirty="0" smtClean="0"/>
              <a:t>Each processor can generate up to 8 match keys</a:t>
            </a:r>
          </a:p>
          <a:p>
            <a:endParaRPr lang="en-US" dirty="0"/>
          </a:p>
          <a:p>
            <a:r>
              <a:rPr lang="en-US" dirty="0" smtClean="0"/>
              <a:t>Each memory cluster can receive up to 8 match keys</a:t>
            </a:r>
          </a:p>
          <a:p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eed multicasting for large tables spread out over multiple memories</a:t>
            </a:r>
          </a:p>
        </p:txBody>
      </p:sp>
    </p:spTree>
    <p:extLst>
      <p:ext uri="{BB962C8B-B14F-4D97-AF65-F5344CB8AC3E}">
        <p14:creationId xmlns:p14="http://schemas.microsoft.com/office/powerpoint/2010/main" val="83867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Crossbar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possible crossbars:</a:t>
            </a:r>
          </a:p>
          <a:p>
            <a:pPr lvl="1"/>
            <a:r>
              <a:rPr lang="en-US" dirty="0"/>
              <a:t>Unit crossbar: 32*32 </a:t>
            </a:r>
            <a:r>
              <a:rPr lang="en-US" dirty="0" smtClean="0"/>
              <a:t>crossbar with </a:t>
            </a:r>
            <a:r>
              <a:rPr lang="en-US" dirty="0"/>
              <a:t>width to support 8 keys: too restrictive</a:t>
            </a:r>
          </a:p>
          <a:p>
            <a:pPr lvl="1"/>
            <a:r>
              <a:rPr lang="en-US" dirty="0"/>
              <a:t>Full crossbar: (32 * 8) * (32 * 8) crossbar: too expensive to build</a:t>
            </a:r>
          </a:p>
          <a:p>
            <a:pPr lvl="1"/>
            <a:r>
              <a:rPr lang="en-US" dirty="0"/>
              <a:t>Segment crossbar: 8 parallel (32*32) crossbars: feasible, with little loss in </a:t>
            </a:r>
            <a:r>
              <a:rPr lang="en-US" dirty="0" smtClean="0"/>
              <a:t>expressiveness (if tables aren’t split across clusters, equivalent to full)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1584406" y="3905598"/>
            <a:ext cx="2190568" cy="2952402"/>
            <a:chOff x="1584406" y="3905598"/>
            <a:chExt cx="2190568" cy="2952402"/>
          </a:xfrm>
        </p:grpSpPr>
        <p:sp>
          <p:nvSpPr>
            <p:cNvPr id="4" name="Rectangle 3"/>
            <p:cNvSpPr/>
            <p:nvPr/>
          </p:nvSpPr>
          <p:spPr>
            <a:xfrm>
              <a:off x="1584412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584406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1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715033" y="4598352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99550" y="4598352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284067" y="4598352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738783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023300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307817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119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56113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</a:t>
              </a:r>
              <a:r>
                <a:rPr lang="en-US" sz="1600" dirty="0" smtClean="0">
                  <a:solidFill>
                    <a:srgbClr val="002060"/>
                  </a:solidFill>
                </a:rPr>
                <a:t>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886740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171257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455774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910490" y="5649061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95007" y="5649061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79524" y="5649061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urved Connector 19"/>
            <p:cNvCxnSpPr>
              <a:stCxn id="22" idx="4"/>
              <a:endCxn id="17" idx="0"/>
            </p:cNvCxnSpPr>
            <p:nvPr/>
          </p:nvCxnSpPr>
          <p:spPr>
            <a:xfrm rot="5400000">
              <a:off x="1959607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endCxn id="18" idx="0"/>
            </p:cNvCxnSpPr>
            <p:nvPr/>
          </p:nvCxnSpPr>
          <p:spPr>
            <a:xfrm rot="5400000">
              <a:off x="2244124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endCxn id="19" idx="0"/>
            </p:cNvCxnSpPr>
            <p:nvPr/>
          </p:nvCxnSpPr>
          <p:spPr>
            <a:xfrm rot="5400000">
              <a:off x="2528641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99601" y="6532988"/>
              <a:ext cx="1883245" cy="32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Unit Crossbar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603823" y="3905599"/>
            <a:ext cx="2190568" cy="2952401"/>
            <a:chOff x="4603823" y="3905599"/>
            <a:chExt cx="2190568" cy="2952401"/>
          </a:xfrm>
        </p:grpSpPr>
        <p:sp>
          <p:nvSpPr>
            <p:cNvPr id="42" name="Rectangle 41"/>
            <p:cNvSpPr/>
            <p:nvPr/>
          </p:nvSpPr>
          <p:spPr>
            <a:xfrm>
              <a:off x="4603829" y="3905599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1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3823" y="5581019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1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4734450" y="4598353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018967" y="4598353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303484" y="4598353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758200" y="564906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42717" y="5649062"/>
              <a:ext cx="166254" cy="1781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327234" y="5649062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75536" y="3905599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5530" y="5581019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</a:t>
              </a:r>
              <a:r>
                <a:rPr lang="en-US" sz="1600" dirty="0" smtClean="0">
                  <a:solidFill>
                    <a:srgbClr val="002060"/>
                  </a:solidFill>
                </a:rPr>
                <a:t>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5906157" y="4598353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190674" y="4598353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475191" y="4598353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929907" y="564906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6214424" y="5649062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498941" y="564906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Curved Connector 57"/>
            <p:cNvCxnSpPr/>
            <p:nvPr/>
          </p:nvCxnSpPr>
          <p:spPr>
            <a:xfrm rot="16200000" flipH="1">
              <a:off x="5806953" y="4958814"/>
              <a:ext cx="898666" cy="53400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58"/>
            <p:cNvCxnSpPr/>
            <p:nvPr/>
          </p:nvCxnSpPr>
          <p:spPr>
            <a:xfrm rot="5400000">
              <a:off x="5121282" y="4496535"/>
              <a:ext cx="872579" cy="143247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/>
            <p:nvPr/>
          </p:nvCxnSpPr>
          <p:spPr>
            <a:xfrm rot="5400000">
              <a:off x="5849394" y="4940130"/>
              <a:ext cx="872579" cy="54528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810459" y="6532988"/>
              <a:ext cx="1883245" cy="32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Full Crossbar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622346" y="3905598"/>
            <a:ext cx="2190568" cy="2952402"/>
            <a:chOff x="7622346" y="3905598"/>
            <a:chExt cx="2190568" cy="2952402"/>
          </a:xfrm>
        </p:grpSpPr>
        <p:sp>
          <p:nvSpPr>
            <p:cNvPr id="64" name="Rectangle 63"/>
            <p:cNvSpPr/>
            <p:nvPr/>
          </p:nvSpPr>
          <p:spPr>
            <a:xfrm>
              <a:off x="7622352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1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622346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1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7752973" y="4598352"/>
              <a:ext cx="166254" cy="17813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8037490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8322007" y="4598352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776723" y="5649061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8061240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8345757" y="5649061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794059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794053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</a:t>
              </a:r>
              <a:r>
                <a:rPr lang="en-US" sz="1600" dirty="0" smtClean="0">
                  <a:solidFill>
                    <a:srgbClr val="002060"/>
                  </a:solidFill>
                </a:rPr>
                <a:t>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8924680" y="4598352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9209197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9493714" y="4598352"/>
              <a:ext cx="166254" cy="17813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8948430" y="5649061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9232947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9517464" y="5649061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Curved Connector 79"/>
            <p:cNvCxnSpPr/>
            <p:nvPr/>
          </p:nvCxnSpPr>
          <p:spPr>
            <a:xfrm rot="5400000">
              <a:off x="7997547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urved Connector 80"/>
            <p:cNvCxnSpPr/>
            <p:nvPr/>
          </p:nvCxnSpPr>
          <p:spPr>
            <a:xfrm rot="16200000" flipH="1">
              <a:off x="8867917" y="5200896"/>
              <a:ext cx="872579" cy="23750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81"/>
            <p:cNvCxnSpPr/>
            <p:nvPr/>
          </p:nvCxnSpPr>
          <p:spPr>
            <a:xfrm rot="5400000">
              <a:off x="8566581" y="4638800"/>
              <a:ext cx="872579" cy="114795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7800480" y="6532988"/>
              <a:ext cx="1883245" cy="32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Segment Crossbar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6783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periodic resource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Indicator variables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I[op, q, r] </a:t>
                </a:r>
                <a:r>
                  <a:rPr lang="en-US" dirty="0" smtClean="0"/>
                  <a:t>to denote whether operation op has quotient q and remainder r when divided by 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)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3000" b="0" i="0" dirty="0" smtClean="0">
                            <a:solidFill>
                              <a:schemeClr val="tx1"/>
                            </a:solidFill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3000" dirty="0">
                  <a:solidFill>
                    <a:srgbClr val="0231FF"/>
                  </a:solidFill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dividend = divisor * quotient + remainder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1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q, r are unique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&lt;= A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action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constraints are </a:t>
                </a:r>
                <a:r>
                  <a:rPr lang="en-US" sz="3000" dirty="0">
                    <a:solidFill>
                      <a:srgbClr val="0231FF"/>
                    </a:solidFill>
                  </a:rPr>
                  <a:t>not violated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260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design for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66981" y="1888139"/>
            <a:ext cx="1134220" cy="33069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1157" y="1542396"/>
            <a:ext cx="1122958" cy="3306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Packet Header Vector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(4Kb)</a:t>
            </a:r>
          </a:p>
        </p:txBody>
      </p:sp>
      <p:sp>
        <p:nvSpPr>
          <p:cNvPr id="6" name="Rectangle 5"/>
          <p:cNvSpPr/>
          <p:nvPr/>
        </p:nvSpPr>
        <p:spPr>
          <a:xfrm>
            <a:off x="7998408" y="1754041"/>
            <a:ext cx="799729" cy="3314518"/>
          </a:xfrm>
          <a:custGeom>
            <a:avLst/>
            <a:gdLst>
              <a:gd name="connsiteX0" fmla="*/ 0 w 645216"/>
              <a:gd name="connsiteY0" fmla="*/ 0 h 3314518"/>
              <a:gd name="connsiteX1" fmla="*/ 645216 w 645216"/>
              <a:gd name="connsiteY1" fmla="*/ 0 h 3314518"/>
              <a:gd name="connsiteX2" fmla="*/ 645216 w 645216"/>
              <a:gd name="connsiteY2" fmla="*/ 3314518 h 3314518"/>
              <a:gd name="connsiteX3" fmla="*/ 0 w 645216"/>
              <a:gd name="connsiteY3" fmla="*/ 3314518 h 3314518"/>
              <a:gd name="connsiteX4" fmla="*/ 0 w 645216"/>
              <a:gd name="connsiteY4" fmla="*/ 0 h 3314518"/>
              <a:gd name="connsiteX0" fmla="*/ 5212 w 650428"/>
              <a:gd name="connsiteY0" fmla="*/ 0 h 3314518"/>
              <a:gd name="connsiteX1" fmla="*/ 650428 w 650428"/>
              <a:gd name="connsiteY1" fmla="*/ 0 h 3314518"/>
              <a:gd name="connsiteX2" fmla="*/ 650428 w 650428"/>
              <a:gd name="connsiteY2" fmla="*/ 3314518 h 3314518"/>
              <a:gd name="connsiteX3" fmla="*/ 5212 w 650428"/>
              <a:gd name="connsiteY3" fmla="*/ 3314518 h 3314518"/>
              <a:gd name="connsiteX4" fmla="*/ 0 w 650428"/>
              <a:gd name="connsiteY4" fmla="*/ 1544879 h 3314518"/>
              <a:gd name="connsiteX5" fmla="*/ 5212 w 650428"/>
              <a:gd name="connsiteY5" fmla="*/ 0 h 331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0428" h="3314518">
                <a:moveTo>
                  <a:pt x="5212" y="0"/>
                </a:moveTo>
                <a:lnTo>
                  <a:pt x="650428" y="0"/>
                </a:lnTo>
                <a:lnTo>
                  <a:pt x="650428" y="3314518"/>
                </a:lnTo>
                <a:lnTo>
                  <a:pt x="5212" y="3314518"/>
                </a:lnTo>
                <a:cubicBezTo>
                  <a:pt x="3475" y="2724638"/>
                  <a:pt x="1737" y="2134759"/>
                  <a:pt x="0" y="1544879"/>
                </a:cubicBezTo>
                <a:cubicBezTo>
                  <a:pt x="1737" y="1029919"/>
                  <a:pt x="3475" y="514960"/>
                  <a:pt x="5212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798142" y="1834206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798142" y="1997937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798142" y="2182610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29332" y="1542396"/>
            <a:ext cx="794423" cy="33069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3024115" y="3195870"/>
            <a:ext cx="805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70620" y="5983643"/>
            <a:ext cx="2680494" cy="7406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3" name="Elbow Connector 12"/>
          <p:cNvCxnSpPr>
            <a:endCxn id="23" idx="1"/>
          </p:cNvCxnSpPr>
          <p:nvPr/>
        </p:nvCxnSpPr>
        <p:spPr>
          <a:xfrm>
            <a:off x="4623755" y="3195870"/>
            <a:ext cx="839414" cy="28962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 flipH="1" flipV="1">
            <a:off x="6690617" y="4678209"/>
            <a:ext cx="1343395" cy="1272187"/>
          </a:xfrm>
          <a:prstGeom prst="bentConnector3">
            <a:avLst>
              <a:gd name="adj1" fmla="val 99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988082" y="6005882"/>
            <a:ext cx="2954187" cy="7161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VLIW Instruction Table</a:t>
            </a:r>
          </a:p>
        </p:txBody>
      </p:sp>
      <p:cxnSp>
        <p:nvCxnSpPr>
          <p:cNvPr id="16" name="Straight Arrow Connector 15"/>
          <p:cNvCxnSpPr>
            <a:stCxn id="23" idx="6"/>
            <a:endCxn id="27" idx="1"/>
          </p:cNvCxnSpPr>
          <p:nvPr/>
        </p:nvCxnSpPr>
        <p:spPr>
          <a:xfrm>
            <a:off x="7751114" y="6353975"/>
            <a:ext cx="236968" cy="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222274" y="5839286"/>
            <a:ext cx="1516224" cy="96247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002060"/>
                </a:solidFill>
              </a:rPr>
              <a:t>Config</a:t>
            </a:r>
            <a:endParaRPr lang="en-US" sz="2400" dirty="0">
              <a:solidFill>
                <a:srgbClr val="002060"/>
              </a:solidFill>
            </a:endParaRP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Table</a:t>
            </a:r>
          </a:p>
        </p:txBody>
      </p:sp>
      <p:cxnSp>
        <p:nvCxnSpPr>
          <p:cNvPr id="18" name="Elbow Connector 17"/>
          <p:cNvCxnSpPr/>
          <p:nvPr/>
        </p:nvCxnSpPr>
        <p:spPr>
          <a:xfrm rot="16200000" flipV="1">
            <a:off x="3918996" y="5156891"/>
            <a:ext cx="989942" cy="3748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01960" y="5970763"/>
            <a:ext cx="1600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Crossbar </a:t>
            </a:r>
            <a:r>
              <a:rPr lang="en-US" sz="2400" smtClean="0"/>
              <a:t>to</a:t>
            </a:r>
          </a:p>
          <a:p>
            <a:pPr algn="ctr"/>
            <a:r>
              <a:rPr lang="en-US" sz="2400" dirty="0" smtClean="0"/>
              <a:t>Memories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9225689" y="1702042"/>
            <a:ext cx="400110" cy="639450"/>
            <a:chOff x="8844431" y="1455574"/>
            <a:chExt cx="400110" cy="639450"/>
          </a:xfrm>
        </p:grpSpPr>
        <p:grpSp>
          <p:nvGrpSpPr>
            <p:cNvPr id="21" name="Group 20" title="ALU"/>
            <p:cNvGrpSpPr/>
            <p:nvPr/>
          </p:nvGrpSpPr>
          <p:grpSpPr>
            <a:xfrm>
              <a:off x="8901532" y="1482638"/>
              <a:ext cx="320040" cy="612386"/>
              <a:chOff x="7068312" y="1524262"/>
              <a:chExt cx="320040" cy="612386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7068312" y="1524262"/>
                <a:ext cx="320040" cy="112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7388352" y="1636776"/>
                <a:ext cx="0" cy="3111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7068312" y="1947939"/>
                <a:ext cx="320040" cy="1887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068312" y="1524262"/>
                <a:ext cx="8565" cy="6123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 rot="5400000">
              <a:off x="8744051" y="1555954"/>
              <a:ext cx="600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  <a:endParaRPr lang="en-US" sz="240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1808796" y="5377620"/>
            <a:ext cx="1308158" cy="6614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Thread Select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28075" y="2967408"/>
            <a:ext cx="1162181" cy="11223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Scratch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Pad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6709166" y="4089772"/>
            <a:ext cx="11554" cy="189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290256" y="3528590"/>
            <a:ext cx="705151" cy="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27707" y="4286019"/>
            <a:ext cx="13282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640b Key</a:t>
            </a:r>
          </a:p>
        </p:txBody>
      </p:sp>
      <p:sp>
        <p:nvSpPr>
          <p:cNvPr id="32" name="TextBox 31"/>
          <p:cNvSpPr txBox="1"/>
          <p:nvPr/>
        </p:nvSpPr>
        <p:spPr>
          <a:xfrm rot="5400000">
            <a:off x="7032356" y="2993194"/>
            <a:ext cx="28108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Action Input </a:t>
            </a:r>
            <a:r>
              <a:rPr lang="en-US" sz="2400" dirty="0" smtClean="0"/>
              <a:t>Selector</a:t>
            </a:r>
          </a:p>
          <a:p>
            <a:pPr algn="ctr"/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33" name="Elbow Connector 32"/>
          <p:cNvCxnSpPr/>
          <p:nvPr/>
        </p:nvCxnSpPr>
        <p:spPr>
          <a:xfrm flipV="1">
            <a:off x="3116954" y="4849343"/>
            <a:ext cx="1109590" cy="8590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820503" y="4584555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820503" y="4748286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820503" y="4932959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9248050" y="4452391"/>
            <a:ext cx="400110" cy="639450"/>
            <a:chOff x="8844431" y="1455574"/>
            <a:chExt cx="400110" cy="639450"/>
          </a:xfrm>
        </p:grpSpPr>
        <p:grpSp>
          <p:nvGrpSpPr>
            <p:cNvPr id="38" name="Group 37" title="ALU"/>
            <p:cNvGrpSpPr/>
            <p:nvPr/>
          </p:nvGrpSpPr>
          <p:grpSpPr>
            <a:xfrm>
              <a:off x="8901532" y="1482638"/>
              <a:ext cx="320040" cy="612386"/>
              <a:chOff x="7068312" y="1524262"/>
              <a:chExt cx="320040" cy="612386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068312" y="1524262"/>
                <a:ext cx="320040" cy="112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388352" y="1636776"/>
                <a:ext cx="0" cy="3111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7068312" y="1947939"/>
                <a:ext cx="320040" cy="1887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068312" y="1524262"/>
                <a:ext cx="8565" cy="6123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 rot="5400000">
              <a:off x="8744051" y="1555954"/>
              <a:ext cx="600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  <a:endParaRPr lang="en-US" sz="2400" dirty="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9921100" y="1784284"/>
            <a:ext cx="804448" cy="33069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5400000">
            <a:off x="8838928" y="2999696"/>
            <a:ext cx="304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Action Output </a:t>
            </a:r>
            <a:r>
              <a:rPr lang="en-US" sz="2400" dirty="0" smtClean="0"/>
              <a:t>Selector</a:t>
            </a:r>
          </a:p>
          <a:p>
            <a:pPr algn="ctr"/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46" name="Straight Arrow Connector 45"/>
          <p:cNvCxnSpPr>
            <a:stCxn id="27" idx="0"/>
          </p:cNvCxnSpPr>
          <p:nvPr/>
        </p:nvCxnSpPr>
        <p:spPr>
          <a:xfrm flipH="1" flipV="1">
            <a:off x="9448105" y="5053261"/>
            <a:ext cx="17071" cy="95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942410" y="5376146"/>
            <a:ext cx="122418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Op code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8469419" y="5082383"/>
            <a:ext cx="22894" cy="93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213147" y="5382762"/>
            <a:ext cx="62869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/>
              <a:t>Ctrl</a:t>
            </a:r>
            <a:endParaRPr lang="en-US" sz="2400" dirty="0"/>
          </a:p>
        </p:txBody>
      </p:sp>
      <p:cxnSp>
        <p:nvCxnSpPr>
          <p:cNvPr id="50" name="Straight Arrow Connector 49"/>
          <p:cNvCxnSpPr>
            <a:endCxn id="52" idx="3"/>
          </p:cNvCxnSpPr>
          <p:nvPr/>
        </p:nvCxnSpPr>
        <p:spPr>
          <a:xfrm flipH="1" flipV="1">
            <a:off x="9425744" y="2302912"/>
            <a:ext cx="22361" cy="214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5400000">
            <a:off x="9158389" y="3125350"/>
            <a:ext cx="67999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/>
              <a:t>… …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9625196" y="4741623"/>
            <a:ext cx="295297" cy="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7" idx="1"/>
          </p:cNvCxnSpPr>
          <p:nvPr/>
        </p:nvCxnSpPr>
        <p:spPr>
          <a:xfrm flipH="1" flipV="1">
            <a:off x="1901157" y="3195870"/>
            <a:ext cx="8824391" cy="241888"/>
          </a:xfrm>
          <a:prstGeom prst="bentConnector5">
            <a:avLst>
              <a:gd name="adj1" fmla="val -2591"/>
              <a:gd name="adj2" fmla="val 878077"/>
              <a:gd name="adj3" fmla="val 102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7" idx="2"/>
          </p:cNvCxnSpPr>
          <p:nvPr/>
        </p:nvCxnSpPr>
        <p:spPr>
          <a:xfrm flipH="1" flipV="1">
            <a:off x="2462636" y="4849344"/>
            <a:ext cx="239" cy="52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31385" y="4958335"/>
            <a:ext cx="1819729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8x96b </a:t>
            </a:r>
            <a:r>
              <a:rPr lang="en-US" sz="2400" smtClean="0"/>
              <a:t>Action</a:t>
            </a:r>
          </a:p>
          <a:p>
            <a:pPr algn="ctr"/>
            <a:r>
              <a:rPr lang="en-US" sz="2400" dirty="0" smtClean="0"/>
              <a:t>Memory</a:t>
            </a:r>
            <a:endParaRPr lang="en-US" sz="2400" dirty="0"/>
          </a:p>
        </p:txBody>
      </p:sp>
      <p:cxnSp>
        <p:nvCxnSpPr>
          <p:cNvPr id="56" name="Elbow Connector 55"/>
          <p:cNvCxnSpPr>
            <a:endCxn id="8" idx="4"/>
          </p:cNvCxnSpPr>
          <p:nvPr/>
        </p:nvCxnSpPr>
        <p:spPr>
          <a:xfrm>
            <a:off x="3359392" y="1473294"/>
            <a:ext cx="4639016" cy="1825626"/>
          </a:xfrm>
          <a:prstGeom prst="bentConnector3">
            <a:avLst>
              <a:gd name="adj1" fmla="val 90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7" idx="3"/>
          </p:cNvCxnSpPr>
          <p:nvPr/>
        </p:nvCxnSpPr>
        <p:spPr>
          <a:xfrm flipV="1">
            <a:off x="3024115" y="1464978"/>
            <a:ext cx="326724" cy="17308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5400000">
            <a:off x="2546422" y="2745820"/>
            <a:ext cx="3329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Match Key Generation </a:t>
            </a:r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9616065" y="2035299"/>
            <a:ext cx="295297" cy="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517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6388"/>
            <a:ext cx="11045733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 smtClean="0"/>
              <a:t>Parallel table lookups that exceed key gen. capacity of a stage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703683" y="6062662"/>
            <a:ext cx="480050" cy="559907"/>
          </a:xfrm>
          <a:prstGeom prst="rect">
            <a:avLst/>
          </a:prstGeom>
          <a:solidFill>
            <a:srgbClr val="00FDFF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7990851" y="2901951"/>
            <a:ext cx="4141383" cy="3956048"/>
            <a:chOff x="8033188" y="2901951"/>
            <a:chExt cx="4093201" cy="3956048"/>
          </a:xfrm>
        </p:grpSpPr>
        <p:sp>
          <p:nvSpPr>
            <p:cNvPr id="82" name="Rectangle 81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241947" y="3974743"/>
              <a:ext cx="3792334" cy="1107996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spread tables across multiple stages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memory capacity</a:t>
              </a:r>
              <a:endParaRPr lang="en-US" sz="2200" dirty="0"/>
            </a:p>
          </p:txBody>
        </p:sp>
      </p:grpSp>
      <p:sp>
        <p:nvSpPr>
          <p:cNvPr id="83" name="Rectangle 82"/>
          <p:cNvSpPr/>
          <p:nvPr/>
        </p:nvSpPr>
        <p:spPr>
          <a:xfrm>
            <a:off x="1698030" y="5760915"/>
            <a:ext cx="1435828" cy="303648"/>
          </a:xfrm>
          <a:prstGeom prst="rect">
            <a:avLst/>
          </a:prstGeom>
          <a:solidFill>
            <a:srgbClr val="00FA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91084" y="5330179"/>
            <a:ext cx="569489" cy="414711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274348" y="5382668"/>
            <a:ext cx="910890" cy="362222"/>
          </a:xfrm>
          <a:prstGeom prst="rect">
            <a:avLst/>
          </a:prstGeom>
          <a:solidFill>
            <a:srgbClr val="FF93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195893" y="6078688"/>
            <a:ext cx="855740" cy="533735"/>
          </a:xfrm>
          <a:prstGeom prst="rect">
            <a:avLst/>
          </a:prstGeom>
          <a:solidFill>
            <a:srgbClr val="FFFC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4562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0.18958 2.59259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79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0.18906 -2.59259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5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96296E-6 L 0.1888 2.96296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3" grpId="0" animBg="1"/>
      <p:bldP spid="83" grpId="1" animBg="1"/>
      <p:bldP spid="86" grpId="0" animBg="1"/>
      <p:bldP spid="86" grpId="1" animBg="1"/>
      <p:bldP spid="87" grpId="0" animBg="1"/>
      <p:bldP spid="87" grpId="1" animBg="1"/>
      <p:bldP spid="8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61374"/>
            <a:ext cx="5157787" cy="1339402"/>
          </a:xfrm>
        </p:spPr>
        <p:txBody>
          <a:bodyPr/>
          <a:lstStyle/>
          <a:p>
            <a:r>
              <a:rPr lang="en-US" dirty="0"/>
              <a:t>Network processors (IXP, </a:t>
            </a:r>
            <a:r>
              <a:rPr lang="en-US" dirty="0" err="1"/>
              <a:t>Netronome</a:t>
            </a:r>
            <a:r>
              <a:rPr lang="en-US" dirty="0"/>
              <a:t>, Quantum Flow)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Run-to-completion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hared memory</a:t>
            </a:r>
          </a:p>
          <a:p>
            <a:pPr lvl="1"/>
            <a:r>
              <a:rPr lang="en-US" dirty="0" smtClean="0"/>
              <a:t>X86-like instructions</a:t>
            </a:r>
          </a:p>
          <a:p>
            <a:pPr lvl="1"/>
            <a:r>
              <a:rPr lang="en-US" dirty="0" smtClean="0"/>
              <a:t>Caches,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emory hierarchies,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eneral-purpose interconnects,</a:t>
            </a:r>
          </a:p>
          <a:p>
            <a:pPr lvl="1"/>
            <a:r>
              <a:rPr lang="en-US" dirty="0" smtClean="0"/>
              <a:t>Hard to provide determinism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856668" cy="36845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Run-to-completion</a:t>
            </a:r>
          </a:p>
          <a:p>
            <a:r>
              <a:rPr lang="en-US" sz="2400" dirty="0" smtClean="0"/>
              <a:t>Shared memory</a:t>
            </a:r>
          </a:p>
          <a:p>
            <a:r>
              <a:rPr lang="en-US" sz="2400" dirty="0" smtClean="0"/>
              <a:t>VLIW instructions with more parallelism</a:t>
            </a:r>
          </a:p>
          <a:p>
            <a:r>
              <a:rPr lang="en-US" sz="2400" dirty="0" smtClean="0"/>
              <a:t>No caches</a:t>
            </a:r>
          </a:p>
          <a:p>
            <a:r>
              <a:rPr lang="en-US" sz="2400" dirty="0" smtClean="0"/>
              <a:t>Single level of memory</a:t>
            </a:r>
          </a:p>
          <a:p>
            <a:r>
              <a:rPr lang="en-US" sz="2400" dirty="0" smtClean="0"/>
              <a:t>Custom crossbar</a:t>
            </a:r>
          </a:p>
          <a:p>
            <a:r>
              <a:rPr lang="en-US" sz="2400" dirty="0" smtClean="0"/>
              <a:t>Compiler solves ILP to provide deterministic latency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9824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3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Forces rigid order on operations: </a:t>
            </a:r>
            <a:r>
              <a:rPr lang="en-US" sz="2600" dirty="0" err="1" smtClean="0">
                <a:solidFill>
                  <a:srgbClr val="0231FF"/>
                </a:solidFill>
              </a:rPr>
              <a:t>match→action→match→action</a:t>
            </a:r>
            <a:r>
              <a:rPr lang="en-US" sz="2600" dirty="0" smtClean="0">
                <a:solidFill>
                  <a:srgbClr val="0231FF"/>
                </a:solidFill>
              </a:rPr>
              <a:t>→</a:t>
            </a:r>
            <a:r>
              <a:rPr lang="mr-IN" sz="2600" dirty="0" smtClean="0">
                <a:solidFill>
                  <a:srgbClr val="0231FF"/>
                </a:solidFill>
              </a:rPr>
              <a:t>…</a:t>
            </a:r>
            <a:endParaRPr lang="en-US" sz="2600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 Wastes resources for “imbalanced”</a:t>
            </a:r>
            <a:r>
              <a:rPr lang="en-US" i="1" dirty="0" smtClean="0"/>
              <a:t> </a:t>
            </a:r>
            <a:r>
              <a:rPr lang="en-US" dirty="0" smtClean="0"/>
              <a:t>programs</a:t>
            </a: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smtClean="0"/>
              <a:t>Tables without a match &amp; default action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748811" y="3312029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4626855" y="5678553"/>
            <a:ext cx="1152127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Seravek" charset="0"/>
                <a:ea typeface="Seravek" charset="0"/>
                <a:cs typeface="Seravek" charset="0"/>
              </a:rPr>
              <a:t>Default action</a:t>
            </a:r>
            <a:endParaRPr lang="en-US" sz="200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4005022" y="3825053"/>
            <a:ext cx="644624" cy="1748502"/>
            <a:chOff x="3978896" y="3681360"/>
            <a:chExt cx="644624" cy="2048864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3981831" y="368136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978896" y="369127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419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S</a:t>
            </a:r>
            <a:r>
              <a:rPr lang="en-US" dirty="0" smtClean="0"/>
              <a:t>uffers performance cliff if program doesn’t fit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Recirculate packet to “extend” pipeline → Lowers throughput 2x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48811" y="2841765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7830" y="4705491"/>
            <a:ext cx="10855234" cy="1845817"/>
            <a:chOff x="587830" y="4705491"/>
            <a:chExt cx="10855234" cy="1845817"/>
          </a:xfrm>
        </p:grpSpPr>
        <p:sp>
          <p:nvSpPr>
            <p:cNvPr id="4" name="Freeform 3"/>
            <p:cNvSpPr/>
            <p:nvPr/>
          </p:nvSpPr>
          <p:spPr>
            <a:xfrm>
              <a:off x="587830" y="4705491"/>
              <a:ext cx="10855234" cy="1371833"/>
            </a:xfrm>
            <a:custGeom>
              <a:avLst/>
              <a:gdLst>
                <a:gd name="connsiteX0" fmla="*/ 10437223 w 10437223"/>
                <a:gd name="connsiteY0" fmla="*/ 0 h 1306286"/>
                <a:gd name="connsiteX1" fmla="*/ 10437223 w 10437223"/>
                <a:gd name="connsiteY1" fmla="*/ 1306286 h 1306286"/>
                <a:gd name="connsiteX2" fmla="*/ 0 w 10437223"/>
                <a:gd name="connsiteY2" fmla="*/ 1306286 h 1306286"/>
                <a:gd name="connsiteX3" fmla="*/ 0 w 10437223"/>
                <a:gd name="connsiteY3" fmla="*/ 104503 h 1306286"/>
                <a:gd name="connsiteX4" fmla="*/ 404949 w 10437223"/>
                <a:gd name="connsiteY4" fmla="*/ 104503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7223" h="1306286">
                  <a:moveTo>
                    <a:pt x="10437223" y="0"/>
                  </a:moveTo>
                  <a:lnTo>
                    <a:pt x="10437223" y="1306286"/>
                  </a:lnTo>
                  <a:lnTo>
                    <a:pt x="0" y="1306286"/>
                  </a:lnTo>
                  <a:lnTo>
                    <a:pt x="0" y="104503"/>
                  </a:lnTo>
                  <a:lnTo>
                    <a:pt x="404949" y="104503"/>
                  </a:lnTo>
                </a:path>
              </a:pathLst>
            </a:cu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17736" y="6089643"/>
              <a:ext cx="2986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Seravek"/>
                  <a:cs typeface="Seravek"/>
                </a:rPr>
                <a:t>Recirculate to ingress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5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871961" cy="4351338"/>
          </a:xfrm>
        </p:spPr>
        <p:txBody>
          <a:bodyPr/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Conflates 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Forces </a:t>
            </a:r>
            <a:r>
              <a:rPr lang="en-US" dirty="0"/>
              <a:t>rigid order on </a:t>
            </a:r>
            <a:r>
              <a:rPr lang="en-US" dirty="0" smtClean="0"/>
              <a:t>operations (</a:t>
            </a:r>
            <a:r>
              <a:rPr lang="en-US" sz="2600" dirty="0" err="1" smtClean="0"/>
              <a:t>match</a:t>
            </a:r>
            <a:r>
              <a:rPr lang="en-US" sz="2600" dirty="0" err="1"/>
              <a:t>→action→match→action</a:t>
            </a:r>
            <a:r>
              <a:rPr lang="en-US" sz="2600" dirty="0" smtClean="0"/>
              <a:t>→ </a:t>
            </a:r>
            <a:r>
              <a:rPr lang="mr-IN" sz="2600" dirty="0" smtClean="0"/>
              <a:t>…</a:t>
            </a:r>
            <a:r>
              <a:rPr lang="en-US" sz="2600" dirty="0"/>
              <a:t>)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Suffers </a:t>
            </a:r>
            <a:r>
              <a:rPr lang="en-US" dirty="0"/>
              <a:t>performance cliff if program doesn’t fit</a:t>
            </a: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594240"/>
            <a:ext cx="11153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The </a:t>
            </a: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architecture solves all 3 problems </a:t>
            </a:r>
          </a:p>
          <a:p>
            <a:endParaRPr lang="en-US" sz="1600" dirty="0" smtClean="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3200" dirty="0" smtClean="0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rPr>
              <a:t>Key idea: </a:t>
            </a:r>
          </a:p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Disaggregate hardware resources of a programmable switch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09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3526" y="1556769"/>
            <a:ext cx="11917540" cy="5062486"/>
            <a:chOff x="83526" y="1556769"/>
            <a:chExt cx="11917540" cy="5062486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556769"/>
              <a:ext cx="9399716" cy="3080545"/>
              <a:chOff x="673198" y="1556769"/>
              <a:chExt cx="9465943" cy="3447049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556771"/>
                <a:ext cx="963360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556770"/>
                <a:ext cx="995873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19607" y="1556769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</a:t>
                </a:r>
                <a:r>
                  <a:rPr lang="en-US" sz="2000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400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34705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grpSp>
          <p:nvGrpSpPr>
            <p:cNvPr id="178" name="Group 177"/>
            <p:cNvGrpSpPr/>
            <p:nvPr/>
          </p:nvGrpSpPr>
          <p:grpSpPr>
            <a:xfrm>
              <a:off x="10732509" y="2478740"/>
              <a:ext cx="524993" cy="1454942"/>
              <a:chOff x="6749312" y="3009900"/>
              <a:chExt cx="527796" cy="1790700"/>
            </a:xfrm>
          </p:grpSpPr>
          <p:grpSp>
            <p:nvGrpSpPr>
              <p:cNvPr id="180" name="Group 65"/>
              <p:cNvGrpSpPr/>
              <p:nvPr/>
            </p:nvGrpSpPr>
            <p:grpSpPr>
              <a:xfrm>
                <a:off x="6749319" y="3009900"/>
                <a:ext cx="527789" cy="298464"/>
                <a:chOff x="7660968" y="1751777"/>
                <a:chExt cx="1040580" cy="450645"/>
              </a:xfrm>
            </p:grpSpPr>
            <p:sp>
              <p:nvSpPr>
                <p:cNvPr id="193" name="Freeform 19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4" name="Freeform 18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err="1" smtClean="0">
                  <a:latin typeface="Seravek"/>
                  <a:cs typeface="Seravek"/>
                </a:rPr>
                <a:t>Deparser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7" name="Right Arrow 196"/>
            <p:cNvSpPr/>
            <p:nvPr/>
          </p:nvSpPr>
          <p:spPr>
            <a:xfrm>
              <a:off x="11441792" y="2994022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1323725" y="2647921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616216" y="1956305"/>
              <a:ext cx="1007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Queues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887006" y="4466959"/>
              <a:ext cx="1506655" cy="2152296"/>
              <a:chOff x="1887006" y="4466959"/>
              <a:chExt cx="1506655" cy="2152296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4613902" y="4466959"/>
              <a:ext cx="1506655" cy="2152296"/>
              <a:chOff x="1887006" y="4466959"/>
              <a:chExt cx="1506655" cy="215229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2</a:t>
                </a:r>
              </a:p>
            </p:txBody>
          </p: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7758468" y="4466959"/>
              <a:ext cx="1506655" cy="2152296"/>
              <a:chOff x="1887006" y="4466959"/>
              <a:chExt cx="1506655" cy="2152296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N</a:t>
                </a:r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/>
            <p:cNvCxnSpPr/>
            <p:nvPr/>
          </p:nvCxnSpPr>
          <p:spPr>
            <a:xfrm>
              <a:off x="6591789" y="577528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ight Arrow 228"/>
            <p:cNvSpPr/>
            <p:nvPr/>
          </p:nvSpPr>
          <p:spPr>
            <a:xfrm>
              <a:off x="154715" y="3076460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83526" y="2748683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104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23156" y="2088750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673198" y="1648209"/>
            <a:ext cx="9922824" cy="1849550"/>
            <a:chOff x="673198" y="1347660"/>
            <a:chExt cx="9922824" cy="3289654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347660"/>
              <a:ext cx="9399716" cy="3289654"/>
              <a:chOff x="673198" y="1322783"/>
              <a:chExt cx="9465943" cy="3681035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322789"/>
                <a:ext cx="87365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322785"/>
                <a:ext cx="901101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72227" y="1322783"/>
                <a:ext cx="95598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</a:t>
                </a:r>
                <a:r>
                  <a:rPr lang="en-US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Parser</a:t>
                </a:r>
                <a:endParaRPr lang="en-US" sz="1600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067953"/>
                <a:ext cx="1613266" cy="2225988"/>
                <a:chOff x="2100666" y="2119910"/>
                <a:chExt cx="1613266" cy="2225988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119910"/>
                  <a:ext cx="553382" cy="2225988"/>
                  <a:chOff x="3431559" y="4189369"/>
                  <a:chExt cx="553382" cy="2225988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2583092" y="5066490"/>
                    <a:ext cx="2157172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190755"/>
                <a:ext cx="1613266" cy="2095996"/>
                <a:chOff x="2100666" y="2249902"/>
                <a:chExt cx="1613266" cy="2095996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249902"/>
                  <a:ext cx="553382" cy="2095996"/>
                  <a:chOff x="3431559" y="4319361"/>
                  <a:chExt cx="553382" cy="2095996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2661390" y="5118184"/>
                    <a:ext cx="2000576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216752"/>
                <a:ext cx="1613266" cy="2069999"/>
                <a:chOff x="2100666" y="2275899"/>
                <a:chExt cx="1613266" cy="2069999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275899"/>
                  <a:ext cx="553382" cy="2069999"/>
                  <a:chOff x="3431559" y="4345358"/>
                  <a:chExt cx="553382" cy="2069999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2683325" y="5135400"/>
                    <a:ext cx="1983014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000" dirty="0" err="1" smtClean="0">
                  <a:latin typeface="Seravek"/>
                  <a:cs typeface="Seravek"/>
                </a:rPr>
                <a:t>Deparser</a:t>
              </a:r>
              <a:endParaRPr lang="en-US" sz="1600" dirty="0">
                <a:latin typeface="Seravek"/>
                <a:cs typeface="Seravek"/>
              </a:endParaRPr>
            </a:p>
          </p:txBody>
        </p:sp>
      </p:grpSp>
      <p:sp>
        <p:nvSpPr>
          <p:cNvPr id="197" name="Right Arrow 196"/>
          <p:cNvSpPr/>
          <p:nvPr/>
        </p:nvSpPr>
        <p:spPr>
          <a:xfrm>
            <a:off x="11452377" y="254783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201734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43356" y="160089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252782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20004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16835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01980" cy="1118457"/>
            <a:chOff x="2100665" y="2119909"/>
            <a:chExt cx="1613267" cy="2225989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0550" y="2119909"/>
              <a:ext cx="553382" cy="2225989"/>
              <a:chOff x="3431559" y="4189368"/>
              <a:chExt cx="553382" cy="2225989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734809" y="5165225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669762" y="5066490"/>
                <a:ext cx="21571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4560260" y="2105840"/>
            <a:ext cx="1601980" cy="1031626"/>
            <a:chOff x="2100665" y="2292722"/>
            <a:chExt cx="1613267" cy="2053175"/>
          </a:xfrm>
        </p:grpSpPr>
        <p:sp>
          <p:nvSpPr>
            <p:cNvPr id="141" name="Rectangle 140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160550" y="2292722"/>
              <a:ext cx="553382" cy="2053175"/>
              <a:chOff x="3431559" y="4362181"/>
              <a:chExt cx="553382" cy="2053175"/>
            </a:xfrm>
          </p:grpSpPr>
          <p:sp>
            <p:nvSpPr>
              <p:cNvPr id="138" name="Trapezoid 137"/>
              <p:cNvSpPr/>
              <p:nvPr/>
            </p:nvSpPr>
            <p:spPr>
              <a:xfrm rot="5400000" flipV="1">
                <a:off x="2734809" y="5165224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 rot="16200000">
                <a:off x="2758895" y="5161003"/>
                <a:ext cx="20005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715737" y="2097386"/>
            <a:ext cx="1601980" cy="1040079"/>
            <a:chOff x="2100665" y="2275898"/>
            <a:chExt cx="1613267" cy="2069999"/>
          </a:xfrm>
        </p:grpSpPr>
        <p:sp>
          <p:nvSpPr>
            <p:cNvPr id="149" name="Rectangle 148"/>
            <p:cNvSpPr/>
            <p:nvPr/>
          </p:nvSpPr>
          <p:spPr>
            <a:xfrm>
              <a:off x="2100665" y="2410642"/>
              <a:ext cx="587112" cy="1928068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3160550" y="2275898"/>
              <a:ext cx="553382" cy="2069999"/>
              <a:chOff x="3431559" y="4345357"/>
              <a:chExt cx="553382" cy="2069999"/>
            </a:xfrm>
          </p:grpSpPr>
          <p:sp>
            <p:nvSpPr>
              <p:cNvPr id="146" name="Trapezoid 145"/>
              <p:cNvSpPr/>
              <p:nvPr/>
            </p:nvSpPr>
            <p:spPr>
              <a:xfrm rot="5400000" flipV="1">
                <a:off x="2734809" y="5165225"/>
                <a:ext cx="1946881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 rot="16200000">
                <a:off x="2769995" y="5135400"/>
                <a:ext cx="198301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-604387" y="477580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453156" y="216870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-598488" y="477933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198111" y="215071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-608407" y="481505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362334" y="211654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30030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22799 0.00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44245 0.000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69961 0.0006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32" grpId="1" animBg="1"/>
      <p:bldP spid="233" grpId="0" animBg="1"/>
      <p:bldP spid="234" grpId="0" animBg="1"/>
      <p:bldP spid="234" grpId="1" animBg="1"/>
      <p:bldP spid="235" grpId="0" animBg="1"/>
      <p:bldP spid="236" grpId="0" animBg="1"/>
      <p:bldP spid="236" grpId="1" animBg="1"/>
      <p:bldP spid="2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2258</Words>
  <Application>Microsoft Macintosh PowerPoint</Application>
  <PresentationFormat>Widescreen</PresentationFormat>
  <Paragraphs>852</Paragraphs>
  <Slides>38</Slides>
  <Notes>22</Notes>
  <HiddenSlides>8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.AppleSystemUIFont</vt:lpstr>
      <vt:lpstr>Calibri</vt:lpstr>
      <vt:lpstr>Cambria Math</vt:lpstr>
      <vt:lpstr>Seravek</vt:lpstr>
      <vt:lpstr>Wingdings</vt:lpstr>
      <vt:lpstr>Arial</vt:lpstr>
      <vt:lpstr>Office Theme</vt:lpstr>
      <vt:lpstr>dRMT: Disaggregated Programmable Switching</vt:lpstr>
      <vt:lpstr>Today’s Programmable Switches (e.g., RMT)</vt:lpstr>
      <vt:lpstr>Problems with RMT Architecture</vt:lpstr>
      <vt:lpstr>Problems with RMT Architecture</vt:lpstr>
      <vt:lpstr>Problems with RMT Architecture</vt:lpstr>
      <vt:lpstr>Problems with RMT Architecture</vt:lpstr>
      <vt:lpstr>The dRMT Architecture</vt:lpstr>
      <vt:lpstr>PowerPoint Presentation</vt:lpstr>
      <vt:lpstr>PowerPoint Presentation</vt:lpstr>
      <vt:lpstr>PowerPoint Presentation</vt:lpstr>
      <vt:lpstr>PowerPoint Presentation</vt:lpstr>
      <vt:lpstr>dRMT solves problems with RMT</vt:lpstr>
      <vt:lpstr>Two Key Questions</vt:lpstr>
      <vt:lpstr>Compiling a P4 program to dRMT</vt:lpstr>
      <vt:lpstr>dRMT constraints</vt:lpstr>
      <vt:lpstr>Capturing dependencies in dRMT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ILP formulation of scheduling problem</vt:lpstr>
      <vt:lpstr>Results: switch.p4 on RMT and dRMT</vt:lpstr>
      <vt:lpstr>dRMT eliminates performance cliffs</vt:lpstr>
      <vt:lpstr>Hardware feasibility analysis</vt:lpstr>
      <vt:lpstr>Ongoing and future work</vt:lpstr>
      <vt:lpstr>Evaluation: Key questions</vt:lpstr>
      <vt:lpstr>Differences in architecture relative to RMT</vt:lpstr>
      <vt:lpstr>Crossbar requirements</vt:lpstr>
      <vt:lpstr>Crossbar designs</vt:lpstr>
      <vt:lpstr>Enforcing periodic resource constraints</vt:lpstr>
      <vt:lpstr>Hardware design for dRMT</vt:lpstr>
      <vt:lpstr>Problems with RMT Architecture</vt:lpstr>
      <vt:lpstr>Related Work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855</cp:revision>
  <dcterms:created xsi:type="dcterms:W3CDTF">2017-05-13T13:11:05Z</dcterms:created>
  <dcterms:modified xsi:type="dcterms:W3CDTF">2017-05-17T18:25:50Z</dcterms:modified>
</cp:coreProperties>
</file>