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67" r:id="rId13"/>
    <p:sldId id="349" r:id="rId14"/>
    <p:sldId id="356" r:id="rId15"/>
    <p:sldId id="319" r:id="rId16"/>
    <p:sldId id="371" r:id="rId17"/>
    <p:sldId id="370" r:id="rId18"/>
    <p:sldId id="372" r:id="rId19"/>
    <p:sldId id="369" r:id="rId20"/>
    <p:sldId id="325" r:id="rId21"/>
    <p:sldId id="373" r:id="rId22"/>
    <p:sldId id="377" r:id="rId23"/>
    <p:sldId id="378" r:id="rId24"/>
    <p:sldId id="379" r:id="rId25"/>
    <p:sldId id="380" r:id="rId26"/>
    <p:sldId id="327" r:id="rId27"/>
    <p:sldId id="353" r:id="rId28"/>
    <p:sldId id="355" r:id="rId29"/>
    <p:sldId id="343" r:id="rId30"/>
    <p:sldId id="346" r:id="rId31"/>
    <p:sldId id="350" r:id="rId32"/>
    <p:sldId id="375" r:id="rId33"/>
    <p:sldId id="376" r:id="rId34"/>
    <p:sldId id="368" r:id="rId35"/>
    <p:sldId id="365" r:id="rId36"/>
    <p:sldId id="351" r:id="rId37"/>
    <p:sldId id="352" r:id="rId38"/>
    <p:sldId id="338" r:id="rId39"/>
    <p:sldId id="316" r:id="rId40"/>
    <p:sldId id="35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4657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98"/>
    <p:restoredTop sz="79939"/>
  </p:normalViewPr>
  <p:slideViewPr>
    <p:cSldViewPr snapToGrid="0" snapToObjects="1" showGuides="1">
      <p:cViewPr>
        <p:scale>
          <a:sx n="98" d="100"/>
          <a:sy n="98" d="100"/>
        </p:scale>
        <p:origin x="14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RMT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Sheet1!$A$2:$A$33</c:f>
              <c:numCache>
                <c:formatCode>General</c:formatCode>
                <c:ptCount val="32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3.0</c:v>
                </c:pt>
                <c:pt idx="6">
                  <c:v>4.0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6.0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12.0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cat>
          <c:val>
            <c:numRef>
              <c:f>Sheet1!$C$3:$C$33</c:f>
              <c:numCache>
                <c:formatCode>0.00</c:formatCode>
                <c:ptCount val="31"/>
                <c:pt idx="0">
                  <c:v>0.0833333333333333</c:v>
                </c:pt>
                <c:pt idx="1">
                  <c:v>0.0833333333333333</c:v>
                </c:pt>
                <c:pt idx="2">
                  <c:v>0.166666666666667</c:v>
                </c:pt>
                <c:pt idx="3">
                  <c:v>0.166666666666667</c:v>
                </c:pt>
                <c:pt idx="4">
                  <c:v>0.25</c:v>
                </c:pt>
                <c:pt idx="5">
                  <c:v>0.25</c:v>
                </c:pt>
                <c:pt idx="6">
                  <c:v>0.33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</c:numCache>
            </c:numRef>
          </c:val>
          <c:smooth val="0"/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dRMT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Sheet1!$A$2:$A$33</c:f>
              <c:numCache>
                <c:formatCode>General</c:formatCode>
                <c:ptCount val="32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3.0</c:v>
                </c:pt>
                <c:pt idx="6">
                  <c:v>4.0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6.0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12.0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cat>
          <c:val>
            <c:numRef>
              <c:f>Sheet1!$B$2:$B$33</c:f>
              <c:numCache>
                <c:formatCode>0.00</c:formatCode>
                <c:ptCount val="32"/>
                <c:pt idx="0">
                  <c:v>0.142857142857143</c:v>
                </c:pt>
                <c:pt idx="2">
                  <c:v>0.285714285714286</c:v>
                </c:pt>
                <c:pt idx="4">
                  <c:v>0.428571428571429</c:v>
                </c:pt>
                <c:pt idx="6">
                  <c:v>0.571428571428571</c:v>
                </c:pt>
                <c:pt idx="8">
                  <c:v>0.714285714285714</c:v>
                </c:pt>
                <c:pt idx="10">
                  <c:v>0.857142857142857</c:v>
                </c:pt>
                <c:pt idx="12">
                  <c:v>1.0</c:v>
                </c:pt>
                <c:pt idx="14">
                  <c:v>1.0</c:v>
                </c:pt>
                <c:pt idx="16">
                  <c:v>1.0</c:v>
                </c:pt>
                <c:pt idx="18">
                  <c:v>1.0</c:v>
                </c:pt>
                <c:pt idx="20">
                  <c:v>1.0</c:v>
                </c:pt>
                <c:pt idx="22">
                  <c:v>1.0</c:v>
                </c:pt>
                <c:pt idx="24">
                  <c:v>1.0</c:v>
                </c:pt>
                <c:pt idx="26">
                  <c:v>1.0</c:v>
                </c:pt>
                <c:pt idx="28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0728768"/>
        <c:axId val="1451843296"/>
      </c:lineChart>
      <c:catAx>
        <c:axId val="159072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843296"/>
        <c:crosses val="autoZero"/>
        <c:auto val="1"/>
        <c:lblAlgn val="ctr"/>
        <c:lblOffset val="100"/>
        <c:noMultiLvlLbl val="0"/>
      </c:catAx>
      <c:valAx>
        <c:axId val="145184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/>
                  <a:t>Packets</a:t>
                </a:r>
              </a:p>
              <a:p>
                <a:pPr>
                  <a:defRPr/>
                </a:pPr>
                <a:r>
                  <a:rPr lang="en-US" sz="2400" dirty="0" smtClean="0"/>
                  <a:t>per cycle</a:t>
                </a:r>
                <a:endParaRPr lang="en-US" sz="2400" baseline="30000" dirty="0" smtClean="0"/>
              </a:p>
            </c:rich>
          </c:tx>
          <c:layout>
            <c:manualLayout>
              <c:xMode val="edge"/>
              <c:yMode val="edge"/>
              <c:x val="0.0092845838258407"/>
              <c:y val="0.364012001965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72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span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40166080"/>
        <c:axId val="1540124240"/>
      </c:barChart>
      <c:catAx>
        <c:axId val="1540166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Processors/Stages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124240"/>
        <c:crosses val="autoZero"/>
        <c:auto val="1"/>
        <c:lblAlgn val="ctr"/>
        <c:lblOffset val="100"/>
        <c:noMultiLvlLbl val="0"/>
      </c:catAx>
      <c:valAx>
        <c:axId val="154012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Area in mm</a:t>
                </a:r>
                <a:r>
                  <a:rPr lang="en-US" baseline="30000" dirty="0" smtClean="0"/>
                  <a:t>2</a:t>
                </a:r>
                <a:endParaRPr lang="en-US" baseline="30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16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3294624"/>
        <c:axId val="1593379872"/>
      </c:barChart>
      <c:catAx>
        <c:axId val="159329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379872"/>
        <c:crosses val="autoZero"/>
        <c:auto val="1"/>
        <c:lblAlgn val="ctr"/>
        <c:lblOffset val="100"/>
        <c:noMultiLvlLbl val="0"/>
      </c:catAx>
      <c:valAx>
        <c:axId val="159337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29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</a:t>
            </a:r>
            <a:r>
              <a:rPr lang="en-US" baseline="0" dirty="0" smtClean="0"/>
              <a:t> for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Spend some time clearly figuring out what to say on this slide. Try and finish up this slide by minute 10.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first point non-trivial?:</a:t>
            </a:r>
            <a:r>
              <a:rPr lang="en-US" baseline="0" dirty="0" smtClean="0"/>
              <a:t> </a:t>
            </a:r>
            <a:r>
              <a:rPr lang="en-US" dirty="0" smtClean="0"/>
              <a:t>Contention at processors and memories.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second point non-trivial?: Mileage may vary depending on the actual program.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Why is third point non-trivial?:</a:t>
            </a:r>
            <a:r>
              <a:rPr lang="en-US" sz="600" baseline="0" dirty="0" smtClean="0"/>
              <a:t> Crossbar needs to span a large spatial extent (wiring complexity and area overheads). </a:t>
            </a:r>
            <a:r>
              <a:rPr lang="en-US" sz="600" baseline="0" dirty="0" err="1" smtClean="0"/>
              <a:t>dRMT</a:t>
            </a:r>
            <a:r>
              <a:rPr lang="en-US" sz="600" baseline="0" dirty="0" smtClean="0"/>
              <a:t> processors are run-to-completion and store all operations for a packet instead of an RMT stage.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Stuff to say:</a:t>
            </a:r>
          </a:p>
          <a:p>
            <a:r>
              <a:rPr lang="en-US" dirty="0" smtClean="0"/>
              <a:t>1. We designed hardware for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processor+crossbar</a:t>
            </a:r>
            <a:r>
              <a:rPr lang="en-US" baseline="0" dirty="0" smtClean="0"/>
              <a:t>. We evaluated whether it meets timing and what its area is through synthesis experiments.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points to stress: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can formally show that the throughput of a program on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is at least as good as that of RMT, </a:t>
            </a:r>
            <a:r>
              <a:rPr lang="en-US" baseline="0" smtClean="0"/>
              <a:t>when normalized to have the same </a:t>
            </a:r>
            <a:r>
              <a:rPr lang="en-US" baseline="0" dirty="0" smtClean="0"/>
              <a:t>number of hardware resources.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We’ll focus on some of these results through the rest of the talk.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  <a:p>
            <a:r>
              <a:rPr lang="en-US" baseline="0" dirty="0" smtClean="0"/>
              <a:t>Explain why RMT couples the two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table placement is handled by</a:t>
            </a:r>
            <a:r>
              <a:rPr lang="en-US" baseline="0" dirty="0" smtClean="0"/>
              <a:t> prior work by Jose et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we focus on processor scheduling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Decouples</a:t>
            </a:r>
            <a:r>
              <a:rPr lang="en-US" baseline="0" dirty="0" smtClean="0"/>
              <a:t> them in the sense that you can solve them independently and put them together and the solution will: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Work for the joint problem.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 better than any other solution for the joint problem (</a:t>
            </a:r>
            <a:r>
              <a:rPr lang="en-US" baseline="0" smtClean="0"/>
              <a:t>the non-trivial part).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Come up with a better </a:t>
            </a:r>
            <a:r>
              <a:rPr lang="en-US" baseline="0" smtClean="0"/>
              <a:t>DAG (M1 </a:t>
            </a:r>
            <a:r>
              <a:rPr lang="en-US" baseline="0" dirty="0" smtClean="0"/>
              <a:t>and A1 can be scheduled in the same </a:t>
            </a:r>
            <a:r>
              <a:rPr lang="en-US" baseline="0" smtClean="0"/>
              <a:t>clock cycle).</a:t>
            </a:r>
            <a:endParaRPr lang="en-US" baseline="0" dirty="0" smtClean="0"/>
          </a:p>
          <a:p>
            <a:r>
              <a:rPr lang="en-US" baseline="0" dirty="0" smtClean="0"/>
              <a:t>Two main aspects: correctness based on program dependencies, resource constraints based on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24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3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3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Show the line wrapping around the 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45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1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5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Maybe add a figure for random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Emphasize: Our gains are quite significant. Switch.p4 is optimized for RMT. We give switch.p4 the benefit of full memory disaggregation.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7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Say that we did a manual place and route for the segment crossbar.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Add results on random P4 DAGs as well?</a:t>
            </a:r>
          </a:p>
          <a:p>
            <a:r>
              <a:rPr lang="en-US" dirty="0" smtClean="0"/>
              <a:t>Highlight the numbers better. Put </a:t>
            </a:r>
            <a:r>
              <a:rPr lang="en-US" dirty="0" err="1" smtClean="0"/>
              <a:t>dRMT</a:t>
            </a:r>
            <a:r>
              <a:rPr lang="en-US" baseline="0" dirty="0" smtClean="0"/>
              <a:t> at the middle.</a:t>
            </a:r>
          </a:p>
          <a:p>
            <a:r>
              <a:rPr lang="en-US" baseline="0" smtClean="0"/>
              <a:t>Make a bar chart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our contribution is the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architecture itself.</a:t>
            </a:r>
          </a:p>
          <a:p>
            <a:r>
              <a:rPr lang="en-US" baseline="0" dirty="0" smtClean="0"/>
              <a:t>TODO: Is there a figure that’s appropriate to this slide?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56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3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3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9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Say that each packet stays at one processor and does not move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363" y="-239305"/>
            <a:ext cx="11205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7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7808" y="5467353"/>
            <a:ext cx="11656384" cy="1069647"/>
            <a:chOff x="222237" y="5467353"/>
            <a:chExt cx="11656384" cy="106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15" y="5635916"/>
              <a:ext cx="3280424" cy="732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37" y="5467737"/>
              <a:ext cx="2024389" cy="106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28" y="5467353"/>
              <a:ext cx="2648857" cy="1069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620" y="5473527"/>
              <a:ext cx="2909001" cy="1057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18"/>
            <a:ext cx="11353800" cy="56445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throughput and latency?</a:t>
            </a:r>
            <a:endParaRPr lang="en-US" sz="800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Compiler schedule programs to eliminate contention using an ILP.</a:t>
            </a:r>
          </a:p>
          <a:p>
            <a:endParaRPr lang="en-US" sz="3200" dirty="0" smtClean="0"/>
          </a:p>
          <a:p>
            <a:r>
              <a:rPr lang="en-US" sz="3200" dirty="0" smtClean="0"/>
              <a:t>How does </a:t>
            </a:r>
            <a:r>
              <a:rPr lang="en-US" sz="3200" dirty="0" err="1" smtClean="0"/>
              <a:t>dRMT</a:t>
            </a:r>
            <a:r>
              <a:rPr lang="en-US" sz="3200" dirty="0" smtClean="0"/>
              <a:t> compare with RMT on real P4 programs?</a:t>
            </a:r>
          </a:p>
          <a:p>
            <a:pPr>
              <a:buFont typeface="Wingdings" charset="2"/>
              <a:buChar char="Ø"/>
            </a:pPr>
            <a:r>
              <a:rPr lang="en-US" smtClean="0">
                <a:solidFill>
                  <a:srgbClr val="0432FF"/>
                </a:solidFill>
              </a:rPr>
              <a:t>Needs fewer </a:t>
            </a:r>
            <a:r>
              <a:rPr lang="en-US" dirty="0" smtClean="0">
                <a:solidFill>
                  <a:srgbClr val="0432FF"/>
                </a:solidFill>
              </a:rPr>
              <a:t>processors on open-source, proprietary, random programs.</a:t>
            </a:r>
          </a:p>
          <a:p>
            <a:endParaRPr lang="en-US" sz="3200" dirty="0" smtClean="0"/>
          </a:p>
          <a:p>
            <a:r>
              <a:rPr lang="en-US" sz="3200" dirty="0" smtClean="0"/>
              <a:t>Are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processors and crossbar feasible in hardware?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</a:t>
            </a:r>
            <a:r>
              <a:rPr lang="en-US" dirty="0" err="1" smtClean="0">
                <a:solidFill>
                  <a:srgbClr val="0432FF"/>
                </a:solidFill>
              </a:rPr>
              <a:t>dRMT</a:t>
            </a:r>
            <a:r>
              <a:rPr lang="en-US" dirty="0" smtClean="0">
                <a:solidFill>
                  <a:srgbClr val="0432FF"/>
                </a:solidFill>
              </a:rPr>
              <a:t> takes up some more area than RMT, mostly due to crossbar.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17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couples scheduling and placement.</a:t>
            </a:r>
          </a:p>
          <a:p>
            <a:endParaRPr lang="en-US" dirty="0"/>
          </a:p>
          <a:p>
            <a:r>
              <a:rPr lang="en-US" dirty="0" smtClean="0"/>
              <a:t>Can prove that </a:t>
            </a:r>
            <a:r>
              <a:rPr lang="en-US" dirty="0" err="1" smtClean="0"/>
              <a:t>dRMT</a:t>
            </a:r>
            <a:r>
              <a:rPr lang="en-US" dirty="0" smtClean="0"/>
              <a:t> decouples them under natural conditions: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524458" y="4208550"/>
            <a:ext cx="5067413" cy="1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cycles to complete a match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cycle to complete an action</a:t>
            </a:r>
            <a:endParaRPr 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4773" y="4220989"/>
            <a:ext cx="681881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Two processors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Each does 1 match and 1 action per cycle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23542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4344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7415" y="180929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39554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50355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65031" y="180928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4608" y="2183700"/>
            <a:ext cx="1644510" cy="1118457"/>
            <a:chOff x="2100665" y="2119910"/>
            <a:chExt cx="1656097" cy="2225988"/>
          </a:xfrm>
        </p:grpSpPr>
        <p:sp>
          <p:nvSpPr>
            <p:cNvPr id="33" name="Rectangle 3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35" name="Trapezoid 3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7097642" y="225291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9248" y="2354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61270" y="243610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218378" y="2188424"/>
            <a:ext cx="1644510" cy="1118457"/>
            <a:chOff x="2100665" y="2119910"/>
            <a:chExt cx="1656097" cy="2225988"/>
          </a:xfrm>
        </p:grpSpPr>
        <p:sp>
          <p:nvSpPr>
            <p:cNvPr id="41" name="Rectangle 4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43" name="Trapezoid 42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811412" y="225764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893018" y="23594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75040" y="244083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379" y="1099089"/>
            <a:ext cx="4196983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Program Dependencies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2170" y="1099089"/>
            <a:ext cx="3897029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Resource Constraints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43239" y="2143784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206865" y="214674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520510" y="3139973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912804" y="249971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493433" y="2148293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71128" y="213504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567559" y="2499712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95506" y="21457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809422" y="2749299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06238" y="2710301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5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/>
      <p:bldP spid="57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65169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55433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924697" y="2545713"/>
            <a:ext cx="1053733" cy="17389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78430" y="2130214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5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2962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754881" y="2465550"/>
            <a:ext cx="1105984" cy="1557810"/>
          </a:xfrm>
          <a:prstGeom prst="straightConnector1">
            <a:avLst/>
          </a:prstGeom>
          <a:ln w="635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0865" y="2234717"/>
            <a:ext cx="400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eravek" charset="0"/>
                <a:ea typeface="Seravek" charset="0"/>
                <a:cs typeface="Seravek" charset="0"/>
              </a:rPr>
              <a:t>D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elay A1 by inserting a no-op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2420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02127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no-ops: ILP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74674" y="134547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84128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31084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93386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50732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9509" y="106679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5568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10555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6543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84126" y="176348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3775166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2360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7729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7978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2586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combined</a:t>
                      </a:r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30077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/>
                        <a:t>combined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proprietary (normalized)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1" y="4062549"/>
            <a:ext cx="1001748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of 4.5% to 50% on real programs.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lowest on balanced programs optimized for RMT.</a:t>
            </a:r>
          </a:p>
          <a:p>
            <a:endParaRPr lang="en-US" sz="32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On 100 random programs, mean gain of 10% (max 30%)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68206333"/>
              </p:ext>
            </p:extLst>
          </p:nvPr>
        </p:nvGraphicFramePr>
        <p:xfrm>
          <a:off x="718458" y="1104570"/>
          <a:ext cx="10567850" cy="4760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20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crossbar is critical to </a:t>
            </a:r>
            <a:r>
              <a:rPr lang="en-US" sz="3200" dirty="0" err="1" smtClean="0"/>
              <a:t>dRMT</a:t>
            </a:r>
            <a:r>
              <a:rPr lang="en-US" sz="3200" dirty="0" smtClean="0"/>
              <a:t>: Can we build it?</a:t>
            </a:r>
          </a:p>
          <a:p>
            <a:endParaRPr lang="en-US" sz="3200" dirty="0" smtClean="0"/>
          </a:p>
          <a:p>
            <a:r>
              <a:rPr lang="en-US" sz="3200" dirty="0" smtClean="0"/>
              <a:t>Requirements: 32 processors, 32 memory clusters, 8 keys</a:t>
            </a:r>
          </a:p>
          <a:p>
            <a:endParaRPr lang="en-US" sz="3200" dirty="0" smtClean="0"/>
          </a:p>
          <a:p>
            <a:r>
              <a:rPr lang="en-US" sz="3200" dirty="0" smtClean="0"/>
              <a:t>Two extremes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segment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Segment crossbar: 8 parallel (32 * 32) </a:t>
            </a:r>
            <a:r>
              <a:rPr lang="en-US" sz="3200" dirty="0" smtClean="0"/>
              <a:t>crossbars</a:t>
            </a:r>
          </a:p>
          <a:p>
            <a:pPr lvl="1"/>
            <a:r>
              <a:rPr lang="en-US" sz="2800" dirty="0" smtClean="0"/>
              <a:t>Compromise </a:t>
            </a:r>
            <a:r>
              <a:rPr lang="en-US" sz="2800" dirty="0"/>
              <a:t>between full and unit crossbar</a:t>
            </a:r>
          </a:p>
          <a:p>
            <a:r>
              <a:rPr lang="en-US" sz="3200" dirty="0"/>
              <a:t>Segment </a:t>
            </a:r>
            <a:r>
              <a:rPr lang="en-US" sz="3200" dirty="0" smtClean="0"/>
              <a:t>equivalent to </a:t>
            </a:r>
            <a:r>
              <a:rPr lang="en-US" sz="3200" dirty="0"/>
              <a:t>full </a:t>
            </a:r>
            <a:r>
              <a:rPr lang="en-US" sz="3200" dirty="0" smtClean="0"/>
              <a:t>if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</a:t>
            </a:r>
          </a:p>
          <a:p>
            <a:pPr lvl="1"/>
            <a:r>
              <a:rPr lang="en-US" sz="2800" dirty="0" smtClean="0"/>
              <a:t>Can assign keys to segments appropriately to achieve equivalence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355772"/>
            <a:ext cx="8598682" cy="770708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squared mm in area.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39512275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in One </a:t>
            </a:r>
            <a:r>
              <a:rPr lang="en-US" dirty="0"/>
              <a:t>S</a:t>
            </a:r>
            <a:r>
              <a:rPr lang="en-US" dirty="0" smtClean="0"/>
              <a:t>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RMT </a:t>
            </a:r>
            <a:r>
              <a:rPr lang="en-US" sz="3200" dirty="0"/>
              <a:t>aggregates resources into </a:t>
            </a:r>
            <a:r>
              <a:rPr lang="en-US" sz="3200" dirty="0" smtClean="0"/>
              <a:t>stages that </a:t>
            </a:r>
            <a:r>
              <a:rPr lang="en-US" sz="3200" dirty="0"/>
              <a:t>provide a fixed ratio of </a:t>
            </a:r>
            <a:r>
              <a:rPr lang="en-US" sz="3200" dirty="0" err="1" smtClean="0"/>
              <a:t>memory:match:action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spanning two 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dRMT</a:t>
            </a:r>
            <a:r>
              <a:rPr lang="en-US" sz="3200" dirty="0"/>
              <a:t> (disaggregated </a:t>
            </a:r>
            <a:r>
              <a:rPr lang="en-US" sz="3200" dirty="0" smtClean="0"/>
              <a:t>RMT): </a:t>
            </a:r>
            <a:r>
              <a:rPr lang="en-US" sz="3200" b="1" dirty="0" smtClean="0"/>
              <a:t>disaggregate</a:t>
            </a:r>
            <a:r>
              <a:rPr lang="en-US" sz="3200" dirty="0" smtClean="0"/>
              <a:t> memory, match, and action resources </a:t>
            </a:r>
            <a:r>
              <a:rPr lang="en-US" sz="3200" dirty="0"/>
              <a:t>of a programmable </a:t>
            </a:r>
            <a:r>
              <a:rPr lang="en-US" sz="3200" dirty="0" smtClean="0"/>
              <a:t>switch. Allocate </a:t>
            </a:r>
            <a:r>
              <a:rPr lang="en-US" sz="3200" dirty="0"/>
              <a:t>them </a:t>
            </a:r>
            <a:r>
              <a:rPr lang="en-US" sz="3200" dirty="0" smtClean="0"/>
              <a:t>independently.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85479" y="2132277"/>
          <a:ext cx="7821042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85479" y="4825744"/>
          <a:ext cx="7821042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3338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79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330129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321675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841351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39299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84170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37500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845276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34083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  <p:bldP spid="199" grpId="0"/>
      <p:bldP spid="99" grpId="0" animBg="1"/>
      <p:bldP spid="209" grpId="0" animBg="1"/>
      <p:bldP spid="210" grpId="0" animBg="1"/>
      <p:bldP spid="211" grpId="0"/>
      <p:bldP spid="220" grpId="0" animBg="1"/>
      <p:bldP spid="232" grpId="0" animBg="1"/>
      <p:bldP spid="232" grpId="1" animBg="1"/>
      <p:bldP spid="232" grpId="2" animBg="1"/>
      <p:bldP spid="233" grpId="0" animBg="1"/>
      <p:bldP spid="234" grpId="0" animBg="1"/>
      <p:bldP spid="234" grpId="1" animBg="1"/>
      <p:bldP spid="234" grpId="2" animBg="1"/>
      <p:bldP spid="235" grpId="0" animBg="1"/>
      <p:bldP spid="236" grpId="0" animBg="1"/>
      <p:bldP spid="236" grpId="1" animBg="1"/>
      <p:bldP spid="236" grpId="2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9728" bIns="4572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439843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381597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751069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3067294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493189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910783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85232" y="1007389"/>
            <a:ext cx="434401" cy="130759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6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563173" y="2758698"/>
            <a:ext cx="4581329" cy="4099301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785104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Action units unused until last stage</a:t>
              </a:r>
            </a:p>
            <a:p>
              <a:pPr marL="342900" indent="-342900">
                <a:buFont typeface="Wingdings" charset="2"/>
                <a:buChar char="Ø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10512</TotalTime>
  <Words>2990</Words>
  <Application>Microsoft Macintosh PowerPoint</Application>
  <PresentationFormat>Widescreen</PresentationFormat>
  <Paragraphs>999</Paragraphs>
  <Slides>40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dRMT in One Slide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Three Questions</vt:lpstr>
      <vt:lpstr>Compiling a P4 program to dRMT</vt:lpstr>
      <vt:lpstr>Xbar decouples scheduling and placement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Minimizing no-ops: ILP formulation</vt:lpstr>
      <vt:lpstr>Evaluation: Comparing RMT and dRMT</vt:lpstr>
      <vt:lpstr>Evaluation: Comparing RMT and dRMT</vt:lpstr>
      <vt:lpstr>Evaluation: Comparing RMT and dRMT</vt:lpstr>
      <vt:lpstr>Evaluation: Comparing RMT and dRMT</vt:lpstr>
      <vt:lpstr>dRMT eliminates performance cliffs</vt:lpstr>
      <vt:lpstr>dRMT crossbar design</vt:lpstr>
      <vt:lpstr>dRMT’s segment crossbar</vt:lpstr>
      <vt:lpstr>Comparing areas of RMT and dRMT</vt:lpstr>
      <vt:lpstr>Summary</vt:lpstr>
      <vt:lpstr>Backup slides</vt:lpstr>
      <vt:lpstr>Evaluation: switch.p4 on RMT and dRMT</vt:lpstr>
      <vt:lpstr>Evaluation: switch.p4 on RMT and dRMT</vt:lpstr>
      <vt:lpstr>Scheduling Constraints</vt:lpstr>
      <vt:lpstr>Extracting dependencies from P4 programs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1753</cp:revision>
  <dcterms:created xsi:type="dcterms:W3CDTF">2017-05-13T13:11:05Z</dcterms:created>
  <dcterms:modified xsi:type="dcterms:W3CDTF">2017-08-17T15:39:37Z</dcterms:modified>
</cp:coreProperties>
</file>