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319" r:id="rId16"/>
    <p:sldId id="371" r:id="rId17"/>
    <p:sldId id="370" r:id="rId18"/>
    <p:sldId id="372" r:id="rId19"/>
    <p:sldId id="369" r:id="rId20"/>
    <p:sldId id="325" r:id="rId21"/>
    <p:sldId id="373" r:id="rId22"/>
    <p:sldId id="377" r:id="rId23"/>
    <p:sldId id="378" r:id="rId24"/>
    <p:sldId id="379" r:id="rId25"/>
    <p:sldId id="380" r:id="rId26"/>
    <p:sldId id="381" r:id="rId27"/>
    <p:sldId id="353" r:id="rId28"/>
    <p:sldId id="355" r:id="rId29"/>
    <p:sldId id="343" r:id="rId30"/>
    <p:sldId id="346" r:id="rId31"/>
    <p:sldId id="350" r:id="rId32"/>
    <p:sldId id="327" r:id="rId33"/>
    <p:sldId id="375" r:id="rId34"/>
    <p:sldId id="376" r:id="rId35"/>
    <p:sldId id="368" r:id="rId36"/>
    <p:sldId id="365" r:id="rId37"/>
    <p:sldId id="351" r:id="rId38"/>
    <p:sldId id="352" r:id="rId39"/>
    <p:sldId id="338" r:id="rId40"/>
    <p:sldId id="316" r:id="rId41"/>
    <p:sldId id="35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98"/>
    <p:restoredTop sz="79939"/>
  </p:normalViewPr>
  <p:slideViewPr>
    <p:cSldViewPr snapToGrid="0" snapToObjects="1" showGuides="1">
      <p:cViewPr>
        <p:scale>
          <a:sx n="75" d="100"/>
          <a:sy n="75" d="100"/>
        </p:scale>
        <p:origin x="9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Chart%20in%20Microsoft%20Office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RMT</c:v>
                </c:pt>
              </c:strCache>
            </c:strRef>
          </c:tx>
          <c:spPr>
            <a:ln w="63500" cap="rnd">
              <a:solidFill>
                <a:srgbClr val="0432FF"/>
              </a:solidFill>
              <a:round/>
            </a:ln>
            <a:effectLst/>
          </c:spPr>
          <c:marker>
            <c:symbol val="none"/>
          </c:marker>
          <c:xVal>
            <c:numRef>
              <c:f>'[Chart in Microsoft Office PowerPoint]Sheet1'!$A$2:$A$32</c:f>
              <c:numCache>
                <c:formatCode>General</c:formatCode>
                <c:ptCount val="31"/>
                <c:pt idx="0">
                  <c:v>1.0</c:v>
                </c:pt>
                <c:pt idx="1">
                  <c:v>1.0</c:v>
                </c:pt>
                <c:pt idx="2">
                  <c:v>1.99</c:v>
                </c:pt>
                <c:pt idx="3">
                  <c:v>2.0</c:v>
                </c:pt>
                <c:pt idx="4">
                  <c:v>2.99</c:v>
                </c:pt>
                <c:pt idx="5">
                  <c:v>3.0</c:v>
                </c:pt>
                <c:pt idx="6">
                  <c:v>3.99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5.99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11.99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'[Chart in Microsoft Office PowerPoint]Sheet1'!$B$2:$B$32</c:f>
              <c:numCache>
                <c:formatCode>0.00</c:formatCode>
                <c:ptCount val="31"/>
                <c:pt idx="0">
                  <c:v>0.08</c:v>
                </c:pt>
                <c:pt idx="1">
                  <c:v>0.0833333333333333</c:v>
                </c:pt>
                <c:pt idx="2">
                  <c:v>0.0833333333333333</c:v>
                </c:pt>
                <c:pt idx="3">
                  <c:v>0.166666666666667</c:v>
                </c:pt>
                <c:pt idx="4">
                  <c:v>0.166666666666667</c:v>
                </c:pt>
                <c:pt idx="5">
                  <c:v>0.25</c:v>
                </c:pt>
                <c:pt idx="6">
                  <c:v>0.25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0.33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dRMT</c:v>
                </c:pt>
              </c:strCache>
            </c:strRef>
          </c:tx>
          <c:spPr>
            <a:ln w="635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xVal>
            <c:numRef>
              <c:f>'[Chart in Microsoft Office PowerPoint]Sheet1'!$A$2:$A$32</c:f>
              <c:numCache>
                <c:formatCode>General</c:formatCode>
                <c:ptCount val="31"/>
                <c:pt idx="0">
                  <c:v>1.0</c:v>
                </c:pt>
                <c:pt idx="1">
                  <c:v>1.0</c:v>
                </c:pt>
                <c:pt idx="2">
                  <c:v>1.99</c:v>
                </c:pt>
                <c:pt idx="3">
                  <c:v>2.0</c:v>
                </c:pt>
                <c:pt idx="4">
                  <c:v>2.99</c:v>
                </c:pt>
                <c:pt idx="5">
                  <c:v>3.0</c:v>
                </c:pt>
                <c:pt idx="6">
                  <c:v>3.99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5.99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11.99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'[Chart in Microsoft Office PowerPoint]Sheet1'!$C$2:$C$32</c:f>
              <c:numCache>
                <c:formatCode>0.00</c:formatCode>
                <c:ptCount val="31"/>
                <c:pt idx="0">
                  <c:v>0.142857142857143</c:v>
                </c:pt>
                <c:pt idx="1">
                  <c:v>0.14</c:v>
                </c:pt>
                <c:pt idx="2">
                  <c:v>0.285714285714286</c:v>
                </c:pt>
                <c:pt idx="3">
                  <c:v>0.29</c:v>
                </c:pt>
                <c:pt idx="4">
                  <c:v>0.428571428571429</c:v>
                </c:pt>
                <c:pt idx="5">
                  <c:v>0.43</c:v>
                </c:pt>
                <c:pt idx="6">
                  <c:v>0.571428571428571</c:v>
                </c:pt>
                <c:pt idx="7">
                  <c:v>0.57</c:v>
                </c:pt>
                <c:pt idx="8">
                  <c:v>0.714285714285714</c:v>
                </c:pt>
                <c:pt idx="9">
                  <c:v>0.71</c:v>
                </c:pt>
                <c:pt idx="10">
                  <c:v>0.857142857142857</c:v>
                </c:pt>
                <c:pt idx="11">
                  <c:v>0.86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734544"/>
        <c:axId val="1480872832"/>
      </c:scatterChart>
      <c:valAx>
        <c:axId val="110373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Processors</a:t>
                </a:r>
              </a:p>
            </c:rich>
          </c:tx>
          <c:layout>
            <c:manualLayout>
              <c:xMode val="edge"/>
              <c:yMode val="edge"/>
              <c:x val="0.499074336271484"/>
              <c:y val="0.7819054729381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872832"/>
        <c:crosses val="autoZero"/>
        <c:crossBetween val="midCat"/>
      </c:valAx>
      <c:valAx>
        <c:axId val="14808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Packets</a:t>
                </a:r>
              </a:p>
              <a:p>
                <a:pPr>
                  <a:defRPr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per cycle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734544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701101173943834"/>
          <c:y val="0.54723628150244"/>
          <c:w val="0.249113420498555"/>
          <c:h val="0.0933886553340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>
                  <a:alpha val="70000"/>
                </a:schemeClr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36568656"/>
        <c:axId val="1236575904"/>
      </c:barChart>
      <c:catAx>
        <c:axId val="1236568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575904"/>
        <c:crosses val="autoZero"/>
        <c:auto val="1"/>
        <c:lblAlgn val="ctr"/>
        <c:lblOffset val="100"/>
        <c:noMultiLvlLbl val="0"/>
      </c:catAx>
      <c:valAx>
        <c:axId val="123657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56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Sheet1!$A$2:$A$33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1.99</c:v>
                </c:pt>
                <c:pt idx="3">
                  <c:v>2.0</c:v>
                </c:pt>
                <c:pt idx="4">
                  <c:v>2.99</c:v>
                </c:pt>
                <c:pt idx="5">
                  <c:v>3.0</c:v>
                </c:pt>
                <c:pt idx="6">
                  <c:v>3.99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5.99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11.99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Sheet1!$B$3:$B$33</c:f>
              <c:numCache>
                <c:formatCode>0.00</c:formatCode>
                <c:ptCount val="31"/>
                <c:pt idx="0">
                  <c:v>0.0833333333333333</c:v>
                </c:pt>
                <c:pt idx="1">
                  <c:v>0.0833333333333333</c:v>
                </c:pt>
                <c:pt idx="2">
                  <c:v>0.166666666666667</c:v>
                </c:pt>
                <c:pt idx="3">
                  <c:v>0.166666666666667</c:v>
                </c:pt>
                <c:pt idx="4">
                  <c:v>0.25</c:v>
                </c:pt>
                <c:pt idx="5">
                  <c:v>0.25</c:v>
                </c:pt>
                <c:pt idx="6">
                  <c:v>0.33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Sheet1!$A$2:$A$33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1.99</c:v>
                </c:pt>
                <c:pt idx="3">
                  <c:v>2.0</c:v>
                </c:pt>
                <c:pt idx="4">
                  <c:v>2.99</c:v>
                </c:pt>
                <c:pt idx="5">
                  <c:v>3.0</c:v>
                </c:pt>
                <c:pt idx="6">
                  <c:v>3.99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5.99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11.99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Sheet1!$C$2:$C$33</c:f>
              <c:numCache>
                <c:formatCode>0.00</c:formatCode>
                <c:ptCount val="32"/>
                <c:pt idx="0">
                  <c:v>0.142857142857143</c:v>
                </c:pt>
                <c:pt idx="1">
                  <c:v>0.14</c:v>
                </c:pt>
                <c:pt idx="2">
                  <c:v>0.285714285714286</c:v>
                </c:pt>
                <c:pt idx="3">
                  <c:v>0.29</c:v>
                </c:pt>
                <c:pt idx="4">
                  <c:v>0.428571428571429</c:v>
                </c:pt>
                <c:pt idx="5">
                  <c:v>0.43</c:v>
                </c:pt>
                <c:pt idx="6">
                  <c:v>0.571428571428571</c:v>
                </c:pt>
                <c:pt idx="7">
                  <c:v>0.57</c:v>
                </c:pt>
                <c:pt idx="8">
                  <c:v>0.714285714285714</c:v>
                </c:pt>
                <c:pt idx="9">
                  <c:v>0.71</c:v>
                </c:pt>
                <c:pt idx="10">
                  <c:v>0.857142857142857</c:v>
                </c:pt>
                <c:pt idx="11">
                  <c:v>0.86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4664448"/>
        <c:axId val="1529682720"/>
      </c:scatterChart>
      <c:valAx>
        <c:axId val="1444664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682720"/>
        <c:crosses val="autoZero"/>
        <c:crossBetween val="midCat"/>
      </c:valAx>
      <c:valAx>
        <c:axId val="15296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Packets</a:t>
                </a:r>
              </a:p>
              <a:p>
                <a:pPr>
                  <a:defRPr/>
                </a:pPr>
                <a:r>
                  <a:rPr lang="en-US" sz="2400" dirty="0" smtClean="0"/>
                  <a:t>per cycle</a:t>
                </a:r>
                <a:endParaRPr lang="en-US" sz="2400" baseline="30000" dirty="0" smtClean="0"/>
              </a:p>
            </c:rich>
          </c:tx>
          <c:layout>
            <c:manualLayout>
              <c:xMode val="edge"/>
              <c:yMode val="edge"/>
              <c:x val="0.0092845838258407"/>
              <c:y val="0.364012001965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664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span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6530416"/>
        <c:axId val="1236775200"/>
      </c:barChart>
      <c:catAx>
        <c:axId val="123653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775200"/>
        <c:crosses val="autoZero"/>
        <c:auto val="1"/>
        <c:lblAlgn val="ctr"/>
        <c:lblOffset val="100"/>
        <c:noMultiLvlLbl val="0"/>
      </c:catAx>
      <c:valAx>
        <c:axId val="123677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53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RMT, </a:t>
            </a:r>
            <a:r>
              <a:rPr lang="en-US" baseline="0" smtClean="0"/>
              <a:t>when normalized to have the same </a:t>
            </a:r>
            <a:r>
              <a:rPr lang="en-US" baseline="0" dirty="0" smtClean="0"/>
              <a:t>number of hardware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Come up with a better </a:t>
            </a:r>
            <a:r>
              <a:rPr lang="en-US" baseline="0" smtClean="0"/>
              <a:t>DAG (M1 </a:t>
            </a:r>
            <a:r>
              <a:rPr lang="en-US" baseline="0" dirty="0" smtClean="0"/>
              <a:t>and A1 can be scheduled in the same </a:t>
            </a:r>
            <a:r>
              <a:rPr lang="en-US" baseline="0" smtClean="0"/>
              <a:t>clock cycle).</a:t>
            </a:r>
            <a:endParaRPr lang="en-US" baseline="0" dirty="0" smtClean="0"/>
          </a:p>
          <a:p>
            <a:r>
              <a:rPr lang="en-US" baseline="0" dirty="0" smtClean="0"/>
              <a:t>Two main aspects: correctness based on program dependencies, resource constraints based on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4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3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3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Show the line wrapping around the 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5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1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5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Maybe add a figure for random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Emphasize: Our gains are quite significant. Switch.p4 is optimized for RMT. We give switch.p4 the benefit of full memory disaggregation.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7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7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Say that we did a manual place and route for the segment crossbar.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5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38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3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524458" y="4208550"/>
            <a:ext cx="5067413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cycles to complete a match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cycle to complete an action</a:t>
            </a:r>
            <a:endParaRPr 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4773" y="4220989"/>
            <a:ext cx="681881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Two processors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Each does 1 match and 1 action per cycle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3542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4344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7415" y="180929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39554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50355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5031" y="180928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4608" y="2183700"/>
            <a:ext cx="1644510" cy="1118457"/>
            <a:chOff x="2100665" y="2119910"/>
            <a:chExt cx="1656097" cy="2225988"/>
          </a:xfrm>
        </p:grpSpPr>
        <p:sp>
          <p:nvSpPr>
            <p:cNvPr id="33" name="Rectangle 3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35" name="Trapezoid 3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7097642" y="225291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9248" y="2354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1270" y="243610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218378" y="2188424"/>
            <a:ext cx="1644510" cy="1118457"/>
            <a:chOff x="2100665" y="2119910"/>
            <a:chExt cx="1656097" cy="2225988"/>
          </a:xfrm>
        </p:grpSpPr>
        <p:sp>
          <p:nvSpPr>
            <p:cNvPr id="41" name="Rectangle 4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43" name="Trapezoid 42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811412" y="225764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3018" y="23594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75040" y="244083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379" y="1099089"/>
            <a:ext cx="4196983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Program Dependencies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170" y="1099089"/>
            <a:ext cx="3897029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Resource Constraints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43239" y="2143784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06865" y="214674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520510" y="3139973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12804" y="249971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493433" y="2148293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1128" y="213504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567559" y="2499712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95506" y="21457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809422" y="2749299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06238" y="2710301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5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/>
      <p:bldP spid="5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65169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55433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924697" y="2545713"/>
            <a:ext cx="1053733" cy="1738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78430" y="2130214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2962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754881" y="2465550"/>
            <a:ext cx="1105984" cy="1557810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0865" y="2234717"/>
            <a:ext cx="400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eravek" charset="0"/>
                <a:ea typeface="Seravek" charset="0"/>
                <a:cs typeface="Seravek" charset="0"/>
              </a:rPr>
              <a:t>D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elay A1 by inserting a no-op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2420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02127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no-ops: ILP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74674" y="134547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4128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1084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93386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50732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9509" y="106679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5568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10555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6543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84126" y="176348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3775166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2360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7729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7978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586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combined</a:t>
                      </a:r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30077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proprietary (normalized)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1" y="4062549"/>
            <a:ext cx="100174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of 4.5% to 50% on real programs.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lowest on balanced programs optimized for RMT.</a:t>
            </a:r>
          </a:p>
          <a:p>
            <a:endParaRPr lang="en-US" sz="32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On 100 random programs, mean gain of 10% (max 30%)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498965"/>
              </p:ext>
            </p:extLst>
          </p:nvPr>
        </p:nvGraphicFramePr>
        <p:xfrm>
          <a:off x="948267" y="1168401"/>
          <a:ext cx="10295467" cy="568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squared mm in area.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6012196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979906901"/>
              </p:ext>
            </p:extLst>
          </p:nvPr>
        </p:nvGraphicFramePr>
        <p:xfrm>
          <a:off x="718458" y="1104570"/>
          <a:ext cx="10567850" cy="476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85479" y="2132277"/>
          <a:ext cx="7821042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85479" y="4825744"/>
          <a:ext cx="7821042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3338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9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10555</TotalTime>
  <Words>2999</Words>
  <Application>Microsoft Macintosh PowerPoint</Application>
  <PresentationFormat>Widescreen</PresentationFormat>
  <Paragraphs>1004</Paragraphs>
  <Slides>41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Minimizing no-ops: ILP formulation</vt:lpstr>
      <vt:lpstr>Evaluation: Comparing RMT and dRMT</vt:lpstr>
      <vt:lpstr>Evaluation: Comparing RMT and dRMT</vt:lpstr>
      <vt:lpstr>Evaluation: Comparing RMT and dRMT</vt:lpstr>
      <vt:lpstr>Evaluation: Comparing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dRMT eliminates performance cliffs</vt:lpstr>
      <vt:lpstr>Evaluation: switch.p4 on RMT and dRMT</vt:lpstr>
      <vt:lpstr>Evaluation: switch.p4 on RMT and dRMT</vt:lpstr>
      <vt:lpstr>Scheduling Constraints</vt:lpstr>
      <vt:lpstr>Extracting dependencies from P4 programs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1764</cp:revision>
  <dcterms:created xsi:type="dcterms:W3CDTF">2017-05-13T13:11:05Z</dcterms:created>
  <dcterms:modified xsi:type="dcterms:W3CDTF">2017-08-17T22:24:35Z</dcterms:modified>
</cp:coreProperties>
</file>