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5" r:id="rId4"/>
    <p:sldId id="294" r:id="rId5"/>
    <p:sldId id="293" r:id="rId6"/>
    <p:sldId id="296" r:id="rId7"/>
    <p:sldId id="297" r:id="rId8"/>
    <p:sldId id="298" r:id="rId9"/>
    <p:sldId id="266" r:id="rId10"/>
    <p:sldId id="267" r:id="rId11"/>
    <p:sldId id="268" r:id="rId12"/>
    <p:sldId id="269" r:id="rId13"/>
    <p:sldId id="291" r:id="rId14"/>
    <p:sldId id="270" r:id="rId15"/>
    <p:sldId id="289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90" r:id="rId27"/>
    <p:sldId id="265" r:id="rId28"/>
    <p:sldId id="263" r:id="rId29"/>
    <p:sldId id="274" r:id="rId30"/>
    <p:sldId id="285" r:id="rId31"/>
    <p:sldId id="288" r:id="rId32"/>
    <p:sldId id="286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466640"/>
        <c:axId val="143471360"/>
      </c:lineChart>
      <c:catAx>
        <c:axId val="14346664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1360"/>
        <c:crosses val="autoZero"/>
        <c:auto val="1"/>
        <c:lblAlgn val="ctr"/>
        <c:lblOffset val="100"/>
        <c:noMultiLvlLbl val="0"/>
      </c:catAx>
      <c:valAx>
        <c:axId val="14347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6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 multi-processor or network processor. What makes this interesting and different is that we can preschedule it for deterministic</a:t>
            </a:r>
            <a:r>
              <a:rPr lang="en-US" baseline="0" dirty="0" smtClean="0"/>
              <a:t> latency. How do we do that?</a:t>
            </a:r>
          </a:p>
          <a:p>
            <a:r>
              <a:rPr lang="en-US" baseline="0" dirty="0" smtClean="0"/>
              <a:t>Given a P4 program and the table sizes. The scheduling problem is to figure out (1) how to place the tables and (2) how to satisfy requirements on the processors.</a:t>
            </a:r>
          </a:p>
          <a:p>
            <a:r>
              <a:rPr lang="en-US" baseline="0" dirty="0" smtClean="0"/>
              <a:t>You could try and solve one joint scheduling problem.</a:t>
            </a:r>
          </a:p>
          <a:p>
            <a:r>
              <a:rPr lang="en-US" baseline="0" dirty="0" smtClean="0"/>
              <a:t>It turns out you can simplify this problem greatly. It turns out you can decouple these two. We can pack them into memory clusters in any way they want. The crossbar</a:t>
            </a:r>
          </a:p>
          <a:p>
            <a:r>
              <a:rPr lang="en-US" baseline="0" dirty="0" smtClean="0"/>
              <a:t>Allows me to stitch them together and make things work.</a:t>
            </a:r>
          </a:p>
          <a:p>
            <a:r>
              <a:rPr lang="en-US" baseline="0" dirty="0" smtClean="0"/>
              <a:t>You could have an </a:t>
            </a:r>
            <a:r>
              <a:rPr lang="en-US" baseline="0" dirty="0" err="1" smtClean="0"/>
              <a:t>interstital</a:t>
            </a:r>
            <a:r>
              <a:rPr lang="en-US" baseline="0" dirty="0" smtClean="0"/>
              <a:t> slide before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This slide is about how we represent P4 program for the purpose of the scheduler</a:t>
            </a:r>
          </a:p>
          <a:p>
            <a:r>
              <a:rPr lang="en-US" dirty="0" smtClean="0"/>
              <a:t>TODO: Add figures here.</a:t>
            </a:r>
          </a:p>
          <a:p>
            <a:r>
              <a:rPr lang="en-US" dirty="0" smtClean="0"/>
              <a:t>Start with table dependency graph in P4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show more fine-grained dependency graph in P4.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</a:t>
            </a:r>
            <a:r>
              <a:rPr lang="en-US" dirty="0" smtClean="0"/>
              <a:t>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have explained</a:t>
            </a:r>
            <a:r>
              <a:rPr lang="en-US" baseline="0" dirty="0" smtClean="0"/>
              <a:t> what the DAG is and what the match/action capacity is.</a:t>
            </a:r>
          </a:p>
          <a:p>
            <a:r>
              <a:rPr lang="en-US" baseline="0" dirty="0" smtClean="0"/>
              <a:t>TODO: Also say there are two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this idea of scheduling on a circle of</a:t>
            </a:r>
            <a:r>
              <a:rPr lang="en-US" baseline="0" dirty="0" smtClean="0"/>
              <a:t> length N.</a:t>
            </a:r>
          </a:p>
          <a:p>
            <a:r>
              <a:rPr lang="en-US" baseline="0" dirty="0" smtClean="0"/>
              <a:t>Periodic schedule is just the schedule on a circle, as opposed to a line.</a:t>
            </a:r>
          </a:p>
          <a:p>
            <a:r>
              <a:rPr lang="en-US" baseline="0" dirty="0" smtClean="0"/>
              <a:t>What does the periodic schedule even mean? Show the previous example on a circle.</a:t>
            </a:r>
          </a:p>
          <a:p>
            <a:r>
              <a:rPr lang="en-US" baseline="0" dirty="0" smtClean="0"/>
              <a:t>The reason you can do this as an ILP is you can take any time slot and write it as t*P + Q.</a:t>
            </a:r>
          </a:p>
          <a:p>
            <a:r>
              <a:rPr lang="en-US" baseline="0" dirty="0" smtClean="0"/>
              <a:t>This is how you can formulate as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When you combine</a:t>
            </a:r>
            <a:r>
              <a:rPr lang="en-US" baseline="0" dirty="0" smtClean="0"/>
              <a:t> because it’s a bit more balanced, that’s why RMT does better.</a:t>
            </a:r>
          </a:p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an architecture diagram</a:t>
            </a:r>
          </a:p>
          <a:p>
            <a:r>
              <a:rPr lang="en-US" baseline="0" dirty="0" smtClean="0"/>
              <a:t>Make the high-level point that these are the differences between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RMT.</a:t>
            </a:r>
          </a:p>
          <a:p>
            <a:r>
              <a:rPr lang="en-US" baseline="0" dirty="0" smtClean="0"/>
              <a:t>Slide needs a figure + few panes/bullets that emphasize the differences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multicast</a:t>
            </a:r>
          </a:p>
          <a:p>
            <a:r>
              <a:rPr lang="en-US" baseline="0" dirty="0" smtClean="0"/>
              <a:t>TODO: Sharad’s pictures for the crossbars might be helpful.</a:t>
            </a:r>
          </a:p>
          <a:p>
            <a:r>
              <a:rPr lang="en-US" baseline="0" dirty="0" smtClean="0"/>
              <a:t>Or try a better set of pictures.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this result that the segmented crossbar is equivalent to the full crossbar.</a:t>
            </a:r>
          </a:p>
          <a:p>
            <a:r>
              <a:rPr lang="en-US" baseline="0" dirty="0" smtClean="0"/>
              <a:t>We need to find a good way to explain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: Allocating tables to memory clusters</a:t>
            </a:r>
          </a:p>
          <a:p>
            <a:endParaRPr lang="en-US" dirty="0"/>
          </a:p>
          <a:p>
            <a:r>
              <a:rPr lang="en-US" dirty="0" smtClean="0"/>
              <a:t>Compute: Schedule </a:t>
            </a:r>
            <a:r>
              <a:rPr lang="en-US" dirty="0" err="1" smtClean="0"/>
              <a:t>matches+actions</a:t>
            </a:r>
            <a:r>
              <a:rPr lang="en-US" dirty="0" smtClean="0"/>
              <a:t>, respecting dependencies </a:t>
            </a:r>
          </a:p>
          <a:p>
            <a:endParaRPr lang="en-US" dirty="0"/>
          </a:p>
          <a:p>
            <a:r>
              <a:rPr lang="en-US" dirty="0" smtClean="0"/>
              <a:t>In general, this is a joint optimization problem.</a:t>
            </a:r>
          </a:p>
          <a:p>
            <a:pPr lvl="1"/>
            <a:r>
              <a:rPr lang="en-US" dirty="0" smtClean="0"/>
              <a:t>But, allocation and scheduling can be done independently for round-robin schedules</a:t>
            </a:r>
          </a:p>
          <a:p>
            <a:endParaRPr lang="en-US" dirty="0"/>
          </a:p>
          <a:p>
            <a:r>
              <a:rPr lang="en-US" dirty="0" smtClean="0"/>
              <a:t>Memory allocation is essentially bin packing; focus on compute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</a:t>
            </a:r>
            <a:r>
              <a:rPr lang="en-US" dirty="0" smtClean="0"/>
              <a:t>fine-grained dependencies </a:t>
            </a:r>
            <a:r>
              <a:rPr lang="en-US" dirty="0" smtClean="0"/>
              <a:t>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</a:t>
            </a:r>
            <a:r>
              <a:rPr lang="en-US" dirty="0" smtClean="0"/>
              <a:t>RMT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5617028" y="3417429"/>
            <a:ext cx="788127" cy="5203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19007" y="310896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405155" y="3696789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765177" y="3644537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8003176" y="3896401"/>
            <a:ext cx="762001" cy="413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90901" y="3579223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37861" y="353568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4"/>
            <a:endCxn id="35" idx="0"/>
          </p:cNvCxnSpPr>
          <p:nvPr/>
        </p:nvCxnSpPr>
        <p:spPr>
          <a:xfrm>
            <a:off x="7186748" y="5415361"/>
            <a:ext cx="60960" cy="4019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88527" y="490728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87737" y="4933406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30640" y="48289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4"/>
            <a:endCxn id="36" idx="0"/>
          </p:cNvCxnSpPr>
          <p:nvPr/>
        </p:nvCxnSpPr>
        <p:spPr>
          <a:xfrm>
            <a:off x="9729651" y="5332629"/>
            <a:ext cx="74023" cy="602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971110" y="5673635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48697" y="5817326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004663" y="5934890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8046718" y="6058304"/>
            <a:ext cx="957945" cy="1284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5569131" y="5174384"/>
            <a:ext cx="818606" cy="8077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4"/>
            <a:endCxn id="34" idx="0"/>
          </p:cNvCxnSpPr>
          <p:nvPr/>
        </p:nvCxnSpPr>
        <p:spPr>
          <a:xfrm flipH="1">
            <a:off x="4770121" y="5524218"/>
            <a:ext cx="17417" cy="14941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dirty="0" smtClean="0"/>
              <a:t>limits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processor can generate up </a:t>
            </a:r>
            <a:r>
              <a:rPr lang="en-US" dirty="0" smtClean="0"/>
              <a:t>to M b-bit-width </a:t>
            </a:r>
            <a:r>
              <a:rPr lang="en-US" dirty="0"/>
              <a:t>keys to </a:t>
            </a:r>
            <a:r>
              <a:rPr lang="en-US" dirty="0" smtClean="0"/>
              <a:t>match against tables stored in memory.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Action </a:t>
            </a:r>
            <a:r>
              <a:rPr lang="en-US" dirty="0" smtClean="0"/>
              <a:t>limits: Each processor can modify up to A packet fields in parallel.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table match takes up to </a:t>
            </a:r>
            <a:r>
              <a:rPr lang="en-US" dirty="0" err="1" smtClean="0"/>
              <a:t>dM</a:t>
            </a:r>
            <a:r>
              <a:rPr lang="en-US" dirty="0" smtClean="0"/>
              <a:t> clock cycles</a:t>
            </a:r>
          </a:p>
          <a:p>
            <a:endParaRPr lang="en-US" dirty="0"/>
          </a:p>
          <a:p>
            <a:r>
              <a:rPr lang="en-US" dirty="0" smtClean="0"/>
              <a:t>Each action takes up to </a:t>
            </a:r>
            <a:r>
              <a:rPr lang="en-US" dirty="0" err="1" smtClean="0"/>
              <a:t>dA</a:t>
            </a:r>
            <a:r>
              <a:rPr lang="en-US" dirty="0" smtClean="0"/>
              <a:t>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1855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 processors</a:t>
            </a:r>
          </a:p>
          <a:p>
            <a:r>
              <a:rPr lang="en-US" dirty="0" smtClean="0"/>
              <a:t>M = 1</a:t>
            </a:r>
          </a:p>
          <a:p>
            <a:r>
              <a:rPr lang="en-US" dirty="0" smtClean="0"/>
              <a:t>A = 1</a:t>
            </a:r>
          </a:p>
          <a:p>
            <a:r>
              <a:rPr lang="en-US" dirty="0" smtClean="0"/>
              <a:t>Match latency = 2</a:t>
            </a:r>
          </a:p>
          <a:p>
            <a:r>
              <a:rPr lang="en-US" dirty="0" smtClean="0"/>
              <a:t>Action latency = 1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06841" y="5019976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071257"/>
            <a:ext cx="1578280" cy="235857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8736" cy="8395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each operation a start time relative to the first operation</a:t>
            </a:r>
          </a:p>
          <a:p>
            <a:r>
              <a:rPr lang="en-US" dirty="0"/>
              <a:t>Group operations into buckets based on the reminder when the operation start time is divided by N.</a:t>
            </a:r>
          </a:p>
          <a:p>
            <a:r>
              <a:rPr lang="en-US" dirty="0"/>
              <a:t>Total match/action requirements in a bucket &lt;= match/action capacity</a:t>
            </a:r>
          </a:p>
          <a:p>
            <a:r>
              <a:rPr lang="en-US" dirty="0"/>
              <a:t>Dependencies must be satisfied between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1124" y="2019300"/>
            <a:ext cx="11081406" cy="4457700"/>
            <a:chOff x="571124" y="1556770"/>
            <a:chExt cx="11081406" cy="4633273"/>
          </a:xfrm>
        </p:grpSpPr>
        <p:grpSp>
          <p:nvGrpSpPr>
            <p:cNvPr id="6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64568" y="1556771"/>
              <a:ext cx="815532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1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19397" y="1556771"/>
              <a:ext cx="841936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2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27254" y="1556770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3</a:t>
              </a:r>
              <a:endParaRPr lang="en-US" sz="16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97" name="Right Arrow 19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39737" y="4033466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3958918" y="4028218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Right Arrow 228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413758" y="1566299"/>
              <a:ext cx="891441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</a:t>
              </a:r>
              <a:r>
                <a:rPr lang="en-US" sz="16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56" name="Trapezoid 15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>
              <a:off x="8134839" y="540063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134839" y="3630762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134839" y="2196975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28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Break down 45.5 </a:t>
            </a:r>
            <a:r>
              <a:rPr lang="en-US" smtClean="0"/>
              <a:t>into crossbar and VLIW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/>
            <a:r>
              <a:rPr lang="en-US" dirty="0" smtClean="0"/>
              <a:t>Example: large </a:t>
            </a:r>
            <a:r>
              <a:rPr lang="en-US" dirty="0"/>
              <a:t>match-action table 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124" y="2546350"/>
            <a:ext cx="11081406" cy="4114800"/>
            <a:chOff x="571124" y="1556770"/>
            <a:chExt cx="11081406" cy="4633273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4568" y="1556771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9397" y="155677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7254" y="1556770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13758" y="1566299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5161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7719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355" y="5706288"/>
            <a:ext cx="1225499" cy="922705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2" animBg="1"/>
      <p:bldP spid="18" grpId="3" animBg="1"/>
      <p:bldP spid="251" grpId="1" animBg="1"/>
      <p:bldP spid="251" grpId="2" animBg="1"/>
      <p:bldP spid="251" grpId="3" animBg="1"/>
      <p:bldP spid="253" grpId="0" animBg="1"/>
      <p:bldP spid="263" grpId="0" animBg="1"/>
      <p:bldP spid="37" grpId="1" animBg="1"/>
      <p:bldP spid="37" grpId="2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/>
              <a:t>L</a:t>
            </a:r>
            <a:r>
              <a:rPr lang="en-US" sz="2400" dirty="0" smtClean="0"/>
              <a:t>arge table </a:t>
            </a:r>
            <a:r>
              <a:rPr lang="en-US" sz="2400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1736" y="3057416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1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 smtClean="0"/>
              <a:t>Parallel table lookups that exceed search key capacity of a stage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070976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</a:t>
              </a:r>
              <a:r>
                <a:rPr lang="en-US" sz="2200" smtClean="0"/>
                <a:t>tables across stages</a:t>
              </a:r>
              <a:endParaRPr lang="en-US" sz="2200" dirty="0" smtClean="0"/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4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RMT forces rigid match-then-action order on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1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2: default actions, 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2107</Words>
  <Application>Microsoft Macintosh PowerPoint</Application>
  <PresentationFormat>Widescreen</PresentationFormat>
  <Paragraphs>708</Paragraphs>
  <Slides>33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dRMT: Disaggregated Programmable Switching</vt:lpstr>
      <vt:lpstr>Programmable Switches (e.g., RMT)</vt:lpstr>
      <vt:lpstr>Today’s Programmable Switches (e.g., RMT)</vt:lpstr>
      <vt:lpstr>Two Problems</vt:lpstr>
      <vt:lpstr>Today’s Programmable Switches (e.g., RMT)</vt:lpstr>
      <vt:lpstr>Problems with RMT Architecture</vt:lpstr>
      <vt:lpstr>Problems with RMT Architecture</vt:lpstr>
      <vt:lpstr>Problems with RMT Architecture</vt:lpstr>
      <vt:lpstr>Resources are aggregated in RMT</vt:lpstr>
      <vt:lpstr>dRMT: disaggregated RMT</vt:lpstr>
      <vt:lpstr>dRMT: shared memory using crossbar</vt:lpstr>
      <vt:lpstr>dRMT: run-to-completion processors</vt:lpstr>
      <vt:lpstr>Compiling a P4 program to dRMT</vt:lpstr>
      <vt:lpstr>Compiling: fine-grained dependencies in dRMT</vt:lpstr>
      <vt:lpstr>dRMT constraints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Crossbar analysis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579</cp:revision>
  <dcterms:created xsi:type="dcterms:W3CDTF">2017-05-13T13:11:05Z</dcterms:created>
  <dcterms:modified xsi:type="dcterms:W3CDTF">2017-05-17T03:25:09Z</dcterms:modified>
</cp:coreProperties>
</file>