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94" r:id="rId17"/>
    <p:sldId id="395" r:id="rId18"/>
    <p:sldId id="393" r:id="rId19"/>
    <p:sldId id="392" r:id="rId20"/>
    <p:sldId id="391" r:id="rId21"/>
    <p:sldId id="390" r:id="rId22"/>
    <p:sldId id="388" r:id="rId23"/>
    <p:sldId id="396" r:id="rId24"/>
    <p:sldId id="389" r:id="rId25"/>
    <p:sldId id="373" r:id="rId26"/>
    <p:sldId id="377" r:id="rId27"/>
    <p:sldId id="378" r:id="rId28"/>
    <p:sldId id="379" r:id="rId29"/>
    <p:sldId id="380" r:id="rId30"/>
    <p:sldId id="381" r:id="rId31"/>
    <p:sldId id="353" r:id="rId32"/>
    <p:sldId id="382" r:id="rId33"/>
    <p:sldId id="383" r:id="rId34"/>
    <p:sldId id="355" r:id="rId35"/>
    <p:sldId id="343" r:id="rId36"/>
    <p:sldId id="346" r:id="rId37"/>
    <p:sldId id="350" r:id="rId38"/>
    <p:sldId id="375" r:id="rId39"/>
    <p:sldId id="376" r:id="rId40"/>
    <p:sldId id="368" r:id="rId41"/>
    <p:sldId id="365" r:id="rId42"/>
    <p:sldId id="351" r:id="rId43"/>
    <p:sldId id="352" r:id="rId44"/>
    <p:sldId id="338" r:id="rId45"/>
    <p:sldId id="316" r:id="rId46"/>
    <p:sldId id="3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9939"/>
  </p:normalViewPr>
  <p:slideViewPr>
    <p:cSldViewPr snapToGrid="0" snapToObjects="1" showGuides="1">
      <p:cViewPr>
        <p:scale>
          <a:sx n="59" d="100"/>
          <a:sy n="59" d="100"/>
        </p:scale>
        <p:origin x="14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nirudh/drmt_talk/cliff_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rgbClr val="0432FF"/>
              </a:solidFill>
              <a:round/>
            </a:ln>
            <a:effectLst/>
          </c:spPr>
          <c:marker>
            <c:symbol val="x"/>
            <c:size val="12"/>
            <c:spPr>
              <a:solidFill>
                <a:srgbClr val="0432FF"/>
              </a:solidFill>
              <a:ln w="9525">
                <a:solidFill>
                  <a:srgbClr val="0432FF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6.0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12.0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Sheet1!$B$2:$B$32</c:f>
              <c:numCache>
                <c:formatCode>0.00</c:formatCode>
                <c:ptCount val="31"/>
                <c:pt idx="0">
                  <c:v>0.08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0.166666666666667</c:v>
                </c:pt>
                <c:pt idx="4">
                  <c:v>0.166666666666667</c:v>
                </c:pt>
                <c:pt idx="5">
                  <c:v>0.25</c:v>
                </c:pt>
                <c:pt idx="6">
                  <c:v>0.25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Sheet1!$C$2:$C$32</c:f>
              <c:numCache>
                <c:formatCode>0.00</c:formatCode>
                <c:ptCount val="3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Sheet1!$D$2:$D$32</c:f>
              <c:numCache>
                <c:formatCode>0.00</c:formatCode>
                <c:ptCount val="31"/>
                <c:pt idx="0">
                  <c:v>0.14</c:v>
                </c:pt>
                <c:pt idx="1">
                  <c:v>0.29</c:v>
                </c:pt>
                <c:pt idx="2">
                  <c:v>0.43</c:v>
                </c:pt>
                <c:pt idx="3">
                  <c:v>0.57</c:v>
                </c:pt>
                <c:pt idx="4">
                  <c:v>0.71</c:v>
                </c:pt>
                <c:pt idx="5">
                  <c:v>0.86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38084128"/>
        <c:axId val="-965484480"/>
      </c:scatterChart>
      <c:valAx>
        <c:axId val="-9380841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Processors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5484480"/>
        <c:crosses val="autoZero"/>
        <c:crossBetween val="midCat"/>
      </c:valAx>
      <c:valAx>
        <c:axId val="-9654844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 err="1" smtClean="0">
                    <a:solidFill>
                      <a:schemeClr val="tx1"/>
                    </a:solidFill>
                  </a:rPr>
                  <a:t>Pkts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>
                  <a:defRPr sz="2800" b="1"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/cycle</a:t>
                </a:r>
                <a:endParaRPr lang="en-US" sz="28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084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2177087874919"/>
          <c:y val="0.475082682227017"/>
          <c:w val="0.193622198231932"/>
          <c:h val="0.09215442783308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rgbClr val="0432FF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accent2">
                  <a:alpha val="70000"/>
                </a:schemeClr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32171648"/>
        <c:axId val="-932163024"/>
      </c:barChart>
      <c:catAx>
        <c:axId val="-93217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Processors/Stages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2163024"/>
        <c:crosses val="autoZero"/>
        <c:auto val="1"/>
        <c:lblAlgn val="ctr"/>
        <c:lblOffset val="100"/>
        <c:noMultiLvlLbl val="0"/>
      </c:catAx>
      <c:valAx>
        <c:axId val="-93216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Area in mm</a:t>
                </a:r>
                <a:r>
                  <a:rPr lang="en-US" b="1" baseline="30000" dirty="0" smtClean="0">
                    <a:solidFill>
                      <a:schemeClr val="tx1"/>
                    </a:solidFill>
                  </a:rPr>
                  <a:t>2</a:t>
                </a:r>
                <a:endParaRPr lang="en-US" b="1" baseline="300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217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33806048"/>
        <c:axId val="-935922608"/>
      </c:barChart>
      <c:catAx>
        <c:axId val="-93380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5922608"/>
        <c:crosses val="autoZero"/>
        <c:auto val="1"/>
        <c:lblAlgn val="ctr"/>
        <c:lblOffset val="100"/>
        <c:noMultiLvlLbl val="0"/>
      </c:catAx>
      <c:valAx>
        <c:axId val="-93592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380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1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2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2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6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9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Show the line wrapping around the 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5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that if tables are split, it’s no longer equivalent, which means the previously decoupled problems become coupled.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that the area is mostly dominated by IO and memories.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241430" y="3424794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3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8428" y="3437233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match,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131965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132119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02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131965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132119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0255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1399944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146916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15709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165235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1404668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147388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157566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165707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552" y="5671084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5671084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91183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8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68154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06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92345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79719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657600" y="4397829"/>
            <a:ext cx="2320831" cy="15442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08914" y="5526557"/>
            <a:ext cx="339634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match 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3331028"/>
            <a:ext cx="631372" cy="20247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40057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57600" y="3722914"/>
            <a:ext cx="2573379" cy="170355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0978" y="5195631"/>
            <a:ext cx="400159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elay M1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3635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23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238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58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522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47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57370"/>
              </p:ext>
            </p:extLst>
          </p:nvPr>
        </p:nvGraphicFramePr>
        <p:xfrm>
          <a:off x="87079" y="2387681"/>
          <a:ext cx="12083150" cy="4448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6670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  <a:gridCol w="585076"/>
              </a:tblGrid>
              <a:tr h="1050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</a:t>
                      </a:r>
                      <a:r>
                        <a:rPr lang="en-US" sz="2000" baseline="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Cycle              </a:t>
                      </a:r>
                    </a:p>
                    <a:p>
                      <a:endParaRPr lang="en-US" sz="2000" baseline="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err="1" smtClean="0">
                          <a:latin typeface="Seravek" charset="0"/>
                          <a:ea typeface="Seravek" charset="0"/>
                          <a:cs typeface="Seravek" charset="0"/>
                        </a:rPr>
                        <a:t>Pkt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15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16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17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18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19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 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419">
                <a:tc>
                  <a:txBody>
                    <a:bodyPr/>
                    <a:lstStyle/>
                    <a:p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M0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200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2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7812" y="1358121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71438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1369" y="137650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7377" y="169748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58006" y="1365762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5701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32132" y="1697826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0079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4685" y="1698257"/>
            <a:ext cx="616684" cy="53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27182" y="13184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07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3775166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375092"/>
              </p:ext>
            </p:extLst>
          </p:nvPr>
        </p:nvGraphicFramePr>
        <p:xfrm>
          <a:off x="-135467" y="1540933"/>
          <a:ext cx="12208933" cy="494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smtClean="0"/>
              <a:t>Two extremes</a:t>
            </a:r>
          </a:p>
          <a:p>
            <a:endParaRPr lang="en-US" sz="1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472267" y="4487333"/>
            <a:ext cx="2641600" cy="575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98800" y="4453467"/>
            <a:ext cx="1998133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096933" y="4470400"/>
            <a:ext cx="16934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130800" y="4419600"/>
            <a:ext cx="6265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38400" y="4470400"/>
            <a:ext cx="67733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523067" y="4436533"/>
            <a:ext cx="524934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556933" y="4470400"/>
            <a:ext cx="2523067" cy="626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89200" y="4470400"/>
            <a:ext cx="3285068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81867" y="4470400"/>
            <a:ext cx="50800" cy="575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72267" y="4470400"/>
            <a:ext cx="677333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98800" y="4436533"/>
            <a:ext cx="1964268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149600" y="4470400"/>
            <a:ext cx="2607734" cy="643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74267" y="4487333"/>
            <a:ext cx="1" cy="558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96933" y="4487333"/>
            <a:ext cx="677334" cy="626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48000" y="4470400"/>
            <a:ext cx="2675467" cy="592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9200" y="4504267"/>
            <a:ext cx="3285067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28031" y="3434080"/>
            <a:ext cx="389722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Full crossbar 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processor key to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memory key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Very flexible,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too many wires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(4 keys * 4 keys = 16).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smtClean="0"/>
              <a:t>Two extremes</a:t>
            </a:r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783840" y="4531360"/>
            <a:ext cx="2661920" cy="46736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04160" y="4490720"/>
            <a:ext cx="2600960" cy="52832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24480" y="449072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84800" y="4531360"/>
            <a:ext cx="0" cy="48768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37226" y="3191544"/>
            <a:ext cx="605018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Unit crossbar </a:t>
            </a: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connecting</a:t>
            </a: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every 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processor to every memory</a:t>
            </a:r>
          </a:p>
          <a:p>
            <a:endParaRPr lang="en-US" sz="28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igid (all proc. keys go to same mem.)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but cheap to build</a:t>
            </a:r>
          </a:p>
          <a:p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(2 proc *2 mems * 2 keys per wire =8)</a:t>
            </a:r>
          </a:p>
          <a:p>
            <a:endParaRPr lang="en-US" dirty="0" smtClean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5230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72272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98805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49605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138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74272" y="5020736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80006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57339" y="3767668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50538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2150538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4800605" y="2937934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4800605" y="5410201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5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Crossbar needs to send multiple match keys from processors to clusters every clock cycle</a:t>
            </a:r>
          </a:p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crossbar: 2 parallel crossbars, one per key (8 wires)</a:t>
            </a:r>
          </a:p>
          <a:p>
            <a:endParaRPr lang="en-US" sz="100" dirty="0" smtClean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16291" y="4770842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36611" y="4730202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256931" y="473020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17251" y="4770842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820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231294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72894" y="5303761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39028" y="4050693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9560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909560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3559627" y="3220959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3559627" y="5693226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46972" y="4770844"/>
            <a:ext cx="2661920" cy="467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267292" y="4730204"/>
            <a:ext cx="2600960" cy="528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87612" y="473020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9935016" y="4770844"/>
            <a:ext cx="0" cy="48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57137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07937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932604" y="5325535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915671" y="4072467"/>
            <a:ext cx="0" cy="6857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08870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1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6308870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1</a:t>
            </a:r>
            <a:endParaRPr lang="en-US" sz="2800" dirty="0"/>
          </a:p>
        </p:txBody>
      </p:sp>
      <p:sp>
        <p:nvSpPr>
          <p:cNvPr id="68" name="Rectangle 67"/>
          <p:cNvSpPr/>
          <p:nvPr/>
        </p:nvSpPr>
        <p:spPr>
          <a:xfrm>
            <a:off x="8958937" y="3242733"/>
            <a:ext cx="1388534" cy="1117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Mem. 2</a:t>
            </a:r>
            <a:endParaRPr lang="en-US" sz="2800" dirty="0"/>
          </a:p>
        </p:txBody>
      </p:sp>
      <p:sp>
        <p:nvSpPr>
          <p:cNvPr id="69" name="Rectangle 68"/>
          <p:cNvSpPr/>
          <p:nvPr/>
        </p:nvSpPr>
        <p:spPr>
          <a:xfrm>
            <a:off x="8958937" y="5715000"/>
            <a:ext cx="1388534" cy="111760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Proc.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64230" y="2677887"/>
            <a:ext cx="13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 key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41773" y="2721430"/>
            <a:ext cx="150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Right key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82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dRMT’s</a:t>
            </a:r>
            <a:r>
              <a:rPr lang="en-US" sz="3200" dirty="0" smtClean="0"/>
              <a:t> crossbar has wire count similar to unit crossbar</a:t>
            </a:r>
          </a:p>
          <a:p>
            <a:r>
              <a:rPr lang="en-US" sz="3200" dirty="0" smtClean="0"/>
              <a:t>But a processor can send keys to different memories by call one the left and the other right.</a:t>
            </a:r>
            <a:endParaRPr lang="en-US" sz="3200" dirty="0"/>
          </a:p>
          <a:p>
            <a:r>
              <a:rPr lang="en-US" sz="3200" dirty="0" smtClean="0"/>
              <a:t>Equivalent to full i</a:t>
            </a:r>
            <a:r>
              <a:rPr lang="en-US" dirty="0" smtClean="0"/>
              <a:t>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clusters.</a:t>
            </a:r>
          </a:p>
          <a:p>
            <a:r>
              <a:rPr lang="en-US" sz="3200" dirty="0" smtClean="0"/>
              <a:t>Scales to 32 processors, 32 memories, 8 keys through manual place and route.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249333"/>
            <a:ext cx="8598682" cy="877147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additional area.</a:t>
            </a:r>
          </a:p>
          <a:p>
            <a:pPr algn="ctr"/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Modest in comparison to a 300-700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chip.</a:t>
            </a:r>
            <a:endParaRPr lang="en-US" sz="3200" baseline="30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26937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10729</TotalTime>
  <Words>3348</Words>
  <Application>Microsoft Macintosh PowerPoint</Application>
  <PresentationFormat>Widescreen</PresentationFormat>
  <Paragraphs>1259</Paragraphs>
  <Slides>46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 crossbar design</vt:lpstr>
      <vt:lpstr>dRMT crossbar design</vt:lpstr>
      <vt:lpstr>dRMT’s crossbar</vt:lpstr>
      <vt:lpstr>Comparing areas of RMT and dRMT</vt:lpstr>
      <vt:lpstr>Summary</vt:lpstr>
      <vt:lpstr>Backup slides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1918</cp:revision>
  <dcterms:created xsi:type="dcterms:W3CDTF">2017-05-13T13:11:05Z</dcterms:created>
  <dcterms:modified xsi:type="dcterms:W3CDTF">2017-08-18T03:37:26Z</dcterms:modified>
</cp:coreProperties>
</file>