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charset="0"/>
                <a:ea typeface="Gadugi" charset="0"/>
                <a:cs typeface="Gadug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dugi" charset="0"/>
                <a:ea typeface="Gadugi" charset="0"/>
                <a:cs typeface="Gadugi" charset="0"/>
              </a:defRPr>
            </a:lvl1pPr>
            <a:lvl2pPr>
              <a:defRPr>
                <a:latin typeface="Gadugi" charset="0"/>
                <a:ea typeface="Gadugi" charset="0"/>
                <a:cs typeface="Gadugi" charset="0"/>
              </a:defRPr>
            </a:lvl2pPr>
            <a:lvl3pPr>
              <a:defRPr>
                <a:latin typeface="Gadugi" charset="0"/>
                <a:ea typeface="Gadugi" charset="0"/>
                <a:cs typeface="Gadugi" charset="0"/>
              </a:defRPr>
            </a:lvl3pPr>
            <a:lvl4pPr>
              <a:defRPr>
                <a:latin typeface="Gadugi" charset="0"/>
                <a:ea typeface="Gadugi" charset="0"/>
                <a:cs typeface="Gadugi" charset="0"/>
              </a:defRPr>
            </a:lvl4pPr>
            <a:lvl5pPr>
              <a:defRPr>
                <a:latin typeface="Gadugi" charset="0"/>
                <a:ea typeface="Gadugi" charset="0"/>
                <a:cs typeface="Gadug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0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23F5-3159-EA45-A3E0-FA7A05C4AA6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5718-4EA0-9C4A-A91C-1E1759C6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Concurrency in P4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FAQ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Nesting atomics?</a:t>
            </a:r>
          </a:p>
          <a:p>
            <a:pPr lvl="1"/>
            <a:r>
              <a:rPr lang="en-US" dirty="0" smtClean="0"/>
              <a:t>Simply look at the outermost atomic and enforce that?</a:t>
            </a:r>
          </a:p>
          <a:p>
            <a:pPr lvl="1"/>
            <a:endParaRPr lang="en-US" dirty="0"/>
          </a:p>
          <a:p>
            <a:r>
              <a:rPr lang="en-US" dirty="0" smtClean="0"/>
              <a:t>Are we going to end up with rejected code?</a:t>
            </a:r>
          </a:p>
          <a:p>
            <a:pPr lvl="1"/>
            <a:r>
              <a:rPr lang="en-US" dirty="0" smtClean="0"/>
              <a:t>Yes, but that’s going to happen anyway when modifying state</a:t>
            </a:r>
          </a:p>
          <a:p>
            <a:pPr lvl="2"/>
            <a:r>
              <a:rPr lang="en-US" dirty="0" smtClean="0"/>
              <a:t>Long atom bodies</a:t>
            </a:r>
          </a:p>
          <a:p>
            <a:pPr lvl="2"/>
            <a:r>
              <a:rPr lang="en-US" dirty="0" smtClean="0"/>
              <a:t>Complex expressions</a:t>
            </a:r>
          </a:p>
          <a:p>
            <a:pPr lvl="1"/>
            <a:r>
              <a:rPr lang="en-US" dirty="0" smtClean="0"/>
              <a:t>Some solutions</a:t>
            </a:r>
          </a:p>
          <a:p>
            <a:pPr lvl="2"/>
            <a:r>
              <a:rPr lang="en-US" dirty="0" smtClean="0"/>
              <a:t>Forbid it for some targets.</a:t>
            </a:r>
          </a:p>
          <a:p>
            <a:pPr lvl="2"/>
            <a:r>
              <a:rPr lang="en-US" dirty="0" smtClean="0"/>
              <a:t>Forbid it at certain scopes., e.g., support only extern methods being atomic or compound actions being atomic, nothing else.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Concurrency in P4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P4 is silent about packets being processed concurrently.</a:t>
            </a:r>
          </a:p>
          <a:p>
            <a:endParaRPr lang="en-US" dirty="0"/>
          </a:p>
          <a:p>
            <a:r>
              <a:rPr lang="en-US" dirty="0" smtClean="0"/>
              <a:t>Happens in practice: E.g., packets on different interfaces.</a:t>
            </a:r>
          </a:p>
          <a:p>
            <a:endParaRPr lang="en-US" dirty="0"/>
          </a:p>
          <a:p>
            <a:r>
              <a:rPr lang="en-US" dirty="0" smtClean="0"/>
              <a:t>For now, not worrying about control plane interactions</a:t>
            </a:r>
          </a:p>
          <a:p>
            <a:pPr lvl="1"/>
            <a:r>
              <a:rPr lang="en-US" dirty="0" smtClean="0"/>
              <a:t>Hard to specify, control plane isn’t in P4.</a:t>
            </a:r>
          </a:p>
          <a:p>
            <a:pPr lvl="1"/>
            <a:r>
              <a:rPr lang="en-US" dirty="0" smtClean="0"/>
              <a:t>But important nonetheless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4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Thread: the sequence of steps corresponding to processing a single packet in either a control-flow block or a parser block.</a:t>
            </a:r>
          </a:p>
          <a:p>
            <a:endParaRPr lang="en-US" dirty="0"/>
          </a:p>
          <a:p>
            <a:r>
              <a:rPr lang="en-US" dirty="0" smtClean="0"/>
              <a:t>Thread-local storage: Local variables within the thread: current packet’s headers, metadata, etc.</a:t>
            </a:r>
          </a:p>
          <a:p>
            <a:endParaRPr lang="en-US" dirty="0"/>
          </a:p>
          <a:p>
            <a:r>
              <a:rPr lang="en-US" dirty="0" smtClean="0"/>
              <a:t>Global storage: Any state hidden within an extern instance.</a:t>
            </a:r>
          </a:p>
          <a:p>
            <a:endParaRPr lang="en-US" dirty="0"/>
          </a:p>
          <a:p>
            <a:r>
              <a:rPr lang="en-US" dirty="0" smtClean="0"/>
              <a:t>Thread interleaving: Any interleaving of thread steps that does not violate the sequence within a thread.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Why has this not yet been an issue?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no extern instances, there is no problem.</a:t>
            </a:r>
          </a:p>
          <a:p>
            <a:endParaRPr lang="en-US" dirty="0"/>
          </a:p>
          <a:p>
            <a:r>
              <a:rPr lang="en-US" dirty="0" smtClean="0"/>
              <a:t>Each thread does its own thing, modifies its own packet.</a:t>
            </a:r>
          </a:p>
          <a:p>
            <a:endParaRPr lang="en-US" dirty="0"/>
          </a:p>
          <a:p>
            <a:r>
              <a:rPr lang="en-US" dirty="0" smtClean="0"/>
              <a:t>Runs independent of all other threads.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interleavings</a:t>
            </a:r>
            <a:r>
              <a:rPr lang="en-US" dirty="0" smtClean="0"/>
              <a:t> produce the same outcome.</a:t>
            </a:r>
          </a:p>
          <a:p>
            <a:endParaRPr lang="en-US" dirty="0"/>
          </a:p>
          <a:p>
            <a:r>
              <a:rPr lang="en-US" dirty="0" smtClean="0"/>
              <a:t>Not too many examples of externs in code so far.</a:t>
            </a:r>
          </a:p>
        </p:txBody>
      </p:sp>
    </p:spTree>
    <p:extLst>
      <p:ext uri="{BB962C8B-B14F-4D97-AF65-F5344CB8AC3E}">
        <p14:creationId xmlns:p14="http://schemas.microsoft.com/office/powerpoint/2010/main" val="207249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extern instances, things get hairy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One thread reads state, another writes it.</a:t>
            </a:r>
          </a:p>
          <a:p>
            <a:endParaRPr lang="en-US" dirty="0"/>
          </a:p>
          <a:p>
            <a:r>
              <a:rPr lang="en-US" dirty="0" smtClean="0"/>
              <a:t>Classic race condition.</a:t>
            </a:r>
          </a:p>
          <a:p>
            <a:endParaRPr lang="en-US" dirty="0"/>
          </a:p>
          <a:p>
            <a:r>
              <a:rPr lang="en-US" dirty="0" smtClean="0"/>
              <a:t>Example thread</a:t>
            </a:r>
          </a:p>
          <a:p>
            <a:pPr marL="457200" lvl="1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pkt.x</a:t>
            </a:r>
            <a:r>
              <a:rPr lang="en-US" dirty="0" smtClean="0"/>
              <a:t> = </a:t>
            </a:r>
            <a:r>
              <a:rPr lang="en-US" dirty="0" err="1" smtClean="0"/>
              <a:t>read_register</a:t>
            </a:r>
            <a:r>
              <a:rPr lang="en-US" dirty="0" smtClean="0"/>
              <a:t>(r);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pkt.y</a:t>
            </a:r>
            <a:r>
              <a:rPr lang="en-US" dirty="0" smtClean="0"/>
              <a:t> = </a:t>
            </a:r>
            <a:r>
              <a:rPr lang="en-US" dirty="0" err="1" smtClean="0"/>
              <a:t>pkt.x</a:t>
            </a:r>
            <a:r>
              <a:rPr lang="en-US" dirty="0" smtClean="0"/>
              <a:t> + 1;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write_register</a:t>
            </a:r>
            <a:r>
              <a:rPr lang="en-US" dirty="0" smtClean="0"/>
              <a:t>(</a:t>
            </a:r>
            <a:r>
              <a:rPr lang="en-US" dirty="0" err="1" smtClean="0"/>
              <a:t>pkt.y</a:t>
            </a:r>
            <a:r>
              <a:rPr lang="en-US" dirty="0" smtClean="0"/>
              <a:t>); }</a:t>
            </a:r>
          </a:p>
          <a:p>
            <a:endParaRPr lang="en-US" dirty="0" smtClean="0"/>
          </a:p>
          <a:p>
            <a:r>
              <a:rPr lang="en-US" dirty="0" smtClean="0"/>
              <a:t>2 packets back to back update register r from 0 to 1, not 0 to 2.</a:t>
            </a:r>
          </a:p>
        </p:txBody>
      </p:sp>
    </p:spTree>
    <p:extLst>
      <p:ext uri="{BB962C8B-B14F-4D97-AF65-F5344CB8AC3E}">
        <p14:creationId xmlns:p14="http://schemas.microsoft.com/office/powerpoint/2010/main" val="36706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 examples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Flowlet</a:t>
            </a:r>
            <a:r>
              <a:rPr lang="en-US" dirty="0" smtClean="0"/>
              <a:t> switching (insert example code)</a:t>
            </a:r>
          </a:p>
          <a:p>
            <a:endParaRPr lang="en-US" dirty="0"/>
          </a:p>
          <a:p>
            <a:r>
              <a:rPr lang="en-US" dirty="0" smtClean="0"/>
              <a:t>Parser checksum handling (insert example code)</a:t>
            </a:r>
          </a:p>
        </p:txBody>
      </p:sp>
    </p:spTree>
    <p:extLst>
      <p:ext uri="{BB962C8B-B14F-4D97-AF65-F5344CB8AC3E}">
        <p14:creationId xmlns:p14="http://schemas.microsoft.com/office/powerpoint/2010/main" val="1890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this?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Maybe increment is an atomic operation for the register?</a:t>
            </a:r>
          </a:p>
          <a:p>
            <a:endParaRPr lang="en-US" dirty="0"/>
          </a:p>
          <a:p>
            <a:r>
              <a:rPr lang="en-US" dirty="0" smtClean="0"/>
              <a:t>But, P4 has no way to specify atomic operations.</a:t>
            </a:r>
          </a:p>
          <a:p>
            <a:endParaRPr lang="en-US" dirty="0"/>
          </a:p>
          <a:p>
            <a:r>
              <a:rPr lang="en-US" dirty="0" smtClean="0"/>
              <a:t>But, more generally, what if you want to run more complicated atomic operations?</a:t>
            </a:r>
          </a:p>
          <a:p>
            <a:pPr lvl="1"/>
            <a:r>
              <a:rPr lang="en-US" dirty="0" smtClean="0"/>
              <a:t>E.g., primitive actions within a compound action.</a:t>
            </a:r>
          </a:p>
          <a:p>
            <a:endParaRPr lang="en-US" dirty="0" smtClean="0"/>
          </a:p>
          <a:p>
            <a:r>
              <a:rPr lang="en-US" dirty="0" smtClean="0"/>
              <a:t>E.g., {</a:t>
            </a:r>
            <a:r>
              <a:rPr lang="en-US" dirty="0" err="1" smtClean="0"/>
              <a:t>pkt.cond</a:t>
            </a:r>
            <a:r>
              <a:rPr lang="en-US" dirty="0" smtClean="0"/>
              <a:t> = </a:t>
            </a:r>
            <a:r>
              <a:rPr lang="en-US" dirty="0" err="1" smtClean="0"/>
              <a:t>pkt.f</a:t>
            </a:r>
            <a:r>
              <a:rPr lang="en-US" dirty="0" smtClean="0"/>
              <a:t> == 5; x = x + (</a:t>
            </a:r>
            <a:r>
              <a:rPr lang="en-US" dirty="0" err="1" smtClean="0"/>
              <a:t>pkt.cond</a:t>
            </a:r>
            <a:r>
              <a:rPr lang="en-US" dirty="0" smtClean="0"/>
              <a:t> ? 1 : 0)};</a:t>
            </a:r>
          </a:p>
        </p:txBody>
      </p:sp>
    </p:spTree>
    <p:extLst>
      <p:ext uri="{BB962C8B-B14F-4D97-AF65-F5344CB8AC3E}">
        <p14:creationId xmlns:p14="http://schemas.microsoft.com/office/powerpoint/2010/main" val="5652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proposal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Surround P4 statements with an @atomic block.</a:t>
            </a:r>
          </a:p>
          <a:p>
            <a:pPr lvl="1"/>
            <a:r>
              <a:rPr lang="en-US" dirty="0" smtClean="0"/>
              <a:t>Ensures they are treated as one </a:t>
            </a:r>
            <a:r>
              <a:rPr lang="en-US" dirty="0" err="1" smtClean="0"/>
              <a:t>indivisable</a:t>
            </a:r>
            <a:r>
              <a:rPr lang="en-US" dirty="0" smtClean="0"/>
              <a:t> unit.</a:t>
            </a:r>
          </a:p>
          <a:p>
            <a:pPr lvl="1"/>
            <a:endParaRPr lang="en-US" dirty="0"/>
          </a:p>
          <a:p>
            <a:r>
              <a:rPr lang="en-US" dirty="0" smtClean="0"/>
              <a:t>Special cases / Syntactic sugar.</a:t>
            </a:r>
          </a:p>
          <a:p>
            <a:pPr lvl="1"/>
            <a:r>
              <a:rPr lang="en-US" dirty="0" smtClean="0"/>
              <a:t>Extern methods can be marked as atomic instead of rewriting method calls.</a:t>
            </a:r>
          </a:p>
          <a:p>
            <a:pPr lvl="1"/>
            <a:r>
              <a:rPr lang="en-US" dirty="0" smtClean="0"/>
              <a:t>Action applications can be atomic by default instead of rewriting method calls.</a:t>
            </a:r>
          </a:p>
          <a:p>
            <a:pPr lvl="1"/>
            <a:endParaRPr lang="en-US" dirty="0"/>
          </a:p>
          <a:p>
            <a:r>
              <a:rPr lang="en-US" dirty="0" smtClean="0"/>
              <a:t>Some precedent: transactional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1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atomics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naïve solution: One big lock</a:t>
            </a:r>
          </a:p>
          <a:p>
            <a:endParaRPr lang="en-US" dirty="0"/>
          </a:p>
          <a:p>
            <a:r>
              <a:rPr lang="en-US" dirty="0" smtClean="0"/>
              <a:t>Slightly smarter solution: Identify the portions that really need to be atomic and use smaller locks. (give an example)</a:t>
            </a:r>
          </a:p>
          <a:p>
            <a:endParaRPr lang="en-US" dirty="0"/>
          </a:p>
          <a:p>
            <a:r>
              <a:rPr lang="en-US" dirty="0" smtClean="0"/>
              <a:t>Try and map atomic sections to dedicated hardware atomic instructions; reject code if not possible.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498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Gadugi</vt:lpstr>
      <vt:lpstr>Arial</vt:lpstr>
      <vt:lpstr>Office Theme</vt:lpstr>
      <vt:lpstr>Concurrency in P4</vt:lpstr>
      <vt:lpstr>Concurrency in P4</vt:lpstr>
      <vt:lpstr>Some terms</vt:lpstr>
      <vt:lpstr>Why has this not yet been an issue?</vt:lpstr>
      <vt:lpstr>With extern instances, things get hairy</vt:lpstr>
      <vt:lpstr>Some real examples</vt:lpstr>
      <vt:lpstr>How do we fix this?</vt:lpstr>
      <vt:lpstr>A proposal</vt:lpstr>
      <vt:lpstr>Compiling atomics</vt:lpstr>
      <vt:lpstr>FAQ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71</cp:revision>
  <dcterms:created xsi:type="dcterms:W3CDTF">2016-09-20T20:03:25Z</dcterms:created>
  <dcterms:modified xsi:type="dcterms:W3CDTF">2016-09-20T21:13:08Z</dcterms:modified>
</cp:coreProperties>
</file>