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7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charset="0"/>
                <a:ea typeface="Gadugi" charset="0"/>
                <a:cs typeface="Gadug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2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charset="0"/>
                <a:ea typeface="Gadugi" charset="0"/>
                <a:cs typeface="Gadugi" charset="0"/>
              </a:defRPr>
            </a:lvl1pPr>
            <a:lvl2pPr>
              <a:defRPr>
                <a:latin typeface="Gadugi" charset="0"/>
                <a:ea typeface="Gadugi" charset="0"/>
                <a:cs typeface="Gadugi" charset="0"/>
              </a:defRPr>
            </a:lvl2pPr>
            <a:lvl3pPr>
              <a:defRPr>
                <a:latin typeface="Gadugi" charset="0"/>
                <a:ea typeface="Gadugi" charset="0"/>
                <a:cs typeface="Gadugi" charset="0"/>
              </a:defRPr>
            </a:lvl3pPr>
            <a:lvl4pPr>
              <a:defRPr>
                <a:latin typeface="Gadugi" charset="0"/>
                <a:ea typeface="Gadugi" charset="0"/>
                <a:cs typeface="Gadugi" charset="0"/>
              </a:defRPr>
            </a:lvl4pPr>
            <a:lvl5pPr>
              <a:defRPr>
                <a:latin typeface="Gadugi" charset="0"/>
                <a:ea typeface="Gadugi" charset="0"/>
                <a:cs typeface="Gadug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0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23F5-3159-EA45-A3E0-FA7A05C4AA6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4lang/p4c/blob/master/testdata/p4_14_samples_outputs/flowlet_switching.p4#L19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4lang/p4c/blob/master/testdata/p4_16_samples/vss-example.p4#L87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Concurrency in P4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atomics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naïve solution: One big lock</a:t>
            </a:r>
          </a:p>
          <a:p>
            <a:endParaRPr lang="en-US" dirty="0"/>
          </a:p>
          <a:p>
            <a:r>
              <a:rPr lang="en-US" dirty="0" smtClean="0"/>
              <a:t>Smarter </a:t>
            </a:r>
            <a:r>
              <a:rPr lang="en-US" dirty="0" smtClean="0"/>
              <a:t>solution: Identify the portions that really need to be atomic and use smaller </a:t>
            </a:r>
            <a:r>
              <a:rPr lang="en-US" dirty="0" smtClean="0"/>
              <a:t>locks.</a:t>
            </a:r>
          </a:p>
          <a:p>
            <a:pPr lvl="1"/>
            <a:r>
              <a:rPr lang="en-US" dirty="0" smtClean="0"/>
              <a:t>E.g., Use separate locks for counters x and 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Try </a:t>
            </a:r>
            <a:r>
              <a:rPr lang="en-US" dirty="0" smtClean="0"/>
              <a:t>and map atomic sections to dedicated hardware atomic instructions; reject code if not possible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flowlet_id</a:t>
            </a:r>
            <a:r>
              <a:rPr lang="en-US" dirty="0" smtClean="0"/>
              <a:t> accesses boil down to a conditional read-modify-update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considerations with atomics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Nesting </a:t>
            </a:r>
            <a:r>
              <a:rPr lang="en-US" dirty="0" smtClean="0"/>
              <a:t>atomics?: </a:t>
            </a:r>
            <a:r>
              <a:rPr lang="en-US" dirty="0" smtClean="0"/>
              <a:t>Maybe don’t allow </a:t>
            </a:r>
            <a:r>
              <a:rPr lang="en-US" smtClean="0"/>
              <a:t>it?</a:t>
            </a:r>
            <a:endParaRPr lang="en-US" dirty="0" smtClean="0"/>
          </a:p>
          <a:p>
            <a:r>
              <a:rPr lang="en-US" dirty="0" smtClean="0"/>
              <a:t>Mixing atomic and non-atomic code: Maybe don’t allow it?</a:t>
            </a:r>
          </a:p>
          <a:p>
            <a:pPr lvl="1"/>
            <a:r>
              <a:rPr lang="en-US" dirty="0" smtClean="0"/>
              <a:t>Again, maybe make expressions/assignments atomic by default.</a:t>
            </a:r>
          </a:p>
          <a:p>
            <a:r>
              <a:rPr lang="en-US" dirty="0" smtClean="0"/>
              <a:t>Are </a:t>
            </a:r>
            <a:r>
              <a:rPr lang="en-US" dirty="0" smtClean="0"/>
              <a:t>we going to end up with rejected code?</a:t>
            </a:r>
          </a:p>
          <a:p>
            <a:pPr lvl="1"/>
            <a:r>
              <a:rPr lang="en-US" dirty="0" smtClean="0"/>
              <a:t>Yes, but that’s going to happen anyway when modifying state</a:t>
            </a:r>
          </a:p>
          <a:p>
            <a:pPr lvl="2"/>
            <a:r>
              <a:rPr lang="en-US" dirty="0" smtClean="0"/>
              <a:t>Long atom bodies</a:t>
            </a:r>
          </a:p>
          <a:p>
            <a:pPr lvl="2"/>
            <a:r>
              <a:rPr lang="en-US" dirty="0" smtClean="0"/>
              <a:t>Complex expressions</a:t>
            </a:r>
          </a:p>
          <a:p>
            <a:pPr lvl="1"/>
            <a:r>
              <a:rPr lang="en-US" dirty="0" smtClean="0"/>
              <a:t>Some solutions</a:t>
            </a:r>
          </a:p>
          <a:p>
            <a:pPr lvl="2"/>
            <a:r>
              <a:rPr lang="en-US" dirty="0" smtClean="0"/>
              <a:t>Forbid it for some targets.</a:t>
            </a:r>
          </a:p>
          <a:p>
            <a:pPr lvl="2"/>
            <a:r>
              <a:rPr lang="en-US" dirty="0" smtClean="0"/>
              <a:t>Forbid it at certain scopes., e.g., support only extern methods being atomic or compound actions being atomic, nothing else.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Concurrency in P4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P4 is silent about packets being processed concurrently.</a:t>
            </a:r>
          </a:p>
          <a:p>
            <a:endParaRPr lang="en-US" dirty="0"/>
          </a:p>
          <a:p>
            <a:r>
              <a:rPr lang="en-US" dirty="0" smtClean="0"/>
              <a:t>Happens in practice: E.g., packets on different interfaces.</a:t>
            </a:r>
          </a:p>
          <a:p>
            <a:endParaRPr lang="en-US" dirty="0"/>
          </a:p>
          <a:p>
            <a:r>
              <a:rPr lang="en-US" dirty="0" smtClean="0"/>
              <a:t>Caveat: for </a:t>
            </a:r>
            <a:r>
              <a:rPr lang="en-US" dirty="0" smtClean="0"/>
              <a:t>now, not worrying about control plane interactions</a:t>
            </a:r>
          </a:p>
          <a:p>
            <a:pPr lvl="1"/>
            <a:r>
              <a:rPr lang="en-US" dirty="0" smtClean="0"/>
              <a:t>Hard to specify, control plane isn’t in P4.</a:t>
            </a:r>
          </a:p>
          <a:p>
            <a:pPr lvl="1"/>
            <a:r>
              <a:rPr lang="en-US" dirty="0" smtClean="0"/>
              <a:t>But important nonetheless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4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Thread: the sequence of steps </a:t>
            </a:r>
            <a:r>
              <a:rPr lang="en-US" dirty="0" smtClean="0"/>
              <a:t>processing </a:t>
            </a:r>
            <a:r>
              <a:rPr lang="en-US" dirty="0" smtClean="0"/>
              <a:t>a single packet in either a control-flow block or a parser block.</a:t>
            </a:r>
          </a:p>
          <a:p>
            <a:endParaRPr lang="en-US" dirty="0"/>
          </a:p>
          <a:p>
            <a:r>
              <a:rPr lang="en-US" dirty="0" smtClean="0"/>
              <a:t>Thread-local storage: Local variables within the thread: current packet’s headers, metadata, etc.</a:t>
            </a:r>
          </a:p>
          <a:p>
            <a:endParaRPr lang="en-US" dirty="0"/>
          </a:p>
          <a:p>
            <a:r>
              <a:rPr lang="en-US" dirty="0" smtClean="0"/>
              <a:t>Global storage: Any state hidden within an extern instance.</a:t>
            </a:r>
          </a:p>
          <a:p>
            <a:endParaRPr lang="en-US" dirty="0"/>
          </a:p>
          <a:p>
            <a:r>
              <a:rPr lang="en-US" dirty="0" smtClean="0"/>
              <a:t>Thread interleaving: Any interleaving of thread steps that does not violate the sequence within a thread.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5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Why has this not yet been an issue?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no extern instances, there is no problem.</a:t>
            </a:r>
          </a:p>
          <a:p>
            <a:endParaRPr lang="en-US" dirty="0"/>
          </a:p>
          <a:p>
            <a:r>
              <a:rPr lang="en-US" dirty="0" smtClean="0"/>
              <a:t>Each thread </a:t>
            </a:r>
            <a:r>
              <a:rPr lang="en-US" dirty="0" smtClean="0"/>
              <a:t>is independent, does </a:t>
            </a:r>
            <a:r>
              <a:rPr lang="en-US" dirty="0" smtClean="0"/>
              <a:t>its own thing, modifies its own packet.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/>
              <a:t>interleavings</a:t>
            </a:r>
            <a:r>
              <a:rPr lang="en-US" dirty="0" smtClean="0"/>
              <a:t> produce the same outcome.</a:t>
            </a:r>
          </a:p>
          <a:p>
            <a:endParaRPr lang="en-US" dirty="0"/>
          </a:p>
          <a:p>
            <a:r>
              <a:rPr lang="en-US" dirty="0" smtClean="0"/>
              <a:t>Not too many examples of externs in code so far.</a:t>
            </a:r>
          </a:p>
        </p:txBody>
      </p:sp>
    </p:spTree>
    <p:extLst>
      <p:ext uri="{BB962C8B-B14F-4D97-AF65-F5344CB8AC3E}">
        <p14:creationId xmlns:p14="http://schemas.microsoft.com/office/powerpoint/2010/main" val="20724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extern instances, things get hairy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thread reads state, another writes </a:t>
            </a:r>
            <a:r>
              <a:rPr lang="en-US" dirty="0" smtClean="0"/>
              <a:t>it, classic </a:t>
            </a:r>
            <a:r>
              <a:rPr lang="en-US" dirty="0" smtClean="0"/>
              <a:t>race condition.</a:t>
            </a:r>
          </a:p>
          <a:p>
            <a:endParaRPr lang="en-US" dirty="0"/>
          </a:p>
          <a:p>
            <a:r>
              <a:rPr lang="en-US" dirty="0" smtClean="0"/>
              <a:t>Example thread</a:t>
            </a:r>
          </a:p>
          <a:p>
            <a:pPr marL="457200" lvl="1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pkt.x</a:t>
            </a:r>
            <a:r>
              <a:rPr lang="en-US" dirty="0" smtClean="0"/>
              <a:t> = </a:t>
            </a:r>
            <a:r>
              <a:rPr lang="en-US" dirty="0" err="1" smtClean="0"/>
              <a:t>read_register</a:t>
            </a:r>
            <a:r>
              <a:rPr lang="en-US" dirty="0" smtClean="0"/>
              <a:t>(r);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pkt.y</a:t>
            </a:r>
            <a:r>
              <a:rPr lang="en-US" dirty="0" smtClean="0"/>
              <a:t> = </a:t>
            </a:r>
            <a:r>
              <a:rPr lang="en-US" dirty="0" err="1" smtClean="0"/>
              <a:t>pkt.x</a:t>
            </a:r>
            <a:r>
              <a:rPr lang="en-US" dirty="0" smtClean="0"/>
              <a:t> + 1;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write_register</a:t>
            </a:r>
            <a:r>
              <a:rPr lang="en-US" dirty="0" smtClean="0"/>
              <a:t>(</a:t>
            </a:r>
            <a:r>
              <a:rPr lang="en-US" dirty="0" err="1" smtClean="0"/>
              <a:t>pkt.y</a:t>
            </a:r>
            <a:r>
              <a:rPr lang="en-US" dirty="0" smtClean="0"/>
              <a:t>); }</a:t>
            </a:r>
          </a:p>
          <a:p>
            <a:endParaRPr lang="en-US" dirty="0" smtClean="0"/>
          </a:p>
          <a:p>
            <a:r>
              <a:rPr lang="en-US" dirty="0" smtClean="0"/>
              <a:t>2 packets back to back update register r from 0 to 1, not 0 to 2.</a:t>
            </a:r>
          </a:p>
        </p:txBody>
      </p:sp>
    </p:spTree>
    <p:extLst>
      <p:ext uri="{BB962C8B-B14F-4D97-AF65-F5344CB8AC3E}">
        <p14:creationId xmlns:p14="http://schemas.microsoft.com/office/powerpoint/2010/main" val="3670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examples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Flowlet</a:t>
            </a:r>
            <a:r>
              <a:rPr lang="en-US" dirty="0"/>
              <a:t> switching </a:t>
            </a:r>
            <a:r>
              <a:rPr lang="en-US" dirty="0">
                <a:hlinkClick r:id="rId2"/>
              </a:rPr>
              <a:t>(https://</a:t>
            </a:r>
            <a:r>
              <a:rPr lang="en-US" dirty="0" smtClean="0">
                <a:hlinkClick r:id="rId2"/>
              </a:rPr>
              <a:t>github.com/p4lang/p4c/blob/master/testdata/p4_14_samples_outputs/flowlet_switching.p4#L198)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flowlet.apply</a:t>
            </a:r>
            <a:r>
              <a:rPr lang="en-US" dirty="0"/>
              <a:t>();	</a:t>
            </a:r>
          </a:p>
          <a:p>
            <a:pPr marL="0" indent="0">
              <a:buNone/>
            </a:pPr>
            <a:r>
              <a:rPr lang="en-US" dirty="0"/>
              <a:t>	        if (</a:t>
            </a:r>
            <a:r>
              <a:rPr lang="en-US" dirty="0" err="1"/>
              <a:t>meta.ingress_metadata.flow_ipg</a:t>
            </a:r>
            <a:r>
              <a:rPr lang="en-US" dirty="0"/>
              <a:t> &gt; 32w50000) {	</a:t>
            </a:r>
          </a:p>
          <a:p>
            <a:pPr marL="0" indent="0">
              <a:buNone/>
            </a:pPr>
            <a:r>
              <a:rPr lang="en-US" dirty="0"/>
              <a:t>	            </a:t>
            </a:r>
            <a:r>
              <a:rPr lang="en-US" dirty="0" err="1"/>
              <a:t>new_flowlet.apply</a:t>
            </a:r>
            <a:r>
              <a:rPr lang="en-US" dirty="0"/>
              <a:t>();	</a:t>
            </a:r>
          </a:p>
          <a:p>
            <a:pPr marL="0" indent="0">
              <a:buNone/>
            </a:pPr>
            <a:r>
              <a:rPr lang="de-DE" dirty="0"/>
              <a:t>	        }	</a:t>
            </a:r>
          </a:p>
          <a:p>
            <a:r>
              <a:rPr lang="de-DE" dirty="0" err="1" smtClean="0"/>
              <a:t>flowlet_id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in </a:t>
            </a:r>
            <a:r>
              <a:rPr lang="de-DE" dirty="0" err="1" smtClean="0"/>
              <a:t>flowlet.apply</a:t>
            </a:r>
            <a:r>
              <a:rPr lang="de-DE" dirty="0" smtClean="0"/>
              <a:t>(),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new_flowlet.apply</a:t>
            </a:r>
            <a:r>
              <a:rPr lang="de-DE" dirty="0" smtClean="0"/>
              <a:t>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8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examples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Checksums within a parser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github.com/p4lang/p4c/blob/master/testdata/p4_16_samples/vss-example.p4#L87)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ro-RO" dirty="0" err="1" smtClean="0"/>
              <a:t>ck.clear</a:t>
            </a:r>
            <a:r>
              <a:rPr lang="ro-RO" dirty="0"/>
              <a:t>();		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    </a:t>
            </a:r>
            <a:r>
              <a:rPr lang="ro-RO" dirty="0" err="1" smtClean="0"/>
              <a:t>ck.update</a:t>
            </a:r>
            <a:r>
              <a:rPr lang="ro-RO" dirty="0" smtClean="0"/>
              <a:t>(</a:t>
            </a:r>
            <a:r>
              <a:rPr lang="ro-RO" dirty="0" err="1" smtClean="0"/>
              <a:t>p.ip</a:t>
            </a:r>
            <a:r>
              <a:rPr lang="ro-RO" dirty="0"/>
              <a:t>);	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    </a:t>
            </a:r>
            <a:r>
              <a:rPr lang="ro-RO" dirty="0" err="1"/>
              <a:t>verify</a:t>
            </a:r>
            <a:r>
              <a:rPr lang="ro-RO" dirty="0"/>
              <a:t>(</a:t>
            </a:r>
            <a:r>
              <a:rPr lang="ro-RO" dirty="0" err="1"/>
              <a:t>ck.get</a:t>
            </a:r>
            <a:r>
              <a:rPr lang="ro-RO" dirty="0"/>
              <a:t>() == 16w0, IPv4ChecksumError);	</a:t>
            </a:r>
            <a:endParaRPr lang="de-DE" dirty="0" smtClean="0"/>
          </a:p>
          <a:p>
            <a:r>
              <a:rPr lang="de-DE" dirty="0" err="1"/>
              <a:t>c</a:t>
            </a:r>
            <a:r>
              <a:rPr lang="de-DE" dirty="0" err="1" smtClean="0"/>
              <a:t>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/</a:t>
            </a:r>
            <a:r>
              <a:rPr lang="de-DE" dirty="0" err="1" smtClean="0"/>
              <a:t>written</a:t>
            </a:r>
            <a:r>
              <a:rPr lang="de-DE" dirty="0" smtClean="0"/>
              <a:t>, in multiple </a:t>
            </a:r>
            <a:r>
              <a:rPr lang="de-DE" dirty="0" err="1" smtClean="0"/>
              <a:t>steps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17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this?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Maybe increment is an atomic operation for the register?</a:t>
            </a:r>
          </a:p>
          <a:p>
            <a:endParaRPr lang="en-US" dirty="0"/>
          </a:p>
          <a:p>
            <a:r>
              <a:rPr lang="en-US" dirty="0" smtClean="0"/>
              <a:t>But, P4 has no way to specify atomic operations.</a:t>
            </a:r>
          </a:p>
          <a:p>
            <a:endParaRPr lang="en-US" dirty="0"/>
          </a:p>
          <a:p>
            <a:r>
              <a:rPr lang="en-US" dirty="0" smtClean="0"/>
              <a:t>But, more generally, what if you want to run more complicated atomic operations?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pkt.cond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pkt.f</a:t>
            </a:r>
            <a:r>
              <a:rPr lang="en-US" dirty="0" smtClean="0"/>
              <a:t> == 5; x = </a:t>
            </a:r>
            <a:r>
              <a:rPr lang="en-US" dirty="0" smtClean="0"/>
              <a:t>(</a:t>
            </a:r>
            <a:r>
              <a:rPr lang="en-US" dirty="0" err="1" smtClean="0"/>
              <a:t>pkt.cond</a:t>
            </a:r>
            <a:r>
              <a:rPr lang="en-US" dirty="0" smtClean="0"/>
              <a:t> </a:t>
            </a:r>
            <a:r>
              <a:rPr lang="en-US" dirty="0" smtClean="0"/>
              <a:t>? </a:t>
            </a:r>
            <a:r>
              <a:rPr lang="en-US" dirty="0" smtClean="0"/>
              <a:t>y </a:t>
            </a:r>
            <a:r>
              <a:rPr lang="en-US" dirty="0" smtClean="0"/>
              <a:t>: 0</a:t>
            </a:r>
            <a:r>
              <a:rPr lang="en-US" dirty="0" smtClean="0"/>
              <a:t>)} for </a:t>
            </a:r>
            <a:r>
              <a:rPr lang="en-US" dirty="0" err="1" smtClean="0"/>
              <a:t>flowlet</a:t>
            </a:r>
            <a:r>
              <a:rPr lang="en-US" dirty="0" smtClean="0"/>
              <a:t> switching.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2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proposal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Surround P4 statements with an @atomic block.</a:t>
            </a:r>
          </a:p>
          <a:p>
            <a:pPr lvl="1"/>
            <a:r>
              <a:rPr lang="en-US" dirty="0" smtClean="0"/>
              <a:t>Ensures they are treated as one </a:t>
            </a:r>
            <a:r>
              <a:rPr lang="en-US" dirty="0" err="1" smtClean="0"/>
              <a:t>indivisable</a:t>
            </a:r>
            <a:r>
              <a:rPr lang="en-US" dirty="0" smtClean="0"/>
              <a:t> unit.</a:t>
            </a:r>
          </a:p>
          <a:p>
            <a:pPr lvl="1"/>
            <a:endParaRPr lang="en-US" dirty="0"/>
          </a:p>
          <a:p>
            <a:r>
              <a:rPr lang="en-US" dirty="0" smtClean="0"/>
              <a:t>Some precedent:</a:t>
            </a:r>
          </a:p>
          <a:p>
            <a:pPr lvl="1"/>
            <a:r>
              <a:rPr lang="en-US" dirty="0" smtClean="0"/>
              <a:t>C++ (_</a:t>
            </a:r>
            <a:r>
              <a:rPr lang="en-US" dirty="0" err="1" smtClean="0"/>
              <a:t>transaction_atomic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Haskell (atomic)</a:t>
            </a:r>
          </a:p>
          <a:p>
            <a:pPr lvl="1"/>
            <a:endParaRPr lang="en-US" dirty="0" smtClean="0"/>
          </a:p>
          <a:p>
            <a:r>
              <a:rPr lang="en-US" dirty="0"/>
              <a:t>Some reasonable defaults</a:t>
            </a:r>
          </a:p>
          <a:p>
            <a:pPr lvl="1"/>
            <a:r>
              <a:rPr lang="en-US" dirty="0"/>
              <a:t>Extern methods </a:t>
            </a:r>
            <a:r>
              <a:rPr lang="en-US" dirty="0" smtClean="0"/>
              <a:t>can use @atomic </a:t>
            </a:r>
            <a:r>
              <a:rPr lang="en-US" dirty="0"/>
              <a:t>instead of rewriting method calls.</a:t>
            </a:r>
          </a:p>
          <a:p>
            <a:pPr lvl="1"/>
            <a:r>
              <a:rPr lang="en-US" dirty="0"/>
              <a:t>Action calls can be atomic by default instead of rewriting action calls.</a:t>
            </a:r>
          </a:p>
          <a:p>
            <a:pPr lvl="1"/>
            <a:r>
              <a:rPr lang="en-US" dirty="0" smtClean="0"/>
              <a:t>Expressions/assignments in </a:t>
            </a:r>
            <a:r>
              <a:rPr lang="en-US" dirty="0"/>
              <a:t>the language can be atomic by default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1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535</Words>
  <Application>Microsoft Macintosh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Gadugi</vt:lpstr>
      <vt:lpstr>Arial</vt:lpstr>
      <vt:lpstr>Office Theme</vt:lpstr>
      <vt:lpstr>Concurrency in P4</vt:lpstr>
      <vt:lpstr>Concurrency in P4</vt:lpstr>
      <vt:lpstr>Some terms</vt:lpstr>
      <vt:lpstr>Why has this not yet been an issue?</vt:lpstr>
      <vt:lpstr>With extern instances, things get hairy</vt:lpstr>
      <vt:lpstr>Some real examples</vt:lpstr>
      <vt:lpstr>Some real examples</vt:lpstr>
      <vt:lpstr>How do we fix this?</vt:lpstr>
      <vt:lpstr>A proposal</vt:lpstr>
      <vt:lpstr>Compiling atomics</vt:lpstr>
      <vt:lpstr>Some considerations with atomics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132</cp:revision>
  <dcterms:created xsi:type="dcterms:W3CDTF">2016-09-20T20:03:25Z</dcterms:created>
  <dcterms:modified xsi:type="dcterms:W3CDTF">2016-09-22T05:51:29Z</dcterms:modified>
</cp:coreProperties>
</file>