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tags/tag14.xml" ContentType="application/vnd.openxmlformats-officedocument.presentationml.tags+xml"/>
  <Override PartName="/ppt/notesSlides/notesSlide38.xml" ContentType="application/vnd.openxmlformats-officedocument.presentationml.notesSlide+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notesSlides/notesSlide40.xml" ContentType="application/vnd.openxmlformats-officedocument.presentationml.notesSlide+xml"/>
  <Override PartName="/ppt/tags/tag1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93" r:id="rId3"/>
    <p:sldId id="315" r:id="rId4"/>
    <p:sldId id="316" r:id="rId5"/>
    <p:sldId id="354" r:id="rId6"/>
    <p:sldId id="319" r:id="rId7"/>
    <p:sldId id="320" r:id="rId8"/>
    <p:sldId id="399" r:id="rId9"/>
    <p:sldId id="420" r:id="rId10"/>
    <p:sldId id="421" r:id="rId11"/>
    <p:sldId id="422" r:id="rId12"/>
    <p:sldId id="423" r:id="rId13"/>
    <p:sldId id="424" r:id="rId14"/>
    <p:sldId id="425" r:id="rId15"/>
    <p:sldId id="426" r:id="rId16"/>
    <p:sldId id="427" r:id="rId17"/>
    <p:sldId id="428" r:id="rId18"/>
    <p:sldId id="454" r:id="rId19"/>
    <p:sldId id="437" r:id="rId20"/>
    <p:sldId id="455" r:id="rId21"/>
    <p:sldId id="429" r:id="rId22"/>
    <p:sldId id="430" r:id="rId23"/>
    <p:sldId id="431" r:id="rId24"/>
    <p:sldId id="432" r:id="rId25"/>
    <p:sldId id="457" r:id="rId26"/>
    <p:sldId id="434" r:id="rId27"/>
    <p:sldId id="435" r:id="rId28"/>
    <p:sldId id="436" r:id="rId29"/>
    <p:sldId id="418"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358" r:id="rId47"/>
    <p:sldId id="35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7" autoAdjust="0"/>
    <p:restoredTop sz="56269" autoAdjust="0"/>
  </p:normalViewPr>
  <p:slideViewPr>
    <p:cSldViewPr showGuides="1">
      <p:cViewPr varScale="1">
        <p:scale>
          <a:sx n="56" d="100"/>
          <a:sy n="56" d="100"/>
        </p:scale>
        <p:origin x="2072" y="176"/>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033010112"/>
        <c:axId val="-2032229392"/>
      </c:lineChart>
      <c:catAx>
        <c:axId val="-203301011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32229392"/>
        <c:crosses val="autoZero"/>
        <c:auto val="1"/>
        <c:lblAlgn val="ctr"/>
        <c:lblOffset val="100"/>
        <c:noMultiLvlLbl val="0"/>
      </c:catAx>
      <c:valAx>
        <c:axId val="-2032229392"/>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033010112"/>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133612144"/>
        <c:axId val="-2133645200"/>
      </c:scatterChart>
      <c:valAx>
        <c:axId val="-2133612144"/>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3645200"/>
        <c:crosses val="autoZero"/>
        <c:crossBetween val="midCat"/>
      </c:valAx>
      <c:valAx>
        <c:axId val="-213364520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36121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907675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and back)</a:t>
            </a:r>
          </a:p>
          <a:p>
            <a:endParaRPr lang="en-US" baseline="0" dirty="0" smtClean="0"/>
          </a:p>
          <a:p>
            <a:r>
              <a:rPr lang="en-US" baseline="0" dirty="0" smtClean="0"/>
              <a:t>Flow: Bloom filter -&gt; describe algorithm and Domino -&gt; say you need atom -&gt; describe atom -&gt; run compiler –&gt; describe heavy hitter -&gt; doesn’t map -&gt; move to </a:t>
            </a:r>
            <a:r>
              <a:rPr lang="en-US" baseline="0" dirty="0" err="1" smtClean="0"/>
              <a:t>raw.sk</a:t>
            </a:r>
            <a:r>
              <a:rPr lang="en-US" baseline="0" dirty="0" smtClean="0"/>
              <a:t> -&gt; QED</a:t>
            </a:r>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04082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router functionality. The specificity lets you retain high performance, while having a class of algorithms means that it’s </a:t>
            </a:r>
            <a:r>
              <a:rPr lang="en-US" baseline="0" smtClean="0"/>
              <a:t>somewhat future proof.</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a:t>
            </a:r>
            <a:r>
              <a:rPr lang="en-US" baseline="0" dirty="0" smtClean="0"/>
              <a:t> hopefully by now I have convinced you that switches should look like a pipeline underneath. Let’s took at the pipeline in more depth.</a:t>
            </a:r>
            <a:endParaRPr lang="en-US" dirty="0" smtClean="0"/>
          </a:p>
          <a:p>
            <a:endParaRPr lang="en-US" dirty="0" smtClean="0"/>
          </a:p>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481887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10/2/16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10/2/16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5.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10</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13</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Packet transactions are expressive</a:t>
            </a:r>
            <a:endParaRPr lang="en-US" dirty="0"/>
          </a:p>
        </p:txBody>
      </p:sp>
      <p:graphicFrame>
        <p:nvGraphicFramePr>
          <p:cNvPr id="5" name="Table 4"/>
          <p:cNvGraphicFramePr>
            <a:graphicFrameLocks noGrp="1"/>
          </p:cNvGraphicFramePr>
          <p:nvPr>
            <p:extLst/>
          </p:nvPr>
        </p:nvGraphicFramePr>
        <p:xfrm>
          <a:off x="1485900" y="1409700"/>
          <a:ext cx="3691387" cy="4588816"/>
        </p:xfrm>
        <a:graphic>
          <a:graphicData uri="http://schemas.openxmlformats.org/drawingml/2006/table">
            <a:tbl>
              <a:tblPr firstRow="1" bandRow="1">
                <a:tableStyleId>{5C22544A-7EE6-4342-B048-85BDC9FD1C3A}</a:tableStyleId>
              </a:tblPr>
              <a:tblGrid>
                <a:gridCol w="2624455"/>
                <a:gridCol w="1066932"/>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121331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
        <p:nvSpPr>
          <p:cNvPr id="99" name="Rounded Rectangle 98"/>
          <p:cNvSpPr/>
          <p:nvPr/>
        </p:nvSpPr>
        <p:spPr>
          <a:xfrm>
            <a:off x="1790700" y="5715000"/>
            <a:ext cx="9029700" cy="9144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Reject code that can’t be mapped</a:t>
            </a:r>
          </a:p>
        </p:txBody>
      </p:sp>
      <p:grpSp>
        <p:nvGrpSpPr>
          <p:cNvPr id="3" name="Group 2"/>
          <p:cNvGrpSpPr/>
          <p:nvPr/>
        </p:nvGrpSpPr>
        <p:grpSpPr>
          <a:xfrm>
            <a:off x="876300" y="2367897"/>
            <a:ext cx="3124200" cy="3004203"/>
            <a:chOff x="876300" y="2367897"/>
            <a:chExt cx="3124200" cy="3004203"/>
          </a:xfrm>
        </p:grpSpPr>
        <p:sp>
          <p:nvSpPr>
            <p:cNvPr id="116" name="Rectangle 115"/>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93781827"/>
              </p:ext>
            </p:extLst>
          </p:nvPr>
        </p:nvGraphicFramePr>
        <p:xfrm>
          <a:off x="1485900" y="1409700"/>
          <a:ext cx="2602629" cy="4588816"/>
        </p:xfrm>
        <a:graphic>
          <a:graphicData uri="http://schemas.openxmlformats.org/drawingml/2006/table">
            <a:tbl>
              <a:tblPr firstRow="1" bandRow="1">
                <a:tableStyleId>{5C22544A-7EE6-4342-B048-85BDC9FD1C3A}</a:tableStyleId>
              </a:tblPr>
              <a:tblGrid>
                <a:gridCol w="2602629"/>
              </a:tblGrid>
              <a:tr h="587070">
                <a:tc>
                  <a:txBody>
                    <a:bodyPr/>
                    <a:lstStyle/>
                    <a:p>
                      <a:r>
                        <a:rPr lang="en-US" dirty="0" smtClean="0"/>
                        <a:t>Algorithm</a:t>
                      </a:r>
                    </a:p>
                    <a:p>
                      <a:endParaRPr lang="en-US" dirty="0"/>
                    </a:p>
                  </a:txBody>
                  <a:tcPr/>
                </a:tc>
              </a:tr>
              <a:tr h="413582">
                <a:tc>
                  <a:txBody>
                    <a:bodyPr/>
                    <a:lstStyle/>
                    <a:p>
                      <a:r>
                        <a:rPr lang="en-US" dirty="0" smtClean="0"/>
                        <a:t>Bloom filter</a:t>
                      </a:r>
                      <a:endParaRPr lang="en-US" dirty="0"/>
                    </a:p>
                  </a:txBody>
                  <a:tcPr/>
                </a:tc>
              </a:tr>
              <a:tr h="413582">
                <a:tc>
                  <a:txBody>
                    <a:bodyPr/>
                    <a:lstStyle/>
                    <a:p>
                      <a:r>
                        <a:rPr lang="en-US" dirty="0" smtClean="0"/>
                        <a:t>Heavy hitter detection</a:t>
                      </a:r>
                      <a:endParaRPr lang="en-US" dirty="0"/>
                    </a:p>
                  </a:txBody>
                  <a:tcPr/>
                </a:tc>
              </a:tr>
              <a:tr h="413582">
                <a:tc>
                  <a:txBody>
                    <a:bodyPr/>
                    <a:lstStyle/>
                    <a:p>
                      <a:r>
                        <a:rPr lang="en-US" dirty="0" smtClean="0"/>
                        <a:t>Rate-Control</a:t>
                      </a:r>
                    </a:p>
                    <a:p>
                      <a:r>
                        <a:rPr lang="en-US" dirty="0" smtClean="0"/>
                        <a:t>Protocol</a:t>
                      </a:r>
                      <a:endParaRPr lang="en-US" dirty="0"/>
                    </a:p>
                  </a:txBody>
                  <a:tcPr/>
                </a:tc>
              </a:tr>
              <a:tr h="413582">
                <a:tc>
                  <a:txBody>
                    <a:bodyPr/>
                    <a:lstStyle/>
                    <a:p>
                      <a:r>
                        <a:rPr lang="en-US" dirty="0" err="1" smtClean="0"/>
                        <a:t>Flowlet</a:t>
                      </a:r>
                      <a:r>
                        <a:rPr lang="en-US" dirty="0" smtClean="0"/>
                        <a:t> switching</a:t>
                      </a:r>
                      <a:endParaRPr lang="en-US" dirty="0"/>
                    </a:p>
                  </a:txBody>
                  <a:tcPr/>
                </a:tc>
              </a:tr>
              <a:tr h="413582">
                <a:tc>
                  <a:txBody>
                    <a:bodyPr/>
                    <a:lstStyle/>
                    <a:p>
                      <a:r>
                        <a:rPr lang="en-US" dirty="0" smtClean="0"/>
                        <a:t>Sampled </a:t>
                      </a:r>
                      <a:r>
                        <a:rPr lang="en-US" dirty="0" err="1" smtClean="0"/>
                        <a:t>NetFlow</a:t>
                      </a:r>
                      <a:endParaRPr lang="en-US" dirty="0"/>
                    </a:p>
                  </a:txBody>
                  <a:tcPr/>
                </a:tc>
              </a:tr>
              <a:tr h="413582">
                <a:tc>
                  <a:txBody>
                    <a:bodyPr/>
                    <a:lstStyle/>
                    <a:p>
                      <a:r>
                        <a:rPr lang="en-US" dirty="0" smtClean="0"/>
                        <a:t>HULL</a:t>
                      </a:r>
                      <a:endParaRPr lang="en-US" dirty="0"/>
                    </a:p>
                  </a:txBody>
                  <a:tcPr/>
                </a:tc>
              </a:tr>
              <a:tr h="413582">
                <a:tc>
                  <a:txBody>
                    <a:bodyPr/>
                    <a:lstStyle/>
                    <a:p>
                      <a:r>
                        <a:rPr lang="en-US" dirty="0" smtClean="0"/>
                        <a:t>Adaptive Virtual Queue</a:t>
                      </a:r>
                      <a:endParaRPr lang="en-US" dirty="0"/>
                    </a:p>
                  </a:txBody>
                  <a:tcPr/>
                </a:tc>
              </a:tr>
              <a:tr h="413582">
                <a:tc>
                  <a:txBody>
                    <a:bodyPr/>
                    <a:lstStyle/>
                    <a:p>
                      <a:r>
                        <a:rPr lang="en-US" dirty="0" smtClean="0"/>
                        <a:t>CONGA</a:t>
                      </a:r>
                      <a:endParaRPr lang="en-US" dirty="0"/>
                    </a:p>
                  </a:txBody>
                  <a:tcPr/>
                </a:tc>
              </a:tr>
              <a:tr h="413582">
                <a:tc>
                  <a:txBody>
                    <a:bodyPr/>
                    <a:lstStyle/>
                    <a:p>
                      <a:r>
                        <a:rPr lang="en-US" dirty="0" err="1" smtClean="0"/>
                        <a:t>CoDel</a:t>
                      </a:r>
                      <a:endParaRPr lang="en-US" dirty="0"/>
                    </a:p>
                  </a:txBody>
                  <a:tcPr/>
                </a:tc>
              </a:tr>
            </a:tbl>
          </a:graphicData>
        </a:graphic>
      </p:graphicFrame>
    </p:spTree>
    <p:extLst>
      <p:ext uri="{BB962C8B-B14F-4D97-AF65-F5344CB8AC3E}">
        <p14:creationId xmlns:p14="http://schemas.microsoft.com/office/powerpoint/2010/main" val="445155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6313600"/>
              </p:ext>
            </p:extLst>
          </p:nvPr>
        </p:nvGraphicFramePr>
        <p:xfrm>
          <a:off x="1485900" y="1409700"/>
          <a:ext cx="5542015" cy="4588816"/>
        </p:xfrm>
        <a:graphic>
          <a:graphicData uri="http://schemas.openxmlformats.org/drawingml/2006/table">
            <a:tbl>
              <a:tblPr firstRow="1" bandRow="1">
                <a:tableStyleId>{5C22544A-7EE6-4342-B048-85BDC9FD1C3A}</a:tableStyleId>
              </a:tblPr>
              <a:tblGrid>
                <a:gridCol w="2602629"/>
                <a:gridCol w="2939386"/>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2001960444"/>
              </p:ext>
            </p:extLst>
          </p:nvPr>
        </p:nvGraphicFramePr>
        <p:xfrm>
          <a:off x="1485900" y="1409700"/>
          <a:ext cx="8692734" cy="4588816"/>
        </p:xfrm>
        <a:graphic>
          <a:graphicData uri="http://schemas.openxmlformats.org/drawingml/2006/table">
            <a:tbl>
              <a:tblPr firstRow="1" bandRow="1">
                <a:tableStyleId>{5C22544A-7EE6-4342-B048-85BDC9FD1C3A}</a:tableStyleId>
              </a:tblPr>
              <a:tblGrid>
                <a:gridCol w="2602629"/>
                <a:gridCol w="2939386"/>
                <a:gridCol w="1409532"/>
                <a:gridCol w="1741187"/>
              </a:tblGrid>
              <a:tr h="587070">
                <a:tc>
                  <a:txBody>
                    <a:bodyPr/>
                    <a:lstStyle/>
                    <a:p>
                      <a:r>
                        <a:rPr lang="en-US" dirty="0" smtClean="0"/>
                        <a:t>Algorithm</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Compiling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Programmability adds modest cost</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P spid="143" grpId="0" animBg="1"/>
      <p:bldP spid="1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38</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39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production</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44</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(well-understood design)</a:t>
            </a:r>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the 200 </a:t>
            </a:r>
            <a:r>
              <a:rPr lang="en-US" dirty="0"/>
              <a:t>mm</a:t>
            </a:r>
            <a:r>
              <a:rPr lang="en-US" baseline="30000" dirty="0"/>
              <a:t>2</a:t>
            </a:r>
            <a:r>
              <a:rPr lang="en-US" dirty="0"/>
              <a:t> </a:t>
            </a:r>
            <a:r>
              <a:rPr lang="en-US" dirty="0" smtClean="0"/>
              <a:t>baseline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45</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Tailor a</a:t>
            </a:r>
            <a:r>
              <a:rPr lang="en-US" dirty="0" smtClean="0">
                <a:latin typeface="Gadugi" panose="020B0502040204020203" pitchFamily="34" charset="0"/>
              </a:rPr>
              <a:t>bstractions </a:t>
            </a:r>
            <a:r>
              <a:rPr lang="en-US" dirty="0" smtClean="0"/>
              <a:t>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dirty="0" smtClean="0">
                <a:latin typeface="Gadugi" panose="020B0502040204020203" pitchFamily="34" charset="0"/>
              </a:rPr>
              <a:t> 2016)</a:t>
            </a: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Even now, however, P4 doesn’t provide transactional or atomic semantics.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router.</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a:t>
            </a:r>
          </a:p>
          <a:p>
            <a:pPr lvl="1"/>
            <a:r>
              <a:rPr lang="en-US" dirty="0" smtClean="0"/>
              <a:t>We don’t know for sure. We designed the atoms and were able to tweak them a little bit to serve more algorithms. But this is something we don’t yet have a handle on.</a:t>
            </a:r>
          </a:p>
          <a:p>
            <a:pPr lvl="1"/>
            <a:endParaRPr lang="en-US" dirty="0"/>
          </a:p>
          <a:p>
            <a:r>
              <a:rPr lang="en-US" dirty="0" smtClean="0"/>
              <a:t>Is someone implementing it?</a:t>
            </a:r>
          </a:p>
          <a:p>
            <a:pPr lvl="1"/>
            <a:r>
              <a:rPr lang="en-US" dirty="0" smtClean="0"/>
              <a:t>We are tabling a proposal on @atomic for P4.</a:t>
            </a:r>
          </a:p>
          <a:p>
            <a:pPr lvl="1"/>
            <a:r>
              <a:rPr lang="en-US" dirty="0" smtClean="0"/>
              <a:t>There’s industry interest in PIFO, but no one I know actively working on it.</a:t>
            </a:r>
          </a:p>
          <a:p>
            <a:endParaRPr lang="en-US" dirty="0"/>
          </a:p>
        </p:txBody>
      </p:sp>
    </p:spTree>
    <p:extLst>
      <p:ext uri="{BB962C8B-B14F-4D97-AF65-F5344CB8AC3E}">
        <p14:creationId xmlns:p14="http://schemas.microsoft.com/office/powerpoint/2010/main" val="113067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built out of minicomputers, which were sufficient</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Such programmable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707558"/>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1128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785080"/>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990599"/>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1962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850149"/>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9020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6917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296384"/>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207849"/>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699111"/>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730764"/>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6968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289040"/>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9090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8961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207849"/>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678475"/>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334592"/>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666771"/>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322890"/>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1905000"/>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905000"/>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897123"/>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905000"/>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892299"/>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This talk</a:t>
            </a:r>
            <a:endParaRPr lang="en-US" dirty="0"/>
          </a:p>
        </p:txBody>
      </p:sp>
      <p:grpSp>
        <p:nvGrpSpPr>
          <p:cNvPr id="255" name="Group 254"/>
          <p:cNvGrpSpPr/>
          <p:nvPr/>
        </p:nvGrpSpPr>
        <p:grpSpPr>
          <a:xfrm>
            <a:off x="647700" y="1752600"/>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9</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8085</TotalTime>
  <Words>10817</Words>
  <Application>Microsoft Macintosh PowerPoint</Application>
  <PresentationFormat>Widescreen</PresentationFormat>
  <Paragraphs>1714</Paragraphs>
  <Slides>76</Slides>
  <Notes>67</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A machine model for line-rate switches</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Packet transactions are expressive</vt:lpstr>
      <vt:lpstr>Compiling packet transactions</vt:lpstr>
      <vt:lpstr>Designing programmable switches</vt:lpstr>
      <vt:lpstr>Demo</vt:lpstr>
      <vt:lpstr>Stateful atoms for programmable switches</vt:lpstr>
      <vt:lpstr>Compiling packet transactions to atoms</vt:lpstr>
      <vt:lpstr>Compiling packet transactions to atoms</vt:lpstr>
      <vt:lpstr>Compiling packet transactions to atoms</vt:lpstr>
      <vt:lpstr>Programmability adds modest cost</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2900</cp:revision>
  <dcterms:created xsi:type="dcterms:W3CDTF">2015-11-20T07:11:46Z</dcterms:created>
  <dcterms:modified xsi:type="dcterms:W3CDTF">2016-10-02T23:13:41Z</dcterms:modified>
</cp:coreProperties>
</file>