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tags/tag4.xml" ContentType="application/vnd.openxmlformats-officedocument.presentationml.tags+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7.xml" ContentType="application/vnd.openxmlformats-officedocument.presentationml.tags+xml"/>
  <Override PartName="/ppt/notesSlides/notesSlide32.xml" ContentType="application/vnd.openxmlformats-officedocument.presentationml.notesSlide+xml"/>
  <Override PartName="/ppt/tags/tag8.xml" ContentType="application/vnd.openxmlformats-officedocument.presentationml.tags+xml"/>
  <Override PartName="/ppt/notesSlides/notesSlide33.xml" ContentType="application/vnd.openxmlformats-officedocument.presentationml.notesSlide+xml"/>
  <Override PartName="/ppt/tags/tag9.xml" ContentType="application/vnd.openxmlformats-officedocument.presentationml.tags+xml"/>
  <Override PartName="/ppt/notesSlides/notesSlide34.xml" ContentType="application/vnd.openxmlformats-officedocument.presentationml.notesSlide+xml"/>
  <Override PartName="/ppt/tags/tag10.xml" ContentType="application/vnd.openxmlformats-officedocument.presentationml.tags+xml"/>
  <Override PartName="/ppt/notesSlides/notesSlide35.xml" ContentType="application/vnd.openxmlformats-officedocument.presentationml.notesSlide+xml"/>
  <Override PartName="/ppt/tags/tag11.xml" ContentType="application/vnd.openxmlformats-officedocument.presentationml.tags+xml"/>
  <Override PartName="/ppt/notesSlides/notesSlide36.xml" ContentType="application/vnd.openxmlformats-officedocument.presentationml.notesSlide+xml"/>
  <Override PartName="/ppt/tags/tag12.xml" ContentType="application/vnd.openxmlformats-officedocument.presentationml.tags+xml"/>
  <Override PartName="/ppt/notesSlides/notesSlide37.xml" ContentType="application/vnd.openxmlformats-officedocument.presentationml.notesSlide+xml"/>
  <Override PartName="/ppt/tags/tag13.xml" ContentType="application/vnd.openxmlformats-officedocument.presentationml.tags+xml"/>
  <Override PartName="/ppt/notesSlides/notesSlide38.xml" ContentType="application/vnd.openxmlformats-officedocument.presentationml.notesSlide+xml"/>
  <Override PartName="/ppt/tags/tag14.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tags/tag17.xml" ContentType="application/vnd.openxmlformats-officedocument.presentationml.tags+xml"/>
  <Override PartName="/ppt/notesSlides/notesSlide52.xml" ContentType="application/vnd.openxmlformats-officedocument.presentationml.notesSlide+xml"/>
  <Override PartName="/ppt/tags/tag18.xml" ContentType="application/vnd.openxmlformats-officedocument.presentationml.tags+xml"/>
  <Override PartName="/ppt/notesSlides/notesSlide53.xml" ContentType="application/vnd.openxmlformats-officedocument.presentationml.notesSlide+xml"/>
  <Override PartName="/ppt/tags/tag19.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315" r:id="rId3"/>
    <p:sldId id="316" r:id="rId4"/>
    <p:sldId id="529" r:id="rId5"/>
    <p:sldId id="319" r:id="rId6"/>
    <p:sldId id="527" r:id="rId7"/>
    <p:sldId id="576" r:id="rId8"/>
    <p:sldId id="545" r:id="rId9"/>
    <p:sldId id="524" r:id="rId10"/>
    <p:sldId id="504" r:id="rId11"/>
    <p:sldId id="530" r:id="rId12"/>
    <p:sldId id="531" r:id="rId13"/>
    <p:sldId id="470" r:id="rId14"/>
    <p:sldId id="471" r:id="rId15"/>
    <p:sldId id="472" r:id="rId16"/>
    <p:sldId id="473" r:id="rId17"/>
    <p:sldId id="474" r:id="rId18"/>
    <p:sldId id="475" r:id="rId19"/>
    <p:sldId id="505" r:id="rId20"/>
    <p:sldId id="564" r:id="rId21"/>
    <p:sldId id="567" r:id="rId22"/>
    <p:sldId id="517" r:id="rId23"/>
    <p:sldId id="516" r:id="rId24"/>
    <p:sldId id="537" r:id="rId25"/>
    <p:sldId id="538" r:id="rId26"/>
    <p:sldId id="579" r:id="rId27"/>
    <p:sldId id="547" r:id="rId28"/>
    <p:sldId id="548" r:id="rId29"/>
    <p:sldId id="549" r:id="rId30"/>
    <p:sldId id="550" r:id="rId31"/>
    <p:sldId id="551" r:id="rId32"/>
    <p:sldId id="552" r:id="rId33"/>
    <p:sldId id="553" r:id="rId34"/>
    <p:sldId id="554" r:id="rId35"/>
    <p:sldId id="580" r:id="rId36"/>
    <p:sldId id="581" r:id="rId37"/>
    <p:sldId id="568" r:id="rId38"/>
    <p:sldId id="560" r:id="rId39"/>
    <p:sldId id="561" r:id="rId40"/>
    <p:sldId id="565" r:id="rId41"/>
    <p:sldId id="566" r:id="rId42"/>
    <p:sldId id="358" r:id="rId43"/>
    <p:sldId id="544" r:id="rId44"/>
    <p:sldId id="582" r:id="rId45"/>
    <p:sldId id="350" r:id="rId46"/>
    <p:sldId id="578" r:id="rId47"/>
    <p:sldId id="572" r:id="rId48"/>
    <p:sldId id="573" r:id="rId49"/>
    <p:sldId id="574" r:id="rId50"/>
    <p:sldId id="569" r:id="rId51"/>
    <p:sldId id="570" r:id="rId52"/>
    <p:sldId id="571" r:id="rId53"/>
    <p:sldId id="540" r:id="rId54"/>
    <p:sldId id="541" r:id="rId55"/>
    <p:sldId id="508" r:id="rId56"/>
    <p:sldId id="526" r:id="rId57"/>
    <p:sldId id="514" r:id="rId58"/>
    <p:sldId id="507" r:id="rId59"/>
    <p:sldId id="509" r:id="rId60"/>
    <p:sldId id="510" r:id="rId61"/>
    <p:sldId id="464" r:id="rId62"/>
    <p:sldId id="465" r:id="rId63"/>
    <p:sldId id="375" r:id="rId64"/>
    <p:sldId id="299" r:id="rId65"/>
    <p:sldId id="357" r:id="rId66"/>
    <p:sldId id="305" r:id="rId67"/>
    <p:sldId id="306" r:id="rId68"/>
    <p:sldId id="301" r:id="rId69"/>
    <p:sldId id="271" r:id="rId70"/>
    <p:sldId id="326" r:id="rId71"/>
    <p:sldId id="327" r:id="rId72"/>
    <p:sldId id="272" r:id="rId73"/>
    <p:sldId id="374" r:id="rId74"/>
    <p:sldId id="468" r:id="rId75"/>
    <p:sldId id="332" r:id="rId76"/>
    <p:sldId id="370" r:id="rId77"/>
    <p:sldId id="371" r:id="rId78"/>
    <p:sldId id="335" r:id="rId79"/>
    <p:sldId id="372" r:id="rId80"/>
    <p:sldId id="373" r:id="rId81"/>
    <p:sldId id="307" r:id="rId82"/>
    <p:sldId id="467" r:id="rId83"/>
    <p:sldId id="458" r:id="rId84"/>
    <p:sldId id="459" r:id="rId85"/>
    <p:sldId id="460" r:id="rId86"/>
    <p:sldId id="461" r:id="rId87"/>
    <p:sldId id="462" r:id="rId88"/>
    <p:sldId id="466" r:id="rId89"/>
    <p:sldId id="46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 userDrawn="1">
          <p15:clr>
            <a:srgbClr val="A4A3A4"/>
          </p15:clr>
        </p15:guide>
        <p15:guide id="2" pos="494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6" autoAdjust="0"/>
    <p:restoredTop sz="83993" autoAdjust="0"/>
  </p:normalViewPr>
  <p:slideViewPr>
    <p:cSldViewPr showGuides="1">
      <p:cViewPr>
        <p:scale>
          <a:sx n="83" d="100"/>
          <a:sy n="83" d="100"/>
        </p:scale>
        <p:origin x="456" y="144"/>
      </p:cViewPr>
      <p:guideLst>
        <p:guide orient="horz" pos="192"/>
        <p:guide pos="4944"/>
      </p:guideLst>
    </p:cSldViewPr>
  </p:slideViewPr>
  <p:outlineViewPr>
    <p:cViewPr>
      <p:scale>
        <a:sx n="33" d="100"/>
        <a:sy n="33" d="100"/>
      </p:scale>
      <p:origin x="0" y="-5634"/>
    </p:cViewPr>
  </p:outlineViewPr>
  <p:notesTextViewPr>
    <p:cViewPr>
      <p:scale>
        <a:sx n="1" d="1"/>
        <a:sy n="1" d="1"/>
      </p:scale>
      <p:origin x="0" y="0"/>
    </p:cViewPr>
  </p:notesTextViewPr>
  <p:notesViewPr>
    <p:cSldViewPr showGuides="1">
      <p:cViewPr varScale="1">
        <p:scale>
          <a:sx n="54" d="100"/>
          <a:sy n="54" d="100"/>
        </p:scale>
        <p:origin x="3504" y="78"/>
      </p:cViewPr>
      <p:guideLst>
        <p:guide orient="horz" pos="2880"/>
        <p:guide pos="2160"/>
      </p:guideLst>
    </p:cSldViewPr>
  </p:notesViewPr>
  <p:gridSpacing cx="38100" cy="381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notesMaster" Target="notesMasters/notesMaster1.xml"/><Relationship Id="rId92" Type="http://schemas.openxmlformats.org/officeDocument/2006/relationships/presProps" Target="presProps.xml"/><Relationship Id="rId93" Type="http://schemas.openxmlformats.org/officeDocument/2006/relationships/viewProps" Target="viewProps.xml"/><Relationship Id="rId94" Type="http://schemas.openxmlformats.org/officeDocument/2006/relationships/theme" Target="theme/theme1.xml"/><Relationship Id="rId9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baseline="0" dirty="0" smtClean="0">
                <a:latin typeface="Gadugi" charset="0"/>
                <a:ea typeface="Gadugi" charset="0"/>
                <a:cs typeface="Gadugi" charset="0"/>
              </a:rPr>
              <a:t> </a:t>
            </a:r>
            <a:r>
              <a:rPr lang="en-US" baseline="0" smtClean="0">
                <a:latin typeface="Gadugi" charset="0"/>
                <a:ea typeface="Gadugi" charset="0"/>
                <a:cs typeface="Gadugi" charset="0"/>
              </a:rPr>
              <a:t>Aggregate Capacity</a:t>
            </a:r>
            <a:endParaRPr lang="en-US" dirty="0">
              <a:latin typeface="Gadugi" charset="0"/>
              <a:ea typeface="Gadugi" charset="0"/>
              <a:cs typeface="Gadugi" charset="0"/>
            </a:endParaRPr>
          </a:p>
        </c:rich>
      </c:tx>
      <c:layout>
        <c:manualLayout>
          <c:xMode val="edge"/>
          <c:yMode val="edge"/>
          <c:x val="0.392367491166078"/>
          <c:y val="0.0198169760029996"/>
        </c:manualLayout>
      </c:layout>
      <c:overlay val="0"/>
    </c:title>
    <c:autoTitleDeleted val="0"/>
    <c:plotArea>
      <c:layout>
        <c:manualLayout>
          <c:layoutTarget val="inner"/>
          <c:xMode val="edge"/>
          <c:yMode val="edge"/>
          <c:x val="0.118758520909268"/>
          <c:y val="0.0433265049185925"/>
          <c:w val="0.831771514426421"/>
          <c:h val="0.761818065424749"/>
        </c:manualLayout>
      </c:layout>
      <c:lineChart>
        <c:grouping val="standard"/>
        <c:varyColors val="0"/>
        <c:ser>
          <c:idx val="2"/>
          <c:order val="0"/>
          <c:tx>
            <c:strRef>
              <c:f>Sheet1!$C$1</c:f>
              <c:strCache>
                <c:ptCount val="1"/>
                <c:pt idx="0">
                  <c:v>Fastest router</c:v>
                </c:pt>
              </c:strCache>
            </c:strRef>
          </c:tx>
          <c:spPr>
            <a:ln w="63500" cap="rnd">
              <a:solidFill>
                <a:srgbClr val="99162D"/>
              </a:solidFill>
              <a:prstDash val="sysDot"/>
              <a:round/>
            </a:ln>
            <a:effectLst/>
          </c:spPr>
          <c:marker>
            <c:symbol val="diamond"/>
            <c:size val="15"/>
            <c:spPr>
              <a:solidFill>
                <a:srgbClr val="FF6666"/>
              </a:solidFill>
              <a:ln w="9525">
                <a:solidFill>
                  <a:schemeClr val="tx1"/>
                </a:solidFill>
              </a:ln>
              <a:effectLst/>
            </c:spPr>
          </c:marker>
          <c:dLbls>
            <c:dLbl>
              <c:idx val="0"/>
              <c:delete val="1"/>
              <c:extLst>
                <c:ext xmlns:c15="http://schemas.microsoft.com/office/drawing/2012/chart" uri="{CE6537A1-D6FC-4f65-9D91-7224C49458BB}"/>
              </c:extLst>
            </c:dLbl>
            <c:dLbl>
              <c:idx val="1"/>
              <c:delete val="1"/>
              <c:extLst>
                <c:ext xmlns:c15="http://schemas.microsoft.com/office/drawing/2012/chart" uri="{CE6537A1-D6FC-4f65-9D91-7224C49458BB}"/>
              </c:extLst>
            </c:dLbl>
            <c:dLbl>
              <c:idx val="2"/>
              <c:delete val="1"/>
              <c:extLst>
                <c:ext xmlns:c15="http://schemas.microsoft.com/office/drawing/2012/chart" uri="{CE6537A1-D6FC-4f65-9D91-7224C49458BB}"/>
              </c:extLst>
            </c:dLbl>
            <c:dLbl>
              <c:idx val="3"/>
              <c:delete val="1"/>
              <c:extLst>
                <c:ext xmlns:c15="http://schemas.microsoft.com/office/drawing/2012/chart" uri="{CE6537A1-D6FC-4f65-9D91-7224C49458BB}"/>
              </c:extLst>
            </c:dLbl>
            <c:dLbl>
              <c:idx val="4"/>
              <c:tx>
                <c:rich>
                  <a:bodyPr/>
                  <a:lstStyle/>
                  <a:p>
                    <a:r>
                      <a:rPr lang="en-US" sz="1800" baseline="0" dirty="0" smtClean="0">
                        <a:solidFill>
                          <a:schemeClr val="tx1"/>
                        </a:solidFill>
                      </a:rPr>
                      <a:t>Catalyst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7"/>
              <c:layout>
                <c:manualLayout>
                  <c:x val="-0.123236116866971"/>
                  <c:y val="-0.0615204226056711"/>
                </c:manualLayout>
              </c:layout>
              <c:tx>
                <c:rich>
                  <a:bodyPr/>
                  <a:lstStyle/>
                  <a:p>
                    <a:r>
                      <a:rPr lang="en-US" sz="1800" baseline="0" dirty="0" smtClean="0">
                        <a:solidFill>
                          <a:schemeClr val="tx1"/>
                        </a:solidFill>
                      </a:rPr>
                      <a:t>Broadcom</a:t>
                    </a:r>
                  </a:p>
                  <a:p>
                    <a:r>
                      <a:rPr lang="en-US" sz="1800" baseline="0" dirty="0" smtClean="0">
                        <a:solidFill>
                          <a:schemeClr val="tx1"/>
                        </a:solidFill>
                      </a:rPr>
                      <a:t>5670</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8"/>
              <c:tx>
                <c:rich>
                  <a:bodyPr/>
                  <a:lstStyle/>
                  <a:p>
                    <a:r>
                      <a:rPr lang="en-US" sz="1800" baseline="0" smtClean="0">
                        <a:solidFill>
                          <a:schemeClr val="tx1"/>
                        </a:solidFill>
                      </a:rPr>
                      <a:t>Scorpion</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0"/>
              <c:tx>
                <c:rich>
                  <a:bodyPr/>
                  <a:lstStyle/>
                  <a:p>
                    <a:r>
                      <a:rPr lang="en-US" sz="1800" baseline="0" smtClean="0">
                        <a:solidFill>
                          <a:schemeClr val="tx1"/>
                        </a:solidFill>
                      </a:rPr>
                      <a:t>Trident</a:t>
                    </a:r>
                    <a:endParaRPr lang="en-US" baseline="0" dirty="0">
                      <a:solidFill>
                        <a:schemeClr val="tx1"/>
                      </a:solidFill>
                    </a:endParaRPr>
                  </a:p>
                </c:rich>
              </c:tx>
              <c:dLblPos val="t"/>
              <c:showLegendKey val="0"/>
              <c:showVal val="1"/>
              <c:showCatName val="0"/>
              <c:showSerName val="0"/>
              <c:showPercent val="0"/>
              <c:showBubbleSize val="0"/>
              <c:extLst>
                <c:ext xmlns:c15="http://schemas.microsoft.com/office/drawing/2012/chart" uri="{CE6537A1-D6FC-4f65-9D91-7224C49458BB}"/>
              </c:extLst>
            </c:dLbl>
            <c:dLbl>
              <c:idx val="11"/>
              <c:tx>
                <c:rich>
                  <a:bodyPr/>
                  <a:lstStyle/>
                  <a:p>
                    <a:r>
                      <a:rPr lang="en-US" smtClean="0"/>
                      <a:t>TridentII</a:t>
                    </a:r>
                    <a:endParaRPr lang="en-US"/>
                  </a:p>
                </c:rich>
              </c:tx>
              <c:dLblPos val="t"/>
              <c:showLegendKey val="0"/>
              <c:showVal val="1"/>
              <c:showCatName val="0"/>
              <c:showSerName val="0"/>
              <c:showPercent val="0"/>
              <c:showBubbleSize val="0"/>
              <c:extLst>
                <c:ext xmlns:c15="http://schemas.microsoft.com/office/drawing/2012/chart" uri="{CE6537A1-D6FC-4f65-9D91-7224C49458BB}"/>
              </c:extLst>
            </c:dLbl>
            <c:dLbl>
              <c:idx val="12"/>
              <c:layout>
                <c:manualLayout>
                  <c:x val="0.0"/>
                  <c:y val="-0.056910569105691"/>
                </c:manualLayout>
              </c:layout>
              <c:tx>
                <c:rich>
                  <a:bodyPr/>
                  <a:lstStyle/>
                  <a:p>
                    <a:r>
                      <a:rPr lang="en-US" sz="1800" baseline="0" dirty="0" smtClean="0">
                        <a:solidFill>
                          <a:schemeClr val="tx1"/>
                        </a:solidFill>
                      </a:rPr>
                      <a:t>Tomahawk</a:t>
                    </a:r>
                    <a:endParaRPr lang="en-US" baseline="0" dirty="0" smtClean="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Sheet1!$C$2:$C$14</c:f>
              <c:numCache>
                <c:formatCode>General</c:formatCode>
                <c:ptCount val="13"/>
                <c:pt idx="0">
                  <c:v>0.00075</c:v>
                </c:pt>
                <c:pt idx="1">
                  <c:v>0.0005</c:v>
                </c:pt>
                <c:pt idx="2">
                  <c:v>0.0004</c:v>
                </c:pt>
                <c:pt idx="3">
                  <c:v>0.08</c:v>
                </c:pt>
                <c:pt idx="4">
                  <c:v>32.0</c:v>
                </c:pt>
                <c:pt idx="7">
                  <c:v>80.0</c:v>
                </c:pt>
                <c:pt idx="8">
                  <c:v>240.0</c:v>
                </c:pt>
                <c:pt idx="10">
                  <c:v>640.0</c:v>
                </c:pt>
                <c:pt idx="11">
                  <c:v>1280.0</c:v>
                </c:pt>
                <c:pt idx="12">
                  <c:v>3200.0</c:v>
                </c:pt>
              </c:numCache>
            </c:numRef>
          </c:val>
          <c:smooth val="0"/>
        </c:ser>
        <c:ser>
          <c:idx val="0"/>
          <c:order val="1"/>
          <c:tx>
            <c:strRef>
              <c:f>Sheet1!$B$1</c:f>
              <c:strCache>
                <c:ptCount val="1"/>
                <c:pt idx="0">
                  <c:v>Software router</c:v>
                </c:pt>
              </c:strCache>
            </c:strRef>
          </c:tx>
          <c:spPr>
            <a:ln w="63500" cap="rnd">
              <a:solidFill>
                <a:srgbClr val="0000FF">
                  <a:alpha val="70000"/>
                </a:srgbClr>
              </a:solidFill>
              <a:prstDash val="solid"/>
              <a:round/>
            </a:ln>
            <a:effectLst/>
          </c:spPr>
          <c:marker>
            <c:symbol val="none"/>
          </c:marker>
          <c:dLbls>
            <c:dLbl>
              <c:idx val="0"/>
              <c:layout>
                <c:manualLayout>
                  <c:x val="-0.0337014366137095"/>
                  <c:y val="-0.069071762371167"/>
                </c:manualLayout>
              </c:layout>
              <c:tx>
                <c:rich>
                  <a:bodyPr/>
                  <a:lstStyle/>
                  <a:p>
                    <a:r>
                      <a:rPr lang="en-US" dirty="0" smtClean="0"/>
                      <a:t>IMP</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1"/>
              <c:layout>
                <c:manualLayout>
                  <c:x val="-0.0491872791519434"/>
                  <c:y val="-0.071781789471438"/>
                </c:manualLayout>
              </c:layout>
              <c:tx>
                <c:rich>
                  <a:bodyPr/>
                  <a:lstStyle/>
                  <a:p>
                    <a:r>
                      <a:rPr lang="en-US" dirty="0" smtClean="0"/>
                      <a:t>MIT</a:t>
                    </a:r>
                    <a:r>
                      <a:rPr lang="en-US" baseline="0" dirty="0" smtClean="0"/>
                      <a:t> CGW</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2"/>
              <c:layout>
                <c:manualLayout>
                  <c:x val="0.00336866902237923"/>
                  <c:y val="-0.0392614642681861"/>
                </c:manualLayout>
              </c:layout>
              <c:tx>
                <c:rich>
                  <a:bodyPr/>
                  <a:lstStyle/>
                  <a:p>
                    <a:r>
                      <a:rPr lang="en-US" smtClean="0"/>
                      <a:t>Fuzzball</a:t>
                    </a:r>
                    <a:endParaRPr lang="en-US"/>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980712834923903"/>
                  <c:y val="-0.014871220365747"/>
                </c:manualLayout>
              </c:layout>
              <c:tx>
                <c:rich>
                  <a:bodyPr/>
                  <a:lstStyle/>
                  <a:p>
                    <a:r>
                      <a:rPr lang="en-US" smtClean="0"/>
                      <a:t>Proteon</a:t>
                    </a:r>
                    <a:endParaRPr lang="en-US" dirty="0"/>
                  </a:p>
                </c:rich>
              </c:tx>
              <c:dLblPos val="r"/>
              <c:showLegendKey val="0"/>
              <c:showVal val="1"/>
              <c:showCatName val="0"/>
              <c:showSerName val="0"/>
              <c:showPercent val="0"/>
              <c:showBubbleSize val="0"/>
              <c:extLst>
                <c:ext xmlns:c15="http://schemas.microsoft.com/office/drawing/2012/chart" uri="{CE6537A1-D6FC-4f65-9D91-7224C49458BB}"/>
              </c:extLst>
            </c:dLbl>
            <c:dLbl>
              <c:idx val="4"/>
              <c:layout>
                <c:manualLayout>
                  <c:x val="-0.074123146267494"/>
                  <c:y val="0.0815329791093186"/>
                </c:manualLayout>
              </c:layout>
              <c:tx>
                <c:rich>
                  <a:bodyPr/>
                  <a:lstStyle/>
                  <a:p>
                    <a:r>
                      <a:rPr lang="en-US" sz="1800" baseline="0" dirty="0" smtClean="0">
                        <a:solidFill>
                          <a:schemeClr val="tx1"/>
                        </a:solidFill>
                      </a:rPr>
                      <a:t>SNAP</a:t>
                    </a:r>
                  </a:p>
                  <a:p>
                    <a:r>
                      <a:rPr lang="en-US" sz="1800" baseline="0" dirty="0" smtClean="0">
                        <a:solidFill>
                          <a:schemeClr val="tx1"/>
                        </a:solidFill>
                      </a:rPr>
                      <a:t>(Active Networks)</a:t>
                    </a:r>
                  </a:p>
                </c:rich>
              </c:tx>
              <c:dLblPos val="r"/>
              <c:showLegendKey val="0"/>
              <c:showVal val="1"/>
              <c:showCatName val="0"/>
              <c:showSerName val="0"/>
              <c:showPercent val="0"/>
              <c:showBubbleSize val="0"/>
              <c:extLst>
                <c:ext xmlns:c15="http://schemas.microsoft.com/office/drawing/2012/chart" uri="{CE6537A1-D6FC-4f65-9D91-7224C49458BB}"/>
              </c:extLst>
            </c:dLbl>
            <c:dLbl>
              <c:idx val="5"/>
              <c:layout>
                <c:manualLayout>
                  <c:x val="-0.0143427654582046"/>
                  <c:y val="0.0438834474958923"/>
                </c:manualLayout>
              </c:layout>
              <c:tx>
                <c:rich>
                  <a:bodyPr/>
                  <a:lstStyle/>
                  <a:p>
                    <a:r>
                      <a:rPr lang="en-US" sz="1800" baseline="0" smtClean="0">
                        <a:solidFill>
                          <a:schemeClr val="tx1"/>
                        </a:solidFill>
                      </a:rPr>
                      <a:t>Click</a:t>
                    </a:r>
                  </a:p>
                  <a:p>
                    <a:r>
                      <a:rPr lang="en-US" sz="1800" baseline="0" smtClean="0">
                        <a:solidFill>
                          <a:schemeClr val="tx1"/>
                        </a:solidFill>
                      </a:rPr>
                      <a:t>(CPU)</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6"/>
              <c:layout>
                <c:manualLayout>
                  <c:x val="-0.0233544711071592"/>
                  <c:y val="0.0739845468781794"/>
                </c:manualLayout>
              </c:layout>
              <c:tx>
                <c:rich>
                  <a:bodyPr/>
                  <a:lstStyle/>
                  <a:p>
                    <a:r>
                      <a:rPr lang="is-IS" sz="1800" baseline="0" smtClean="0">
                        <a:solidFill>
                          <a:schemeClr val="tx1"/>
                        </a:solidFill>
                      </a:rPr>
                      <a:t>IXP 2400</a:t>
                    </a:r>
                  </a:p>
                  <a:p>
                    <a:r>
                      <a:rPr lang="is-IS" sz="1800" baseline="0" smtClean="0">
                        <a:solidFill>
                          <a:schemeClr val="tx1"/>
                        </a:solidFill>
                      </a:rPr>
                      <a:t>(NPU)</a:t>
                    </a:r>
                    <a:endParaRPr lang="is-I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9"/>
              <c:layout>
                <c:manualLayout>
                  <c:x val="-0.0949753763111766"/>
                  <c:y val="0.0942052365405544"/>
                </c:manualLayout>
              </c:layout>
              <c:tx>
                <c:rich>
                  <a:bodyPr/>
                  <a:lstStyle/>
                  <a:p>
                    <a:r>
                      <a:rPr lang="en-US" sz="1800" baseline="0" smtClean="0">
                        <a:solidFill>
                          <a:schemeClr val="tx1"/>
                        </a:solidFill>
                      </a:rPr>
                      <a:t>RouteBricks</a:t>
                    </a:r>
                  </a:p>
                  <a:p>
                    <a:r>
                      <a:rPr lang="en-US" sz="1800" baseline="0" smtClean="0">
                        <a:solidFill>
                          <a:schemeClr val="tx1"/>
                        </a:solidFill>
                      </a:rPr>
                      <a:t>(multi-core)</a:t>
                    </a:r>
                    <a:endParaRPr lang="en-US" baseline="0" dirty="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extLst>
            </c:dLbl>
            <c:dLbl>
              <c:idx val="10"/>
              <c:layout>
                <c:manualLayout>
                  <c:x val="-0.0534229246079223"/>
                  <c:y val="0.0772289439429827"/>
                </c:manualLayout>
              </c:layout>
              <c:tx>
                <c:rich>
                  <a:bodyPr/>
                  <a:lstStyle/>
                  <a:p>
                    <a:r>
                      <a:rPr lang="en-US" sz="1800" baseline="0">
                        <a:solidFill>
                          <a:schemeClr val="tx1"/>
                        </a:solidFill>
                      </a:rPr>
                      <a:t>PacketShader </a:t>
                    </a:r>
                  </a:p>
                  <a:p>
                    <a:r>
                      <a:rPr lang="en-US" sz="1800" baseline="0">
                        <a:solidFill>
                          <a:schemeClr val="tx1"/>
                        </a:solidFill>
                      </a:rPr>
                      <a:t>(GPU)</a:t>
                    </a:r>
                    <a:endParaRPr lang="en-US" baseline="0">
                      <a:solidFill>
                        <a:schemeClr val="tx1"/>
                      </a:solidFill>
                    </a:endParaRPr>
                  </a:p>
                </c:rich>
              </c:tx>
              <c:dLblPos val="r"/>
              <c:showLegendKey val="0"/>
              <c:showVal val="1"/>
              <c:showCatName val="0"/>
              <c:showSerName val="0"/>
              <c:showPercent val="0"/>
              <c:showBubbleSize val="0"/>
              <c:extLst>
                <c:ext xmlns:c15="http://schemas.microsoft.com/office/drawing/2012/chart" uri="{CE6537A1-D6FC-4f65-9D91-7224C49458BB}">
                  <c15:layout>
                    <c:manualLayout>
                      <c:w val="0.136903303093452"/>
                      <c:h val="0.144369010154199"/>
                    </c:manualLayout>
                  </c15:layout>
                </c:ext>
              </c:extLst>
            </c:dLbl>
            <c:dLbl>
              <c:idx val="12"/>
              <c:layout>
                <c:manualLayout>
                  <c:x val="0.0"/>
                  <c:y val="0.0703508098073107"/>
                </c:manualLayout>
              </c:layout>
              <c:tx>
                <c:rich>
                  <a:bodyPr/>
                  <a:lstStyle/>
                  <a:p>
                    <a:r>
                      <a:rPr lang="en-US" sz="1800" baseline="0" dirty="0" err="1" smtClean="0">
                        <a:solidFill>
                          <a:schemeClr val="tx1"/>
                        </a:solidFill>
                      </a:rPr>
                      <a:t>NetFPGA</a:t>
                    </a:r>
                    <a:r>
                      <a:rPr lang="en-US" sz="1800" baseline="0" dirty="0" smtClean="0">
                        <a:solidFill>
                          <a:schemeClr val="tx1"/>
                        </a:solidFill>
                      </a:rPr>
                      <a:t>-SUME</a:t>
                    </a:r>
                  </a:p>
                  <a:p>
                    <a:r>
                      <a:rPr lang="en-US" sz="1800" baseline="0" dirty="0" smtClean="0">
                        <a:solidFill>
                          <a:schemeClr val="tx1"/>
                        </a:solidFill>
                      </a:rPr>
                      <a:t>(FPGA)</a:t>
                    </a:r>
                  </a:p>
                </c:rich>
              </c:tx>
              <c:dLblPos val="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vert="horz"/>
              <a:lstStyle/>
              <a:p>
                <a:pPr>
                  <a:defRPr sz="1800" baseline="0">
                    <a:solidFill>
                      <a:schemeClr val="tx1"/>
                    </a:solidFill>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Sheet1!$A$2:$A$14</c:f>
              <c:numCache>
                <c:formatCode>General</c:formatCode>
                <c:ptCount val="13"/>
                <c:pt idx="0">
                  <c:v>1969.0</c:v>
                </c:pt>
                <c:pt idx="1">
                  <c:v>1982.0</c:v>
                </c:pt>
                <c:pt idx="2">
                  <c:v>1983.0</c:v>
                </c:pt>
                <c:pt idx="3">
                  <c:v>1985.0</c:v>
                </c:pt>
                <c:pt idx="4">
                  <c:v>1999.0</c:v>
                </c:pt>
                <c:pt idx="5">
                  <c:v>2000.0</c:v>
                </c:pt>
                <c:pt idx="6">
                  <c:v>2002.0</c:v>
                </c:pt>
                <c:pt idx="7">
                  <c:v>2004.0</c:v>
                </c:pt>
                <c:pt idx="8">
                  <c:v>2007.0</c:v>
                </c:pt>
                <c:pt idx="9">
                  <c:v>2009.0</c:v>
                </c:pt>
                <c:pt idx="10">
                  <c:v>2010.0</c:v>
                </c:pt>
                <c:pt idx="11">
                  <c:v>2012.0</c:v>
                </c:pt>
                <c:pt idx="12">
                  <c:v>2014.0</c:v>
                </c:pt>
              </c:numCache>
            </c:numRef>
          </c:cat>
          <c:val>
            <c:numRef>
              <c:f>Sheet1!$B$2:$B$14</c:f>
              <c:numCache>
                <c:formatCode>General</c:formatCode>
                <c:ptCount val="13"/>
                <c:pt idx="0">
                  <c:v>0.00075</c:v>
                </c:pt>
                <c:pt idx="1">
                  <c:v>0.0005</c:v>
                </c:pt>
                <c:pt idx="2">
                  <c:v>0.0004</c:v>
                </c:pt>
                <c:pt idx="3">
                  <c:v>0.08</c:v>
                </c:pt>
                <c:pt idx="4">
                  <c:v>0.1</c:v>
                </c:pt>
                <c:pt idx="5">
                  <c:v>0.17</c:v>
                </c:pt>
                <c:pt idx="6">
                  <c:v>4.0</c:v>
                </c:pt>
                <c:pt idx="9">
                  <c:v>35.0</c:v>
                </c:pt>
                <c:pt idx="10">
                  <c:v>40.0</c:v>
                </c:pt>
                <c:pt idx="12">
                  <c:v>100.0</c:v>
                </c:pt>
              </c:numCache>
            </c:numRef>
          </c:val>
          <c:smooth val="0"/>
        </c:ser>
        <c:dLbls>
          <c:dLblPos val="t"/>
          <c:showLegendKey val="0"/>
          <c:showVal val="1"/>
          <c:showCatName val="0"/>
          <c:showSerName val="0"/>
          <c:showPercent val="0"/>
          <c:showBubbleSize val="0"/>
        </c:dLbls>
        <c:marker val="1"/>
        <c:smooth val="0"/>
        <c:axId val="871739152"/>
        <c:axId val="767343520"/>
      </c:lineChart>
      <c:catAx>
        <c:axId val="871739152"/>
        <c:scaling>
          <c:orientation val="minMax"/>
        </c:scaling>
        <c:delete val="0"/>
        <c:axPos val="b"/>
        <c:title>
          <c:tx>
            <c:rich>
              <a:bodyPr rot="0" vert="horz"/>
              <a:lstStyle/>
              <a:p>
                <a:pPr>
                  <a:defRPr sz="2000">
                    <a:latin typeface="Seravek"/>
                    <a:cs typeface="Seravek"/>
                  </a:defRPr>
                </a:pPr>
                <a:r>
                  <a:rPr lang="en-US" sz="2000" dirty="0">
                    <a:latin typeface="Gadugi" charset="0"/>
                    <a:ea typeface="Gadugi" charset="0"/>
                    <a:cs typeface="Gadugi" charset="0"/>
                  </a:rPr>
                  <a:t>Year</a:t>
                </a:r>
              </a:p>
            </c:rich>
          </c:tx>
          <c:overlay val="0"/>
          <c:spPr>
            <a:noFill/>
            <a:ln>
              <a:noFill/>
            </a:ln>
            <a:effectLst/>
          </c:spPr>
        </c:title>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vert="horz"/>
          <a:lstStyle/>
          <a:p>
            <a:pPr>
              <a:defRPr/>
            </a:pPr>
            <a:endParaRPr lang="en-US"/>
          </a:p>
        </c:txPr>
        <c:crossAx val="767343520"/>
        <c:crosses val="autoZero"/>
        <c:auto val="1"/>
        <c:lblAlgn val="ctr"/>
        <c:lblOffset val="100"/>
        <c:noMultiLvlLbl val="0"/>
      </c:catAx>
      <c:valAx>
        <c:axId val="767343520"/>
        <c:scaling>
          <c:logBase val="10.0"/>
          <c:orientation val="minMax"/>
          <c:min val="0.0004"/>
        </c:scaling>
        <c:delete val="0"/>
        <c:axPos val="l"/>
        <c:title>
          <c:tx>
            <c:rich>
              <a:bodyPr rot="0" vert="horz" anchor="t" anchorCtr="0"/>
              <a:lstStyle/>
              <a:p>
                <a:pPr>
                  <a:defRPr sz="2000">
                    <a:solidFill>
                      <a:prstClr val="black"/>
                    </a:solidFill>
                    <a:latin typeface="Seravek"/>
                    <a:cs typeface="Seravek"/>
                  </a:defRPr>
                </a:pPr>
                <a:r>
                  <a:rPr lang="en-US" sz="2000" dirty="0" err="1" smtClean="0">
                    <a:solidFill>
                      <a:prstClr val="black"/>
                    </a:solidFill>
                    <a:latin typeface="Gadugi" charset="0"/>
                    <a:ea typeface="Gadugi" charset="0"/>
                    <a:cs typeface="Gadugi" charset="0"/>
                  </a:rPr>
                  <a:t>Gbit</a:t>
                </a:r>
                <a:r>
                  <a:rPr lang="en-US" sz="2000" dirty="0" smtClean="0">
                    <a:solidFill>
                      <a:prstClr val="black"/>
                    </a:solidFill>
                    <a:latin typeface="Gadugi" charset="0"/>
                    <a:ea typeface="Gadugi" charset="0"/>
                    <a:cs typeface="Gadugi" charset="0"/>
                  </a:rPr>
                  <a:t>/s</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(log</a:t>
                </a:r>
              </a:p>
              <a:p>
                <a:pPr>
                  <a:defRPr sz="2000">
                    <a:solidFill>
                      <a:prstClr val="black"/>
                    </a:solidFill>
                    <a:latin typeface="Seravek"/>
                    <a:cs typeface="Seravek"/>
                  </a:defRPr>
                </a:pPr>
                <a:r>
                  <a:rPr lang="en-US" sz="2000" dirty="0" smtClean="0">
                    <a:solidFill>
                      <a:prstClr val="black"/>
                    </a:solidFill>
                    <a:latin typeface="Gadugi" charset="0"/>
                    <a:ea typeface="Gadugi" charset="0"/>
                    <a:cs typeface="Gadugi" charset="0"/>
                  </a:rPr>
                  <a:t>scale)</a:t>
                </a:r>
                <a:endParaRPr lang="en-US" sz="2000" dirty="0">
                  <a:solidFill>
                    <a:prstClr val="black"/>
                  </a:solidFill>
                  <a:latin typeface="Gadugi" charset="0"/>
                  <a:ea typeface="Gadugi" charset="0"/>
                  <a:cs typeface="Gadugi" charset="0"/>
                </a:endParaRPr>
              </a:p>
            </c:rich>
          </c:tx>
          <c:layout>
            <c:manualLayout>
              <c:xMode val="edge"/>
              <c:yMode val="edge"/>
              <c:x val="0.0"/>
              <c:y val="0.342826323538826"/>
            </c:manualLayout>
          </c:layout>
          <c:overlay val="0"/>
          <c:spPr>
            <a:noFill/>
            <a:ln>
              <a:noFill/>
            </a:ln>
            <a:effectLst/>
          </c:spPr>
        </c:title>
        <c:numFmt formatCode="General" sourceLinked="1"/>
        <c:majorTickMark val="none"/>
        <c:minorTickMark val="none"/>
        <c:tickLblPos val="low"/>
        <c:spPr>
          <a:noFill/>
          <a:ln>
            <a:noFill/>
          </a:ln>
          <a:effectLst/>
        </c:spPr>
        <c:txPr>
          <a:bodyPr rot="-60000000" vert="horz"/>
          <a:lstStyle/>
          <a:p>
            <a:pPr>
              <a:defRPr/>
            </a:pPr>
            <a:endParaRPr lang="en-US"/>
          </a:p>
        </c:txPr>
        <c:crossAx val="871739152"/>
        <c:crosses val="autoZero"/>
        <c:crossBetween val="between"/>
      </c:valAx>
      <c:spPr>
        <a:noFill/>
        <a:ln>
          <a:solidFill>
            <a:schemeClr val="bg2">
              <a:lumMod val="90000"/>
            </a:schemeClr>
          </a:solidFill>
        </a:ln>
        <a:effectLst/>
      </c:spPr>
    </c:plotArea>
    <c:legend>
      <c:legendPos val="r"/>
      <c:layout>
        <c:manualLayout>
          <c:xMode val="edge"/>
          <c:yMode val="edge"/>
          <c:x val="0.692944640753828"/>
          <c:y val="0.545873503616926"/>
          <c:w val="0.226766830824592"/>
          <c:h val="0.218185348782622"/>
        </c:manualLayout>
      </c:layout>
      <c:overlay val="0"/>
    </c:legend>
    <c:plotVisOnly val="1"/>
    <c:dispBlanksAs val="span"/>
    <c:showDLblsOverMax val="0"/>
  </c:chart>
  <c:spPr>
    <a:noFill/>
    <a:ln>
      <a:noFill/>
    </a:ln>
    <a:effectLst/>
  </c:spPr>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r>
              <a:rPr lang="en-US" dirty="0"/>
              <a:t>Performance scaling of </a:t>
            </a:r>
            <a:r>
              <a:rPr lang="en-US" dirty="0" smtClean="0"/>
              <a:t>switches</a:t>
            </a:r>
            <a:endParaRPr lang="en-US" dirty="0"/>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'[Chart in Microsoft PowerPoint]Sheet1'!$B$1</c:f>
              <c:strCache>
                <c:ptCount val="1"/>
                <c:pt idx="0">
                  <c:v>Software routers</c:v>
                </c:pt>
              </c:strCache>
            </c:strRef>
          </c:tx>
          <c:spPr>
            <a:ln w="63500" cap="rnd">
              <a:solidFill>
                <a:schemeClr val="accent1"/>
              </a:solidFill>
              <a:round/>
            </a:ln>
            <a:effectLst/>
          </c:spPr>
          <c:marker>
            <c:symbol val="circle"/>
            <c:size val="5"/>
            <c:spPr>
              <a:solidFill>
                <a:schemeClr val="accent1"/>
              </a:solidFill>
              <a:ln w="9525">
                <a:solidFill>
                  <a:schemeClr val="accent1"/>
                </a:solidFill>
              </a:ln>
              <a:effectLst/>
            </c:spPr>
          </c:marker>
          <c:dLbls>
            <c:dLbl>
              <c:idx val="0"/>
              <c:tx>
                <c:rich>
                  <a:bodyPr/>
                  <a:lstStyle/>
                  <a:p>
                    <a:r>
                      <a:rPr lang="en-US" sz="1200"/>
                      <a:t>CPU</a:t>
                    </a:r>
                  </a:p>
                </c:rich>
              </c:tx>
              <c:dLblPos val="t"/>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200"/>
                      <a:t>NPU</a:t>
                    </a:r>
                  </a:p>
                </c:rich>
              </c:tx>
              <c:dLblPos val="t"/>
              <c:showLegendKey val="0"/>
              <c:showVal val="1"/>
              <c:showCatName val="0"/>
              <c:showSerName val="0"/>
              <c:showPercent val="0"/>
              <c:showBubbleSize val="0"/>
              <c:extLst>
                <c:ext xmlns:c15="http://schemas.microsoft.com/office/drawing/2012/chart" uri="{CE6537A1-D6FC-4f65-9D91-7224C49458BB}"/>
              </c:extLst>
            </c:dLbl>
            <c:dLbl>
              <c:idx val="2"/>
              <c:layout>
                <c:manualLayout>
                  <c:x val="-0.10961964818135"/>
                  <c:y val="-0.0393735962411039"/>
                </c:manualLayout>
              </c:layout>
              <c:tx>
                <c:rich>
                  <a:bodyPr/>
                  <a:lstStyle/>
                  <a:p>
                    <a:r>
                      <a:rPr lang="en-US" sz="1200"/>
                      <a:t>Multi-core</a:t>
                    </a:r>
                  </a:p>
                </c:rich>
              </c:tx>
              <c:dLblPos val="r"/>
              <c:showLegendKey val="0"/>
              <c:showVal val="1"/>
              <c:showCatName val="0"/>
              <c:showSerName val="0"/>
              <c:showPercent val="0"/>
              <c:showBubbleSize val="0"/>
              <c:extLst>
                <c:ext xmlns:c15="http://schemas.microsoft.com/office/drawing/2012/chart" uri="{CE6537A1-D6FC-4f65-9D91-7224C49458BB}"/>
              </c:extLst>
            </c:dLbl>
            <c:dLbl>
              <c:idx val="3"/>
              <c:layout>
                <c:manualLayout>
                  <c:x val="-0.0313198994803856"/>
                  <c:y val="-0.0357941784010037"/>
                </c:manualLayout>
              </c:layout>
              <c:tx>
                <c:rich>
                  <a:bodyPr/>
                  <a:lstStyle/>
                  <a:p>
                    <a:r>
                      <a:rPr lang="en-US" sz="1200"/>
                      <a:t>GPU</a:t>
                    </a:r>
                  </a:p>
                </c:rich>
              </c:tx>
              <c:dLblPos val="r"/>
              <c:showLegendKey val="0"/>
              <c:showVal val="1"/>
              <c:showCatName val="0"/>
              <c:showSerName val="0"/>
              <c:showPercent val="0"/>
              <c:showBubbleSize val="0"/>
              <c:extLst>
                <c:ext xmlns:c15="http://schemas.microsoft.com/office/drawing/2012/chart" uri="{CE6537A1-D6FC-4f65-9D91-7224C49458BB}"/>
              </c:extLst>
            </c:dLbl>
            <c:dLbl>
              <c:idx val="4"/>
              <c:tx>
                <c:rich>
                  <a:bodyPr/>
                  <a:lstStyle/>
                  <a:p>
                    <a:r>
                      <a:rPr lang="en-US" sz="1200"/>
                      <a:t>FPGA</a:t>
                    </a:r>
                  </a:p>
                </c:rich>
              </c:tx>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PowerPoint]Sheet1'!$A$2:$A$6</c:f>
              <c:numCache>
                <c:formatCode>General</c:formatCode>
                <c:ptCount val="5"/>
                <c:pt idx="0">
                  <c:v>2000.0</c:v>
                </c:pt>
                <c:pt idx="1">
                  <c:v>2002.0</c:v>
                </c:pt>
                <c:pt idx="2">
                  <c:v>2009.0</c:v>
                </c:pt>
                <c:pt idx="3">
                  <c:v>2010.0</c:v>
                </c:pt>
                <c:pt idx="4">
                  <c:v>2014.0</c:v>
                </c:pt>
              </c:numCache>
            </c:numRef>
          </c:xVal>
          <c:yVal>
            <c:numRef>
              <c:f>'[Chart in Microsoft PowerPoint]Sheet1'!$B$2:$B$6</c:f>
              <c:numCache>
                <c:formatCode>General</c:formatCode>
                <c:ptCount val="5"/>
                <c:pt idx="0">
                  <c:v>0.17</c:v>
                </c:pt>
                <c:pt idx="1">
                  <c:v>4.0</c:v>
                </c:pt>
                <c:pt idx="2">
                  <c:v>35.0</c:v>
                </c:pt>
                <c:pt idx="3">
                  <c:v>40.0</c:v>
                </c:pt>
                <c:pt idx="4">
                  <c:v>100.0</c:v>
                </c:pt>
              </c:numCache>
            </c:numRef>
          </c:yVal>
          <c:smooth val="0"/>
        </c:ser>
        <c:ser>
          <c:idx val="1"/>
          <c:order val="1"/>
          <c:tx>
            <c:strRef>
              <c:f>'[Chart in Microsoft PowerPoint]Sheet1'!$C$1</c:f>
              <c:strCache>
                <c:ptCount val="1"/>
                <c:pt idx="0">
                  <c:v>Line-rate routers</c:v>
                </c:pt>
              </c:strCache>
            </c:strRef>
          </c:tx>
          <c:spPr>
            <a:ln w="63500"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0.0246084924488744"/>
                  <c:y val="-0.0501118497614051"/>
                </c:manualLayout>
              </c:layout>
              <c:tx>
                <c:rich>
                  <a:bodyPr/>
                  <a:lstStyle/>
                  <a:p>
                    <a:r>
                      <a:rPr lang="en-US"/>
                      <a:t>Catalyst</a:t>
                    </a:r>
                  </a:p>
                </c:rich>
              </c:tx>
              <c:showLegendKey val="0"/>
              <c:showVal val="1"/>
              <c:showCatName val="0"/>
              <c:showSerName val="0"/>
              <c:showPercent val="0"/>
              <c:showBubbleSize val="0"/>
              <c:extLst>
                <c:ext xmlns:c15="http://schemas.microsoft.com/office/drawing/2012/chart" uri="{CE6537A1-D6FC-4f65-9D91-7224C49458BB}"/>
              </c:extLst>
            </c:dLbl>
            <c:dLbl>
              <c:idx val="1"/>
              <c:layout>
                <c:manualLayout>
                  <c:x val="-0.131991004953054"/>
                  <c:y val="-0.0536912676015054"/>
                </c:manualLayout>
              </c:layout>
              <c:tx>
                <c:rich>
                  <a:bodyPr/>
                  <a:lstStyle/>
                  <a:p>
                    <a:r>
                      <a:rPr lang="en-US"/>
                      <a:t>Broadcom 5670</a:t>
                    </a:r>
                  </a:p>
                </c:rich>
              </c:tx>
              <c:showLegendKey val="0"/>
              <c:showVal val="1"/>
              <c:showCatName val="0"/>
              <c:showSerName val="0"/>
              <c:showPercent val="0"/>
              <c:showBubbleSize val="0"/>
              <c:extLst>
                <c:ext xmlns:c15="http://schemas.microsoft.com/office/drawing/2012/chart" uri="{CE6537A1-D6FC-4f65-9D91-7224C49458BB}"/>
              </c:extLst>
            </c:dLbl>
            <c:dLbl>
              <c:idx val="2"/>
              <c:layout>
                <c:manualLayout>
                  <c:x val="-0.0402684421890672"/>
                  <c:y val="-0.0536912676015054"/>
                </c:manualLayout>
              </c:layout>
              <c:tx>
                <c:rich>
                  <a:bodyPr/>
                  <a:lstStyle/>
                  <a:p>
                    <a:r>
                      <a:rPr lang="en-US"/>
                      <a:t>Scorpion</a:t>
                    </a:r>
                  </a:p>
                </c:rich>
              </c:tx>
              <c:showLegendKey val="0"/>
              <c:showVal val="1"/>
              <c:showCatName val="0"/>
              <c:showSerName val="0"/>
              <c:showPercent val="0"/>
              <c:showBubbleSize val="0"/>
              <c:extLst>
                <c:ext xmlns:c15="http://schemas.microsoft.com/office/drawing/2012/chart" uri="{CE6537A1-D6FC-4f65-9D91-7224C49458BB}"/>
              </c:extLst>
            </c:dLbl>
            <c:dLbl>
              <c:idx val="3"/>
              <c:layout>
                <c:manualLayout>
                  <c:x val="-0.0380313065118968"/>
                  <c:y val="-0.050111849761405"/>
                </c:manualLayout>
              </c:layout>
              <c:tx>
                <c:rich>
                  <a:bodyPr/>
                  <a:lstStyle/>
                  <a:p>
                    <a:r>
                      <a:rPr lang="en-US"/>
                      <a:t>Trident</a:t>
                    </a:r>
                  </a:p>
                </c:rich>
              </c:tx>
              <c:showLegendKey val="0"/>
              <c:showVal val="1"/>
              <c:showCatName val="0"/>
              <c:showSerName val="0"/>
              <c:showPercent val="0"/>
              <c:showBubbleSize val="0"/>
              <c:extLst>
                <c:ext xmlns:c15="http://schemas.microsoft.com/office/drawing/2012/chart" uri="{CE6537A1-D6FC-4f65-9D91-7224C49458BB}"/>
              </c:extLst>
            </c:dLbl>
            <c:dLbl>
              <c:idx val="4"/>
              <c:layout>
                <c:manualLayout>
                  <c:x val="-0.026845628126045"/>
                  <c:y val="-0.0322147605609033"/>
                </c:manualLayout>
              </c:layout>
              <c:tx>
                <c:rich>
                  <a:bodyPr/>
                  <a:lstStyle/>
                  <a:p>
                    <a:r>
                      <a:rPr lang="en-US"/>
                      <a:t>Tomahawk</a:t>
                    </a:r>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'[Chart in Microsoft PowerPoint]Sheet1'!$D$2:$D$6</c:f>
              <c:numCache>
                <c:formatCode>General</c:formatCode>
                <c:ptCount val="5"/>
                <c:pt idx="0">
                  <c:v>1999.0</c:v>
                </c:pt>
                <c:pt idx="1">
                  <c:v>2004.0</c:v>
                </c:pt>
                <c:pt idx="2">
                  <c:v>2007.0</c:v>
                </c:pt>
                <c:pt idx="3">
                  <c:v>2010.0</c:v>
                </c:pt>
                <c:pt idx="4">
                  <c:v>2014.0</c:v>
                </c:pt>
              </c:numCache>
            </c:numRef>
          </c:xVal>
          <c:yVal>
            <c:numRef>
              <c:f>'[Chart in Microsoft PowerPoint]Sheet1'!$C$2:$C$6</c:f>
              <c:numCache>
                <c:formatCode>General</c:formatCode>
                <c:ptCount val="5"/>
                <c:pt idx="0">
                  <c:v>32.0</c:v>
                </c:pt>
                <c:pt idx="1">
                  <c:v>80.0</c:v>
                </c:pt>
                <c:pt idx="2">
                  <c:v>240.0</c:v>
                </c:pt>
                <c:pt idx="3">
                  <c:v>640.0</c:v>
                </c:pt>
                <c:pt idx="4">
                  <c:v>3200.0</c:v>
                </c:pt>
              </c:numCache>
            </c:numRef>
          </c:yVal>
          <c:smooth val="0"/>
        </c:ser>
        <c:dLbls>
          <c:showLegendKey val="0"/>
          <c:showVal val="0"/>
          <c:showCatName val="0"/>
          <c:showSerName val="0"/>
          <c:showPercent val="0"/>
          <c:showBubbleSize val="0"/>
        </c:dLbls>
        <c:axId val="838601152"/>
        <c:axId val="838618672"/>
      </c:scatterChart>
      <c:valAx>
        <c:axId val="838601152"/>
        <c:scaling>
          <c:orientation val="minMax"/>
          <c:max val="2014.0"/>
          <c:min val="199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38618672"/>
        <c:crosses val="autoZero"/>
        <c:crossBetween val="midCat"/>
      </c:valAx>
      <c:valAx>
        <c:axId val="838618672"/>
        <c:scaling>
          <c:logBase val="10.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a:t>Gbit/s</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386011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b="1" i="0" baseline="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7B9F6-97F7-436C-AE99-7DC514F72812}" type="datetimeFigureOut">
              <a:rPr lang="en-US" smtClean="0"/>
              <a:t>6/22/17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9458-7AEF-4AD3-A567-0F11380064BE}" type="slidenum">
              <a:rPr lang="en-US" smtClean="0"/>
              <a:t>‹#›</a:t>
            </a:fld>
            <a:endParaRPr lang="en-US"/>
          </a:p>
        </p:txBody>
      </p:sp>
    </p:spTree>
    <p:extLst>
      <p:ext uri="{BB962C8B-B14F-4D97-AF65-F5344CB8AC3E}">
        <p14:creationId xmlns:p14="http://schemas.microsoft.com/office/powerpoint/2010/main" val="848061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1</a:t>
            </a:fld>
            <a:endParaRPr lang="en-US"/>
          </a:p>
        </p:txBody>
      </p:sp>
    </p:spTree>
    <p:extLst>
      <p:ext uri="{BB962C8B-B14F-4D97-AF65-F5344CB8AC3E}">
        <p14:creationId xmlns:p14="http://schemas.microsoft.com/office/powerpoint/2010/main" val="1996203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crystallize</a:t>
            </a:r>
            <a:r>
              <a:rPr lang="en-US" baseline="0" dirty="0" smtClean="0"/>
              <a:t> description of packet transactions.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 PROMPT: It’s important to mention NO</a:t>
            </a:r>
            <a:r>
              <a:rPr lang="en-US" baseline="0" dirty="0" smtClean="0"/>
              <a:t> LOOPS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Describe </a:t>
            </a:r>
            <a:r>
              <a:rPr lang="en-US" dirty="0" smtClean="0"/>
              <a:t>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Maybe describe how the pipeline stages correspond to the logic in the sampling algorithm.</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TALK</a:t>
            </a:r>
            <a:r>
              <a:rPr lang="en-US" baseline="0" dirty="0" smtClean="0"/>
              <a:t> PROMPT</a:t>
            </a:r>
            <a:r>
              <a:rPr lang="en-US" dirty="0" smtClean="0"/>
              <a:t>: At the end of this</a:t>
            </a:r>
            <a:r>
              <a:rPr lang="en-US" baseline="0" dirty="0" smtClean="0"/>
              <a:t> slide make the point that we reject algorithms that can’t run on atoms unlike a software router.</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10</a:t>
            </a:fld>
            <a:endParaRPr lang="en-US"/>
          </a:p>
        </p:txBody>
      </p:sp>
    </p:spTree>
    <p:extLst>
      <p:ext uri="{BB962C8B-B14F-4D97-AF65-F5344CB8AC3E}">
        <p14:creationId xmlns:p14="http://schemas.microsoft.com/office/powerpoint/2010/main" val="2099836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11</a:t>
            </a:fld>
            <a:endParaRPr lang="en-US"/>
          </a:p>
        </p:txBody>
      </p:sp>
    </p:spTree>
    <p:extLst>
      <p:ext uri="{BB962C8B-B14F-4D97-AF65-F5344CB8AC3E}">
        <p14:creationId xmlns:p14="http://schemas.microsoft.com/office/powerpoint/2010/main" val="131990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12</a:t>
            </a:fld>
            <a:endParaRPr lang="en-US"/>
          </a:p>
        </p:txBody>
      </p:sp>
    </p:spTree>
    <p:extLst>
      <p:ext uri="{BB962C8B-B14F-4D97-AF65-F5344CB8AC3E}">
        <p14:creationId xmlns:p14="http://schemas.microsoft.com/office/powerpoint/2010/main" val="161801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13</a:t>
            </a:fld>
            <a:endParaRPr lang="en-US"/>
          </a:p>
        </p:txBody>
      </p:sp>
    </p:spTree>
    <p:extLst>
      <p:ext uri="{BB962C8B-B14F-4D97-AF65-F5344CB8AC3E}">
        <p14:creationId xmlns:p14="http://schemas.microsoft.com/office/powerpoint/2010/main" val="59996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14</a:t>
            </a:fld>
            <a:endParaRPr lang="en-US"/>
          </a:p>
        </p:txBody>
      </p:sp>
    </p:spTree>
    <p:extLst>
      <p:ext uri="{BB962C8B-B14F-4D97-AF65-F5344CB8AC3E}">
        <p14:creationId xmlns:p14="http://schemas.microsoft.com/office/powerpoint/2010/main" val="1408753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15</a:t>
            </a:fld>
            <a:endParaRPr lang="en-US"/>
          </a:p>
        </p:txBody>
      </p:sp>
    </p:spTree>
    <p:extLst>
      <p:ext uri="{BB962C8B-B14F-4D97-AF65-F5344CB8AC3E}">
        <p14:creationId xmlns:p14="http://schemas.microsoft.com/office/powerpoint/2010/main" val="1105481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TODO: Maybe come up with an animation re: SCC</a:t>
            </a:r>
          </a:p>
        </p:txBody>
      </p:sp>
      <p:sp>
        <p:nvSpPr>
          <p:cNvPr id="4" name="Slide Number Placeholder 3"/>
          <p:cNvSpPr>
            <a:spLocks noGrp="1"/>
          </p:cNvSpPr>
          <p:nvPr>
            <p:ph type="sldNum" sz="quarter" idx="10"/>
          </p:nvPr>
        </p:nvSpPr>
        <p:spPr/>
        <p:txBody>
          <a:bodyPr/>
          <a:lstStyle/>
          <a:p>
            <a:fld id="{6C7315F8-E931-49D1-A989-C1759F952B9E}" type="slidenum">
              <a:rPr lang="en-US" smtClean="0"/>
              <a:t>16</a:t>
            </a:fld>
            <a:endParaRPr lang="en-US"/>
          </a:p>
        </p:txBody>
      </p:sp>
    </p:spTree>
    <p:extLst>
      <p:ext uri="{BB962C8B-B14F-4D97-AF65-F5344CB8AC3E}">
        <p14:creationId xmlns:p14="http://schemas.microsoft.com/office/powerpoint/2010/main" val="226523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17</a:t>
            </a:fld>
            <a:endParaRPr lang="en-US"/>
          </a:p>
        </p:txBody>
      </p:sp>
    </p:spTree>
    <p:extLst>
      <p:ext uri="{BB962C8B-B14F-4D97-AF65-F5344CB8AC3E}">
        <p14:creationId xmlns:p14="http://schemas.microsoft.com/office/powerpoint/2010/main" val="95688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18</a:t>
            </a:fld>
            <a:endParaRPr lang="en-US"/>
          </a:p>
        </p:txBody>
      </p:sp>
    </p:spTree>
    <p:extLst>
      <p:ext uri="{BB962C8B-B14F-4D97-AF65-F5344CB8AC3E}">
        <p14:creationId xmlns:p14="http://schemas.microsoft.com/office/powerpoint/2010/main" val="727781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19</a:t>
            </a:fld>
            <a:endParaRPr lang="en-US"/>
          </a:p>
        </p:txBody>
      </p:sp>
    </p:spTree>
    <p:extLst>
      <p:ext uri="{BB962C8B-B14F-4D97-AF65-F5344CB8AC3E}">
        <p14:creationId xmlns:p14="http://schemas.microsoft.com/office/powerpoint/2010/main" val="901604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a:t>
            </a:fld>
            <a:endParaRPr lang="en-US"/>
          </a:p>
        </p:txBody>
      </p:sp>
    </p:spTree>
    <p:extLst>
      <p:ext uri="{BB962C8B-B14F-4D97-AF65-F5344CB8AC3E}">
        <p14:creationId xmlns:p14="http://schemas.microsoft.com/office/powerpoint/2010/main" val="2212903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TODO:</a:t>
            </a:r>
            <a:r>
              <a:rPr lang="en-US" baseline="0" dirty="0" smtClean="0"/>
              <a:t> Maybe call this accumulator?</a:t>
            </a:r>
          </a:p>
          <a:p>
            <a:r>
              <a:rPr lang="en-US" baseline="0" dirty="0" smtClean="0"/>
              <a:t>TALK PROMPT: Say at the end that we use an off the shelf program synthesis tool called SKETCH for </a:t>
            </a:r>
            <a:r>
              <a:rPr lang="en-US" baseline="0" smtClean="0"/>
              <a:t>this purpose.</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20</a:t>
            </a:fld>
            <a:endParaRPr lang="en-US"/>
          </a:p>
        </p:txBody>
      </p:sp>
    </p:spTree>
    <p:extLst>
      <p:ext uri="{BB962C8B-B14F-4D97-AF65-F5344CB8AC3E}">
        <p14:creationId xmlns:p14="http://schemas.microsoft.com/office/powerpoint/2010/main" val="1160350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smtClean="0"/>
              <a:t>Stress that this is *a* set of atoms, not *the* set.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21</a:t>
            </a:fld>
            <a:endParaRPr lang="en-US"/>
          </a:p>
        </p:txBody>
      </p:sp>
    </p:spTree>
    <p:extLst>
      <p:ext uri="{BB962C8B-B14F-4D97-AF65-F5344CB8AC3E}">
        <p14:creationId xmlns:p14="http://schemas.microsoft.com/office/powerpoint/2010/main" val="3780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22</a:t>
            </a:fld>
            <a:endParaRPr lang="en-US"/>
          </a:p>
        </p:txBody>
      </p:sp>
    </p:spTree>
    <p:extLst>
      <p:ext uri="{BB962C8B-B14F-4D97-AF65-F5344CB8AC3E}">
        <p14:creationId xmlns:p14="http://schemas.microsoft.com/office/powerpoint/2010/main" val="1605831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23</a:t>
            </a:fld>
            <a:endParaRPr lang="en-US"/>
          </a:p>
        </p:txBody>
      </p:sp>
    </p:spTree>
    <p:extLst>
      <p:ext uri="{BB962C8B-B14F-4D97-AF65-F5344CB8AC3E}">
        <p14:creationId xmlns:p14="http://schemas.microsoft.com/office/powerpoint/2010/main" val="1358419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24</a:t>
            </a:fld>
            <a:endParaRPr lang="en-US"/>
          </a:p>
        </p:txBody>
      </p:sp>
    </p:spTree>
    <p:extLst>
      <p:ext uri="{BB962C8B-B14F-4D97-AF65-F5344CB8AC3E}">
        <p14:creationId xmlns:p14="http://schemas.microsoft.com/office/powerpoint/2010/main" val="2062501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25</a:t>
            </a:fld>
            <a:endParaRPr lang="en-US"/>
          </a:p>
        </p:txBody>
      </p:sp>
    </p:spTree>
    <p:extLst>
      <p:ext uri="{BB962C8B-B14F-4D97-AF65-F5344CB8AC3E}">
        <p14:creationId xmlns:p14="http://schemas.microsoft.com/office/powerpoint/2010/main" val="1163154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26</a:t>
            </a:fld>
            <a:endParaRPr lang="en-US"/>
          </a:p>
        </p:txBody>
      </p:sp>
    </p:spTree>
    <p:extLst>
      <p:ext uri="{BB962C8B-B14F-4D97-AF65-F5344CB8AC3E}">
        <p14:creationId xmlns:p14="http://schemas.microsoft.com/office/powerpoint/2010/main" val="209200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27</a:t>
            </a:fld>
            <a:endParaRPr lang="en-US"/>
          </a:p>
        </p:txBody>
      </p:sp>
    </p:spTree>
    <p:extLst>
      <p:ext uri="{BB962C8B-B14F-4D97-AF65-F5344CB8AC3E}">
        <p14:creationId xmlns:p14="http://schemas.microsoft.com/office/powerpoint/2010/main" val="16306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28</a:t>
            </a:fld>
            <a:endParaRPr lang="en-US"/>
          </a:p>
        </p:txBody>
      </p:sp>
    </p:spTree>
    <p:extLst>
      <p:ext uri="{BB962C8B-B14F-4D97-AF65-F5344CB8AC3E}">
        <p14:creationId xmlns:p14="http://schemas.microsoft.com/office/powerpoint/2010/main" val="36687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29</a:t>
            </a:fld>
            <a:endParaRPr lang="en-US"/>
          </a:p>
        </p:txBody>
      </p:sp>
    </p:spTree>
    <p:extLst>
      <p:ext uri="{BB962C8B-B14F-4D97-AF65-F5344CB8AC3E}">
        <p14:creationId xmlns:p14="http://schemas.microsoft.com/office/powerpoint/2010/main" val="81907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Fixed-function routers are great because they let you evolve one part of the network alone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we seem to demand much more, and there’s no consensus as to what should be in a router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routers are fixed-function, so even though they support some of these demands, they can’t cater to everyone’s requirements.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a:t>
            </a:r>
            <a:r>
              <a:rPr lang="en-US" baseline="0" dirty="0" err="1" smtClean="0"/>
              <a:t>bc</a:t>
            </a:r>
            <a:r>
              <a:rPr lang="en-US" baseline="0" dirty="0" smtClean="0"/>
              <a:t> there’s no </a:t>
            </a:r>
            <a:r>
              <a:rPr lang="en-US" baseline="0" dirty="0" err="1" smtClean="0"/>
              <a:t>consensue</a:t>
            </a:r>
            <a:r>
              <a:rPr lang="en-US" baseline="0" dirty="0" smtClean="0"/>
              <a:t> and routers are fixed function, rate of innovation is </a:t>
            </a:r>
            <a:r>
              <a:rPr lang="is-I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a:t>
            </a:fld>
            <a:endParaRPr lang="en-US"/>
          </a:p>
        </p:txBody>
      </p:sp>
    </p:spTree>
    <p:extLst>
      <p:ext uri="{BB962C8B-B14F-4D97-AF65-F5344CB8AC3E}">
        <p14:creationId xmlns:p14="http://schemas.microsoft.com/office/powerpoint/2010/main" val="11849652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30</a:t>
            </a:fld>
            <a:endParaRPr lang="en-US"/>
          </a:p>
        </p:txBody>
      </p:sp>
    </p:spTree>
    <p:extLst>
      <p:ext uri="{BB962C8B-B14F-4D97-AF65-F5344CB8AC3E}">
        <p14:creationId xmlns:p14="http://schemas.microsoft.com/office/powerpoint/2010/main" val="2142801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31</a:t>
            </a:fld>
            <a:endParaRPr lang="en-US"/>
          </a:p>
        </p:txBody>
      </p:sp>
    </p:spTree>
    <p:extLst>
      <p:ext uri="{BB962C8B-B14F-4D97-AF65-F5344CB8AC3E}">
        <p14:creationId xmlns:p14="http://schemas.microsoft.com/office/powerpoint/2010/main" val="108508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Wingdings" panose="05000000000000000000" pitchFamily="2" charset="2"/>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32</a:t>
            </a:fld>
            <a:endParaRPr lang="en-US"/>
          </a:p>
        </p:txBody>
      </p:sp>
    </p:spTree>
    <p:extLst>
      <p:ext uri="{BB962C8B-B14F-4D97-AF65-F5344CB8AC3E}">
        <p14:creationId xmlns:p14="http://schemas.microsoft.com/office/powerpoint/2010/main" val="9341720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TALK PROMPT: Stress pre-computation here.</a:t>
            </a:r>
          </a:p>
        </p:txBody>
      </p:sp>
      <p:sp>
        <p:nvSpPr>
          <p:cNvPr id="4" name="Slide Number Placeholder 3"/>
          <p:cNvSpPr>
            <a:spLocks noGrp="1"/>
          </p:cNvSpPr>
          <p:nvPr>
            <p:ph type="sldNum" sz="quarter" idx="10"/>
          </p:nvPr>
        </p:nvSpPr>
        <p:spPr/>
        <p:txBody>
          <a:bodyPr/>
          <a:lstStyle/>
          <a:p>
            <a:fld id="{16B09458-7AEF-4AD3-A567-0F11380064BE}" type="slidenum">
              <a:rPr lang="en-US" smtClean="0"/>
              <a:t>33</a:t>
            </a:fld>
            <a:endParaRPr lang="en-US"/>
          </a:p>
        </p:txBody>
      </p:sp>
    </p:spTree>
    <p:extLst>
      <p:ext uri="{BB962C8B-B14F-4D97-AF65-F5344CB8AC3E}">
        <p14:creationId xmlns:p14="http://schemas.microsoft.com/office/powerpoint/2010/main" val="18465272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34</a:t>
            </a:fld>
            <a:endParaRPr lang="en-US"/>
          </a:p>
        </p:txBody>
      </p:sp>
    </p:spTree>
    <p:extLst>
      <p:ext uri="{BB962C8B-B14F-4D97-AF65-F5344CB8AC3E}">
        <p14:creationId xmlns:p14="http://schemas.microsoft.com/office/powerpoint/2010/main" val="568975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35</a:t>
            </a:fld>
            <a:endParaRPr lang="en-US"/>
          </a:p>
        </p:txBody>
      </p:sp>
    </p:spTree>
    <p:extLst>
      <p:ext uri="{BB962C8B-B14F-4D97-AF65-F5344CB8AC3E}">
        <p14:creationId xmlns:p14="http://schemas.microsoft.com/office/powerpoint/2010/main" val="94663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6C7315F8-E931-49D1-A989-C1759F952B9E}" type="slidenum">
              <a:rPr lang="en-US" smtClean="0"/>
              <a:t>36</a:t>
            </a:fld>
            <a:endParaRPr lang="en-US"/>
          </a:p>
        </p:txBody>
      </p:sp>
    </p:spTree>
    <p:extLst>
      <p:ext uri="{BB962C8B-B14F-4D97-AF65-F5344CB8AC3E}">
        <p14:creationId xmlns:p14="http://schemas.microsoft.com/office/powerpoint/2010/main" val="1277323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Maybe say hierarchical schedulers can use (instead of need) a hierarchy of PIFOs</a:t>
            </a:r>
          </a:p>
        </p:txBody>
      </p:sp>
      <p:sp>
        <p:nvSpPr>
          <p:cNvPr id="4" name="Slide Number Placeholder 3"/>
          <p:cNvSpPr>
            <a:spLocks noGrp="1"/>
          </p:cNvSpPr>
          <p:nvPr>
            <p:ph type="sldNum" sz="quarter" idx="10"/>
          </p:nvPr>
        </p:nvSpPr>
        <p:spPr/>
        <p:txBody>
          <a:bodyPr/>
          <a:lstStyle/>
          <a:p>
            <a:fld id="{16B09458-7AEF-4AD3-A567-0F11380064BE}" type="slidenum">
              <a:rPr lang="en-US" smtClean="0"/>
              <a:t>37</a:t>
            </a:fld>
            <a:endParaRPr lang="en-US"/>
          </a:p>
        </p:txBody>
      </p:sp>
    </p:spTree>
    <p:extLst>
      <p:ext uri="{BB962C8B-B14F-4D97-AF65-F5344CB8AC3E}">
        <p14:creationId xmlns:p14="http://schemas.microsoft.com/office/powerpoint/2010/main" val="1703542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304526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39</a:t>
            </a:fld>
            <a:endParaRPr lang="en-US"/>
          </a:p>
        </p:txBody>
      </p:sp>
    </p:spTree>
    <p:extLst>
      <p:ext uri="{BB962C8B-B14F-4D97-AF65-F5344CB8AC3E}">
        <p14:creationId xmlns:p14="http://schemas.microsoft.com/office/powerpoint/2010/main" val="9290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a:t>
            </a:fld>
            <a:endParaRPr lang="en-US"/>
          </a:p>
        </p:txBody>
      </p:sp>
    </p:spTree>
    <p:extLst>
      <p:ext uri="{BB962C8B-B14F-4D97-AF65-F5344CB8AC3E}">
        <p14:creationId xmlns:p14="http://schemas.microsoft.com/office/powerpoint/2010/main" val="3484685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40</a:t>
            </a:fld>
            <a:endParaRPr lang="en-US"/>
          </a:p>
        </p:txBody>
      </p:sp>
    </p:spTree>
    <p:extLst>
      <p:ext uri="{BB962C8B-B14F-4D97-AF65-F5344CB8AC3E}">
        <p14:creationId xmlns:p14="http://schemas.microsoft.com/office/powerpoint/2010/main" val="1484009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41</a:t>
            </a:fld>
            <a:endParaRPr lang="en-US"/>
          </a:p>
        </p:txBody>
      </p:sp>
    </p:spTree>
    <p:extLst>
      <p:ext uri="{BB962C8B-B14F-4D97-AF65-F5344CB8AC3E}">
        <p14:creationId xmlns:p14="http://schemas.microsoft.com/office/powerpoint/2010/main" val="12176511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42</a:t>
            </a:fld>
            <a:endParaRPr lang="en-US"/>
          </a:p>
        </p:txBody>
      </p:sp>
    </p:spTree>
    <p:extLst>
      <p:ext uri="{BB962C8B-B14F-4D97-AF65-F5344CB8AC3E}">
        <p14:creationId xmlns:p14="http://schemas.microsoft.com/office/powerpoint/2010/main" val="25738642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Rehearse second future work point.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Why networking and architecture are linked?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an architect, you can’t think of your network as a low-latency pipe anymore---not if every memory access touches the network.</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baseline="0" dirty="0" smtClean="0"/>
              <a:t>As a networking researcher, you can’t think of architecture as a </a:t>
            </a:r>
            <a:r>
              <a:rPr lang="en-US" baseline="0" dirty="0" err="1" smtClean="0"/>
              <a:t>blackbox</a:t>
            </a:r>
            <a:r>
              <a:rPr lang="en-US" baseline="0" dirty="0" smtClean="0"/>
              <a:t> and use an Ethernet link anymore: too high latency.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Memory disaggregation is causing networking and architecture concerns to be intertwined.</a:t>
            </a:r>
          </a:p>
          <a:p>
            <a:pPr marL="2286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43</a:t>
            </a:fld>
            <a:endParaRPr lang="en-US"/>
          </a:p>
        </p:txBody>
      </p:sp>
    </p:spTree>
    <p:extLst>
      <p:ext uri="{BB962C8B-B14F-4D97-AF65-F5344CB8AC3E}">
        <p14:creationId xmlns:p14="http://schemas.microsoft.com/office/powerpoint/2010/main" val="1695072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Advisors: taking risks on me and trusting me to succeed</a:t>
            </a:r>
          </a:p>
          <a:p>
            <a:r>
              <a:rPr lang="en-US" dirty="0" smtClean="0"/>
              <a:t>Thesis committee members: for doing this remotely</a:t>
            </a:r>
            <a:r>
              <a:rPr lang="en-US" baseline="0" dirty="0" smtClean="0"/>
              <a:t> and collaborating with me</a:t>
            </a:r>
          </a:p>
          <a:p>
            <a:r>
              <a:rPr lang="en-US" baseline="0" dirty="0" smtClean="0"/>
              <a:t>Collaborators: for our joint work and for teaching me something about hardware and programming languages</a:t>
            </a:r>
          </a:p>
          <a:p>
            <a:r>
              <a:rPr lang="en-US" baseline="0" dirty="0" smtClean="0"/>
              <a:t>Barefoot Networks: for my one year internship and for the privilege of interacting with some of the smartest </a:t>
            </a:r>
            <a:r>
              <a:rPr lang="en-US" baseline="0" smtClean="0"/>
              <a:t>ASIC designers</a:t>
            </a:r>
            <a:endParaRPr lang="en-US" baseline="0" dirty="0" smtClean="0"/>
          </a:p>
          <a:p>
            <a:r>
              <a:rPr lang="en-US" baseline="0" dirty="0" smtClean="0"/>
              <a:t>Keith </a:t>
            </a:r>
            <a:r>
              <a:rPr lang="en-US" baseline="0" dirty="0" err="1" smtClean="0"/>
              <a:t>Winstein</a:t>
            </a:r>
            <a:r>
              <a:rPr lang="en-US" baseline="0" dirty="0" smtClean="0"/>
              <a:t>: for teaching me how to write good code and how to communicate effectively. Also for writing a blog post that led to this dissertation</a:t>
            </a:r>
          </a:p>
          <a:p>
            <a:r>
              <a:rPr lang="en-US" baseline="0" dirty="0" smtClean="0"/>
              <a:t>Colleagues: for feedback on papers, ping pong games, ice cream outings, and general conversation</a:t>
            </a:r>
          </a:p>
          <a:p>
            <a:r>
              <a:rPr lang="en-US" baseline="0" dirty="0" smtClean="0"/>
              <a:t>Family: for putting up with me and not asking me if and when I would graduate</a:t>
            </a:r>
          </a:p>
        </p:txBody>
      </p:sp>
      <p:sp>
        <p:nvSpPr>
          <p:cNvPr id="4" name="Slide Number Placeholder 3"/>
          <p:cNvSpPr>
            <a:spLocks noGrp="1"/>
          </p:cNvSpPr>
          <p:nvPr>
            <p:ph type="sldNum" sz="quarter" idx="10"/>
          </p:nvPr>
        </p:nvSpPr>
        <p:spPr/>
        <p:txBody>
          <a:bodyPr/>
          <a:lstStyle/>
          <a:p>
            <a:fld id="{16B09458-7AEF-4AD3-A567-0F11380064BE}" type="slidenum">
              <a:rPr lang="en-US" smtClean="0"/>
              <a:t>44</a:t>
            </a:fld>
            <a:endParaRPr lang="en-US"/>
          </a:p>
        </p:txBody>
      </p:sp>
    </p:spTree>
    <p:extLst>
      <p:ext uri="{BB962C8B-B14F-4D97-AF65-F5344CB8AC3E}">
        <p14:creationId xmlns:p14="http://schemas.microsoft.com/office/powerpoint/2010/main" val="20458020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45</a:t>
            </a:fld>
            <a:endParaRPr lang="en-US"/>
          </a:p>
        </p:txBody>
      </p:sp>
    </p:spTree>
    <p:extLst>
      <p:ext uri="{BB962C8B-B14F-4D97-AF65-F5344CB8AC3E}">
        <p14:creationId xmlns:p14="http://schemas.microsoft.com/office/powerpoint/2010/main" val="285739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IMPORTANT:   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to.</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I’ll give a one-slide overview of the work before I dive into its specific technical contributions.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let’s consider an example of a streaming algorithm, which I’ll call the packet sampler. Say you want to sample the source IP address of every 10th packet going through a router. Here’s what the code looks like: I have highlighted router state in red. you count from 0 – 9 and then sample every 10</a:t>
            </a:r>
            <a:r>
              <a:rPr lang="en-US" sz="1200" baseline="30000" dirty="0" smtClean="0"/>
              <a:t>th</a:t>
            </a:r>
            <a:r>
              <a:rPr lang="en-US" sz="1200" baseline="0" dirty="0" smtClean="0"/>
              <a:t> packet, resetting the count to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we note that the packet sampler spends more than 1 clock cycle per packet, where each clock cycle is a ns. Let’s say each LOC was one instruction and took one cycle, that’s at least three cycles per packet regardless of which branch the code takes.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We want this algorithm to run at high speeds. What is this speed? A high-end router handles 1 packet every clock cycle regardless of what features you enable. We would like the same guarantee regardless of what algorithm you program into the router.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Now, when each packet takes multiple clock cycles, but we need to process a new packet every clock cycle, the standard technique is to use a pipeline. Fixed-function routers use a pipeline where each pipeline stage carries out a fixed function like tunneling, forwarding, etc. In the context of this pipeline, we introduce two new ideas.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First is the concept of an atom, which are high-speed hardware primitives that we can embed into the router pipeline’s stages in place of fixed functionality. Atoms modify headers and/or state, and execute atomically: any state updated by an atom is visible to the next packet arriving at that stage a clock cycle. All atoms in a router support 1 packet per cycle, unlike say x86 instructions that have variable throughput depending on instruction.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Second, we built a compiler to go from high-level descriptions of algorithms to atoms. This compiler serves two purposes. In the design phase, we use this compiler to extract atoms from algorithms in a way that the atoms allow not just those, but hopefully other algorithms to be programmed. Once the router has been designed, we use the compiler to check if a given atom pipeline can support a new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There’s one big difference between this machine and a processor pipeline. A processor can run any algorithm, but throughput inversely correlates with complexity. On a programmable router only algorithms that sustain one packet per clock cycle can run; all others are rejected. While this seems harsh, this obviates any need for performance profiling and is the model of routers that operators are used </a:t>
            </a:r>
            <a:r>
              <a:rPr lang="en-US" sz="1200" baseline="0" smtClean="0"/>
              <a:t>to.</a:t>
            </a:r>
            <a:endParaRPr lang="en-US" sz="1200"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46</a:t>
            </a:fld>
            <a:endParaRPr lang="en-US"/>
          </a:p>
        </p:txBody>
      </p:sp>
    </p:spTree>
    <p:extLst>
      <p:ext uri="{BB962C8B-B14F-4D97-AF65-F5344CB8AC3E}">
        <p14:creationId xmlns:p14="http://schemas.microsoft.com/office/powerpoint/2010/main" val="12382534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 network operator who wants to add functionality to their network, what can you do if a router doesn’t have the features you want? The first approach is to give up on changing routers and do everything from the end points. Many network operators have done this for a variety of different networking tasks. But this is a rather roundabout way of doing things. As an example, let’s say you want to measure if a router deep inside the network is losing packets. One approach is to collect enough measurement date from endpoints scattered throughout the network and then analyze it to indirectly infer if there’s loss on a particular router. Not only is this indirect, it’s also necessarily inaccurate relative to just measuring things on that router.</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baseline="0" dirty="0" smtClean="0"/>
              <a:t>As another example, the problem of congestion control deals with managing the transmission of packets from end points into the network so that the network’s resources (links, buffers, etc.) are not overloaded. Most solutions to this problem rely entirely on the end points to do congestion control without any router support. At the same time, it is well-known that there are much more efficient ways of doing congestion control if we could add just a little bit of intelligence to the routers.</a:t>
            </a:r>
          </a:p>
          <a:p>
            <a:pPr marL="228600" marR="0" lvl="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47</a:t>
            </a:fld>
            <a:endParaRPr lang="en-US"/>
          </a:p>
        </p:txBody>
      </p:sp>
    </p:spTree>
    <p:extLst>
      <p:ext uri="{BB962C8B-B14F-4D97-AF65-F5344CB8AC3E}">
        <p14:creationId xmlns:p14="http://schemas.microsoft.com/office/powerpoint/2010/main" val="4264113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talk about Domino first. This is</a:t>
            </a:r>
            <a:r>
              <a:rPr lang="en-US" baseline="0" dirty="0" smtClean="0"/>
              <a:t> based on a paper that appeared at SIGCOMM last year, and is joint work with collaborators at MIT, UW, Barefoot, MSR, and Stanford. The goal of this work was to able to program streaming algorithms on high-speed routers. These are router algorithms that process the incoming packet stream in one pass. The router does a bounded amount of work per packet and maintains a bounded amount of router state to carry out its work. They include algorithms </a:t>
            </a:r>
            <a:r>
              <a:rPr lang="en-US" baseline="0" smtClean="0"/>
              <a:t>for managing </a:t>
            </a:r>
            <a:r>
              <a:rPr lang="en-US" baseline="0" dirty="0" smtClean="0"/>
              <a:t>a router’s resources, such as its link capacity and buffers.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48</a:t>
            </a:fld>
            <a:endParaRPr lang="en-US"/>
          </a:p>
        </p:txBody>
      </p:sp>
    </p:spTree>
    <p:extLst>
      <p:ext uri="{BB962C8B-B14F-4D97-AF65-F5344CB8AC3E}">
        <p14:creationId xmlns:p14="http://schemas.microsoft.com/office/powerpoint/2010/main" val="20939005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start with the PIFO work. This project</a:t>
            </a:r>
            <a:r>
              <a:rPr lang="en-US" baseline="0" dirty="0" smtClean="0"/>
              <a:t> was joint work with a number of collaborators from MIT, Cisco Systems, Stanford, and Barefoot Networks.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49</a:t>
            </a:fld>
            <a:endParaRPr lang="en-US"/>
          </a:p>
        </p:txBody>
      </p:sp>
    </p:spTree>
    <p:extLst>
      <p:ext uri="{BB962C8B-B14F-4D97-AF65-F5344CB8AC3E}">
        <p14:creationId xmlns:p14="http://schemas.microsoft.com/office/powerpoint/2010/main" val="2015970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a:t>
            </a:fld>
            <a:endParaRPr lang="en-US"/>
          </a:p>
        </p:txBody>
      </p:sp>
    </p:spTree>
    <p:extLst>
      <p:ext uri="{BB962C8B-B14F-4D97-AF65-F5344CB8AC3E}">
        <p14:creationId xmlns:p14="http://schemas.microsoft.com/office/powerpoint/2010/main" val="9706943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Ok, so we have looked at two</a:t>
            </a:r>
            <a:r>
              <a:rPr lang="en-US" baseline="0" dirty="0" smtClean="0"/>
              <a:t> algorithms where the rank computation runs on the switch. The rank computation can, in fact, run anywhere in the network. For instance, let’s compress this pipeline down to </a:t>
            </a:r>
            <a:r>
              <a:rPr lang="en-US" baseline="0" smtClean="0"/>
              <a:t>a switch. Let’s also introduce </a:t>
            </a:r>
            <a:r>
              <a:rPr lang="en-US" baseline="0" dirty="0" smtClean="0"/>
              <a:t>an end host.</a:t>
            </a:r>
          </a:p>
        </p:txBody>
      </p:sp>
      <p:sp>
        <p:nvSpPr>
          <p:cNvPr id="4" name="Slide Number Placeholder 3"/>
          <p:cNvSpPr>
            <a:spLocks noGrp="1"/>
          </p:cNvSpPr>
          <p:nvPr>
            <p:ph type="sldNum" sz="quarter" idx="10"/>
          </p:nvPr>
        </p:nvSpPr>
        <p:spPr/>
        <p:txBody>
          <a:bodyPr/>
          <a:lstStyle/>
          <a:p>
            <a:fld id="{6C7315F8-E931-49D1-A989-C1759F952B9E}" type="slidenum">
              <a:rPr lang="en-US" smtClean="0"/>
              <a:t>50</a:t>
            </a:fld>
            <a:endParaRPr lang="en-US"/>
          </a:p>
        </p:txBody>
      </p:sp>
    </p:spTree>
    <p:extLst>
      <p:ext uri="{BB962C8B-B14F-4D97-AF65-F5344CB8AC3E}">
        <p14:creationId xmlns:p14="http://schemas.microsoft.com/office/powerpoint/2010/main" val="1826309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We can use this end host to compute the ranks for the shortest remaining flow size scheduler. Here, the end host has an RPC-like workload, where each RPC is a flow, and sets the remaining flow size to the remaining number of bytes in the current RPC.</a:t>
            </a:r>
          </a:p>
        </p:txBody>
      </p:sp>
      <p:sp>
        <p:nvSpPr>
          <p:cNvPr id="4" name="Slide Number Placeholder 3"/>
          <p:cNvSpPr>
            <a:spLocks noGrp="1"/>
          </p:cNvSpPr>
          <p:nvPr>
            <p:ph type="sldNum" sz="quarter" idx="10"/>
          </p:nvPr>
        </p:nvSpPr>
        <p:spPr/>
        <p:txBody>
          <a:bodyPr/>
          <a:lstStyle/>
          <a:p>
            <a:fld id="{16B09458-7AEF-4AD3-A567-0F11380064BE}" type="slidenum">
              <a:rPr lang="en-US" smtClean="0"/>
              <a:t>51</a:t>
            </a:fld>
            <a:endParaRPr lang="en-US"/>
          </a:p>
        </p:txBody>
      </p:sp>
    </p:spTree>
    <p:extLst>
      <p:ext uri="{BB962C8B-B14F-4D97-AF65-F5344CB8AC3E}">
        <p14:creationId xmlns:p14="http://schemas.microsoft.com/office/powerpoint/2010/main" val="20310153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Ok, so we have seen examples of what</a:t>
            </a:r>
            <a:r>
              <a:rPr lang="en-US" baseline="0" dirty="0" smtClean="0"/>
              <a:t> a single PIFO can do. Common to these examples is the property that the relative order of buffered packets doesn’t change with future arrivals.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algorithms that violate this property, such as hierarchical schedulers. I’ll illustrate this through hierarchical packet-fair queueing. Here, the idea is to divide capacity between two classes, Left and Right, in some ratio. Then, we recursively divide capacity between flows within each class, such as a, b and c, 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let’s see why HPFQ cannot be served by a single PIFO. Let’s say this is the current state of the system, with packets departing from the head. Now, when the first packet from flow a arrives, we need to satisfy two constraints simultaneously. One, classes red and blue must alternate because they share capacity equally. Two, within class red, a must be ahead of b, because it has a much higher weight.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do this, we need to move the packets from b to new locations so that red and blue alternate. Then, we need to move a1 ahead of all packets of b because a has a much higher weight. This combination of moves from a and b is beyond a single PIFO that cannot change the relative order of packets that are already buffered.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it turns out we can do this with a hierarchy of PIFOs.</a:t>
            </a: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52</a:t>
            </a:fld>
            <a:endParaRPr lang="en-US"/>
          </a:p>
        </p:txBody>
      </p:sp>
    </p:spTree>
    <p:extLst>
      <p:ext uri="{BB962C8B-B14F-4D97-AF65-F5344CB8AC3E}">
        <p14:creationId xmlns:p14="http://schemas.microsoft.com/office/powerpoint/2010/main" val="2054971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need to cut something: slide 25 and 26.</a:t>
            </a:r>
          </a:p>
          <a:p>
            <a:r>
              <a:rPr lang="en-US" dirty="0" smtClean="0"/>
              <a:t>Happy to talk about the </a:t>
            </a:r>
            <a:r>
              <a:rPr lang="en-US" dirty="0" err="1" smtClean="0"/>
              <a:t>impl</a:t>
            </a:r>
            <a:r>
              <a:rPr lang="en-US" dirty="0" smtClean="0"/>
              <a:t>. Details offline.</a:t>
            </a:r>
          </a:p>
          <a:p>
            <a:endParaRPr lang="en-US" dirty="0" smtClean="0"/>
          </a:p>
          <a:p>
            <a:r>
              <a:rPr lang="en-US" dirty="0" smtClean="0"/>
              <a:t>Try and fix orientation of the scheduler.</a:t>
            </a:r>
          </a:p>
          <a:p>
            <a:endParaRPr lang="en-US" dirty="0" smtClean="0"/>
          </a:p>
          <a:p>
            <a:r>
              <a:rPr lang="en-US" dirty="0" smtClean="0"/>
              <a:t>Feedback: If the point is to just</a:t>
            </a:r>
            <a:r>
              <a:rPr lang="en-US" baseline="0" dirty="0" smtClean="0"/>
              <a:t> quickly show that you have a hardware implementation and it’s feasible, just use the detailed hardware diagram from the CSAIL talk.</a:t>
            </a:r>
          </a:p>
          <a:p>
            <a:r>
              <a:rPr lang="en-US" baseline="0" dirty="0" smtClean="0"/>
              <a:t>TODO: Give a very brief description + hardware diagram from the CSAIL talk.</a:t>
            </a:r>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53</a:t>
            </a:fld>
            <a:endParaRPr lang="en-US"/>
          </a:p>
        </p:txBody>
      </p:sp>
    </p:spTree>
    <p:extLst>
      <p:ext uri="{BB962C8B-B14F-4D97-AF65-F5344CB8AC3E}">
        <p14:creationId xmlns:p14="http://schemas.microsoft.com/office/powerpoint/2010/main" val="2805124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Our design has two parts.</a:t>
            </a:r>
          </a:p>
          <a:p>
            <a:endParaRPr lang="en-US" dirty="0" smtClean="0"/>
          </a:p>
          <a:p>
            <a:r>
              <a:rPr lang="en-US" dirty="0" smtClean="0"/>
              <a:t>A flow scheduler schedules across the head packets</a:t>
            </a:r>
            <a:r>
              <a:rPr lang="en-US" baseline="0" dirty="0" smtClean="0"/>
              <a:t> of all flows, while a rank store stores packets ranks in a first-in first-out queue for each flow.</a:t>
            </a:r>
          </a:p>
          <a:p>
            <a:r>
              <a:rPr lang="en-US" baseline="0" dirty="0" smtClean="0"/>
              <a:t>The flow scheduler is really a PIFO over the head packets alone.</a:t>
            </a:r>
          </a:p>
          <a:p>
            <a:endParaRPr lang="en-US" baseline="0" dirty="0" smtClean="0"/>
          </a:p>
          <a:p>
            <a:r>
              <a:rPr lang="en-US" baseline="0" dirty="0" smtClean="0"/>
              <a:t>When an element (say) C6, from flow C with rank 6, is </a:t>
            </a:r>
            <a:r>
              <a:rPr lang="en-US" baseline="0" dirty="0" err="1" smtClean="0"/>
              <a:t>enq</a:t>
            </a:r>
            <a:r>
              <a:rPr lang="en-US" baseline="0" dirty="0" smtClean="0"/>
              <a:t>, it’s just appended to the back of the rank store. When D4 shows up, it bypasses the rank store and directly goes to the flow scheduler. When we </a:t>
            </a:r>
            <a:r>
              <a:rPr lang="en-US" baseline="0" dirty="0" err="1" smtClean="0"/>
              <a:t>deq</a:t>
            </a:r>
            <a:r>
              <a:rPr lang="en-US" baseline="0" dirty="0" smtClean="0"/>
              <a:t>, we just pop the head of the flow scheduler array to get A0, then reach into the rank store, pull out A2 and insert it into the flow scheduler array.</a:t>
            </a:r>
          </a:p>
          <a:p>
            <a:endParaRPr lang="en-US" baseline="0" dirty="0" smtClean="0"/>
          </a:p>
          <a:p>
            <a:r>
              <a:rPr lang="en-US" baseline="0" dirty="0" smtClean="0"/>
              <a:t>If you notice, the flow scheduler has to insert an element like A2 into a sorted array, which we do by comparing it in parallel to all elements in the array. Except now, we can actually do this because the sorted array has only 1K head packets, not all 60K packets.</a:t>
            </a:r>
          </a:p>
          <a:p>
            <a:endParaRPr lang="en-US" baseline="0" dirty="0" smtClean="0"/>
          </a:p>
          <a:p>
            <a:r>
              <a:rPr lang="en-US" baseline="0" dirty="0" smtClean="0"/>
              <a:t>This block supports up to 1 </a:t>
            </a:r>
            <a:r>
              <a:rPr lang="en-US" baseline="0" dirty="0" err="1" smtClean="0"/>
              <a:t>enq</a:t>
            </a:r>
            <a:r>
              <a:rPr lang="en-US" baseline="0" dirty="0" smtClean="0"/>
              <a:t> + 1 </a:t>
            </a:r>
            <a:r>
              <a:rPr lang="en-US" baseline="0" dirty="0" err="1" smtClean="0"/>
              <a:t>deq</a:t>
            </a:r>
            <a:r>
              <a:rPr lang="en-US" baseline="0" dirty="0" smtClean="0"/>
              <a:t> every clock cycle, which is a ns in a typical scheduler. It can also be sliced up across many logical PIFOs, which are PIFOs that are independent of each other, but share the same underlying hardware </a:t>
            </a:r>
            <a:r>
              <a:rPr lang="en-US" baseline="0" dirty="0" err="1" smtClean="0"/>
              <a:t>impl</a:t>
            </a:r>
            <a:r>
              <a:rPr lang="en-US" baseline="0" dirty="0" smtClean="0"/>
              <a:t>. An example is PIFOs for different output ports, whose schedulers run independently.</a:t>
            </a:r>
          </a:p>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54</a:t>
            </a:fld>
            <a:endParaRPr lang="en-US"/>
          </a:p>
        </p:txBody>
      </p:sp>
    </p:spTree>
    <p:extLst>
      <p:ext uri="{BB962C8B-B14F-4D97-AF65-F5344CB8AC3E}">
        <p14:creationId xmlns:p14="http://schemas.microsoft.com/office/powerpoint/2010/main" val="170903688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would like to thank an outstanding set of collaborators from</a:t>
            </a:r>
          </a:p>
          <a:p>
            <a:r>
              <a:rPr lang="en-US" baseline="0" dirty="0" smtClean="0"/>
              <a:t>MIT, Barefoot Networks, Cisco Systems, Microsoft Research, Stanford, and University of Washington.</a:t>
            </a:r>
          </a:p>
        </p:txBody>
      </p:sp>
      <p:sp>
        <p:nvSpPr>
          <p:cNvPr id="4" name="Slide Number Placeholder 3"/>
          <p:cNvSpPr>
            <a:spLocks noGrp="1"/>
          </p:cNvSpPr>
          <p:nvPr>
            <p:ph type="sldNum" sz="quarter" idx="10"/>
          </p:nvPr>
        </p:nvSpPr>
        <p:spPr/>
        <p:txBody>
          <a:bodyPr/>
          <a:lstStyle/>
          <a:p>
            <a:fld id="{16B09458-7AEF-4AD3-A567-0F11380064BE}" type="slidenum">
              <a:rPr lang="en-US" smtClean="0"/>
              <a:t>55</a:t>
            </a:fld>
            <a:endParaRPr lang="en-US"/>
          </a:p>
        </p:txBody>
      </p:sp>
    </p:spTree>
    <p:extLst>
      <p:ext uri="{BB962C8B-B14F-4D97-AF65-F5344CB8AC3E}">
        <p14:creationId xmlns:p14="http://schemas.microsoft.com/office/powerpoint/2010/main" val="2086211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56</a:t>
            </a:fld>
            <a:endParaRPr lang="en-US"/>
          </a:p>
        </p:txBody>
      </p:sp>
    </p:spTree>
    <p:extLst>
      <p:ext uri="{BB962C8B-B14F-4D97-AF65-F5344CB8AC3E}">
        <p14:creationId xmlns:p14="http://schemas.microsoft.com/office/powerpoint/2010/main" val="6129819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57</a:t>
            </a:fld>
            <a:endParaRPr lang="en-US"/>
          </a:p>
        </p:txBody>
      </p:sp>
    </p:spTree>
    <p:extLst>
      <p:ext uri="{BB962C8B-B14F-4D97-AF65-F5344CB8AC3E}">
        <p14:creationId xmlns:p14="http://schemas.microsoft.com/office/powerpoint/2010/main" val="20338183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Check if this is necessary.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 we were completely untethered.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685800" lvl="2">
              <a:spcBef>
                <a:spcPts val="1000"/>
              </a:spcBef>
            </a:pPr>
            <a:r>
              <a:rPr lang="en-US" sz="2600" dirty="0" smtClean="0"/>
              <a:t>What’s in the accelerators?</a:t>
            </a:r>
          </a:p>
          <a:p>
            <a:pPr marL="685800" lvl="2">
              <a:spcBef>
                <a:spcPts val="1000"/>
              </a:spcBef>
            </a:pPr>
            <a:r>
              <a:rPr lang="en-US" sz="2600" dirty="0" smtClean="0"/>
              <a:t>What’s the storage medium?</a:t>
            </a:r>
          </a:p>
          <a:p>
            <a:pPr marL="685800" lvl="2">
              <a:spcBef>
                <a:spcPts val="1000"/>
              </a:spcBef>
            </a:pPr>
            <a:r>
              <a:rPr lang="en-US" sz="2600" dirty="0" smtClean="0"/>
              <a:t>What’s the right programming model?</a:t>
            </a:r>
          </a:p>
          <a:p>
            <a:pPr marL="685800" lvl="2">
              <a:spcBef>
                <a:spcPts val="1000"/>
              </a:spcBef>
            </a:pPr>
            <a:r>
              <a:rPr lang="en-US" sz="2600" dirty="0" smtClean="0"/>
              <a:t>What’s the right congestion-control protocol?</a:t>
            </a:r>
            <a:endParaRPr lang="en-US" dirty="0" smtClean="0"/>
          </a:p>
          <a:p>
            <a:pPr lvl="1"/>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58</a:t>
            </a:fld>
            <a:endParaRPr lang="en-US"/>
          </a:p>
        </p:txBody>
      </p:sp>
    </p:spTree>
    <p:extLst>
      <p:ext uri="{BB962C8B-B14F-4D97-AF65-F5344CB8AC3E}">
        <p14:creationId xmlns:p14="http://schemas.microsoft.com/office/powerpoint/2010/main" val="7139896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6B09458-7AEF-4AD3-A567-0F11380064BE}" type="slidenum">
              <a:rPr lang="en-US" smtClean="0"/>
              <a:t>59</a:t>
            </a:fld>
            <a:endParaRPr lang="en-US"/>
          </a:p>
        </p:txBody>
      </p:sp>
    </p:spTree>
    <p:extLst>
      <p:ext uri="{BB962C8B-B14F-4D97-AF65-F5344CB8AC3E}">
        <p14:creationId xmlns:p14="http://schemas.microsoft.com/office/powerpoint/2010/main" val="942050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discuss two pieces of work: Domino to run on the pipelines and PIFO to run on the scheduler.</a:t>
            </a:r>
          </a:p>
        </p:txBody>
      </p:sp>
      <p:sp>
        <p:nvSpPr>
          <p:cNvPr id="4" name="Slide Number Placeholder 3"/>
          <p:cNvSpPr>
            <a:spLocks noGrp="1"/>
          </p:cNvSpPr>
          <p:nvPr>
            <p:ph type="sldNum" sz="quarter" idx="10"/>
          </p:nvPr>
        </p:nvSpPr>
        <p:spPr/>
        <p:txBody>
          <a:bodyPr/>
          <a:lstStyle/>
          <a:p>
            <a:fld id="{6C7315F8-E931-49D1-A989-C1759F952B9E}" type="slidenum">
              <a:rPr lang="en-US" smtClean="0"/>
              <a:t>6</a:t>
            </a:fld>
            <a:endParaRPr lang="en-US"/>
          </a:p>
        </p:txBody>
      </p:sp>
    </p:spTree>
    <p:extLst>
      <p:ext uri="{BB962C8B-B14F-4D97-AF65-F5344CB8AC3E}">
        <p14:creationId xmlns:p14="http://schemas.microsoft.com/office/powerpoint/2010/main" val="14427295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 turns out that we can use a tree of PIFOs for many more algorithms. I am not discussing these here, but the paper has further details.</a:t>
            </a:r>
          </a:p>
          <a:p>
            <a:endParaRPr lang="en-US" baseline="0" dirty="0" smtClean="0"/>
          </a:p>
          <a:p>
            <a:r>
              <a:rPr lang="en-US" baseline="0" dirty="0" smtClean="0"/>
              <a:t>More importantly, we have algorithms that our abstraction doesn’t support. One important class is output shaping, where we rate limit </a:t>
            </a:r>
            <a:r>
              <a:rPr lang="en-US" baseline="0" dirty="0" err="1" smtClean="0"/>
              <a:t>dequeues</a:t>
            </a:r>
            <a:r>
              <a:rPr lang="en-US" baseline="0" dirty="0" smtClean="0"/>
              <a:t> from the scheduler. We can’t implement this because PIFOs provide </a:t>
            </a:r>
            <a:r>
              <a:rPr lang="en-US" baseline="0" dirty="0" err="1" smtClean="0"/>
              <a:t>prog</a:t>
            </a:r>
            <a:r>
              <a:rPr lang="en-US" baseline="0" dirty="0" smtClean="0"/>
              <a:t>. on the </a:t>
            </a:r>
            <a:r>
              <a:rPr lang="en-US" baseline="0" dirty="0" err="1" smtClean="0"/>
              <a:t>enq</a:t>
            </a:r>
            <a:r>
              <a:rPr lang="en-US" baseline="0" dirty="0" smtClean="0"/>
              <a:t> side, not on the </a:t>
            </a:r>
            <a:r>
              <a:rPr lang="en-US" baseline="0" dirty="0" err="1" smtClean="0"/>
              <a:t>deq</a:t>
            </a:r>
            <a:r>
              <a:rPr lang="en-US" baseline="0" dirty="0" smtClean="0"/>
              <a:t> side. Again, the paper discusses this in depth.</a:t>
            </a:r>
          </a:p>
        </p:txBody>
      </p:sp>
      <p:sp>
        <p:nvSpPr>
          <p:cNvPr id="4" name="Slide Number Placeholder 3"/>
          <p:cNvSpPr>
            <a:spLocks noGrp="1"/>
          </p:cNvSpPr>
          <p:nvPr>
            <p:ph type="sldNum" sz="quarter" idx="10"/>
          </p:nvPr>
        </p:nvSpPr>
        <p:spPr/>
        <p:txBody>
          <a:bodyPr/>
          <a:lstStyle/>
          <a:p>
            <a:fld id="{16B09458-7AEF-4AD3-A567-0F11380064BE}" type="slidenum">
              <a:rPr lang="en-US" smtClean="0"/>
              <a:t>60</a:t>
            </a:fld>
            <a:endParaRPr lang="en-US"/>
          </a:p>
        </p:txBody>
      </p:sp>
    </p:spTree>
    <p:extLst>
      <p:ext uri="{BB962C8B-B14F-4D97-AF65-F5344CB8AC3E}">
        <p14:creationId xmlns:p14="http://schemas.microsoft.com/office/powerpoint/2010/main" val="5082802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64</a:t>
            </a:fld>
            <a:endParaRPr lang="en-US"/>
          </a:p>
        </p:txBody>
      </p:sp>
    </p:spTree>
    <p:extLst>
      <p:ext uri="{BB962C8B-B14F-4D97-AF65-F5344CB8AC3E}">
        <p14:creationId xmlns:p14="http://schemas.microsoft.com/office/powerpoint/2010/main" val="357892787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convert</a:t>
            </a:r>
            <a:r>
              <a:rPr lang="en-US" baseline="0" dirty="0" smtClean="0"/>
              <a:t> to static single assignment form, which simplifies dependency analysis.</a:t>
            </a:r>
          </a:p>
          <a:p>
            <a:r>
              <a:rPr lang="en-US" baseline="0" dirty="0" smtClean="0"/>
              <a:t>Static single assignment gets its name from the fact that all variables are assigned</a:t>
            </a:r>
            <a:endParaRPr lang="en-US" baseline="0" dirty="0"/>
          </a:p>
          <a:p>
            <a:r>
              <a:rPr lang="en-US" baseline="0" dirty="0" smtClean="0"/>
              <a:t>Exactly once and no more.</a:t>
            </a:r>
          </a:p>
          <a:p>
            <a:endParaRPr lang="en-US" baseline="0" dirty="0" smtClean="0"/>
          </a:p>
          <a:p>
            <a:r>
              <a:rPr lang="en-US" baseline="0" dirty="0" smtClean="0"/>
              <a:t>It’s useful because it gets rid of write-after-read and write-after-write dependencies. In our case,</a:t>
            </a:r>
          </a:p>
          <a:p>
            <a:r>
              <a:rPr lang="en-US" baseline="0" dirty="0" smtClean="0"/>
              <a:t>converting to SSA is trivial because we operate on straight-line code with no branches. Typical</a:t>
            </a:r>
          </a:p>
          <a:p>
            <a:r>
              <a:rPr lang="en-US" baseline="0" dirty="0" smtClean="0"/>
              <a:t>SSA implementations are far more involved because they have to deal with branching.</a:t>
            </a:r>
          </a:p>
          <a:p>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66</a:t>
            </a:fld>
            <a:endParaRPr lang="en-US"/>
          </a:p>
        </p:txBody>
      </p:sp>
    </p:spTree>
    <p:extLst>
      <p:ext uri="{BB962C8B-B14F-4D97-AF65-F5344CB8AC3E}">
        <p14:creationId xmlns:p14="http://schemas.microsoft.com/office/powerpoint/2010/main" val="173246820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step in canonicalization is to flatten arbitrarily complicated expressions</a:t>
            </a:r>
          </a:p>
          <a:p>
            <a:r>
              <a:rPr lang="en-US" dirty="0" smtClean="0"/>
              <a:t>to</a:t>
            </a:r>
            <a:r>
              <a:rPr lang="en-US" baseline="0" dirty="0" smtClean="0"/>
              <a:t> bring them into a form closer to the underlying hardware.</a:t>
            </a:r>
          </a:p>
          <a:p>
            <a:endParaRPr lang="en-US" baseline="0" dirty="0" smtClean="0"/>
          </a:p>
          <a:p>
            <a:r>
              <a:rPr lang="en-US" baseline="0" dirty="0" smtClean="0"/>
              <a:t>(Quickly skim over this.)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67</a:t>
            </a:fld>
            <a:endParaRPr lang="en-US"/>
          </a:p>
        </p:txBody>
      </p:sp>
    </p:spTree>
    <p:extLst>
      <p:ext uri="{BB962C8B-B14F-4D97-AF65-F5344CB8AC3E}">
        <p14:creationId xmlns:p14="http://schemas.microsoft.com/office/powerpoint/2010/main" val="10222300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this project led to sequential execution semantics.</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69</a:t>
            </a:fld>
            <a:endParaRPr lang="en-US"/>
          </a:p>
        </p:txBody>
      </p:sp>
    </p:spTree>
    <p:extLst>
      <p:ext uri="{BB962C8B-B14F-4D97-AF65-F5344CB8AC3E}">
        <p14:creationId xmlns:p14="http://schemas.microsoft.com/office/powerpoint/2010/main" val="32562065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‘ll go through these steps quickly. The first step</a:t>
            </a:r>
            <a:r>
              <a:rPr lang="en-US" baseline="0" dirty="0" smtClean="0"/>
              <a:t> in canonicalization is to remove branching statements.</a:t>
            </a:r>
          </a:p>
          <a:p>
            <a:r>
              <a:rPr lang="en-US" baseline="0" dirty="0" smtClean="0"/>
              <a:t>Branches complicate control flow and make it harder to infer dependencies.</a:t>
            </a:r>
          </a:p>
          <a:p>
            <a:endParaRPr lang="en-US" baseline="0" dirty="0" smtClean="0"/>
          </a:p>
          <a:p>
            <a:r>
              <a:rPr lang="en-US" baseline="0" dirty="0" smtClean="0"/>
              <a:t>We eliminate branches using a procedure called if conversion that transforms them into C’s conditional operator.</a:t>
            </a:r>
          </a:p>
          <a:p>
            <a:r>
              <a:rPr lang="en-US" baseline="0" dirty="0" smtClean="0"/>
              <a:t>because the only kind of branch we have is an if statement, if conversion is very straightforward in our case, because</a:t>
            </a:r>
          </a:p>
          <a:p>
            <a:r>
              <a:rPr lang="en-US" baseline="0" dirty="0" smtClean="0"/>
              <a:t>we don’t have any kind of unstructured control flow such as a </a:t>
            </a:r>
            <a:r>
              <a:rPr lang="en-US" baseline="0" dirty="0" err="1" smtClean="0"/>
              <a:t>goto</a:t>
            </a:r>
            <a:r>
              <a:rPr lang="en-US" baseline="0" dirty="0" smtClean="0"/>
              <a:t>, break, or continue, that significantly complicate</a:t>
            </a:r>
          </a:p>
          <a:p>
            <a:r>
              <a:rPr lang="en-US" baseline="0" dirty="0" smtClean="0"/>
              <a:t>if conversion.</a:t>
            </a:r>
          </a:p>
          <a:p>
            <a:endParaRPr lang="en-US" baseline="0" dirty="0" smtClean="0"/>
          </a:p>
          <a:p>
            <a:r>
              <a:rPr lang="en-US" baseline="0" dirty="0" smtClean="0"/>
              <a:t>This makes the code flow straight from one statement to the next without exception and makes it very easy to infer</a:t>
            </a:r>
          </a:p>
          <a:p>
            <a:r>
              <a:rPr lang="en-US" baseline="0" dirty="0" smtClean="0"/>
              <a:t>dependencies as well: everything on the right of a “equals” is read and the one statement on the left is written.</a:t>
            </a:r>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70</a:t>
            </a:fld>
            <a:endParaRPr lang="en-US"/>
          </a:p>
        </p:txBody>
      </p:sp>
    </p:spTree>
    <p:extLst>
      <p:ext uri="{BB962C8B-B14F-4D97-AF65-F5344CB8AC3E}">
        <p14:creationId xmlns:p14="http://schemas.microsoft.com/office/powerpoint/2010/main" val="86484371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identify state variables, because they complicate the pipelining procedure.</a:t>
            </a:r>
          </a:p>
          <a:p>
            <a:r>
              <a:rPr lang="en-US" dirty="0" smtClean="0"/>
              <a:t>In the absence of state variables, once you have straight-line code, you only</a:t>
            </a:r>
            <a:r>
              <a:rPr lang="en-US" baseline="0" dirty="0" smtClean="0"/>
              <a:t> need to</a:t>
            </a:r>
          </a:p>
          <a:p>
            <a:r>
              <a:rPr lang="en-US" baseline="0" dirty="0" smtClean="0"/>
              <a:t>consider how you would pipeline the code for a single packet’s processing and you are</a:t>
            </a:r>
          </a:p>
          <a:p>
            <a:r>
              <a:rPr lang="en-US" baseline="0" dirty="0" smtClean="0"/>
              <a:t>done because all other packets follow the same pipeline and there is no interaction </a:t>
            </a:r>
          </a:p>
          <a:p>
            <a:r>
              <a:rPr lang="en-US" baseline="0" dirty="0" smtClean="0"/>
              <a:t>between packets. With state variables, you need to consider interactions between packets.</a:t>
            </a:r>
          </a:p>
          <a:p>
            <a:endParaRPr lang="en-US" baseline="0" dirty="0" smtClean="0"/>
          </a:p>
          <a:p>
            <a:r>
              <a:rPr lang="en-US" baseline="0" dirty="0" smtClean="0"/>
              <a:t>To simplify our analysis of state variables and dependencies between packets, we explicitly</a:t>
            </a:r>
          </a:p>
          <a:p>
            <a:r>
              <a:rPr lang="en-US" baseline="0" dirty="0" smtClean="0"/>
              <a:t>limit the ways in which state variables can be accessed. We allow only reads and writes to</a:t>
            </a:r>
          </a:p>
          <a:p>
            <a:r>
              <a:rPr lang="en-US" baseline="0" dirty="0" smtClean="0"/>
              <a:t>state and all other arithmetic happens on packet variables. This also lets us reuse an old</a:t>
            </a:r>
          </a:p>
          <a:p>
            <a:r>
              <a:rPr lang="en-US" baseline="0" dirty="0" smtClean="0"/>
              <a:t>value of a state variable down the pipeline if required.</a:t>
            </a:r>
          </a:p>
        </p:txBody>
      </p:sp>
      <p:sp>
        <p:nvSpPr>
          <p:cNvPr id="4" name="Slide Number Placeholder 3"/>
          <p:cNvSpPr>
            <a:spLocks noGrp="1"/>
          </p:cNvSpPr>
          <p:nvPr>
            <p:ph type="sldNum" sz="quarter" idx="10"/>
          </p:nvPr>
        </p:nvSpPr>
        <p:spPr/>
        <p:txBody>
          <a:bodyPr/>
          <a:lstStyle/>
          <a:p>
            <a:fld id="{6C7315F8-E931-49D1-A989-C1759F952B9E}" type="slidenum">
              <a:rPr lang="en-US" smtClean="0"/>
              <a:t>71</a:t>
            </a:fld>
            <a:endParaRPr lang="en-US"/>
          </a:p>
        </p:txBody>
      </p:sp>
    </p:spTree>
    <p:extLst>
      <p:ext uri="{BB962C8B-B14F-4D97-AF65-F5344CB8AC3E}">
        <p14:creationId xmlns:p14="http://schemas.microsoft.com/office/powerpoint/2010/main" val="21354381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wary of writing SAT formulas</a:t>
            </a:r>
            <a:r>
              <a:rPr lang="en-US" baseline="0" dirty="0" smtClean="0"/>
              <a:t> and asserting logic conditions. It turns out there is a tool called SKETCH,  which takes programs and turns them automatically into Boolean functions and a QBF formula to check equality between the functions. (basically automate the steps above).</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SKETCH is a tool that does this automatically for us, where </a:t>
            </a:r>
            <a:r>
              <a:rPr lang="en-US" dirty="0" err="1" smtClean="0"/>
              <a:t>codelets</a:t>
            </a:r>
            <a:r>
              <a:rPr lang="en-US" dirty="0" smtClean="0"/>
              <a:t> are SKETCH specs and templates are partial programs.</a:t>
            </a:r>
          </a:p>
          <a:p>
            <a:endParaRPr lang="en-US" dirty="0"/>
          </a:p>
        </p:txBody>
      </p:sp>
      <p:sp>
        <p:nvSpPr>
          <p:cNvPr id="4" name="Slide Number Placeholder 3"/>
          <p:cNvSpPr>
            <a:spLocks noGrp="1"/>
          </p:cNvSpPr>
          <p:nvPr>
            <p:ph type="sldNum" sz="quarter" idx="10"/>
          </p:nvPr>
        </p:nvSpPr>
        <p:spPr/>
        <p:txBody>
          <a:bodyPr/>
          <a:lstStyle/>
          <a:p>
            <a:fld id="{6C7315F8-E931-49D1-A989-C1759F952B9E}" type="slidenum">
              <a:rPr lang="en-US" smtClean="0"/>
              <a:t>72</a:t>
            </a:fld>
            <a:endParaRPr lang="en-US"/>
          </a:p>
        </p:txBody>
      </p:sp>
    </p:spTree>
    <p:extLst>
      <p:ext uri="{BB962C8B-B14F-4D97-AF65-F5344CB8AC3E}">
        <p14:creationId xmlns:p14="http://schemas.microsoft.com/office/powerpoint/2010/main" val="3707855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high level, the compiler</a:t>
            </a:r>
            <a:r>
              <a:rPr lang="en-US" baseline="0" dirty="0" smtClean="0"/>
              <a:t> has three parts that roughly correspond to the front, middle and back ends.</a:t>
            </a:r>
          </a:p>
          <a:p>
            <a:endParaRPr lang="en-US" baseline="0" dirty="0" smtClean="0"/>
          </a:p>
          <a:p>
            <a:r>
              <a:rPr lang="en-US" baseline="0" dirty="0" smtClean="0"/>
              <a:t>The frontend maintains the same sequential code illusion that is presented to the programmer and converts it into a progressively more canonical form.</a:t>
            </a:r>
          </a:p>
          <a:p>
            <a:endParaRPr lang="en-US" baseline="0" dirty="0" smtClean="0"/>
          </a:p>
          <a:p>
            <a:r>
              <a:rPr lang="en-US" baseline="0" dirty="0" smtClean="0"/>
              <a:t>The mid end carries out the important conceptual step of going from sequential to parallel code. It turns sequential code into a pipelined implementation while handling state.</a:t>
            </a:r>
          </a:p>
          <a:p>
            <a:endParaRPr lang="en-US" baseline="0" dirty="0" smtClean="0"/>
          </a:p>
          <a:p>
            <a:r>
              <a:rPr lang="en-US" baseline="0" dirty="0" smtClean="0"/>
              <a:t>The back end is where the rubber meets the road. Here, we check whether the pipelined implementation can actually be mapped to circuits provided by the hardware.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74</a:t>
            </a:fld>
            <a:endParaRPr lang="en-US"/>
          </a:p>
        </p:txBody>
      </p:sp>
    </p:spTree>
    <p:extLst>
      <p:ext uri="{BB962C8B-B14F-4D97-AF65-F5344CB8AC3E}">
        <p14:creationId xmlns:p14="http://schemas.microsoft.com/office/powerpoint/2010/main" val="135891410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Next, we pair up reads and writes to state variables to capture the notion</a:t>
            </a:r>
          </a:p>
          <a:p>
            <a:r>
              <a:rPr lang="en-US" baseline="0" dirty="0" smtClean="0"/>
              <a:t>that state variables remain local to a specific stage in the pipeline. If not,</a:t>
            </a:r>
          </a:p>
          <a:p>
            <a:r>
              <a:rPr lang="en-US" baseline="0" dirty="0" smtClean="0"/>
              <a:t>we would have to read from one stage and write from another requiring</a:t>
            </a:r>
          </a:p>
          <a:p>
            <a:r>
              <a:rPr lang="en-US" baseline="0" dirty="0" smtClean="0"/>
              <a:t>us to route longer wires on the chip.</a:t>
            </a:r>
          </a:p>
        </p:txBody>
      </p:sp>
      <p:sp>
        <p:nvSpPr>
          <p:cNvPr id="4" name="Slide Number Placeholder 3"/>
          <p:cNvSpPr>
            <a:spLocks noGrp="1"/>
          </p:cNvSpPr>
          <p:nvPr>
            <p:ph type="sldNum" sz="quarter" idx="10"/>
          </p:nvPr>
        </p:nvSpPr>
        <p:spPr/>
        <p:txBody>
          <a:bodyPr/>
          <a:lstStyle/>
          <a:p>
            <a:fld id="{6C7315F8-E931-49D1-A989-C1759F952B9E}" type="slidenum">
              <a:rPr lang="en-US" smtClean="0"/>
              <a:t>75</a:t>
            </a:fld>
            <a:endParaRPr lang="en-US"/>
          </a:p>
        </p:txBody>
      </p:sp>
    </p:spTree>
    <p:extLst>
      <p:ext uri="{BB962C8B-B14F-4D97-AF65-F5344CB8AC3E}">
        <p14:creationId xmlns:p14="http://schemas.microsoft.com/office/powerpoint/2010/main" val="152175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I’ll start with Domino. It has two main ideas: a set of hardware primitives and a compiler to compile to these primitives.</a:t>
            </a:r>
          </a:p>
        </p:txBody>
      </p:sp>
      <p:sp>
        <p:nvSpPr>
          <p:cNvPr id="4" name="Slide Number Placeholder 3"/>
          <p:cNvSpPr>
            <a:spLocks noGrp="1"/>
          </p:cNvSpPr>
          <p:nvPr>
            <p:ph type="sldNum" sz="quarter" idx="10"/>
          </p:nvPr>
        </p:nvSpPr>
        <p:spPr/>
        <p:txBody>
          <a:bodyPr/>
          <a:lstStyle/>
          <a:p>
            <a:fld id="{6C7315F8-E931-49D1-A989-C1759F952B9E}" type="slidenum">
              <a:rPr lang="en-US" smtClean="0"/>
              <a:t>7</a:t>
            </a:fld>
            <a:endParaRPr lang="en-US"/>
          </a:p>
        </p:txBody>
      </p:sp>
    </p:spTree>
    <p:extLst>
      <p:ext uri="{BB962C8B-B14F-4D97-AF65-F5344CB8AC3E}">
        <p14:creationId xmlns:p14="http://schemas.microsoft.com/office/powerpoint/2010/main" val="19047193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look for </a:t>
            </a:r>
            <a:r>
              <a:rPr lang="en-US" dirty="0" err="1" smtClean="0"/>
              <a:t>stongly</a:t>
            </a:r>
            <a:r>
              <a:rPr lang="en-US" dirty="0" smtClean="0"/>
              <a:t> connected components in this graph,</a:t>
            </a:r>
          </a:p>
          <a:p>
            <a:r>
              <a:rPr lang="en-US" baseline="0" dirty="0" smtClean="0"/>
              <a:t>and condense them into what we call </a:t>
            </a:r>
            <a:r>
              <a:rPr lang="en-US" baseline="0" dirty="0" err="1" smtClean="0"/>
              <a:t>codelets</a:t>
            </a:r>
            <a:r>
              <a:rPr lang="en-US" baseline="0" dirty="0" smtClean="0"/>
              <a:t>. These capture the essence of</a:t>
            </a:r>
          </a:p>
          <a:p>
            <a:r>
              <a:rPr lang="en-US" baseline="0" dirty="0" smtClean="0"/>
              <a:t>what operations need to be run atomically for the entire transaction to execute atomically.</a:t>
            </a:r>
          </a:p>
          <a:p>
            <a:endParaRPr lang="en-US" baseline="0" dirty="0" smtClean="0"/>
          </a:p>
          <a:p>
            <a:r>
              <a:rPr lang="en-US" baseline="0" dirty="0" smtClean="0"/>
              <a:t>  Now that we have eliminated circles in the graph, we can schedule the resulting</a:t>
            </a:r>
          </a:p>
          <a:p>
            <a:r>
              <a:rPr lang="en-US" baseline="0" dirty="0" smtClean="0"/>
              <a:t>acyclic graph. This is a straightforward process known as critical</a:t>
            </a:r>
          </a:p>
          <a:p>
            <a:r>
              <a:rPr lang="en-US" baseline="0" dirty="0" smtClean="0"/>
              <a:t>path scheduling where we put each node in the earliest pipeline</a:t>
            </a:r>
          </a:p>
          <a:p>
            <a:r>
              <a:rPr lang="en-US" baseline="0" dirty="0" smtClean="0"/>
              <a:t>stage following all its predecessors.</a:t>
            </a:r>
          </a:p>
        </p:txBody>
      </p:sp>
      <p:sp>
        <p:nvSpPr>
          <p:cNvPr id="4" name="Slide Number Placeholder 3"/>
          <p:cNvSpPr>
            <a:spLocks noGrp="1"/>
          </p:cNvSpPr>
          <p:nvPr>
            <p:ph type="sldNum" sz="quarter" idx="10"/>
          </p:nvPr>
        </p:nvSpPr>
        <p:spPr/>
        <p:txBody>
          <a:bodyPr/>
          <a:lstStyle/>
          <a:p>
            <a:fld id="{6C7315F8-E931-49D1-A989-C1759F952B9E}" type="slidenum">
              <a:rPr lang="en-US" smtClean="0"/>
              <a:t>76</a:t>
            </a:fld>
            <a:endParaRPr lang="en-US"/>
          </a:p>
        </p:txBody>
      </p:sp>
    </p:spTree>
    <p:extLst>
      <p:ext uri="{BB962C8B-B14F-4D97-AF65-F5344CB8AC3E}">
        <p14:creationId xmlns:p14="http://schemas.microsoft.com/office/powerpoint/2010/main" val="11327557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a:t>
            </a:r>
            <a:r>
              <a:rPr lang="en-US" baseline="0" dirty="0" smtClean="0"/>
              <a:t> we add read after write dependencies, where we draw an arrow from the</a:t>
            </a:r>
          </a:p>
          <a:p>
            <a:r>
              <a:rPr lang="en-US" baseline="0" dirty="0" smtClean="0"/>
              <a:t>node that writes a value to the node which reads that value.</a:t>
            </a:r>
          </a:p>
          <a:p>
            <a:endParaRPr lang="en-US" baseline="0" dirty="0" smtClean="0"/>
          </a:p>
          <a:p>
            <a:r>
              <a:rPr lang="en-US" baseline="0" dirty="0" smtClean="0"/>
              <a:t>This is ALL we need to do to handle dependencies in our case because there are</a:t>
            </a:r>
          </a:p>
          <a:p>
            <a:r>
              <a:rPr lang="en-US" baseline="0" dirty="0" smtClean="0"/>
              <a:t>no other </a:t>
            </a:r>
            <a:r>
              <a:rPr lang="en-US" baseline="0" dirty="0" err="1" smtClean="0"/>
              <a:t>waw</a:t>
            </a:r>
            <a:r>
              <a:rPr lang="en-US" baseline="0" dirty="0" smtClean="0"/>
              <a:t> or war dependencies after SSA.</a:t>
            </a:r>
          </a:p>
        </p:txBody>
      </p:sp>
      <p:sp>
        <p:nvSpPr>
          <p:cNvPr id="4" name="Slide Number Placeholder 3"/>
          <p:cNvSpPr>
            <a:spLocks noGrp="1"/>
          </p:cNvSpPr>
          <p:nvPr>
            <p:ph type="sldNum" sz="quarter" idx="10"/>
          </p:nvPr>
        </p:nvSpPr>
        <p:spPr/>
        <p:txBody>
          <a:bodyPr/>
          <a:lstStyle/>
          <a:p>
            <a:fld id="{6C7315F8-E931-49D1-A989-C1759F952B9E}" type="slidenum">
              <a:rPr lang="en-US" smtClean="0"/>
              <a:t>77</a:t>
            </a:fld>
            <a:endParaRPr lang="en-US"/>
          </a:p>
        </p:txBody>
      </p:sp>
    </p:spTree>
    <p:extLst>
      <p:ext uri="{BB962C8B-B14F-4D97-AF65-F5344CB8AC3E}">
        <p14:creationId xmlns:p14="http://schemas.microsoft.com/office/powerpoint/2010/main" val="348022796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TODO: Per Ravi, </a:t>
            </a:r>
            <a:r>
              <a:rPr lang="en-US" dirty="0" err="1" smtClean="0"/>
              <a:t>Hongzi</a:t>
            </a:r>
            <a:r>
              <a:rPr lang="en-US" dirty="0" smtClean="0"/>
              <a:t>, consider switching to a simpler example like sampled</a:t>
            </a:r>
            <a:r>
              <a:rPr lang="en-US" baseline="0" dirty="0" smtClean="0"/>
              <a:t> </a:t>
            </a:r>
            <a:r>
              <a:rPr lang="en-US" baseline="0" dirty="0" err="1" smtClean="0"/>
              <a:t>netflow</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give you a flavor</a:t>
            </a:r>
            <a:r>
              <a:rPr lang="en-US" baseline="0" dirty="0" smtClean="0"/>
              <a:t> for programming using packet transactions, we look at programming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flowlet</a:t>
            </a:r>
            <a:r>
              <a:rPr lang="en-US" baseline="0" dirty="0" smtClean="0"/>
              <a:t> switching, a data-plane load-balancing algorithm.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To write imperative code for each packet transaction, we use a language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called Domino with  a syntax resembling C. On the right, we contrast it against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writing code in P4.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let me first describe </a:t>
            </a:r>
            <a:r>
              <a:rPr lang="en-US" baseline="0" dirty="0" err="1" smtClean="0"/>
              <a:t>flowlet</a:t>
            </a:r>
            <a:r>
              <a:rPr lang="en-US" baseline="0" dirty="0" smtClean="0"/>
              <a:t> switching. Its logic is shown here.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idea in </a:t>
            </a:r>
            <a:r>
              <a:rPr lang="en-US" baseline="0" dirty="0" err="1" smtClean="0"/>
              <a:t>flowlet</a:t>
            </a:r>
            <a:r>
              <a:rPr lang="en-US" baseline="0" dirty="0" smtClean="0"/>
              <a:t> switching is to load balance groups of packets separated by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long gap in time across different paths to carry out more fine-grained traffic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splitting relative to standard ECMP.</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in is straightforward. You start off by populating a new</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hop variable in each packet using some dynamic quantity such as the packet’s arrival time.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check if the </a:t>
            </a:r>
            <a:r>
              <a:rPr lang="en-US" baseline="0" dirty="0" err="1" smtClean="0"/>
              <a:t>intepacket</a:t>
            </a:r>
            <a:r>
              <a:rPr lang="en-US" baseline="0" dirty="0" smtClean="0"/>
              <a:t> gap between this packet and its previous one is sufficiently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large and update a state variable called </a:t>
            </a:r>
            <a:r>
              <a:rPr lang="en-US" baseline="0" dirty="0" err="1" smtClean="0"/>
              <a:t>saved_hop</a:t>
            </a:r>
            <a:r>
              <a:rPr lang="en-US" baseline="0" dirty="0" smtClean="0"/>
              <a:t> if so.</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Then, you simply update the last time and set the next hop to the saved hop (which is either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new value or the old one).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if you were to explain </a:t>
            </a:r>
            <a:r>
              <a:rPr lang="en-US" baseline="0" dirty="0" err="1" smtClean="0"/>
              <a:t>flowlet</a:t>
            </a:r>
            <a:r>
              <a:rPr lang="en-US" baseline="0" dirty="0" smtClean="0"/>
              <a:t> switching to someone else, like I just did, it’s natural to express its logic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 block of imperative code and programming in packet transactions lets you do exactly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logic itself becomes the body of a function. This function </a:t>
            </a:r>
            <a:r>
              <a:rPr lang="en-US" baseline="0" dirty="0" err="1" smtClean="0"/>
              <a:t>flowlet</a:t>
            </a:r>
            <a:r>
              <a:rPr lang="en-US" baseline="0" dirty="0" smtClean="0"/>
              <a:t> is a packet transaction, which conceptually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Executes atomically on each packet. The rest of the Domino program declares state variables as global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variables, packets as structures, and lets you use the rest of C including the macro preprocessor.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that’s how you express </a:t>
            </a:r>
            <a:r>
              <a:rPr lang="en-US" baseline="0" dirty="0" err="1" smtClean="0"/>
              <a:t>flowlet</a:t>
            </a:r>
            <a:r>
              <a:rPr lang="en-US" baseline="0" dirty="0" smtClean="0"/>
              <a:t> switching in Domino. When you compile this code it generates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pipelined implementation in P4 as shown here. This is how you would program the switch today.</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rest of this talk will describe how its relatively straightforward to build a compiler that achieves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transformation if you exploit characteristics of the underlying domain of line-rate switches.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C7315F8-E931-49D1-A989-C1759F952B9E}" type="slidenum">
              <a:rPr lang="en-US" smtClean="0"/>
              <a:t>78</a:t>
            </a:fld>
            <a:endParaRPr lang="en-US"/>
          </a:p>
        </p:txBody>
      </p:sp>
    </p:spTree>
    <p:extLst>
      <p:ext uri="{BB962C8B-B14F-4D97-AF65-F5344CB8AC3E}">
        <p14:creationId xmlns:p14="http://schemas.microsoft.com/office/powerpoint/2010/main" val="5135424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Cisco Catalyst:</a:t>
            </a:r>
            <a:r>
              <a:rPr lang="en-US" baseline="0" dirty="0" smtClean="0"/>
              <a:t> http://www.cisco.com/c/dam/en/us/products/collateral/switches/catalyst-6807-xl-switch/white_paper_c11-728264.doc/_jcr_content/renditions/white_paper_c11-728264_1.jpg</a:t>
            </a:r>
          </a:p>
          <a:p>
            <a:endParaRPr lang="en-US" dirty="0" smtClean="0"/>
          </a:p>
          <a:p>
            <a:r>
              <a:rPr lang="en-US" dirty="0" smtClean="0"/>
              <a:t>Intel IXP 2400: http://www.intel.com/design/network/papers/ixp2400.pdf: 4 </a:t>
            </a:r>
            <a:r>
              <a:rPr lang="en-US" dirty="0" err="1" smtClean="0"/>
              <a:t>Gbit</a:t>
            </a:r>
            <a:r>
              <a:rPr lang="en-US" dirty="0" smtClean="0"/>
              <a:t>/s (copyright 2002)</a:t>
            </a:r>
          </a:p>
          <a:p>
            <a:endParaRPr lang="en-US" dirty="0" smtClean="0"/>
          </a:p>
          <a:p>
            <a:r>
              <a:rPr lang="en-US" dirty="0" smtClean="0"/>
              <a:t>Broadcom 5670</a:t>
            </a:r>
            <a:r>
              <a:rPr lang="en-US" baseline="0" dirty="0" smtClean="0"/>
              <a:t> (2004):</a:t>
            </a:r>
            <a:r>
              <a:rPr lang="en-US" dirty="0" smtClean="0"/>
              <a:t> 80 </a:t>
            </a:r>
            <a:r>
              <a:rPr lang="en-US" dirty="0" err="1" smtClean="0"/>
              <a:t>Gbit</a:t>
            </a:r>
            <a:r>
              <a:rPr lang="en-US" dirty="0" smtClean="0"/>
              <a:t>/s (8 ports of 10 G) (https://www.broadcom.com/collateral/pb/5670-PB05-R.pdf,</a:t>
            </a:r>
            <a:r>
              <a:rPr lang="en-US" baseline="0" dirty="0" smtClean="0"/>
              <a:t> 2004)</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Broadcom Scorpion (2007) (24 * 10 G from DCTCP paper,</a:t>
            </a:r>
            <a:r>
              <a:rPr lang="en-US" baseline="0" dirty="0" smtClean="0"/>
              <a:t> and http://www.enterprisetech.com/2014/09/24/broadcom-fights-ethernet-rivals-tomahawk-chips/ suggests 2007)</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aseline="0" dirty="0" smtClean="0"/>
              <a:t>Trident (2010): 64 * 10 G = 640 G</a:t>
            </a:r>
          </a:p>
          <a:p>
            <a:endParaRPr lang="en-US" baseline="0" dirty="0" smtClean="0"/>
          </a:p>
          <a:p>
            <a:r>
              <a:rPr lang="en-US" baseline="0" dirty="0" smtClean="0"/>
              <a:t>Trident II (2012): 100 * 10 G = 1 </a:t>
            </a:r>
            <a:r>
              <a:rPr lang="en-US" baseline="0" dirty="0" err="1" smtClean="0"/>
              <a:t>Tbit</a:t>
            </a:r>
            <a:r>
              <a:rPr lang="en-US" baseline="0" dirty="0" smtClean="0"/>
              <a: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BCM</a:t>
            </a:r>
            <a:r>
              <a:rPr lang="en-US" baseline="0" dirty="0" smtClean="0"/>
              <a:t> Tomahawk (2014): 3.2 </a:t>
            </a:r>
            <a:r>
              <a:rPr lang="en-US" baseline="0" dirty="0" err="1" smtClean="0"/>
              <a:t>Tbit</a:t>
            </a:r>
            <a:r>
              <a:rPr lang="en-US" baseline="0" dirty="0" smtClean="0"/>
              <a:t>/s</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Trident and </a:t>
            </a:r>
            <a:r>
              <a:rPr lang="en-US" baseline="0" dirty="0" err="1" smtClean="0"/>
              <a:t>Tomhawk</a:t>
            </a:r>
            <a:r>
              <a:rPr lang="en-US" baseline="0" dirty="0" smtClean="0"/>
              <a:t> numbers taken from the pages below.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https://www.broadcom.com/products/Switching/Data-Center/BCM56860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TODO: Turn this into a graph.</a:t>
            </a:r>
          </a:p>
        </p:txBody>
      </p:sp>
      <p:sp>
        <p:nvSpPr>
          <p:cNvPr id="4" name="Slide Number Placeholder 3"/>
          <p:cNvSpPr>
            <a:spLocks noGrp="1"/>
          </p:cNvSpPr>
          <p:nvPr>
            <p:ph type="sldNum" sz="quarter" idx="10"/>
          </p:nvPr>
        </p:nvSpPr>
        <p:spPr/>
        <p:txBody>
          <a:bodyPr/>
          <a:lstStyle/>
          <a:p>
            <a:fld id="{16B09458-7AEF-4AD3-A567-0F11380064BE}" type="slidenum">
              <a:rPr lang="en-US" smtClean="0"/>
              <a:t>79</a:t>
            </a:fld>
            <a:endParaRPr lang="en-US"/>
          </a:p>
        </p:txBody>
      </p:sp>
    </p:spTree>
    <p:extLst>
      <p:ext uri="{BB962C8B-B14F-4D97-AF65-F5344CB8AC3E}">
        <p14:creationId xmlns:p14="http://schemas.microsoft.com/office/powerpoint/2010/main" val="29786154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People have recognized this need at least since the late 90s and quite a few software switch platforms have been developed where you take an existing programming substrate and repurpose it for networking.</a:t>
            </a:r>
          </a:p>
          <a:p>
            <a:endParaRPr lang="en-US" baseline="0" dirty="0" smtClean="0"/>
          </a:p>
          <a:p>
            <a:r>
              <a:rPr lang="en-US" baseline="0" dirty="0" smtClean="0"/>
              <a:t>Now, here’s a line graph showing how the performance of these software switches has scaled with time, and we can see that it’s improved about 1000 fold since 2000, which is quite impressive.</a:t>
            </a:r>
          </a:p>
          <a:p>
            <a:endParaRPr lang="en-US" baseline="0" dirty="0" smtClean="0"/>
          </a:p>
          <a:p>
            <a:r>
              <a:rPr lang="en-US" baseline="0" dirty="0" smtClean="0"/>
              <a:t>But, at the same time, if you look at the highest end switches (or what I call line-rate switches, because they run at the highest speed that the cable or line can support), they have always been between 10 and 100 times faster than these software platforms. That’s because they have been specialized from the ground up to support just routing. As a result, these programmable platforms never really gained much adoption because they were always slower than the fastest switches.</a:t>
            </a:r>
          </a:p>
          <a:p>
            <a:endParaRPr lang="en-US" baseline="0" dirty="0" smtClean="0"/>
          </a:p>
          <a:p>
            <a:r>
              <a:rPr lang="en-US" baseline="0" dirty="0" smtClean="0"/>
              <a:t>So, the takeaway, historically is that programmability has cost us 10—100x in performance. And my research looks at designing programmable switch platforms without any performance penalty.</a:t>
            </a:r>
          </a:p>
        </p:txBody>
      </p:sp>
      <p:sp>
        <p:nvSpPr>
          <p:cNvPr id="4" name="Slide Number Placeholder 3"/>
          <p:cNvSpPr>
            <a:spLocks noGrp="1"/>
          </p:cNvSpPr>
          <p:nvPr>
            <p:ph type="sldNum" sz="quarter" idx="10"/>
          </p:nvPr>
        </p:nvSpPr>
        <p:spPr/>
        <p:txBody>
          <a:bodyPr/>
          <a:lstStyle/>
          <a:p>
            <a:fld id="{16B09458-7AEF-4AD3-A567-0F11380064BE}" type="slidenum">
              <a:rPr lang="en-US" smtClean="0"/>
              <a:t>80</a:t>
            </a:fld>
            <a:endParaRPr lang="en-US"/>
          </a:p>
        </p:txBody>
      </p:sp>
    </p:spTree>
    <p:extLst>
      <p:ext uri="{BB962C8B-B14F-4D97-AF65-F5344CB8AC3E}">
        <p14:creationId xmlns:p14="http://schemas.microsoft.com/office/powerpoint/2010/main" val="26167764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81</a:t>
            </a:fld>
            <a:endParaRPr lang="en-US"/>
          </a:p>
        </p:txBody>
      </p:sp>
    </p:spTree>
    <p:extLst>
      <p:ext uri="{BB962C8B-B14F-4D97-AF65-F5344CB8AC3E}">
        <p14:creationId xmlns:p14="http://schemas.microsoft.com/office/powerpoint/2010/main" val="39529183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segue way here: Let’s talk about why a</a:t>
            </a:r>
            <a:r>
              <a:rPr lang="en-US" baseline="0" dirty="0" smtClean="0"/>
              <a:t> pipeline is the right hardware architecture for a switch by arguing for it from first principles.</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83</a:t>
            </a:fld>
            <a:endParaRPr lang="en-US"/>
          </a:p>
        </p:txBody>
      </p:sp>
    </p:spTree>
    <p:extLst>
      <p:ext uri="{BB962C8B-B14F-4D97-AF65-F5344CB8AC3E}">
        <p14:creationId xmlns:p14="http://schemas.microsoft.com/office/powerpoint/2010/main" val="4748199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84</a:t>
            </a:fld>
            <a:endParaRPr lang="en-US"/>
          </a:p>
        </p:txBody>
      </p:sp>
    </p:spTree>
    <p:extLst>
      <p:ext uri="{BB962C8B-B14F-4D97-AF65-F5344CB8AC3E}">
        <p14:creationId xmlns:p14="http://schemas.microsoft.com/office/powerpoint/2010/main" val="17874405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85</a:t>
            </a:fld>
            <a:endParaRPr lang="en-US"/>
          </a:p>
        </p:txBody>
      </p:sp>
    </p:spTree>
    <p:extLst>
      <p:ext uri="{BB962C8B-B14F-4D97-AF65-F5344CB8AC3E}">
        <p14:creationId xmlns:p14="http://schemas.microsoft.com/office/powerpoint/2010/main" val="1502771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86</a:t>
            </a:fld>
            <a:endParaRPr lang="en-US"/>
          </a:p>
        </p:txBody>
      </p:sp>
    </p:spTree>
    <p:extLst>
      <p:ext uri="{BB962C8B-B14F-4D97-AF65-F5344CB8AC3E}">
        <p14:creationId xmlns:p14="http://schemas.microsoft.com/office/powerpoint/2010/main" val="139441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TALK PROMPT: Remember to talk about packets marching in lock step.</a:t>
            </a:r>
          </a:p>
          <a:p>
            <a:r>
              <a:rPr lang="en-US" baseline="0" dirty="0" smtClean="0"/>
              <a:t>Other examples of egress functionality (outside all of our programmable examples)</a:t>
            </a:r>
          </a:p>
          <a:p>
            <a:endParaRPr lang="en-US" baseline="0" dirty="0" smtClean="0"/>
          </a:p>
          <a:p>
            <a:r>
              <a:rPr lang="en-US" baseline="0" dirty="0" smtClean="0"/>
              <a:t>TODO: Maybe have only one match/action unit in each stage?</a:t>
            </a:r>
          </a:p>
        </p:txBody>
      </p:sp>
      <p:sp>
        <p:nvSpPr>
          <p:cNvPr id="4" name="Slide Number Placeholder 3"/>
          <p:cNvSpPr>
            <a:spLocks noGrp="1"/>
          </p:cNvSpPr>
          <p:nvPr>
            <p:ph type="sldNum" sz="quarter" idx="10"/>
          </p:nvPr>
        </p:nvSpPr>
        <p:spPr/>
        <p:txBody>
          <a:bodyPr/>
          <a:lstStyle/>
          <a:p>
            <a:fld id="{16B09458-7AEF-4AD3-A567-0F11380064BE}" type="slidenum">
              <a:rPr lang="en-US" smtClean="0"/>
              <a:t>8</a:t>
            </a:fld>
            <a:endParaRPr lang="en-US"/>
          </a:p>
        </p:txBody>
      </p:sp>
    </p:spTree>
    <p:extLst>
      <p:ext uri="{BB962C8B-B14F-4D97-AF65-F5344CB8AC3E}">
        <p14:creationId xmlns:p14="http://schemas.microsoft.com/office/powerpoint/2010/main" val="8505440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Net result is a reduction</a:t>
            </a:r>
            <a:r>
              <a:rPr lang="en-US" baseline="0" dirty="0" smtClean="0"/>
              <a:t> in die area.</a:t>
            </a:r>
            <a:endParaRPr lang="en-US" dirty="0" smtClean="0"/>
          </a:p>
          <a:p>
            <a:endParaRPr lang="en-US" dirty="0" smtClean="0"/>
          </a:p>
          <a:p>
            <a:r>
              <a:rPr lang="en-US" dirty="0" smtClean="0"/>
              <a:t>TODO: Make sure to</a:t>
            </a:r>
            <a:r>
              <a:rPr lang="en-US" baseline="0" dirty="0" smtClean="0"/>
              <a:t> mention that these are very, very restricted units and not general purpose processors.</a:t>
            </a:r>
          </a:p>
          <a:p>
            <a:r>
              <a:rPr lang="en-US" baseline="0" dirty="0" smtClean="0"/>
              <a:t>The game is designing these atoms or primitives</a:t>
            </a:r>
          </a:p>
          <a:p>
            <a:endParaRPr lang="en-US" baseline="0" dirty="0" smtClean="0"/>
          </a:p>
          <a:p>
            <a:r>
              <a:rPr lang="en-US" baseline="0" dirty="0" smtClean="0"/>
              <a:t>TODO: Rambling a bit too much here.</a:t>
            </a:r>
          </a:p>
        </p:txBody>
      </p:sp>
      <p:sp>
        <p:nvSpPr>
          <p:cNvPr id="4" name="Slide Number Placeholder 3"/>
          <p:cNvSpPr>
            <a:spLocks noGrp="1"/>
          </p:cNvSpPr>
          <p:nvPr>
            <p:ph type="sldNum" sz="quarter" idx="10"/>
          </p:nvPr>
        </p:nvSpPr>
        <p:spPr/>
        <p:txBody>
          <a:bodyPr/>
          <a:lstStyle/>
          <a:p>
            <a:fld id="{16B09458-7AEF-4AD3-A567-0F11380064BE}" type="slidenum">
              <a:rPr lang="en-US" smtClean="0"/>
              <a:t>87</a:t>
            </a:fld>
            <a:endParaRPr lang="en-US"/>
          </a:p>
        </p:txBody>
      </p:sp>
    </p:spTree>
    <p:extLst>
      <p:ext uri="{BB962C8B-B14F-4D97-AF65-F5344CB8AC3E}">
        <p14:creationId xmlns:p14="http://schemas.microsoft.com/office/powerpoint/2010/main" val="134738741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now that I have</a:t>
            </a:r>
            <a:r>
              <a:rPr lang="en-US" baseline="0" dirty="0" smtClean="0"/>
              <a:t> shown you how to design these atoms, let’s look at what you can do with them. For this, we need some algorithms, and we picked a set spanning congestion control, measurement, load balancing, and AQM, and wrote them in Domino.</a:t>
            </a:r>
          </a:p>
          <a:p>
            <a:endParaRPr lang="en-US" baseline="0" dirty="0" smtClean="0"/>
          </a:p>
          <a:p>
            <a:r>
              <a:rPr lang="en-US" baseline="0" dirty="0" smtClean="0"/>
              <a:t>Their lines of code are listed here and they aren’t very different from the number of LOC you would have to write when programming a software switch with these algorithms. So that’s some measure of the abstraction being easy to use.</a:t>
            </a:r>
            <a:endParaRPr lang="en-US" dirty="0"/>
          </a:p>
        </p:txBody>
      </p:sp>
      <p:sp>
        <p:nvSpPr>
          <p:cNvPr id="4" name="Slide Number Placeholder 3"/>
          <p:cNvSpPr>
            <a:spLocks noGrp="1"/>
          </p:cNvSpPr>
          <p:nvPr>
            <p:ph type="sldNum" sz="quarter" idx="10"/>
          </p:nvPr>
        </p:nvSpPr>
        <p:spPr/>
        <p:txBody>
          <a:bodyPr/>
          <a:lstStyle/>
          <a:p>
            <a:fld id="{16B09458-7AEF-4AD3-A567-0F11380064BE}" type="slidenum">
              <a:rPr lang="en-US" smtClean="0"/>
              <a:t>89</a:t>
            </a:fld>
            <a:endParaRPr lang="en-US"/>
          </a:p>
        </p:txBody>
      </p:sp>
    </p:spTree>
    <p:extLst>
      <p:ext uri="{BB962C8B-B14F-4D97-AF65-F5344CB8AC3E}">
        <p14:creationId xmlns:p14="http://schemas.microsoft.com/office/powerpoint/2010/main" val="208039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Ok, so how do we decide what atoms to place in the router and whether an atom can support an algorithm. That’s where the Domino compiler comes in to bridge the gap between algorithms and atoms.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TALK PROMPT: Maybe call it local state?</a:t>
            </a:r>
          </a:p>
        </p:txBody>
      </p:sp>
      <p:sp>
        <p:nvSpPr>
          <p:cNvPr id="4" name="Slide Number Placeholder 3"/>
          <p:cNvSpPr>
            <a:spLocks noGrp="1"/>
          </p:cNvSpPr>
          <p:nvPr>
            <p:ph type="sldNum" sz="quarter" idx="10"/>
          </p:nvPr>
        </p:nvSpPr>
        <p:spPr/>
        <p:txBody>
          <a:bodyPr/>
          <a:lstStyle/>
          <a:p>
            <a:fld id="{16B09458-7AEF-4AD3-A567-0F11380064BE}" type="slidenum">
              <a:rPr lang="en-US" smtClean="0"/>
              <a:t>9</a:t>
            </a:fld>
            <a:endParaRPr lang="en-US"/>
          </a:p>
        </p:txBody>
      </p:sp>
    </p:spTree>
    <p:extLst>
      <p:ext uri="{BB962C8B-B14F-4D97-AF65-F5344CB8AC3E}">
        <p14:creationId xmlns:p14="http://schemas.microsoft.com/office/powerpoint/2010/main" val="124952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86031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8802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49048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adugi" panose="020B0502040204020203"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Gadugi" panose="020B0502040204020203" pitchFamily="34" charset="0"/>
              </a:defRPr>
            </a:lvl1pPr>
            <a:lvl2pPr>
              <a:defRPr>
                <a:latin typeface="Gadugi" panose="020B0502040204020203" pitchFamily="34" charset="0"/>
              </a:defRPr>
            </a:lvl2pPr>
            <a:lvl3pPr>
              <a:defRPr>
                <a:latin typeface="Gadugi" panose="020B0502040204020203" pitchFamily="34" charset="0"/>
              </a:defRPr>
            </a:lvl3pPr>
            <a:lvl4pPr>
              <a:defRPr>
                <a:latin typeface="Gadugi" panose="020B0502040204020203" pitchFamily="34" charset="0"/>
              </a:defRPr>
            </a:lvl4pPr>
            <a:lvl5pPr>
              <a:defRPr>
                <a:latin typeface="Gadugi" panose="020B0502040204020203"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511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Gadugi" panose="020B0502040204020203"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adug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1F27DEF-D704-4509-8BF6-90F2BA4AB2EF}" type="datetimeFigureOut">
              <a:rPr lang="en-US" smtClean="0"/>
              <a:t>6/22/17</a:t>
            </a:fld>
            <a:endParaRPr lang="en-US" dirty="0"/>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3507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688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27DEF-D704-4509-8BF6-90F2BA4AB2EF}" type="datetimeFigureOut">
              <a:rPr lang="en-US" smtClean="0"/>
              <a:t>6/22/17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22422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27DEF-D704-4509-8BF6-90F2BA4AB2EF}" type="datetimeFigureOut">
              <a:rPr lang="en-US" smtClean="0"/>
              <a:t>6/22/17</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87150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27DEF-D704-4509-8BF6-90F2BA4AB2EF}" type="datetimeFigureOut">
              <a:rPr lang="en-US" smtClean="0"/>
              <a:t>6/22/17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139110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23115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27DEF-D704-4509-8BF6-90F2BA4AB2EF}" type="datetimeFigureOut">
              <a:rPr lang="en-US" smtClean="0"/>
              <a:t>6/22/17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48022C-F4BC-4192-A392-BACAE19DF894}" type="slidenum">
              <a:rPr lang="en-US" smtClean="0"/>
              <a:t>‹#›</a:t>
            </a:fld>
            <a:endParaRPr lang="en-US"/>
          </a:p>
        </p:txBody>
      </p:sp>
    </p:spTree>
    <p:extLst>
      <p:ext uri="{BB962C8B-B14F-4D97-AF65-F5344CB8AC3E}">
        <p14:creationId xmlns:p14="http://schemas.microsoft.com/office/powerpoint/2010/main" val="309890175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27DEF-D704-4509-8BF6-90F2BA4AB2EF}" type="datetimeFigureOut">
              <a:rPr lang="en-US" smtClean="0"/>
              <a:t>6/22/17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8022C-F4BC-4192-A392-BACAE19DF894}" type="slidenum">
              <a:rPr lang="en-US" smtClean="0"/>
              <a:t>‹#›</a:t>
            </a:fld>
            <a:endParaRPr lang="en-US"/>
          </a:p>
        </p:txBody>
      </p:sp>
    </p:spTree>
    <p:extLst>
      <p:ext uri="{BB962C8B-B14F-4D97-AF65-F5344CB8AC3E}">
        <p14:creationId xmlns:p14="http://schemas.microsoft.com/office/powerpoint/2010/main" val="2523509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2.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5.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50.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Layout" Target="../slideLayouts/slideLayout2.xml"/><Relationship Id="rId3"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chart" Target="../charts/char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42900" y="411819"/>
            <a:ext cx="11506200" cy="2387600"/>
          </a:xfrm>
        </p:spPr>
        <p:txBody>
          <a:bodyPr>
            <a:normAutofit/>
          </a:bodyPr>
          <a:lstStyle/>
          <a:p>
            <a:r>
              <a:rPr lang="en-US" dirty="0" smtClean="0">
                <a:latin typeface="Gadugi" panose="020B0502040204020203" pitchFamily="34" charset="0"/>
              </a:rPr>
              <a:t>Designing fast </a:t>
            </a:r>
            <a:r>
              <a:rPr lang="en-US" smtClean="0">
                <a:latin typeface="Gadugi" panose="020B0502040204020203" pitchFamily="34" charset="0"/>
              </a:rPr>
              <a:t>and programmable routers</a:t>
            </a:r>
            <a:endParaRPr lang="en-US" dirty="0">
              <a:latin typeface="Gadugi" panose="020B0502040204020203" pitchFamily="34" charset="0"/>
            </a:endParaRPr>
          </a:p>
        </p:txBody>
      </p:sp>
      <p:sp>
        <p:nvSpPr>
          <p:cNvPr id="7" name="Subtitle 6"/>
          <p:cNvSpPr>
            <a:spLocks noGrp="1"/>
          </p:cNvSpPr>
          <p:nvPr>
            <p:ph type="subTitle" idx="1"/>
          </p:nvPr>
        </p:nvSpPr>
        <p:spPr/>
        <p:txBody>
          <a:bodyPr>
            <a:noAutofit/>
          </a:bodyPr>
          <a:lstStyle/>
          <a:p>
            <a:r>
              <a:rPr lang="en-US" sz="4000" b="1" dirty="0">
                <a:latin typeface="Gadugi" panose="020B0502040204020203" pitchFamily="34" charset="0"/>
              </a:rPr>
              <a:t>Anirudh </a:t>
            </a:r>
            <a:r>
              <a:rPr lang="en-US" sz="4000" b="1" dirty="0" err="1" smtClean="0">
                <a:latin typeface="Gadugi" panose="020B0502040204020203" pitchFamily="34" charset="0"/>
              </a:rPr>
              <a:t>Sivaraman</a:t>
            </a:r>
            <a:endParaRPr lang="en-US" sz="4000" dirty="0">
              <a:latin typeface="Gadugi" panose="020B0502040204020203" pitchFamily="34" charset="0"/>
            </a:endParaRPr>
          </a:p>
        </p:txBody>
      </p:sp>
      <p:sp>
        <p:nvSpPr>
          <p:cNvPr id="8" name="Rectangle 7"/>
          <p:cNvSpPr/>
          <p:nvPr/>
        </p:nvSpPr>
        <p:spPr>
          <a:xfrm>
            <a:off x="2738877" y="5269486"/>
            <a:ext cx="5962919" cy="553998"/>
          </a:xfrm>
          <a:prstGeom prst="rect">
            <a:avLst/>
          </a:prstGeom>
        </p:spPr>
        <p:txBody>
          <a:bodyPr wrap="square">
            <a:spAutoFit/>
          </a:bodyPr>
          <a:lstStyle/>
          <a:p>
            <a:endParaRPr lang="en-US" sz="3000" dirty="0">
              <a:latin typeface="Gadugi" panose="020B0502040204020203" pitchFamily="34"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8175" y="4495800"/>
            <a:ext cx="3295650" cy="801507"/>
          </a:xfrm>
          <a:prstGeom prst="rect">
            <a:avLst/>
          </a:prstGeom>
        </p:spPr>
      </p:pic>
    </p:spTree>
    <p:extLst>
      <p:ext uri="{BB962C8B-B14F-4D97-AF65-F5344CB8AC3E}">
        <p14:creationId xmlns:p14="http://schemas.microsoft.com/office/powerpoint/2010/main" val="1820529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Domino compiler</a:t>
            </a:r>
            <a:endParaRPr lang="en-US" dirty="0"/>
          </a:p>
        </p:txBody>
      </p:sp>
      <p:sp>
        <p:nvSpPr>
          <p:cNvPr id="3" name="Content Placeholder 2"/>
          <p:cNvSpPr>
            <a:spLocks noGrp="1"/>
          </p:cNvSpPr>
          <p:nvPr>
            <p:ph idx="1"/>
          </p:nvPr>
        </p:nvSpPr>
        <p:spPr>
          <a:xfrm>
            <a:off x="838200" y="1676400"/>
            <a:ext cx="11087100" cy="4351338"/>
          </a:xfrm>
        </p:spPr>
        <p:txBody>
          <a:bodyPr>
            <a:normAutofit/>
          </a:bodyPr>
          <a:lstStyle/>
          <a:p>
            <a:endParaRPr lang="en-US" dirty="0"/>
          </a:p>
          <a:p>
            <a:endParaRPr lang="en-US" dirty="0"/>
          </a:p>
          <a:p>
            <a:endParaRPr lang="en-US" dirty="0" smtClean="0"/>
          </a:p>
        </p:txBody>
      </p:sp>
      <p:sp>
        <p:nvSpPr>
          <p:cNvPr id="4" name="TextBox 3"/>
          <p:cNvSpPr txBox="1"/>
          <p:nvPr/>
        </p:nvSpPr>
        <p:spPr>
          <a:xfrm>
            <a:off x="3733800" y="2019300"/>
            <a:ext cx="4572000" cy="584775"/>
          </a:xfrm>
          <a:prstGeom prst="rect">
            <a:avLst/>
          </a:prstGeom>
          <a:noFill/>
        </p:spPr>
        <p:txBody>
          <a:bodyPr wrap="square" rtlCol="0">
            <a:spAutoFit/>
          </a:bodyPr>
          <a:lstStyle/>
          <a:p>
            <a:pPr algn="ctr"/>
            <a:r>
              <a:rPr lang="en-US" sz="2200" b="1" u="sng" dirty="0">
                <a:latin typeface="+mj-lt"/>
                <a:cs typeface="Seravek"/>
              </a:rPr>
              <a:t>P</a:t>
            </a:r>
            <a:r>
              <a:rPr lang="en-US" sz="2200" b="1" u="sng" dirty="0" smtClean="0">
                <a:latin typeface="+mj-lt"/>
                <a:cs typeface="Seravek"/>
              </a:rPr>
              <a:t>ipeline </a:t>
            </a:r>
            <a:r>
              <a:rPr lang="en-US" sz="2200" b="1" u="sng" dirty="0">
                <a:latin typeface="+mj-lt"/>
                <a:cs typeface="Seravek"/>
              </a:rPr>
              <a:t>s</a:t>
            </a:r>
            <a:r>
              <a:rPr lang="en-US" sz="2200" b="1" u="sng" dirty="0" smtClean="0">
                <a:latin typeface="+mj-lt"/>
                <a:cs typeface="Seravek"/>
              </a:rPr>
              <a:t>tages</a:t>
            </a:r>
          </a:p>
          <a:p>
            <a:endParaRPr lang="en-US" sz="1000" dirty="0" smtClean="0">
              <a:latin typeface="+mj-lt"/>
              <a:cs typeface="Seravek"/>
            </a:endParaRPr>
          </a:p>
        </p:txBody>
      </p:sp>
      <p:grpSp>
        <p:nvGrpSpPr>
          <p:cNvPr id="5" name="Group 4"/>
          <p:cNvGrpSpPr/>
          <p:nvPr/>
        </p:nvGrpSpPr>
        <p:grpSpPr>
          <a:xfrm>
            <a:off x="4305300" y="2324100"/>
            <a:ext cx="4134562" cy="4066918"/>
            <a:chOff x="4949590" y="1943100"/>
            <a:chExt cx="4134562" cy="4066918"/>
          </a:xfrm>
        </p:grpSpPr>
        <p:grpSp>
          <p:nvGrpSpPr>
            <p:cNvPr id="6" name="Group 5"/>
            <p:cNvGrpSpPr/>
            <p:nvPr/>
          </p:nvGrpSpPr>
          <p:grpSpPr>
            <a:xfrm>
              <a:off x="4949590" y="1943100"/>
              <a:ext cx="4134562" cy="4066918"/>
              <a:chOff x="-1926316" y="1921050"/>
              <a:chExt cx="4770642" cy="5699304"/>
            </a:xfrm>
          </p:grpSpPr>
          <p:sp>
            <p:nvSpPr>
              <p:cNvPr id="9" name="Freeform 8"/>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0" name="Freeform 9"/>
              <p:cNvSpPr/>
              <p:nvPr/>
            </p:nvSpPr>
            <p:spPr>
              <a:xfrm>
                <a:off x="-1926316" y="2517699"/>
                <a:ext cx="4396149" cy="2780867"/>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11" name="Freeform 10"/>
              <p:cNvSpPr/>
              <p:nvPr/>
            </p:nvSpPr>
            <p:spPr>
              <a:xfrm rot="10800000" flipV="1">
                <a:off x="315720" y="5338178"/>
                <a:ext cx="263769" cy="320354"/>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2" name="Freeform 11"/>
              <p:cNvSpPr/>
              <p:nvPr/>
            </p:nvSpPr>
            <p:spPr>
              <a:xfrm>
                <a:off x="-1135009" y="6268322"/>
                <a:ext cx="3142070"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7" name="TextBox 405"/>
            <p:cNvSpPr txBox="1"/>
            <p:nvPr/>
          </p:nvSpPr>
          <p:spPr>
            <a:xfrm>
              <a:off x="6435490" y="4648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8" name="TextBox 405"/>
            <p:cNvSpPr txBox="1"/>
            <p:nvPr/>
          </p:nvSpPr>
          <p:spPr>
            <a:xfrm>
              <a:off x="6511690" y="1987858"/>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
        <p:nvSpPr>
          <p:cNvPr id="13" name="TextBox 12"/>
          <p:cNvSpPr txBox="1"/>
          <p:nvPr/>
        </p:nvSpPr>
        <p:spPr>
          <a:xfrm>
            <a:off x="-762000" y="2057400"/>
            <a:ext cx="4305300" cy="923330"/>
          </a:xfrm>
          <a:prstGeom prst="rect">
            <a:avLst/>
          </a:prstGeom>
          <a:noFill/>
        </p:spPr>
        <p:txBody>
          <a:bodyPr wrap="square" rtlCol="0">
            <a:spAutoFit/>
          </a:bodyPr>
          <a:lstStyle/>
          <a:p>
            <a:pPr algn="ctr"/>
            <a:r>
              <a:rPr lang="en-US" sz="2200" b="1" u="sng" dirty="0" smtClean="0">
                <a:latin typeface="+mj-lt"/>
                <a:cs typeface="Seravek"/>
              </a:rPr>
              <a:t>Input: </a:t>
            </a:r>
            <a:r>
              <a:rPr lang="en-US" sz="2200" b="1" u="sng" smtClean="0">
                <a:latin typeface="+mj-lt"/>
                <a:cs typeface="Seravek"/>
              </a:rPr>
              <a:t>Algorithms as</a:t>
            </a:r>
          </a:p>
          <a:p>
            <a:pPr algn="ctr"/>
            <a:r>
              <a:rPr lang="en-US" sz="2200" b="1" u="sng" dirty="0" smtClean="0">
                <a:latin typeface="+mj-lt"/>
                <a:cs typeface="Seravek"/>
              </a:rPr>
              <a:t>packet transactions</a:t>
            </a:r>
            <a:endParaRPr lang="en-US" sz="1000" dirty="0">
              <a:latin typeface="+mj-lt"/>
              <a:cs typeface="Seravek"/>
            </a:endParaRPr>
          </a:p>
          <a:p>
            <a:endParaRPr lang="en-US" sz="1000" dirty="0" smtClean="0">
              <a:latin typeface="+mj-lt"/>
              <a:cs typeface="Seravek"/>
            </a:endParaRPr>
          </a:p>
        </p:txBody>
      </p:sp>
      <p:grpSp>
        <p:nvGrpSpPr>
          <p:cNvPr id="14" name="Group 13"/>
          <p:cNvGrpSpPr/>
          <p:nvPr/>
        </p:nvGrpSpPr>
        <p:grpSpPr>
          <a:xfrm>
            <a:off x="2857500" y="3886200"/>
            <a:ext cx="1600200" cy="1104900"/>
            <a:chOff x="3924300" y="3200400"/>
            <a:chExt cx="1600200" cy="1104900"/>
          </a:xfrm>
        </p:grpSpPr>
        <p:sp>
          <p:nvSpPr>
            <p:cNvPr id="15" name="Right Arrow 14"/>
            <p:cNvSpPr/>
            <p:nvPr/>
          </p:nvSpPr>
          <p:spPr>
            <a:xfrm>
              <a:off x="4457700" y="3886200"/>
              <a:ext cx="647700"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6" name="TextBox 15"/>
            <p:cNvSpPr txBox="1"/>
            <p:nvPr/>
          </p:nvSpPr>
          <p:spPr>
            <a:xfrm>
              <a:off x="3924300" y="3200400"/>
              <a:ext cx="1600200" cy="769441"/>
            </a:xfrm>
            <a:prstGeom prst="rect">
              <a:avLst/>
            </a:prstGeom>
            <a:noFill/>
          </p:spPr>
          <p:txBody>
            <a:bodyPr wrap="square" rtlCol="0">
              <a:spAutoFit/>
            </a:bodyPr>
            <a:lstStyle/>
            <a:p>
              <a:pPr algn="ctr"/>
              <a:r>
                <a:rPr lang="en-US" sz="2200" dirty="0" smtClean="0">
                  <a:solidFill>
                    <a:srgbClr val="000000"/>
                  </a:solidFill>
                  <a:latin typeface="+mj-lt"/>
                  <a:cs typeface="Seravek"/>
                </a:rPr>
                <a:t>Code</a:t>
              </a:r>
            </a:p>
            <a:p>
              <a:pPr algn="ctr"/>
              <a:r>
                <a:rPr lang="en-US" sz="2200" dirty="0">
                  <a:solidFill>
                    <a:srgbClr val="000000"/>
                  </a:solidFill>
                  <a:latin typeface="+mj-lt"/>
                  <a:cs typeface="Seravek"/>
                </a:rPr>
                <a:t>p</a:t>
              </a:r>
              <a:r>
                <a:rPr lang="en-US" sz="2200" dirty="0" smtClean="0">
                  <a:solidFill>
                    <a:srgbClr val="000000"/>
                  </a:solidFill>
                  <a:latin typeface="+mj-lt"/>
                  <a:cs typeface="Seravek"/>
                </a:rPr>
                <a:t>ipelining</a:t>
              </a:r>
              <a:endParaRPr lang="en-US" sz="2200" dirty="0">
                <a:solidFill>
                  <a:srgbClr val="000000"/>
                </a:solidFill>
                <a:latin typeface="+mj-lt"/>
                <a:cs typeface="Seravek"/>
              </a:endParaRPr>
            </a:p>
          </p:txBody>
        </p:sp>
      </p:grpSp>
      <p:grpSp>
        <p:nvGrpSpPr>
          <p:cNvPr id="17" name="Group 16"/>
          <p:cNvGrpSpPr/>
          <p:nvPr/>
        </p:nvGrpSpPr>
        <p:grpSpPr>
          <a:xfrm>
            <a:off x="0" y="2971800"/>
            <a:ext cx="3124200" cy="3004203"/>
            <a:chOff x="876300" y="2367897"/>
            <a:chExt cx="3124200" cy="3004203"/>
          </a:xfrm>
        </p:grpSpPr>
        <p:sp>
          <p:nvSpPr>
            <p:cNvPr id="18" name="Rectangle 17"/>
            <p:cNvSpPr/>
            <p:nvPr/>
          </p:nvSpPr>
          <p:spPr>
            <a:xfrm>
              <a:off x="914400" y="2367897"/>
              <a:ext cx="2984500" cy="3004203"/>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876300" y="2514600"/>
              <a:ext cx="3124200" cy="2751522"/>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
        <p:nvSpPr>
          <p:cNvPr id="22" name="Right Arrow 21"/>
          <p:cNvSpPr/>
          <p:nvPr/>
        </p:nvSpPr>
        <p:spPr>
          <a:xfrm rot="18900000">
            <a:off x="8412326" y="3617305"/>
            <a:ext cx="1352785"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23" name="TextBox 22"/>
          <p:cNvSpPr txBox="1"/>
          <p:nvPr/>
        </p:nvSpPr>
        <p:spPr>
          <a:xfrm>
            <a:off x="8077200" y="2895600"/>
            <a:ext cx="1409700" cy="769441"/>
          </a:xfrm>
          <a:prstGeom prst="rect">
            <a:avLst/>
          </a:prstGeom>
          <a:noFill/>
        </p:spPr>
        <p:txBody>
          <a:bodyPr wrap="square" rtlCol="0">
            <a:spAutoFit/>
          </a:bodyPr>
          <a:lstStyle/>
          <a:p>
            <a:pPr algn="ctr"/>
            <a:r>
              <a:rPr lang="en-US" sz="2200" dirty="0" smtClean="0">
                <a:solidFill>
                  <a:srgbClr val="000000"/>
                </a:solidFill>
                <a:latin typeface="+mj-lt"/>
                <a:cs typeface="Seravek"/>
              </a:rPr>
              <a:t>Extracting</a:t>
            </a:r>
          </a:p>
          <a:p>
            <a:pPr algn="ctr"/>
            <a:r>
              <a:rPr lang="en-US" sz="2200" dirty="0" smtClean="0">
                <a:solidFill>
                  <a:srgbClr val="000000"/>
                </a:solidFill>
                <a:latin typeface="+mj-lt"/>
                <a:cs typeface="Seravek"/>
              </a:rPr>
              <a:t>atoms</a:t>
            </a:r>
          </a:p>
        </p:txBody>
      </p:sp>
      <p:sp>
        <p:nvSpPr>
          <p:cNvPr id="212" name="TextBox 211"/>
          <p:cNvSpPr txBox="1"/>
          <p:nvPr/>
        </p:nvSpPr>
        <p:spPr>
          <a:xfrm>
            <a:off x="9410700" y="1981200"/>
            <a:ext cx="2362200" cy="584775"/>
          </a:xfrm>
          <a:prstGeom prst="rect">
            <a:avLst/>
          </a:prstGeom>
          <a:noFill/>
        </p:spPr>
        <p:txBody>
          <a:bodyPr wrap="square" rtlCol="0">
            <a:spAutoFit/>
          </a:bodyPr>
          <a:lstStyle/>
          <a:p>
            <a:pPr algn="ctr"/>
            <a:r>
              <a:rPr lang="en-US" sz="2200" b="1" u="sng" dirty="0" smtClean="0">
                <a:latin typeface="+mj-lt"/>
                <a:cs typeface="Seravek"/>
              </a:rPr>
              <a:t>Output: Atoms</a:t>
            </a:r>
          </a:p>
          <a:p>
            <a:endParaRPr lang="en-US" sz="1000" dirty="0" smtClean="0">
              <a:latin typeface="+mj-lt"/>
              <a:cs typeface="Seravek"/>
            </a:endParaRPr>
          </a:p>
        </p:txBody>
      </p:sp>
      <p:sp>
        <p:nvSpPr>
          <p:cNvPr id="128" name="Right Arrow 127"/>
          <p:cNvSpPr/>
          <p:nvPr/>
        </p:nvSpPr>
        <p:spPr>
          <a:xfrm rot="2338905">
            <a:off x="8478579" y="4651807"/>
            <a:ext cx="1194551" cy="419100"/>
          </a:xfrm>
          <a:prstGeom prst="rightArrow">
            <a:avLst/>
          </a:prstGeom>
          <a:solidFill>
            <a:srgbClr val="454545"/>
          </a:solidFill>
          <a:ln>
            <a:solidFill>
              <a:schemeClr val="tx1"/>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rgbClr val="99162D"/>
              </a:solidFill>
              <a:latin typeface="+mj-lt"/>
            </a:endParaRPr>
          </a:p>
        </p:txBody>
      </p:sp>
      <p:sp>
        <p:nvSpPr>
          <p:cNvPr id="129" name="TextBox 128"/>
          <p:cNvSpPr txBox="1"/>
          <p:nvPr/>
        </p:nvSpPr>
        <p:spPr>
          <a:xfrm>
            <a:off x="7924800" y="5143500"/>
            <a:ext cx="1752600" cy="1446550"/>
          </a:xfrm>
          <a:prstGeom prst="rect">
            <a:avLst/>
          </a:prstGeom>
          <a:noFill/>
        </p:spPr>
        <p:txBody>
          <a:bodyPr wrap="square" rtlCol="0">
            <a:spAutoFit/>
          </a:bodyPr>
          <a:lstStyle/>
          <a:p>
            <a:pPr algn="ctr"/>
            <a:r>
              <a:rPr lang="en-US" sz="2200" dirty="0" smtClean="0">
                <a:solidFill>
                  <a:srgbClr val="000000"/>
                </a:solidFill>
                <a:latin typeface="+mj-lt"/>
                <a:cs typeface="Seravek"/>
              </a:rPr>
              <a:t>Checking</a:t>
            </a:r>
          </a:p>
          <a:p>
            <a:pPr algn="ctr"/>
            <a:r>
              <a:rPr lang="en-US" sz="2200" dirty="0">
                <a:solidFill>
                  <a:srgbClr val="000000"/>
                </a:solidFill>
                <a:latin typeface="+mj-lt"/>
                <a:cs typeface="Seravek"/>
              </a:rPr>
              <a:t>a</a:t>
            </a:r>
            <a:r>
              <a:rPr lang="en-US" sz="2200" dirty="0" smtClean="0">
                <a:solidFill>
                  <a:srgbClr val="000000"/>
                </a:solidFill>
                <a:latin typeface="+mj-lt"/>
                <a:cs typeface="Seravek"/>
              </a:rPr>
              <a:t>gainst</a:t>
            </a:r>
          </a:p>
          <a:p>
            <a:pPr algn="ctr"/>
            <a:r>
              <a:rPr lang="en-US" sz="2200" dirty="0">
                <a:solidFill>
                  <a:srgbClr val="000000"/>
                </a:solidFill>
                <a:latin typeface="+mj-lt"/>
                <a:cs typeface="Seravek"/>
              </a:rPr>
              <a:t>e</a:t>
            </a:r>
            <a:r>
              <a:rPr lang="en-US" sz="2200" dirty="0" smtClean="0">
                <a:solidFill>
                  <a:srgbClr val="000000"/>
                </a:solidFill>
                <a:latin typeface="+mj-lt"/>
                <a:cs typeface="Seravek"/>
              </a:rPr>
              <a:t>xisting</a:t>
            </a:r>
          </a:p>
          <a:p>
            <a:pPr algn="ctr"/>
            <a:r>
              <a:rPr lang="en-US" sz="2200" dirty="0" smtClean="0">
                <a:solidFill>
                  <a:srgbClr val="000000"/>
                </a:solidFill>
                <a:latin typeface="+mj-lt"/>
                <a:cs typeface="Seravek"/>
              </a:rPr>
              <a:t>atoms</a:t>
            </a:r>
          </a:p>
        </p:txBody>
      </p:sp>
      <p:sp>
        <p:nvSpPr>
          <p:cNvPr id="130" name="TextBox 129"/>
          <p:cNvSpPr txBox="1"/>
          <p:nvPr/>
        </p:nvSpPr>
        <p:spPr>
          <a:xfrm>
            <a:off x="9448800" y="4686300"/>
            <a:ext cx="2552700" cy="923330"/>
          </a:xfrm>
          <a:prstGeom prst="rect">
            <a:avLst/>
          </a:prstGeom>
          <a:noFill/>
        </p:spPr>
        <p:txBody>
          <a:bodyPr wrap="square" rtlCol="0">
            <a:spAutoFit/>
          </a:bodyPr>
          <a:lstStyle/>
          <a:p>
            <a:pPr algn="ctr"/>
            <a:r>
              <a:rPr lang="en-US" sz="2200" b="1" u="sng" dirty="0" smtClean="0">
                <a:latin typeface="+mj-lt"/>
                <a:cs typeface="Seravek"/>
              </a:rPr>
              <a:t>Output: Pipeline</a:t>
            </a:r>
          </a:p>
          <a:p>
            <a:pPr algn="ctr"/>
            <a:r>
              <a:rPr lang="en-US" sz="2200" b="1" u="sng" dirty="0" smtClean="0">
                <a:latin typeface="+mj-lt"/>
                <a:cs typeface="Seravek"/>
              </a:rPr>
              <a:t>Configuration</a:t>
            </a:r>
          </a:p>
          <a:p>
            <a:endParaRPr lang="en-US" sz="1000" dirty="0" smtClean="0">
              <a:latin typeface="+mj-lt"/>
              <a:cs typeface="Seravek"/>
            </a:endParaRPr>
          </a:p>
        </p:txBody>
      </p:sp>
      <p:grpSp>
        <p:nvGrpSpPr>
          <p:cNvPr id="20" name="Group 19"/>
          <p:cNvGrpSpPr/>
          <p:nvPr/>
        </p:nvGrpSpPr>
        <p:grpSpPr>
          <a:xfrm>
            <a:off x="9410700" y="5582556"/>
            <a:ext cx="2628900" cy="1052440"/>
            <a:chOff x="9410700" y="5029200"/>
            <a:chExt cx="4875732" cy="1633591"/>
          </a:xfrm>
        </p:grpSpPr>
        <p:grpSp>
          <p:nvGrpSpPr>
            <p:cNvPr id="131" name="Group 130"/>
            <p:cNvGrpSpPr/>
            <p:nvPr/>
          </p:nvGrpSpPr>
          <p:grpSpPr>
            <a:xfrm>
              <a:off x="9410700" y="5029200"/>
              <a:ext cx="4875732" cy="1633591"/>
              <a:chOff x="6096000" y="4738684"/>
              <a:chExt cx="4875732" cy="1633591"/>
            </a:xfrm>
          </p:grpSpPr>
          <p:grpSp>
            <p:nvGrpSpPr>
              <p:cNvPr id="132" name="Group 131"/>
              <p:cNvGrpSpPr/>
              <p:nvPr/>
            </p:nvGrpSpPr>
            <p:grpSpPr>
              <a:xfrm>
                <a:off x="6096000" y="4738684"/>
                <a:ext cx="4875732" cy="1633591"/>
                <a:chOff x="6096000" y="4738684"/>
                <a:chExt cx="4875732" cy="1633591"/>
              </a:xfrm>
            </p:grpSpPr>
            <p:grpSp>
              <p:nvGrpSpPr>
                <p:cNvPr id="136" name="Group 42"/>
                <p:cNvGrpSpPr/>
                <p:nvPr/>
              </p:nvGrpSpPr>
              <p:grpSpPr>
                <a:xfrm>
                  <a:off x="6096000" y="5123267"/>
                  <a:ext cx="4875732" cy="934633"/>
                  <a:chOff x="1707458" y="1905818"/>
                  <a:chExt cx="4254836" cy="926151"/>
                </a:xfrm>
              </p:grpSpPr>
              <p:cxnSp>
                <p:nvCxnSpPr>
                  <p:cNvPr id="297" name="Straight Arrow Connector 296"/>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8" name="Straight Arrow Connector 297"/>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9" name="Straight Arrow Connector 298"/>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37" name="Rectangle 136"/>
                <p:cNvSpPr/>
                <p:nvPr/>
              </p:nvSpPr>
              <p:spPr>
                <a:xfrm>
                  <a:off x="7754389" y="4738685"/>
                  <a:ext cx="1113765" cy="16335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38" name="Rectangle 137"/>
                <p:cNvSpPr/>
                <p:nvPr/>
              </p:nvSpPr>
              <p:spPr>
                <a:xfrm>
                  <a:off x="6325543" y="4738684"/>
                  <a:ext cx="1113765" cy="1626533"/>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39" name="Straight Connector 138"/>
                <p:cNvCxnSpPr/>
                <p:nvPr/>
              </p:nvCxnSpPr>
              <p:spPr>
                <a:xfrm>
                  <a:off x="10545707" y="5909710"/>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10545707" y="5218718"/>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41" name="Rectangle 140"/>
                <p:cNvSpPr/>
                <p:nvPr/>
              </p:nvSpPr>
              <p:spPr>
                <a:xfrm>
                  <a:off x="9540445" y="4752491"/>
                  <a:ext cx="1113765" cy="1606897"/>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42" name="Group 141"/>
                <p:cNvGrpSpPr/>
                <p:nvPr/>
              </p:nvGrpSpPr>
              <p:grpSpPr>
                <a:xfrm>
                  <a:off x="8987226" y="5105400"/>
                  <a:ext cx="515971" cy="986748"/>
                  <a:chOff x="8534400" y="1981200"/>
                  <a:chExt cx="595991" cy="2163589"/>
                </a:xfrm>
              </p:grpSpPr>
              <p:cxnSp>
                <p:nvCxnSpPr>
                  <p:cNvPr id="188" name="Straight Connector 187"/>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sp>
              <p:nvSpPr>
                <p:cNvPr id="143" name="Rectangle 142"/>
                <p:cNvSpPr/>
                <p:nvPr/>
              </p:nvSpPr>
              <p:spPr>
                <a:xfrm>
                  <a:off x="6331489" y="4738684"/>
                  <a:ext cx="1109765" cy="1624015"/>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4" name="Group 143"/>
                <p:cNvGrpSpPr/>
                <p:nvPr/>
              </p:nvGrpSpPr>
              <p:grpSpPr>
                <a:xfrm>
                  <a:off x="6396477" y="4914900"/>
                  <a:ext cx="981004" cy="1257300"/>
                  <a:chOff x="1905000" y="4038600"/>
                  <a:chExt cx="981004" cy="1257300"/>
                </a:xfrm>
              </p:grpSpPr>
              <p:grpSp>
                <p:nvGrpSpPr>
                  <p:cNvPr id="176" name="Group 175"/>
                  <p:cNvGrpSpPr/>
                  <p:nvPr/>
                </p:nvGrpSpPr>
                <p:grpSpPr>
                  <a:xfrm>
                    <a:off x="1905000" y="4038600"/>
                    <a:ext cx="981004" cy="234942"/>
                    <a:chOff x="3717645" y="1687844"/>
                    <a:chExt cx="981004" cy="234942"/>
                  </a:xfrm>
                </p:grpSpPr>
                <p:sp>
                  <p:nvSpPr>
                    <p:cNvPr id="185" name="Rectangle 18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6" name="Trapezoid 1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7" name="Straight Connector 1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905000" y="4381500"/>
                    <a:ext cx="981004" cy="234942"/>
                    <a:chOff x="3717645" y="1687844"/>
                    <a:chExt cx="981004" cy="234942"/>
                  </a:xfrm>
                </p:grpSpPr>
                <p:sp>
                  <p:nvSpPr>
                    <p:cNvPr id="182" name="Rectangle 18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3" name="Trapezoid 1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4" name="Straight Connector 1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78" name="Group 177"/>
                  <p:cNvGrpSpPr/>
                  <p:nvPr/>
                </p:nvGrpSpPr>
                <p:grpSpPr>
                  <a:xfrm>
                    <a:off x="1905000" y="5060958"/>
                    <a:ext cx="981004" cy="234942"/>
                    <a:chOff x="3717645" y="1687844"/>
                    <a:chExt cx="981004" cy="234942"/>
                  </a:xfrm>
                </p:grpSpPr>
                <p:sp>
                  <p:nvSpPr>
                    <p:cNvPr id="179" name="Rectangle 17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80" name="Trapezoid 1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81" name="Straight Connector 1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6" name="Rectangle 145"/>
                <p:cNvSpPr/>
                <p:nvPr/>
              </p:nvSpPr>
              <p:spPr>
                <a:xfrm>
                  <a:off x="7752269" y="4738686"/>
                  <a:ext cx="1116363" cy="1624014"/>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47" name="Group 146"/>
                <p:cNvGrpSpPr/>
                <p:nvPr/>
              </p:nvGrpSpPr>
              <p:grpSpPr>
                <a:xfrm>
                  <a:off x="7817643" y="4914900"/>
                  <a:ext cx="986837" cy="1257300"/>
                  <a:chOff x="1905000" y="4038600"/>
                  <a:chExt cx="981004" cy="1257300"/>
                </a:xfrm>
              </p:grpSpPr>
              <p:grpSp>
                <p:nvGrpSpPr>
                  <p:cNvPr id="164" name="Group 163"/>
                  <p:cNvGrpSpPr/>
                  <p:nvPr/>
                </p:nvGrpSpPr>
                <p:grpSpPr>
                  <a:xfrm>
                    <a:off x="1905000" y="4038600"/>
                    <a:ext cx="981004" cy="234942"/>
                    <a:chOff x="3717645" y="1687844"/>
                    <a:chExt cx="981004" cy="234942"/>
                  </a:xfrm>
                </p:grpSpPr>
                <p:sp>
                  <p:nvSpPr>
                    <p:cNvPr id="173" name="Rectangle 17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4" name="Trapezoid 1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5" name="Straight Connector 1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5" name="Group 164"/>
                  <p:cNvGrpSpPr/>
                  <p:nvPr/>
                </p:nvGrpSpPr>
                <p:grpSpPr>
                  <a:xfrm>
                    <a:off x="1905000" y="4381500"/>
                    <a:ext cx="981004" cy="234942"/>
                    <a:chOff x="3717645" y="1687844"/>
                    <a:chExt cx="981004" cy="234942"/>
                  </a:xfrm>
                </p:grpSpPr>
                <p:sp>
                  <p:nvSpPr>
                    <p:cNvPr id="170" name="Rectangle 16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71" name="Trapezoid 17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72" name="Straight Connector 17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6" name="Group 165"/>
                  <p:cNvGrpSpPr/>
                  <p:nvPr/>
                </p:nvGrpSpPr>
                <p:grpSpPr>
                  <a:xfrm>
                    <a:off x="1905000" y="4240073"/>
                    <a:ext cx="981004" cy="1055827"/>
                    <a:chOff x="3717645" y="866959"/>
                    <a:chExt cx="981004" cy="1055827"/>
                  </a:xfrm>
                </p:grpSpPr>
                <p:sp>
                  <p:nvSpPr>
                    <p:cNvPr id="167" name="Rectangle 16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8" name="Trapezoid 16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9" name="Straight Connector 168"/>
                    <p:cNvCxnSpPr>
                      <a:stCxn id="310" idx="3"/>
                      <a:endCxn id="311" idx="2"/>
                    </p:cNvCxnSpPr>
                    <p:nvPr/>
                  </p:nvCxnSpPr>
                  <p:spPr>
                    <a:xfrm flipH="1">
                      <a:off x="4054544" y="866959"/>
                      <a:ext cx="523878" cy="33469"/>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49" name="Rectangle 148"/>
                <p:cNvSpPr/>
                <p:nvPr/>
              </p:nvSpPr>
              <p:spPr>
                <a:xfrm>
                  <a:off x="9532324" y="4738685"/>
                  <a:ext cx="1116363" cy="161613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150" name="Group 149"/>
                <p:cNvGrpSpPr/>
                <p:nvPr/>
              </p:nvGrpSpPr>
              <p:grpSpPr>
                <a:xfrm>
                  <a:off x="9600132" y="4914900"/>
                  <a:ext cx="986837" cy="1257300"/>
                  <a:chOff x="1905000" y="4038600"/>
                  <a:chExt cx="981004" cy="1257300"/>
                </a:xfrm>
              </p:grpSpPr>
              <p:grpSp>
                <p:nvGrpSpPr>
                  <p:cNvPr id="152" name="Group 151"/>
                  <p:cNvGrpSpPr/>
                  <p:nvPr/>
                </p:nvGrpSpPr>
                <p:grpSpPr>
                  <a:xfrm>
                    <a:off x="1905000" y="4038600"/>
                    <a:ext cx="981004" cy="234942"/>
                    <a:chOff x="3717645" y="1687844"/>
                    <a:chExt cx="981004" cy="234942"/>
                  </a:xfrm>
                </p:grpSpPr>
                <p:sp>
                  <p:nvSpPr>
                    <p:cNvPr id="161" name="Rectangle 16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62" name="Trapezoid 1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3" name="Straight Connector 162"/>
                    <p:cNvCxnSpPr>
                      <a:stCxn id="184" idx="3"/>
                      <a:endCxn id="1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3" name="Group 152"/>
                  <p:cNvGrpSpPr/>
                  <p:nvPr/>
                </p:nvGrpSpPr>
                <p:grpSpPr>
                  <a:xfrm>
                    <a:off x="1905000" y="4381500"/>
                    <a:ext cx="981004" cy="234942"/>
                    <a:chOff x="3717645" y="1687844"/>
                    <a:chExt cx="981004" cy="234942"/>
                  </a:xfrm>
                </p:grpSpPr>
                <p:sp>
                  <p:nvSpPr>
                    <p:cNvPr id="158" name="Rectangle 15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9" name="Trapezoid 15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60" name="Straight Connector 159"/>
                    <p:cNvCxnSpPr>
                      <a:stCxn id="181" idx="3"/>
                      <a:endCxn id="1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4" name="Group 153"/>
                  <p:cNvGrpSpPr/>
                  <p:nvPr/>
                </p:nvGrpSpPr>
                <p:grpSpPr>
                  <a:xfrm>
                    <a:off x="1905000" y="5060958"/>
                    <a:ext cx="981004" cy="234942"/>
                    <a:chOff x="3717645" y="1687844"/>
                    <a:chExt cx="981004" cy="234942"/>
                  </a:xfrm>
                </p:grpSpPr>
                <p:sp>
                  <p:nvSpPr>
                    <p:cNvPr id="155" name="Rectangle 15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156" name="Trapezoid 1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157" name="Straight Connector 156"/>
                    <p:cNvCxnSpPr>
                      <a:stCxn id="175" idx="3"/>
                      <a:endCxn id="1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grpSp>
          <p:cxnSp>
            <p:nvCxnSpPr>
              <p:cNvPr id="133" name="Straight Connector 132"/>
              <p:cNvCxnSpPr/>
              <p:nvPr/>
            </p:nvCxnSpPr>
            <p:spPr>
              <a:xfrm>
                <a:off x="68199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82677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10058400" y="5562600"/>
                <a:ext cx="0" cy="304800"/>
              </a:xfrm>
              <a:prstGeom prst="line">
                <a:avLst/>
              </a:prstGeom>
              <a:ln w="31750">
                <a:solidFill>
                  <a:schemeClr val="accent1"/>
                </a:solidFill>
                <a:prstDash val="dot"/>
              </a:ln>
            </p:spPr>
            <p:style>
              <a:lnRef idx="2">
                <a:schemeClr val="accent1"/>
              </a:lnRef>
              <a:fillRef idx="0">
                <a:schemeClr val="accent1"/>
              </a:fillRef>
              <a:effectRef idx="1">
                <a:schemeClr val="accent1"/>
              </a:effectRef>
              <a:fontRef idx="minor">
                <a:schemeClr val="tx1"/>
              </a:fontRef>
            </p:style>
          </p:cxnSp>
        </p:grpSp>
        <p:grpSp>
          <p:nvGrpSpPr>
            <p:cNvPr id="305" name="Group 304"/>
            <p:cNvGrpSpPr/>
            <p:nvPr/>
          </p:nvGrpSpPr>
          <p:grpSpPr>
            <a:xfrm>
              <a:off x="9709150" y="5207264"/>
              <a:ext cx="980984" cy="236269"/>
              <a:chOff x="6394450" y="4916748"/>
              <a:chExt cx="980984" cy="236269"/>
            </a:xfrm>
          </p:grpSpPr>
          <p:sp>
            <p:nvSpPr>
              <p:cNvPr id="306" name="Trapezoid 305"/>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07" name="Rectangle 306"/>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08" name="Straight Connector 307"/>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09" name="Group 308"/>
            <p:cNvGrpSpPr/>
            <p:nvPr/>
          </p:nvGrpSpPr>
          <p:grpSpPr>
            <a:xfrm>
              <a:off x="11134725" y="5204089"/>
              <a:ext cx="980984" cy="236269"/>
              <a:chOff x="6394450" y="4916748"/>
              <a:chExt cx="980984" cy="236269"/>
            </a:xfrm>
          </p:grpSpPr>
          <p:sp>
            <p:nvSpPr>
              <p:cNvPr id="310" name="Trapezoid 309"/>
              <p:cNvSpPr/>
              <p:nvPr/>
            </p:nvSpPr>
            <p:spPr>
              <a:xfrm rot="5400000">
                <a:off x="7142078" y="4915163"/>
                <a:ext cx="231771" cy="234941"/>
              </a:xfrm>
              <a:prstGeom prst="trapezoid">
                <a:avLst/>
              </a:prstGeom>
              <a:solidFill>
                <a:schemeClr val="accent4"/>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sp>
            <p:nvSpPr>
              <p:cNvPr id="311" name="Rectangle 310"/>
              <p:cNvSpPr/>
              <p:nvPr/>
            </p:nvSpPr>
            <p:spPr>
              <a:xfrm>
                <a:off x="6394450" y="4918075"/>
                <a:ext cx="673040" cy="234942"/>
              </a:xfrm>
              <a:prstGeom prst="rect">
                <a:avLst/>
              </a:prstGeom>
              <a:solidFill>
                <a:srgbClr val="99162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mj-lt"/>
                </a:endParaRPr>
              </a:p>
            </p:txBody>
          </p:sp>
          <p:cxnSp>
            <p:nvCxnSpPr>
              <p:cNvPr id="312" name="Straight Connector 311"/>
              <p:cNvCxnSpPr/>
              <p:nvPr/>
            </p:nvCxnSpPr>
            <p:spPr>
              <a:xfrm flipV="1">
                <a:off x="7067550" y="5030786"/>
                <a:ext cx="73023" cy="1585"/>
              </a:xfrm>
              <a:prstGeom prst="line">
                <a:avLst/>
              </a:prstGeom>
              <a:ln w="1270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21" name="Group 20"/>
          <p:cNvGrpSpPr/>
          <p:nvPr/>
        </p:nvGrpSpPr>
        <p:grpSpPr>
          <a:xfrm>
            <a:off x="9906000" y="2476500"/>
            <a:ext cx="1104900" cy="1333500"/>
            <a:chOff x="12839700" y="3390900"/>
            <a:chExt cx="2819400" cy="2400300"/>
          </a:xfrm>
        </p:grpSpPr>
        <p:grpSp>
          <p:nvGrpSpPr>
            <p:cNvPr id="313" name="Group 312"/>
            <p:cNvGrpSpPr/>
            <p:nvPr/>
          </p:nvGrpSpPr>
          <p:grpSpPr>
            <a:xfrm>
              <a:off x="13031514" y="5028645"/>
              <a:ext cx="722582" cy="606671"/>
              <a:chOff x="8915405" y="3169761"/>
              <a:chExt cx="952495" cy="606671"/>
            </a:xfrm>
          </p:grpSpPr>
          <p:sp>
            <p:nvSpPr>
              <p:cNvPr id="316" name="Trapezoid 315"/>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15" name="Straight Arrow Connector 31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18" name="Group 317"/>
            <p:cNvGrpSpPr/>
            <p:nvPr/>
          </p:nvGrpSpPr>
          <p:grpSpPr>
            <a:xfrm>
              <a:off x="12839700" y="3390900"/>
              <a:ext cx="2819400" cy="2400300"/>
              <a:chOff x="2518651" y="2895600"/>
              <a:chExt cx="2819400" cy="2400300"/>
            </a:xfrm>
          </p:grpSpPr>
          <p:sp>
            <p:nvSpPr>
              <p:cNvPr id="319" name="Rounded Rectangle 31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20" name="Group 319"/>
              <p:cNvGrpSpPr/>
              <p:nvPr/>
            </p:nvGrpSpPr>
            <p:grpSpPr>
              <a:xfrm>
                <a:off x="2565400" y="2933700"/>
                <a:ext cx="2472269" cy="2310957"/>
                <a:chOff x="2565400" y="2900276"/>
                <a:chExt cx="2472269" cy="2310957"/>
              </a:xfrm>
            </p:grpSpPr>
            <p:sp>
              <p:nvSpPr>
                <p:cNvPr id="321" name="Rectangle 32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2" name="Rectangle 32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23" name="Trapezoid 32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4" name="TextBox 323"/>
                <p:cNvSpPr txBox="1"/>
                <p:nvPr/>
              </p:nvSpPr>
              <p:spPr>
                <a:xfrm>
                  <a:off x="3467100" y="3581402"/>
                  <a:ext cx="685800" cy="369332"/>
                </a:xfrm>
                <a:prstGeom prst="rect">
                  <a:avLst/>
                </a:prstGeom>
                <a:noFill/>
              </p:spPr>
              <p:txBody>
                <a:bodyPr wrap="square" rtlCol="0">
                  <a:spAutoFit/>
                </a:bodyPr>
                <a:lstStyle/>
                <a:p>
                  <a:endParaRPr lang="en-US" dirty="0"/>
                </a:p>
              </p:txBody>
            </p:sp>
            <p:sp>
              <p:nvSpPr>
                <p:cNvPr id="325" name="Trapezoid 32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6" name="TextBox 325"/>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327" name="Trapezoid 32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28" name="TextBox 327"/>
                <p:cNvSpPr txBox="1"/>
                <p:nvPr/>
              </p:nvSpPr>
              <p:spPr>
                <a:xfrm>
                  <a:off x="3560051" y="4254499"/>
                  <a:ext cx="1356819" cy="369332"/>
                </a:xfrm>
                <a:prstGeom prst="rect">
                  <a:avLst/>
                </a:prstGeom>
                <a:noFill/>
              </p:spPr>
              <p:txBody>
                <a:bodyPr wrap="square" rtlCol="0">
                  <a:spAutoFit/>
                </a:bodyPr>
                <a:lstStyle/>
                <a:p>
                  <a:endParaRPr lang="en-US" dirty="0"/>
                </a:p>
              </p:txBody>
            </p:sp>
            <p:sp>
              <p:nvSpPr>
                <p:cNvPr id="329" name="Rectangle 32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30" name="Rectangle 32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31" name="Straight Arrow Connector 33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2" name="Straight Arrow Connector 331"/>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3" name="Straight Arrow Connector 332"/>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4" name="Straight Arrow Connector 333"/>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5" name="Straight Arrow Connector 33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6" name="Straight Arrow Connector 33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7" name="Straight Arrow Connector 33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8" name="Straight Arrow Connector 33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40" name="Rectangle 339"/>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30" name="Group 229"/>
          <p:cNvGrpSpPr/>
          <p:nvPr/>
        </p:nvGrpSpPr>
        <p:grpSpPr>
          <a:xfrm>
            <a:off x="10058400" y="2628900"/>
            <a:ext cx="1104900" cy="1333500"/>
            <a:chOff x="12839700" y="3390900"/>
            <a:chExt cx="2819400" cy="2400300"/>
          </a:xfrm>
        </p:grpSpPr>
        <p:grpSp>
          <p:nvGrpSpPr>
            <p:cNvPr id="231" name="Group 230"/>
            <p:cNvGrpSpPr/>
            <p:nvPr/>
          </p:nvGrpSpPr>
          <p:grpSpPr>
            <a:xfrm>
              <a:off x="13031514" y="5028645"/>
              <a:ext cx="722582" cy="606671"/>
              <a:chOff x="8915405" y="3169761"/>
              <a:chExt cx="952495" cy="606671"/>
            </a:xfrm>
          </p:grpSpPr>
          <p:sp>
            <p:nvSpPr>
              <p:cNvPr id="254" name="Trapezoid 253"/>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55" name="Straight Arrow Connector 2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32" name="Group 231"/>
            <p:cNvGrpSpPr/>
            <p:nvPr/>
          </p:nvGrpSpPr>
          <p:grpSpPr>
            <a:xfrm>
              <a:off x="12839700" y="3390900"/>
              <a:ext cx="2819400" cy="2400300"/>
              <a:chOff x="2518651" y="2895600"/>
              <a:chExt cx="2819400" cy="2400300"/>
            </a:xfrm>
          </p:grpSpPr>
          <p:sp>
            <p:nvSpPr>
              <p:cNvPr id="234" name="Rounded Rectangle 2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35" name="Group 234"/>
              <p:cNvGrpSpPr/>
              <p:nvPr/>
            </p:nvGrpSpPr>
            <p:grpSpPr>
              <a:xfrm>
                <a:off x="2565400" y="2933700"/>
                <a:ext cx="2472269" cy="2310957"/>
                <a:chOff x="2565400" y="2900276"/>
                <a:chExt cx="2472269" cy="2310957"/>
              </a:xfrm>
            </p:grpSpPr>
            <p:sp>
              <p:nvSpPr>
                <p:cNvPr id="236" name="Rectangle 2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38" name="Trapezoid 2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39" name="TextBox 238"/>
                <p:cNvSpPr txBox="1"/>
                <p:nvPr/>
              </p:nvSpPr>
              <p:spPr>
                <a:xfrm>
                  <a:off x="3467100" y="3581402"/>
                  <a:ext cx="685800" cy="369332"/>
                </a:xfrm>
                <a:prstGeom prst="rect">
                  <a:avLst/>
                </a:prstGeom>
                <a:noFill/>
              </p:spPr>
              <p:txBody>
                <a:bodyPr wrap="square" rtlCol="0">
                  <a:spAutoFit/>
                </a:bodyPr>
                <a:lstStyle/>
                <a:p>
                  <a:endParaRPr lang="en-US" dirty="0"/>
                </a:p>
              </p:txBody>
            </p:sp>
            <p:sp>
              <p:nvSpPr>
                <p:cNvPr id="240" name="Trapezoid 2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1" name="TextBox 240"/>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42" name="Trapezoid 2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43" name="TextBox 242"/>
                <p:cNvSpPr txBox="1"/>
                <p:nvPr/>
              </p:nvSpPr>
              <p:spPr>
                <a:xfrm>
                  <a:off x="3560051" y="4254499"/>
                  <a:ext cx="1356819" cy="369332"/>
                </a:xfrm>
                <a:prstGeom prst="rect">
                  <a:avLst/>
                </a:prstGeom>
                <a:noFill/>
              </p:spPr>
              <p:txBody>
                <a:bodyPr wrap="square" rtlCol="0">
                  <a:spAutoFit/>
                </a:bodyPr>
                <a:lstStyle/>
                <a:p>
                  <a:endParaRPr lang="en-US" dirty="0"/>
                </a:p>
              </p:txBody>
            </p:sp>
            <p:sp>
              <p:nvSpPr>
                <p:cNvPr id="244" name="Rectangle 2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45" name="Rectangle 2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46" name="Straight Arrow Connector 2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7" name="Straight Arrow Connector 2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8" name="Straight Arrow Connector 2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49" name="Straight Arrow Connector 2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0" name="Straight Arrow Connector 2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1" name="Straight Arrow Connector 2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2" name="Straight Arrow Connector 2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53" name="Straight Arrow Connector 2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33" name="Rectangle 232"/>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p:cNvGrpSpPr/>
          <p:nvPr/>
        </p:nvGrpSpPr>
        <p:grpSpPr>
          <a:xfrm>
            <a:off x="10210800" y="2781300"/>
            <a:ext cx="1104900" cy="1333500"/>
            <a:chOff x="12839700" y="3390900"/>
            <a:chExt cx="2819400" cy="2400300"/>
          </a:xfrm>
        </p:grpSpPr>
        <p:grpSp>
          <p:nvGrpSpPr>
            <p:cNvPr id="257" name="Group 256"/>
            <p:cNvGrpSpPr/>
            <p:nvPr/>
          </p:nvGrpSpPr>
          <p:grpSpPr>
            <a:xfrm>
              <a:off x="13031514" y="5028645"/>
              <a:ext cx="722582" cy="606671"/>
              <a:chOff x="8915405" y="3169761"/>
              <a:chExt cx="952495" cy="606671"/>
            </a:xfrm>
          </p:grpSpPr>
          <p:sp>
            <p:nvSpPr>
              <p:cNvPr id="280" name="Trapezoid 279"/>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281" name="Straight Arrow Connector 280"/>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58" name="Group 257"/>
            <p:cNvGrpSpPr/>
            <p:nvPr/>
          </p:nvGrpSpPr>
          <p:grpSpPr>
            <a:xfrm>
              <a:off x="12839700" y="3390900"/>
              <a:ext cx="2819400" cy="2400300"/>
              <a:chOff x="2518651" y="2895600"/>
              <a:chExt cx="2819400" cy="2400300"/>
            </a:xfrm>
          </p:grpSpPr>
          <p:sp>
            <p:nvSpPr>
              <p:cNvPr id="260" name="Rounded Rectangle 259"/>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61" name="Group 260"/>
              <p:cNvGrpSpPr/>
              <p:nvPr/>
            </p:nvGrpSpPr>
            <p:grpSpPr>
              <a:xfrm>
                <a:off x="2565400" y="2933700"/>
                <a:ext cx="2472269" cy="2310957"/>
                <a:chOff x="2565400" y="2900276"/>
                <a:chExt cx="2472269" cy="2310957"/>
              </a:xfrm>
            </p:grpSpPr>
            <p:sp>
              <p:nvSpPr>
                <p:cNvPr id="262" name="Rectangle 261"/>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63" name="Rectangle 262"/>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64" name="Trapezoid 263"/>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5" name="TextBox 264"/>
                <p:cNvSpPr txBox="1"/>
                <p:nvPr/>
              </p:nvSpPr>
              <p:spPr>
                <a:xfrm>
                  <a:off x="3467100" y="3581402"/>
                  <a:ext cx="685800" cy="369332"/>
                </a:xfrm>
                <a:prstGeom prst="rect">
                  <a:avLst/>
                </a:prstGeom>
                <a:noFill/>
              </p:spPr>
              <p:txBody>
                <a:bodyPr wrap="square" rtlCol="0">
                  <a:spAutoFit/>
                </a:bodyPr>
                <a:lstStyle/>
                <a:p>
                  <a:endParaRPr lang="en-US" dirty="0"/>
                </a:p>
              </p:txBody>
            </p:sp>
            <p:sp>
              <p:nvSpPr>
                <p:cNvPr id="266" name="Trapezoid 265"/>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7" name="TextBox 266"/>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68" name="Trapezoid 267"/>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69" name="TextBox 268"/>
                <p:cNvSpPr txBox="1"/>
                <p:nvPr/>
              </p:nvSpPr>
              <p:spPr>
                <a:xfrm>
                  <a:off x="3560051" y="4254499"/>
                  <a:ext cx="1356819" cy="369332"/>
                </a:xfrm>
                <a:prstGeom prst="rect">
                  <a:avLst/>
                </a:prstGeom>
                <a:noFill/>
              </p:spPr>
              <p:txBody>
                <a:bodyPr wrap="square" rtlCol="0">
                  <a:spAutoFit/>
                </a:bodyPr>
                <a:lstStyle/>
                <a:p>
                  <a:endParaRPr lang="en-US" dirty="0"/>
                </a:p>
              </p:txBody>
            </p:sp>
            <p:sp>
              <p:nvSpPr>
                <p:cNvPr id="270" name="Rectangle 269"/>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1" name="Rectangle 270"/>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272" name="Straight Arrow Connector 271"/>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3" name="Straight Arrow Connector 272"/>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4" name="Straight Arrow Connector 273"/>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5" name="Straight Arrow Connector 274"/>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6" name="Straight Arrow Connector 275"/>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7" name="Straight Arrow Connector 276"/>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8" name="Straight Arrow Connector 277"/>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79" name="Straight Arrow Connector 278"/>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59" name="Rectangle 258"/>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grpSp>
        <p:nvGrpSpPr>
          <p:cNvPr id="282" name="Group 281"/>
          <p:cNvGrpSpPr/>
          <p:nvPr/>
        </p:nvGrpSpPr>
        <p:grpSpPr>
          <a:xfrm>
            <a:off x="10363200" y="2933700"/>
            <a:ext cx="1104900" cy="1333500"/>
            <a:chOff x="12839700" y="3390900"/>
            <a:chExt cx="2819400" cy="2400300"/>
          </a:xfrm>
        </p:grpSpPr>
        <p:grpSp>
          <p:nvGrpSpPr>
            <p:cNvPr id="283" name="Group 282"/>
            <p:cNvGrpSpPr/>
            <p:nvPr/>
          </p:nvGrpSpPr>
          <p:grpSpPr>
            <a:xfrm>
              <a:off x="13031514" y="5028645"/>
              <a:ext cx="722582" cy="606671"/>
              <a:chOff x="8915405" y="3169761"/>
              <a:chExt cx="952495" cy="606671"/>
            </a:xfrm>
          </p:grpSpPr>
          <p:sp>
            <p:nvSpPr>
              <p:cNvPr id="347" name="Trapezoid 346"/>
              <p:cNvSpPr/>
              <p:nvPr/>
            </p:nvSpPr>
            <p:spPr>
              <a:xfrm rot="5400000">
                <a:off x="8996648" y="3088518"/>
                <a:ext cx="606671" cy="76915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cxnSp>
            <p:nvCxnSpPr>
              <p:cNvPr id="348" name="Straight Arrow Connector 347"/>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4" name="Group 283"/>
            <p:cNvGrpSpPr/>
            <p:nvPr/>
          </p:nvGrpSpPr>
          <p:grpSpPr>
            <a:xfrm>
              <a:off x="12839700" y="3390900"/>
              <a:ext cx="2819400" cy="2400300"/>
              <a:chOff x="2518651" y="2895600"/>
              <a:chExt cx="2819400" cy="2400300"/>
            </a:xfrm>
          </p:grpSpPr>
          <p:sp>
            <p:nvSpPr>
              <p:cNvPr id="286" name="Rounded Rectangle 285"/>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7" name="Group 286"/>
              <p:cNvGrpSpPr/>
              <p:nvPr/>
            </p:nvGrpSpPr>
            <p:grpSpPr>
              <a:xfrm>
                <a:off x="2565400" y="2933700"/>
                <a:ext cx="2472269" cy="2310957"/>
                <a:chOff x="2565400" y="2900276"/>
                <a:chExt cx="2472269" cy="2310957"/>
              </a:xfrm>
            </p:grpSpPr>
            <p:sp>
              <p:nvSpPr>
                <p:cNvPr id="288" name="Rectangle 287"/>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89" name="Rectangle 288"/>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90" name="Trapezoid 289"/>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1" name="TextBox 290"/>
                <p:cNvSpPr txBox="1"/>
                <p:nvPr/>
              </p:nvSpPr>
              <p:spPr>
                <a:xfrm>
                  <a:off x="3467100" y="3581402"/>
                  <a:ext cx="685800" cy="369332"/>
                </a:xfrm>
                <a:prstGeom prst="rect">
                  <a:avLst/>
                </a:prstGeom>
                <a:noFill/>
              </p:spPr>
              <p:txBody>
                <a:bodyPr wrap="square" rtlCol="0">
                  <a:spAutoFit/>
                </a:bodyPr>
                <a:lstStyle/>
                <a:p>
                  <a:endParaRPr lang="en-US" dirty="0"/>
                </a:p>
              </p:txBody>
            </p:sp>
            <p:sp>
              <p:nvSpPr>
                <p:cNvPr id="292" name="Trapezoid 291"/>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3" name="TextBox 292"/>
                <p:cNvSpPr txBox="1"/>
                <p:nvPr/>
              </p:nvSpPr>
              <p:spPr>
                <a:xfrm>
                  <a:off x="4351869" y="3618468"/>
                  <a:ext cx="685800" cy="369332"/>
                </a:xfrm>
                <a:prstGeom prst="rect">
                  <a:avLst/>
                </a:prstGeom>
                <a:noFill/>
              </p:spPr>
              <p:txBody>
                <a:bodyPr wrap="square" rtlCol="0">
                  <a:spAutoFit/>
                </a:bodyPr>
                <a:lstStyle/>
                <a:p>
                  <a:r>
                    <a:rPr lang="en-US" dirty="0" smtClean="0"/>
                    <a:t> </a:t>
                  </a:r>
                  <a:endParaRPr lang="en-US" dirty="0"/>
                </a:p>
              </p:txBody>
            </p:sp>
            <p:sp>
              <p:nvSpPr>
                <p:cNvPr id="294" name="Trapezoid 293"/>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5" name="TextBox 294"/>
                <p:cNvSpPr txBox="1"/>
                <p:nvPr/>
              </p:nvSpPr>
              <p:spPr>
                <a:xfrm>
                  <a:off x="3560051" y="4254499"/>
                  <a:ext cx="1356819" cy="369332"/>
                </a:xfrm>
                <a:prstGeom prst="rect">
                  <a:avLst/>
                </a:prstGeom>
                <a:noFill/>
              </p:spPr>
              <p:txBody>
                <a:bodyPr wrap="square" rtlCol="0">
                  <a:spAutoFit/>
                </a:bodyPr>
                <a:lstStyle/>
                <a:p>
                  <a:endParaRPr lang="en-US" dirty="0"/>
                </a:p>
              </p:txBody>
            </p:sp>
            <p:sp>
              <p:nvSpPr>
                <p:cNvPr id="296" name="Rectangle 295"/>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14" name="Rectangle 313"/>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cxnSp>
              <p:nvCxnSpPr>
                <p:cNvPr id="317" name="Straight Arrow Connector 316"/>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39" name="Straight Arrow Connector 338"/>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1" name="Straight Arrow Connector 34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2" name="Straight Arrow Connector 341"/>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3" name="Straight Arrow Connector 342"/>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4" name="Straight Arrow Connector 343"/>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5" name="Straight Arrow Connector 344"/>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46" name="Straight Arrow Connector 345"/>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285" name="Rectangle 284"/>
            <p:cNvSpPr/>
            <p:nvPr/>
          </p:nvSpPr>
          <p:spPr>
            <a:xfrm>
              <a:off x="14782800" y="34671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106396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22" grpId="0" animBg="1"/>
      <p:bldP spid="23" grpId="0"/>
      <p:bldP spid="212" grpId="0"/>
      <p:bldP spid="128" grpId="0" animBg="1"/>
      <p:bldP spid="129"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4" name="Straight Arrow Connector 563"/>
          <p:cNvCxnSpPr>
            <a:stCxn id="31" idx="3"/>
          </p:cNvCxnSpPr>
          <p:nvPr/>
        </p:nvCxnSpPr>
        <p:spPr>
          <a:xfrm>
            <a:off x="4724400" y="4352925"/>
            <a:ext cx="28765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Code pipelining for stateless algorithms</a:t>
            </a:r>
            <a:endParaRPr lang="en-US" dirty="0">
              <a:latin typeface="Gadugi" panose="020B0502040204020203" pitchFamily="34" charset="0"/>
            </a:endParaRPr>
          </a:p>
        </p:txBody>
      </p:sp>
      <p:sp>
        <p:nvSpPr>
          <p:cNvPr id="31" name="Rounded Rectangle 30"/>
          <p:cNvSpPr/>
          <p:nvPr/>
        </p:nvSpPr>
        <p:spPr>
          <a:xfrm>
            <a:off x="2438400" y="3505200"/>
            <a:ext cx="2286000"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pkt.tmp</a:t>
            </a:r>
            <a:r>
              <a:rPr lang="en-US" sz="2400" dirty="0" smtClean="0">
                <a:latin typeface="Gadugi" panose="020B0502040204020203" pitchFamily="34" charset="0"/>
              </a:rPr>
              <a:t> =</a:t>
            </a:r>
          </a:p>
          <a:p>
            <a:pPr algn="ctr"/>
            <a:r>
              <a:rPr lang="en-US" sz="2400" dirty="0" smtClean="0">
                <a:latin typeface="Gadugi" panose="020B0502040204020203" pitchFamily="34" charset="0"/>
              </a:rPr>
              <a:t>pkt.f1 + pkt.f2</a:t>
            </a:r>
            <a:endParaRPr lang="en-US" sz="2400" dirty="0"/>
          </a:p>
        </p:txBody>
      </p:sp>
      <p:sp>
        <p:nvSpPr>
          <p:cNvPr id="3" name="Rectangle 2"/>
          <p:cNvSpPr/>
          <p:nvPr/>
        </p:nvSpPr>
        <p:spPr>
          <a:xfrm>
            <a:off x="867520" y="1722772"/>
            <a:ext cx="9171100" cy="523220"/>
          </a:xfrm>
          <a:prstGeom prst="rect">
            <a:avLst/>
          </a:prstGeom>
        </p:spPr>
        <p:txBody>
          <a:bodyPr wrap="none">
            <a:spAutoFit/>
          </a:bodyPr>
          <a:lstStyle/>
          <a:p>
            <a:pPr lvl="1"/>
            <a:r>
              <a:rPr lang="en-US" sz="2800" dirty="0" smtClean="0">
                <a:latin typeface="Gadugi" panose="020B0502040204020203" pitchFamily="34" charset="0"/>
              </a:rPr>
              <a:t>     Stateless algorithm: pkt.f4 </a:t>
            </a:r>
            <a:r>
              <a:rPr lang="en-US" sz="2800" dirty="0">
                <a:latin typeface="Gadugi" panose="020B0502040204020203" pitchFamily="34" charset="0"/>
              </a:rPr>
              <a:t>= pkt.f1 + pkt.f2 – pkt.f3</a:t>
            </a:r>
          </a:p>
        </p:txBody>
      </p:sp>
      <p:sp>
        <p:nvSpPr>
          <p:cNvPr id="478" name="Rounded Rectangle 477"/>
          <p:cNvSpPr/>
          <p:nvPr/>
        </p:nvSpPr>
        <p:spPr>
          <a:xfrm>
            <a:off x="7557081" y="3486150"/>
            <a:ext cx="2463219" cy="1695450"/>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pkt.f4 = </a:t>
            </a:r>
          </a:p>
          <a:p>
            <a:pPr algn="ctr"/>
            <a:r>
              <a:rPr lang="en-US" sz="2400" dirty="0" err="1" smtClean="0">
                <a:latin typeface="Gadugi" panose="020B0502040204020203" pitchFamily="34" charset="0"/>
              </a:rPr>
              <a:t>pkt.tmp</a:t>
            </a:r>
            <a:r>
              <a:rPr lang="en-US" sz="2400" dirty="0" smtClean="0">
                <a:latin typeface="Gadugi" panose="020B0502040204020203" pitchFamily="34" charset="0"/>
              </a:rPr>
              <a:t> - pkt.f3</a:t>
            </a:r>
            <a:endParaRPr lang="en-US" sz="2400" dirty="0"/>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cxnSp>
        <p:nvCxnSpPr>
          <p:cNvPr id="558" name="Straight Arrow Connector 557"/>
          <p:cNvCxnSpPr>
            <a:endCxn id="31" idx="1"/>
          </p:cNvCxnSpPr>
          <p:nvPr/>
        </p:nvCxnSpPr>
        <p:spPr>
          <a:xfrm flipV="1">
            <a:off x="1781175" y="4352925"/>
            <a:ext cx="65722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p:nvPr/>
        </p:nvCxnSpPr>
        <p:spPr>
          <a:xfrm>
            <a:off x="9963150" y="4352925"/>
            <a:ext cx="74295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73100" y="5549900"/>
            <a:ext cx="108458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Easy to pipeline stateless algorithms</a:t>
            </a:r>
            <a:endParaRPr lang="en-US" sz="4000" dirty="0"/>
          </a:p>
        </p:txBody>
      </p:sp>
    </p:spTree>
    <p:extLst>
      <p:ext uri="{BB962C8B-B14F-4D97-AF65-F5344CB8AC3E}">
        <p14:creationId xmlns:p14="http://schemas.microsoft.com/office/powerpoint/2010/main" val="43910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 grpId="0"/>
      <p:bldP spid="478"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for </a:t>
            </a:r>
            <a:r>
              <a:rPr lang="en-US" dirty="0" err="1" smtClean="0"/>
              <a:t>stateful</a:t>
            </a:r>
            <a:r>
              <a:rPr lang="en-US" dirty="0" smtClean="0"/>
              <a:t> algorithms</a:t>
            </a:r>
            <a:endParaRPr lang="en-US" dirty="0">
              <a:latin typeface="Gadugi" panose="020B0502040204020203" pitchFamily="34" charset="0"/>
            </a:endParaRPr>
          </a:p>
        </p:txBody>
      </p:sp>
      <p:sp>
        <p:nvSpPr>
          <p:cNvPr id="3" name="Rectangle 2"/>
          <p:cNvSpPr/>
          <p:nvPr/>
        </p:nvSpPr>
        <p:spPr>
          <a:xfrm>
            <a:off x="2508831" y="1707023"/>
            <a:ext cx="5354351" cy="523220"/>
          </a:xfrm>
          <a:prstGeom prst="rect">
            <a:avLst/>
          </a:prstGeom>
        </p:spPr>
        <p:txBody>
          <a:bodyPr wrap="none">
            <a:spAutoFit/>
          </a:bodyPr>
          <a:lstStyle/>
          <a:p>
            <a:pPr lvl="1"/>
            <a:r>
              <a:rPr lang="en-US" sz="2800" dirty="0" smtClean="0">
                <a:latin typeface="Gadugi" panose="020B0502040204020203" pitchFamily="34" charset="0"/>
              </a:rPr>
              <a:t>     </a:t>
            </a:r>
            <a:r>
              <a:rPr lang="en-US" sz="2800" dirty="0" err="1" smtClean="0">
                <a:latin typeface="Gadugi" panose="020B0502040204020203" pitchFamily="34" charset="0"/>
              </a:rPr>
              <a:t>Stateful</a:t>
            </a:r>
            <a:r>
              <a:rPr lang="en-US" sz="2800" dirty="0" smtClean="0">
                <a:latin typeface="Gadugi" panose="020B0502040204020203" pitchFamily="34" charset="0"/>
              </a:rPr>
              <a:t> algorithm: x = g(x)</a:t>
            </a:r>
            <a:endParaRPr lang="en-US" sz="2800" dirty="0">
              <a:latin typeface="Gadugi" panose="020B0502040204020203" pitchFamily="34" charset="0"/>
            </a:endParaRPr>
          </a:p>
        </p:txBody>
      </p:sp>
      <p:sp>
        <p:nvSpPr>
          <p:cNvPr id="536" name="TextBox 535"/>
          <p:cNvSpPr txBox="1"/>
          <p:nvPr/>
        </p:nvSpPr>
        <p:spPr>
          <a:xfrm>
            <a:off x="7143750" y="7734300"/>
            <a:ext cx="184731" cy="369332"/>
          </a:xfrm>
          <a:prstGeom prst="rect">
            <a:avLst/>
          </a:prstGeom>
          <a:noFill/>
        </p:spPr>
        <p:txBody>
          <a:bodyPr wrap="none" rtlCol="0">
            <a:spAutoFit/>
          </a:bodyPr>
          <a:lstStyle/>
          <a:p>
            <a:endParaRPr lang="en-US" dirty="0"/>
          </a:p>
        </p:txBody>
      </p:sp>
      <p:grpSp>
        <p:nvGrpSpPr>
          <p:cNvPr id="473" name="Group 472"/>
          <p:cNvGrpSpPr/>
          <p:nvPr/>
        </p:nvGrpSpPr>
        <p:grpSpPr>
          <a:xfrm>
            <a:off x="0" y="3889666"/>
            <a:ext cx="11841588" cy="834735"/>
            <a:chOff x="1295400" y="3889666"/>
            <a:chExt cx="10546188" cy="834735"/>
          </a:xfrm>
        </p:grpSpPr>
        <p:cxnSp>
          <p:nvCxnSpPr>
            <p:cNvPr id="564" name="Straight Arrow Connector 563"/>
            <p:cNvCxnSpPr>
              <a:stCxn id="31" idx="3"/>
              <a:endCxn id="478" idx="1"/>
            </p:cNvCxnSpPr>
            <p:nvPr/>
          </p:nvCxnSpPr>
          <p:spPr>
            <a:xfrm>
              <a:off x="3433121" y="4307034"/>
              <a:ext cx="576845"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30"/>
            <p:cNvSpPr/>
            <p:nvPr/>
          </p:nvSpPr>
          <p:spPr>
            <a:xfrm>
              <a:off x="1974043" y="3889667"/>
              <a:ext cx="1459079"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p.tmp</a:t>
              </a:r>
              <a:r>
                <a:rPr lang="en-US" sz="2400" dirty="0" smtClean="0">
                  <a:latin typeface="Gadugi" panose="020B0502040204020203" pitchFamily="34" charset="0"/>
                </a:rPr>
                <a:t> = x</a:t>
              </a:r>
              <a:endParaRPr lang="en-US" sz="2400" dirty="0"/>
            </a:p>
          </p:txBody>
        </p:sp>
        <p:sp>
          <p:nvSpPr>
            <p:cNvPr id="478" name="Rounded Rectangle 477"/>
            <p:cNvSpPr/>
            <p:nvPr/>
          </p:nvSpPr>
          <p:spPr>
            <a:xfrm>
              <a:off x="4009967" y="3889667"/>
              <a:ext cx="1391215"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Gadugi" panose="020B0502040204020203" pitchFamily="34" charset="0"/>
                </a:rPr>
                <a:t>p.t1=</a:t>
              </a:r>
            </a:p>
            <a:p>
              <a:pPr algn="ctr"/>
              <a:r>
                <a:rPr lang="en-US" sz="2400" dirty="0" smtClean="0">
                  <a:latin typeface="Gadugi" panose="020B0502040204020203" pitchFamily="34" charset="0"/>
                </a:rPr>
                <a:t>s1(</a:t>
              </a:r>
              <a:r>
                <a:rPr lang="en-US" sz="2400" dirty="0" err="1" smtClean="0">
                  <a:latin typeface="Gadugi" panose="020B0502040204020203" pitchFamily="34" charset="0"/>
                </a:rPr>
                <a:t>p.tmp</a:t>
              </a:r>
              <a:r>
                <a:rPr lang="en-US" sz="2400" dirty="0" smtClean="0">
                  <a:latin typeface="Gadugi" panose="020B0502040204020203" pitchFamily="34" charset="0"/>
                </a:rPr>
                <a:t>)</a:t>
              </a:r>
              <a:endParaRPr lang="en-US" sz="2400" dirty="0"/>
            </a:p>
          </p:txBody>
        </p:sp>
        <p:cxnSp>
          <p:nvCxnSpPr>
            <p:cNvPr id="558" name="Straight Arrow Connector 557"/>
            <p:cNvCxnSpPr>
              <a:endCxn id="31" idx="1"/>
            </p:cNvCxnSpPr>
            <p:nvPr/>
          </p:nvCxnSpPr>
          <p:spPr>
            <a:xfrm>
              <a:off x="1295400" y="4307033"/>
              <a:ext cx="678643" cy="1"/>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565" name="Straight Arrow Connector 564"/>
            <p:cNvCxnSpPr>
              <a:stCxn id="478" idx="3"/>
              <a:endCxn id="56" idx="1"/>
            </p:cNvCxnSpPr>
            <p:nvPr/>
          </p:nvCxnSpPr>
          <p:spPr>
            <a:xfrm flipV="1">
              <a:off x="5401182" y="4303567"/>
              <a:ext cx="2477042"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p:cNvSpPr/>
            <p:nvPr/>
          </p:nvSpPr>
          <p:spPr>
            <a:xfrm>
              <a:off x="10117741" y="3889666"/>
              <a:ext cx="1236059" cy="834735"/>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a:latin typeface="Gadugi" panose="020B0502040204020203" pitchFamily="34" charset="0"/>
                </a:rPr>
                <a:t>x</a:t>
              </a:r>
              <a:r>
                <a:rPr lang="en-US" sz="2400" dirty="0" smtClean="0">
                  <a:latin typeface="Gadugi" panose="020B0502040204020203" pitchFamily="34" charset="0"/>
                </a:rPr>
                <a:t> = </a:t>
              </a:r>
              <a:r>
                <a:rPr lang="en-US" sz="2400" dirty="0" err="1" smtClean="0">
                  <a:latin typeface="Gadugi" panose="020B0502040204020203" pitchFamily="34" charset="0"/>
                </a:rPr>
                <a:t>p.tn</a:t>
              </a:r>
              <a:endParaRPr lang="en-US" sz="2400" dirty="0"/>
            </a:p>
          </p:txBody>
        </p:sp>
        <p:cxnSp>
          <p:nvCxnSpPr>
            <p:cNvPr id="45" name="Straight Arrow Connector 44"/>
            <p:cNvCxnSpPr>
              <a:stCxn id="44" idx="3"/>
            </p:cNvCxnSpPr>
            <p:nvPr/>
          </p:nvCxnSpPr>
          <p:spPr>
            <a:xfrm>
              <a:off x="11353800" y="4307034"/>
              <a:ext cx="487788"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685800" y="2389248"/>
            <a:ext cx="10629900" cy="902336"/>
          </a:xfrm>
          <a:prstGeom prst="rect">
            <a:avLst/>
          </a:prstGeom>
          <a:solidFill>
            <a:srgbClr val="33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solidFill>
                <a:schemeClr val="bg1"/>
              </a:solidFill>
            </a:endParaRPr>
          </a:p>
        </p:txBody>
      </p:sp>
      <p:cxnSp>
        <p:nvCxnSpPr>
          <p:cNvPr id="84" name="Straight Arrow Connector 83"/>
          <p:cNvCxnSpPr>
            <a:endCxn id="31" idx="0"/>
          </p:cNvCxnSpPr>
          <p:nvPr/>
        </p:nvCxnSpPr>
        <p:spPr>
          <a:xfrm flipH="1">
            <a:off x="1581151" y="3238500"/>
            <a:ext cx="0" cy="651167"/>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44" idx="0"/>
          </p:cNvCxnSpPr>
          <p:nvPr/>
        </p:nvCxnSpPr>
        <p:spPr>
          <a:xfrm flipH="1" flipV="1">
            <a:off x="10591800" y="3238500"/>
            <a:ext cx="8142" cy="651166"/>
          </a:xfrm>
          <a:prstGeom prst="straightConnector1">
            <a:avLst/>
          </a:prstGeom>
          <a:ln w="1270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6" name="Rectangle 465"/>
          <p:cNvSpPr/>
          <p:nvPr/>
        </p:nvSpPr>
        <p:spPr>
          <a:xfrm>
            <a:off x="5882640" y="2575530"/>
            <a:ext cx="426720" cy="584775"/>
          </a:xfrm>
          <a:prstGeom prst="rect">
            <a:avLst/>
          </a:prstGeom>
        </p:spPr>
        <p:txBody>
          <a:bodyPr wrap="none">
            <a:spAutoFit/>
          </a:bodyPr>
          <a:lstStyle/>
          <a:p>
            <a:pPr algn="ctr"/>
            <a:r>
              <a:rPr lang="en-US" sz="3200" dirty="0" smtClean="0">
                <a:solidFill>
                  <a:schemeClr val="bg1"/>
                </a:solidFill>
              </a:rPr>
              <a:t>X</a:t>
            </a:r>
            <a:endParaRPr lang="en-US" sz="3200" dirty="0">
              <a:solidFill>
                <a:schemeClr val="bg1"/>
              </a:solidFill>
            </a:endParaRPr>
          </a:p>
        </p:txBody>
      </p:sp>
      <p:sp>
        <p:nvSpPr>
          <p:cNvPr id="55" name="Rounded Rectangle 54"/>
          <p:cNvSpPr/>
          <p:nvPr/>
        </p:nvSpPr>
        <p:spPr>
          <a:xfrm>
            <a:off x="76200" y="5549900"/>
            <a:ext cx="12077700" cy="11641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Can’t pipeline: must do x = g(x</a:t>
            </a:r>
            <a:r>
              <a:rPr lang="en-US" sz="4000" smtClean="0"/>
              <a:t>) atomically in 1 </a:t>
            </a:r>
            <a:r>
              <a:rPr lang="en-US" sz="4000" dirty="0" smtClean="0"/>
              <a:t>stage</a:t>
            </a:r>
            <a:endParaRPr lang="en-US" sz="4000" dirty="0"/>
          </a:p>
        </p:txBody>
      </p:sp>
      <p:sp>
        <p:nvSpPr>
          <p:cNvPr id="56" name="Rounded Rectangle 55"/>
          <p:cNvSpPr/>
          <p:nvPr/>
        </p:nvSpPr>
        <p:spPr>
          <a:xfrm>
            <a:off x="7391400" y="3886200"/>
            <a:ext cx="1943100" cy="834734"/>
          </a:xfrm>
          <a:prstGeom prst="roundRect">
            <a:avLst/>
          </a:prstGeom>
          <a:solidFill>
            <a:schemeClr val="accent4">
              <a:lumMod val="40000"/>
              <a:lumOff val="60000"/>
            </a:schemeClr>
          </a:solid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err="1" smtClean="0">
                <a:latin typeface="Gadugi" panose="020B0502040204020203" pitchFamily="34" charset="0"/>
              </a:rPr>
              <a:t>p.tn</a:t>
            </a:r>
            <a:r>
              <a:rPr lang="en-US" sz="2400" dirty="0" smtClean="0">
                <a:latin typeface="Gadugi" panose="020B0502040204020203" pitchFamily="34" charset="0"/>
              </a:rPr>
              <a:t> =</a:t>
            </a:r>
          </a:p>
          <a:p>
            <a:pPr algn="ctr"/>
            <a:r>
              <a:rPr lang="en-US" sz="2400" dirty="0" err="1" smtClean="0">
                <a:latin typeface="Gadugi" panose="020B0502040204020203" pitchFamily="34" charset="0"/>
              </a:rPr>
              <a:t>sn</a:t>
            </a:r>
            <a:r>
              <a:rPr lang="en-US" sz="2400" dirty="0" smtClean="0">
                <a:latin typeface="Gadugi" panose="020B0502040204020203" pitchFamily="34" charset="0"/>
              </a:rPr>
              <a:t>(</a:t>
            </a:r>
            <a:r>
              <a:rPr lang="en-US" sz="2400" dirty="0" err="1" smtClean="0">
                <a:latin typeface="Gadugi" panose="020B0502040204020203" pitchFamily="34" charset="0"/>
              </a:rPr>
              <a:t>p.t</a:t>
            </a:r>
            <a:r>
              <a:rPr lang="en-US" sz="2400" dirty="0" smtClean="0">
                <a:latin typeface="Gadugi" panose="020B0502040204020203" pitchFamily="34" charset="0"/>
              </a:rPr>
              <a:t>_{n-1})</a:t>
            </a:r>
            <a:endParaRPr lang="en-US" sz="2400" dirty="0"/>
          </a:p>
        </p:txBody>
      </p:sp>
      <p:cxnSp>
        <p:nvCxnSpPr>
          <p:cNvPr id="63" name="Straight Arrow Connector 62"/>
          <p:cNvCxnSpPr>
            <a:stCxn id="56" idx="3"/>
            <a:endCxn id="44" idx="1"/>
          </p:cNvCxnSpPr>
          <p:nvPr/>
        </p:nvCxnSpPr>
        <p:spPr>
          <a:xfrm>
            <a:off x="9334500" y="4303567"/>
            <a:ext cx="571499" cy="3467"/>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2578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56769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6096000" y="3810000"/>
            <a:ext cx="342900" cy="3429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p:cNvSpPr/>
          <p:nvPr/>
        </p:nvSpPr>
        <p:spPr>
          <a:xfrm>
            <a:off x="6591300" y="1676400"/>
            <a:ext cx="5600700" cy="11260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1. Throughput is 1/N</a:t>
            </a:r>
          </a:p>
          <a:p>
            <a:pPr algn="ctr"/>
            <a:r>
              <a:rPr lang="en-US" sz="4000" dirty="0" smtClean="0"/>
              <a:t>2. X is shared</a:t>
            </a:r>
            <a:endParaRPr lang="en-US" sz="4000" dirty="0"/>
          </a:p>
        </p:txBody>
      </p:sp>
      <p:sp>
        <p:nvSpPr>
          <p:cNvPr id="461" name="TextBox 460"/>
          <p:cNvSpPr txBox="1"/>
          <p:nvPr/>
        </p:nvSpPr>
        <p:spPr>
          <a:xfrm>
            <a:off x="5105400" y="4419600"/>
            <a:ext cx="1560042" cy="523220"/>
          </a:xfrm>
          <a:prstGeom prst="rect">
            <a:avLst/>
          </a:prstGeom>
          <a:noFill/>
        </p:spPr>
        <p:txBody>
          <a:bodyPr wrap="none" rtlCol="0">
            <a:spAutoFit/>
          </a:bodyPr>
          <a:lstStyle/>
          <a:p>
            <a:r>
              <a:rPr lang="en-US" sz="2800" dirty="0" smtClean="0"/>
              <a:t>N stages</a:t>
            </a:r>
            <a:endParaRPr lang="en-US" sz="2800" dirty="0"/>
          </a:p>
        </p:txBody>
      </p:sp>
    </p:spTree>
    <p:extLst>
      <p:ext uri="{BB962C8B-B14F-4D97-AF65-F5344CB8AC3E}">
        <p14:creationId xmlns:p14="http://schemas.microsoft.com/office/powerpoint/2010/main" val="182556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bg/>
                                          </p:spTgt>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69">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xit" presetSubtype="0" fill="hold" nodeType="withEffect" nodePh="1">
                                  <p:stCondLst>
                                    <p:cond delay="0"/>
                                  </p:stCondLst>
                                  <p:endCondLst>
                                    <p:cond evt="begin" delay="0">
                                      <p:tn val="25"/>
                                    </p:cond>
                                  </p:endCondLst>
                                  <p:childTnLst>
                                    <p:set>
                                      <p:cBhvr>
                                        <p:cTn id="26" dur="1" fill="hold">
                                          <p:stCondLst>
                                            <p:cond delay="0"/>
                                          </p:stCondLst>
                                        </p:cTn>
                                        <p:tgtEl>
                                          <p:spTgt spid="69">
                                            <p:txEl>
                                              <p:pRg st="0" end="0"/>
                                            </p:txEl>
                                          </p:spTgt>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9" grpId="0" uiExpand="1" build="allAtOnce" animBg="1"/>
      <p:bldP spid="466" grpId="0"/>
      <p:bldP spid="55" grpId="0" animBg="1"/>
      <p:bldP spid="56" grpId="0" animBg="1"/>
      <p:bldP spid="38" grpId="0" animBg="1"/>
      <p:bldP spid="92" grpId="0" animBg="1"/>
      <p:bldP spid="93" grpId="0" animBg="1"/>
      <p:bldP spid="127" grpId="0" animBg="1"/>
      <p:bldP spid="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Create one node for each instruction</a:t>
            </a:r>
            <a:endParaRPr lang="en-US" sz="2400" dirty="0">
              <a:latin typeface="+mj-lt"/>
              <a:cs typeface="Seravek"/>
            </a:endParaRPr>
          </a:p>
        </p:txBody>
      </p:sp>
      <p:sp>
        <p:nvSpPr>
          <p:cNvPr id="2" name="Title 1"/>
          <p:cNvSpPr>
            <a:spLocks noGrp="1"/>
          </p:cNvSpPr>
          <p:nvPr>
            <p:ph type="title"/>
          </p:nvPr>
        </p:nvSpPr>
        <p:spPr/>
        <p:txBody>
          <a:bodyPr/>
          <a:lstStyle/>
          <a:p>
            <a:r>
              <a:rPr lang="en-US" dirty="0" smtClean="0">
                <a:latin typeface="+mj-lt"/>
              </a:rPr>
              <a:t>Code pipelining: an example</a:t>
            </a:r>
            <a:endParaRPr lang="en-US" dirty="0">
              <a:latin typeface="+mj-lt"/>
            </a:endParaRPr>
          </a:p>
        </p:txBody>
      </p:sp>
      <p:sp>
        <p:nvSpPr>
          <p:cNvPr id="28" name="Rounded Rectangle 27"/>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9" name="Rounded Rectangle 28"/>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3" name="Rounded Rectangle 32"/>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4" name="Rounded Rectangle 33"/>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5" name="Rounded Rectangle 34"/>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54136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Stateless</a:t>
            </a:r>
          </a:p>
          <a:p>
            <a:pPr algn="ctr"/>
            <a:r>
              <a:rPr lang="en-US" sz="2400" dirty="0" smtClean="0">
                <a:latin typeface="+mj-lt"/>
                <a:cs typeface="Seravek"/>
              </a:rPr>
              <a:t>(intra-packet)</a:t>
            </a:r>
          </a:p>
          <a:p>
            <a:pPr algn="ctr"/>
            <a:r>
              <a:rPr lang="en-US" sz="2400" dirty="0" smtClean="0">
                <a:latin typeface="+mj-lt"/>
                <a:cs typeface="Seravek"/>
              </a:rPr>
              <a:t>dependencies</a:t>
            </a:r>
            <a:endParaRPr lang="en-US" sz="2400" dirty="0">
              <a:latin typeface="+mj-lt"/>
              <a:cs typeface="Seravek"/>
            </a:endParaRPr>
          </a:p>
        </p:txBody>
      </p:sp>
      <p:cxnSp>
        <p:nvCxnSpPr>
          <p:cNvPr id="60" name="Straight Arrow Connector 59"/>
          <p:cNvCxnSpPr>
            <a:stCxn id="62" idx="2"/>
            <a:endCxn id="6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63" idx="2"/>
            <a:endCxn id="6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2" name="Rounded Rectangle 61"/>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63" name="Rounded Rectangle 6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64" name="Rounded Rectangle 6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65" name="Rounded Rectangle 6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66" name="Rounded Rectangle 6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67" name="Curved Connector 66"/>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p:cNvCxnSpPr>
            <a:stCxn id="64" idx="1"/>
          </p:cNvCxnSpPr>
          <p:nvPr/>
        </p:nvCxnSpPr>
        <p:spPr>
          <a:xfrm rot="10800000" flipH="1" flipV="1">
            <a:off x="770677" y="3220945"/>
            <a:ext cx="1663252" cy="2335677"/>
          </a:xfrm>
          <a:prstGeom prst="curvedConnector4">
            <a:avLst>
              <a:gd name="adj1" fmla="val 372"/>
              <a:gd name="adj2" fmla="val 10044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Code pipelining: an example</a:t>
            </a:r>
            <a:endParaRPr lang="en-US" dirty="0"/>
          </a:p>
        </p:txBody>
      </p:sp>
    </p:spTree>
    <p:extLst>
      <p:ext uri="{BB962C8B-B14F-4D97-AF65-F5344CB8AC3E}">
        <p14:creationId xmlns:p14="http://schemas.microsoft.com/office/powerpoint/2010/main" val="122415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9" name="Rounded Rectangle 38"/>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err="1" smtClean="0">
                <a:solidFill>
                  <a:srgbClr val="FF0000"/>
                </a:solidFill>
                <a:latin typeface="+mj-lt"/>
                <a:cs typeface="Seravek"/>
              </a:rPr>
              <a:t>Stateful</a:t>
            </a:r>
            <a:endParaRPr lang="en-US" sz="2400" dirty="0">
              <a:solidFill>
                <a:srgbClr val="FF0000"/>
              </a:solidFill>
              <a:latin typeface="+mj-lt"/>
              <a:cs typeface="Seravek"/>
            </a:endParaRPr>
          </a:p>
          <a:p>
            <a:pPr algn="ctr"/>
            <a:r>
              <a:rPr lang="en-US" sz="2400" dirty="0" smtClean="0">
                <a:solidFill>
                  <a:srgbClr val="FF0000"/>
                </a:solidFill>
                <a:latin typeface="+mj-lt"/>
                <a:cs typeface="Seravek"/>
              </a:rPr>
              <a:t>(inter-packet) dependencies</a:t>
            </a:r>
            <a:endParaRPr lang="en-US" sz="2400" dirty="0">
              <a:solidFill>
                <a:srgbClr val="FF0000"/>
              </a:solidFill>
              <a:latin typeface="+mj-lt"/>
              <a:cs typeface="Seravek"/>
            </a:endParaRPr>
          </a:p>
        </p:txBody>
      </p:sp>
      <p:cxnSp>
        <p:nvCxnSpPr>
          <p:cNvPr id="29" name="Straight Arrow Connector 28"/>
          <p:cNvCxnSpPr>
            <a:stCxn id="31" idx="2"/>
            <a:endCxn id="32"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32" idx="2"/>
            <a:endCxn id="34"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32" name="Rounded Rectangle 31"/>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34" name="Rounded Rectangle 33"/>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latin typeface="+mj-lt"/>
              <a:cs typeface="Seravek"/>
            </a:endParaRPr>
          </a:p>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a:p>
            <a:pPr defTabSz="539347">
              <a:lnSpc>
                <a:spcPct val="90000"/>
              </a:lnSpc>
              <a:spcBef>
                <a:spcPct val="0"/>
              </a:spcBef>
              <a:spcAft>
                <a:spcPct val="35000"/>
              </a:spcAft>
              <a:defRPr/>
            </a:pPr>
            <a:endParaRPr lang="en-US" sz="3000" kern="0" dirty="0">
              <a:latin typeface="+mj-lt"/>
              <a:cs typeface="Seravek"/>
            </a:endParaRPr>
          </a:p>
        </p:txBody>
      </p:sp>
      <p:sp>
        <p:nvSpPr>
          <p:cNvPr id="35" name="Rounded Rectangle 34"/>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36" name="Rounded Rectangle 35"/>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38" name="Curved Connector 37"/>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4"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p:cNvCxnSpPr>
            <a:stCxn id="31" idx="1"/>
            <a:endCxn id="35"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79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p:cNvSpPr/>
          <p:nvPr/>
        </p:nvSpPr>
        <p:spPr>
          <a:xfrm>
            <a:off x="190500" y="1409700"/>
            <a:ext cx="7124700" cy="43815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5" name="Rounded Rectangle 24"/>
          <p:cNvSpPr/>
          <p:nvPr/>
        </p:nvSpPr>
        <p:spPr>
          <a:xfrm>
            <a:off x="1219200" y="3511200"/>
            <a:ext cx="6440478" cy="178271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65" name="Rounded Rectangle 64"/>
          <p:cNvSpPr/>
          <p:nvPr/>
        </p:nvSpPr>
        <p:spPr>
          <a:xfrm>
            <a:off x="1676399" y="3733800"/>
            <a:ext cx="4648201" cy="125154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42" name="Rounded Rectangle 41"/>
          <p:cNvSpPr/>
          <p:nvPr/>
        </p:nvSpPr>
        <p:spPr>
          <a:xfrm>
            <a:off x="8229600" y="2819400"/>
            <a:ext cx="3554666" cy="1676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Strongly connected components (SCCs)</a:t>
            </a:r>
          </a:p>
          <a:p>
            <a:pPr algn="ctr"/>
            <a:r>
              <a:rPr lang="en-US" sz="2400" dirty="0" smtClean="0">
                <a:latin typeface="+mj-lt"/>
                <a:cs typeface="Seravek"/>
              </a:rPr>
              <a:t>(Lam (1988):</a:t>
            </a:r>
          </a:p>
          <a:p>
            <a:pPr algn="ctr"/>
            <a:r>
              <a:rPr lang="en-US" sz="2400" dirty="0" smtClean="0">
                <a:latin typeface="+mj-lt"/>
                <a:cs typeface="Seravek"/>
              </a:rPr>
              <a:t>Software pipelining)</a:t>
            </a:r>
            <a:endParaRPr lang="en-US" sz="2400" dirty="0">
              <a:latin typeface="+mj-lt"/>
              <a:cs typeface="Seravek"/>
            </a:endParaRPr>
          </a:p>
        </p:txBody>
      </p:sp>
      <p:cxnSp>
        <p:nvCxnSpPr>
          <p:cNvPr id="31" name="Straight Arrow Connector 30"/>
          <p:cNvCxnSpPr>
            <a:stCxn id="33" idx="2"/>
            <a:endCxn id="43" idx="0"/>
          </p:cNvCxnSpPr>
          <p:nvPr/>
        </p:nvCxnSpPr>
        <p:spPr>
          <a:xfrm>
            <a:off x="3943350" y="1943100"/>
            <a:ext cx="1862" cy="34318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43" idx="2"/>
            <a:endCxn id="48" idx="0"/>
          </p:cNvCxnSpPr>
          <p:nvPr/>
        </p:nvCxnSpPr>
        <p:spPr>
          <a:xfrm flipH="1">
            <a:off x="3941713" y="2661245"/>
            <a:ext cx="3499" cy="35347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2514600" y="1592288"/>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43" name="Rounded Rectangle 42"/>
          <p:cNvSpPr/>
          <p:nvPr/>
        </p:nvSpPr>
        <p:spPr>
          <a:xfrm>
            <a:off x="1790925" y="2286286"/>
            <a:ext cx="4308573"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pkt.tmp</a:t>
            </a:r>
            <a:r>
              <a:rPr lang="en-US" sz="3000" kern="0" dirty="0" smtClean="0">
                <a:latin typeface="+mj-lt"/>
                <a:cs typeface="Seravek"/>
              </a:rPr>
              <a:t> = </a:t>
            </a:r>
            <a:r>
              <a:rPr lang="en-US" sz="3000" kern="0" dirty="0" err="1" smtClean="0">
                <a:latin typeface="+mj-lt"/>
                <a:cs typeface="Seravek"/>
              </a:rPr>
              <a:t>pkt.old</a:t>
            </a:r>
            <a:r>
              <a:rPr lang="en-US" sz="3000" kern="0" dirty="0" smtClean="0">
                <a:latin typeface="+mj-lt"/>
                <a:cs typeface="Seravek"/>
              </a:rPr>
              <a:t> == 9</a:t>
            </a:r>
            <a:endParaRPr lang="en-US" sz="3000" kern="0" dirty="0">
              <a:latin typeface="+mj-lt"/>
              <a:cs typeface="Seravek"/>
            </a:endParaRPr>
          </a:p>
        </p:txBody>
      </p:sp>
      <p:sp>
        <p:nvSpPr>
          <p:cNvPr id="48" name="Rounded Rectangle 47"/>
          <p:cNvSpPr/>
          <p:nvPr/>
        </p:nvSpPr>
        <p:spPr>
          <a:xfrm>
            <a:off x="770677" y="301472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dirty="0" err="1" smtClean="0">
                <a:latin typeface="+mj-lt"/>
                <a:cs typeface="Seravek"/>
              </a:rPr>
              <a:t>pkt.new</a:t>
            </a:r>
            <a:r>
              <a:rPr lang="en-US" sz="3000" dirty="0" smtClean="0">
                <a:latin typeface="+mj-lt"/>
                <a:cs typeface="Seravek"/>
              </a:rPr>
              <a:t> </a:t>
            </a:r>
            <a:r>
              <a:rPr lang="en-US" sz="3000" dirty="0">
                <a:latin typeface="+mj-lt"/>
                <a:cs typeface="Seravek"/>
              </a:rPr>
              <a:t>= </a:t>
            </a:r>
            <a:r>
              <a:rPr lang="en-US" sz="3000" dirty="0" err="1">
                <a:latin typeface="+mj-lt"/>
                <a:cs typeface="Seravek"/>
              </a:rPr>
              <a:t>pkt.tmp</a:t>
            </a:r>
            <a:r>
              <a:rPr lang="en-US" sz="3000" dirty="0">
                <a:latin typeface="+mj-lt"/>
                <a:cs typeface="Seravek"/>
              </a:rPr>
              <a:t> ? 0 </a:t>
            </a:r>
            <a:r>
              <a:rPr lang="en-US" sz="3000" dirty="0" smtClean="0">
                <a:latin typeface="+mj-lt"/>
                <a:cs typeface="Seravek"/>
              </a:rPr>
              <a:t>: (</a:t>
            </a:r>
            <a:r>
              <a:rPr lang="en-US" sz="3000" dirty="0" err="1">
                <a:latin typeface="+mj-lt"/>
                <a:cs typeface="Seravek"/>
              </a:rPr>
              <a:t>pkt.old</a:t>
            </a:r>
            <a:r>
              <a:rPr lang="en-US" sz="3000" dirty="0">
                <a:latin typeface="+mj-lt"/>
                <a:cs typeface="Seravek"/>
              </a:rPr>
              <a:t> + 1</a:t>
            </a:r>
            <a:r>
              <a:rPr lang="en-US" sz="3000" dirty="0" smtClean="0">
                <a:latin typeface="+mj-lt"/>
                <a:cs typeface="Seravek"/>
              </a:rPr>
              <a:t>)</a:t>
            </a:r>
            <a:endParaRPr lang="en-US" sz="3000" dirty="0">
              <a:latin typeface="+mj-lt"/>
              <a:cs typeface="Seravek"/>
            </a:endParaRPr>
          </a:p>
        </p:txBody>
      </p:sp>
      <p:sp>
        <p:nvSpPr>
          <p:cNvPr id="53" name="Rounded Rectangle 52"/>
          <p:cNvSpPr/>
          <p:nvPr/>
        </p:nvSpPr>
        <p:spPr>
          <a:xfrm>
            <a:off x="2433929" y="5362128"/>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latin typeface="+mj-lt"/>
                <a:cs typeface="Seravek"/>
              </a:rPr>
              <a:t> = </a:t>
            </a:r>
            <a:r>
              <a:rPr lang="en-US" sz="3000" kern="0" dirty="0" err="1" smtClean="0">
                <a:latin typeface="+mj-lt"/>
                <a:cs typeface="Seravek"/>
              </a:rPr>
              <a:t>pkt.new</a:t>
            </a:r>
            <a:endParaRPr lang="en-US" sz="3000" kern="0" dirty="0">
              <a:latin typeface="+mj-lt"/>
              <a:cs typeface="Seravek"/>
            </a:endParaRPr>
          </a:p>
        </p:txBody>
      </p:sp>
      <p:sp>
        <p:nvSpPr>
          <p:cNvPr id="54" name="Rounded Rectangle 53"/>
          <p:cNvSpPr/>
          <p:nvPr/>
        </p:nvSpPr>
        <p:spPr>
          <a:xfrm>
            <a:off x="1820538" y="3886200"/>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cxnSp>
        <p:nvCxnSpPr>
          <p:cNvPr id="55" name="Curved Connector 54"/>
          <p:cNvCxnSpPr/>
          <p:nvPr/>
        </p:nvCxnSpPr>
        <p:spPr>
          <a:xfrm>
            <a:off x="6084922" y="2473766"/>
            <a:ext cx="29613" cy="1890154"/>
          </a:xfrm>
          <a:prstGeom prst="curvedConnector3">
            <a:avLst>
              <a:gd name="adj1" fmla="val 441879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p:cNvCxnSpPr>
            <a:stCxn id="48" idx="1"/>
          </p:cNvCxnSpPr>
          <p:nvPr/>
        </p:nvCxnSpPr>
        <p:spPr>
          <a:xfrm rot="10800000" flipH="1" flipV="1">
            <a:off x="770677" y="3220945"/>
            <a:ext cx="1663252" cy="2335677"/>
          </a:xfrm>
          <a:prstGeom prst="curvedConnector4">
            <a:avLst>
              <a:gd name="adj1" fmla="val -1857"/>
              <a:gd name="adj2" fmla="val 7875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33" idx="1"/>
            <a:endCxn id="53" idx="1"/>
          </p:cNvCxnSpPr>
          <p:nvPr/>
        </p:nvCxnSpPr>
        <p:spPr>
          <a:xfrm rot="10800000" flipV="1">
            <a:off x="2433930" y="1767694"/>
            <a:ext cx="80671" cy="3770870"/>
          </a:xfrm>
          <a:prstGeom prst="curvedConnector3">
            <a:avLst>
              <a:gd name="adj1" fmla="val 2803534"/>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893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22" name="Rounded Rectangle 21"/>
          <p:cNvSpPr/>
          <p:nvPr/>
        </p:nvSpPr>
        <p:spPr>
          <a:xfrm>
            <a:off x="2554277" y="2247900"/>
            <a:ext cx="2857500" cy="35081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pkt.old</a:t>
            </a:r>
            <a:r>
              <a:rPr lang="en-US" sz="3000" kern="0" dirty="0" smtClean="0">
                <a:latin typeface="+mj-lt"/>
                <a:cs typeface="Seravek"/>
              </a:rPr>
              <a:t> =</a:t>
            </a:r>
            <a:r>
              <a:rPr lang="en-US" sz="3000" kern="0" dirty="0" smtClean="0">
                <a:solidFill>
                  <a:prstClr val="white"/>
                </a:solidFill>
                <a:latin typeface="+mj-lt"/>
                <a:cs typeface="Seravek"/>
              </a:rPr>
              <a:t> </a:t>
            </a:r>
            <a:r>
              <a:rPr lang="en-US" sz="3000" kern="0" dirty="0" smtClean="0">
                <a:solidFill>
                  <a:srgbClr val="FF0000"/>
                </a:solidFill>
                <a:latin typeface="+mj-lt"/>
                <a:cs typeface="Seravek"/>
              </a:rPr>
              <a:t>count</a:t>
            </a:r>
            <a:endParaRPr lang="en-US" sz="3000" kern="0" dirty="0">
              <a:solidFill>
                <a:srgbClr val="FF0000"/>
              </a:solidFill>
              <a:latin typeface="+mj-lt"/>
              <a:cs typeface="Seravek"/>
            </a:endParaRPr>
          </a:p>
        </p:txBody>
      </p:sp>
      <p:sp>
        <p:nvSpPr>
          <p:cNvPr id="23" name="Rounded Rectangle 22"/>
          <p:cNvSpPr/>
          <p:nvPr/>
        </p:nvSpPr>
        <p:spPr>
          <a:xfrm>
            <a:off x="1758556" y="2603830"/>
            <a:ext cx="4396266" cy="374959"/>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solidFill>
                  <a:srgbClr val="000000"/>
                </a:solidFill>
                <a:latin typeface="+mj-lt"/>
                <a:cs typeface="Seravek"/>
              </a:rPr>
              <a:t>pkt.tmp</a:t>
            </a:r>
            <a:r>
              <a:rPr lang="en-US" sz="3000" kern="0" dirty="0" smtClean="0">
                <a:solidFill>
                  <a:srgbClr val="000000"/>
                </a:solidFill>
                <a:latin typeface="+mj-lt"/>
                <a:cs typeface="Seravek"/>
              </a:rPr>
              <a:t> = </a:t>
            </a:r>
            <a:r>
              <a:rPr lang="en-US" sz="3000" kern="0" dirty="0" err="1" smtClean="0">
                <a:solidFill>
                  <a:srgbClr val="000000"/>
                </a:solidFill>
                <a:latin typeface="+mj-lt"/>
                <a:cs typeface="Seravek"/>
              </a:rPr>
              <a:t>pkt.old</a:t>
            </a:r>
            <a:r>
              <a:rPr lang="en-US" sz="3000" kern="0" dirty="0" smtClean="0">
                <a:solidFill>
                  <a:srgbClr val="000000"/>
                </a:solidFill>
                <a:latin typeface="+mj-lt"/>
                <a:cs typeface="Seravek"/>
              </a:rPr>
              <a:t> == 9</a:t>
            </a:r>
            <a:endParaRPr lang="en-US" sz="3000" kern="0" dirty="0">
              <a:solidFill>
                <a:srgbClr val="000000"/>
              </a:solidFill>
              <a:latin typeface="+mj-lt"/>
              <a:cs typeface="Seravek"/>
            </a:endParaRPr>
          </a:p>
        </p:txBody>
      </p:sp>
      <p:sp>
        <p:nvSpPr>
          <p:cNvPr id="24" name="Rounded Rectangle 23"/>
          <p:cNvSpPr/>
          <p:nvPr/>
        </p:nvSpPr>
        <p:spPr>
          <a:xfrm>
            <a:off x="811991" y="2971800"/>
            <a:ext cx="6342072" cy="41245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endParaRPr lang="en-US" sz="3000" dirty="0" smtClean="0">
              <a:solidFill>
                <a:schemeClr val="bg1"/>
              </a:solidFill>
              <a:latin typeface="+mj-lt"/>
              <a:cs typeface="Seravek"/>
            </a:endParaRPr>
          </a:p>
          <a:p>
            <a:pPr defTabSz="539347">
              <a:lnSpc>
                <a:spcPct val="90000"/>
              </a:lnSpc>
              <a:spcBef>
                <a:spcPct val="0"/>
              </a:spcBef>
              <a:spcAft>
                <a:spcPct val="35000"/>
              </a:spcAft>
              <a:defRPr/>
            </a:pPr>
            <a:r>
              <a:rPr lang="en-US" sz="3000" dirty="0" err="1" smtClean="0">
                <a:solidFill>
                  <a:srgbClr val="000000"/>
                </a:solidFill>
                <a:latin typeface="+mj-lt"/>
                <a:cs typeface="Seravek"/>
              </a:rPr>
              <a:t>pkt.new</a:t>
            </a:r>
            <a:r>
              <a:rPr lang="en-US" sz="3000" dirty="0" smtClean="0">
                <a:solidFill>
                  <a:srgbClr val="000000"/>
                </a:solidFill>
                <a:latin typeface="+mj-lt"/>
                <a:cs typeface="Seravek"/>
              </a:rPr>
              <a:t> </a:t>
            </a:r>
            <a:r>
              <a:rPr lang="en-US" sz="3000" dirty="0">
                <a:solidFill>
                  <a:srgbClr val="000000"/>
                </a:solidFill>
                <a:latin typeface="+mj-lt"/>
                <a:cs typeface="Seravek"/>
              </a:rPr>
              <a:t>= </a:t>
            </a:r>
            <a:r>
              <a:rPr lang="en-US" sz="3000" dirty="0" err="1">
                <a:solidFill>
                  <a:srgbClr val="000000"/>
                </a:solidFill>
                <a:latin typeface="+mj-lt"/>
                <a:cs typeface="Seravek"/>
              </a:rPr>
              <a:t>pkt.tmp</a:t>
            </a:r>
            <a:r>
              <a:rPr lang="en-US" sz="3000" dirty="0">
                <a:solidFill>
                  <a:srgbClr val="000000"/>
                </a:solidFill>
                <a:latin typeface="+mj-lt"/>
                <a:cs typeface="Seravek"/>
              </a:rPr>
              <a:t> ? 0 </a:t>
            </a:r>
            <a:r>
              <a:rPr lang="en-US" sz="3000" dirty="0" smtClean="0">
                <a:solidFill>
                  <a:srgbClr val="000000"/>
                </a:solidFill>
                <a:latin typeface="+mj-lt"/>
                <a:cs typeface="Seravek"/>
              </a:rPr>
              <a:t>: (</a:t>
            </a:r>
            <a:r>
              <a:rPr lang="en-US" sz="3000" dirty="0" err="1">
                <a:solidFill>
                  <a:srgbClr val="000000"/>
                </a:solidFill>
                <a:latin typeface="+mj-lt"/>
                <a:cs typeface="Seravek"/>
              </a:rPr>
              <a:t>pkt.old</a:t>
            </a:r>
            <a:r>
              <a:rPr lang="en-US" sz="3000" dirty="0">
                <a:solidFill>
                  <a:srgbClr val="000000"/>
                </a:solidFill>
                <a:latin typeface="+mj-lt"/>
                <a:cs typeface="Seravek"/>
              </a:rPr>
              <a:t> + 1);</a:t>
            </a:r>
          </a:p>
          <a:p>
            <a:pPr defTabSz="539347">
              <a:lnSpc>
                <a:spcPct val="90000"/>
              </a:lnSpc>
              <a:spcBef>
                <a:spcPct val="0"/>
              </a:spcBef>
              <a:spcAft>
                <a:spcPct val="35000"/>
              </a:spcAft>
              <a:defRPr/>
            </a:pPr>
            <a:endParaRPr lang="en-US" sz="3000" kern="0" dirty="0">
              <a:solidFill>
                <a:prstClr val="white"/>
              </a:solidFill>
              <a:latin typeface="+mj-lt"/>
              <a:cs typeface="Seravek"/>
            </a:endParaRPr>
          </a:p>
        </p:txBody>
      </p:sp>
      <p:sp>
        <p:nvSpPr>
          <p:cNvPr id="30" name="Rounded Rectangle 29"/>
          <p:cNvSpPr/>
          <p:nvPr/>
        </p:nvSpPr>
        <p:spPr>
          <a:xfrm>
            <a:off x="2364079" y="3401730"/>
            <a:ext cx="3098198" cy="352872"/>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smtClean="0">
                <a:solidFill>
                  <a:srgbClr val="FF0000"/>
                </a:solidFill>
                <a:latin typeface="+mj-lt"/>
                <a:cs typeface="Seravek"/>
              </a:rPr>
              <a:t>count</a:t>
            </a:r>
            <a:r>
              <a:rPr lang="en-US" sz="3000" kern="0" dirty="0" smtClean="0">
                <a:solidFill>
                  <a:prstClr val="white"/>
                </a:solidFill>
                <a:latin typeface="+mj-lt"/>
                <a:cs typeface="Seravek"/>
              </a:rPr>
              <a:t> </a:t>
            </a:r>
            <a:r>
              <a:rPr lang="en-US" sz="3000" kern="0" dirty="0" smtClean="0">
                <a:solidFill>
                  <a:srgbClr val="000000"/>
                </a:solidFill>
                <a:latin typeface="+mj-lt"/>
                <a:cs typeface="Seravek"/>
              </a:rPr>
              <a:t>= </a:t>
            </a:r>
            <a:r>
              <a:rPr lang="en-US" sz="3000" kern="0" dirty="0" err="1" smtClean="0">
                <a:solidFill>
                  <a:srgbClr val="000000"/>
                </a:solidFill>
                <a:latin typeface="+mj-lt"/>
                <a:cs typeface="Seravek"/>
              </a:rPr>
              <a:t>pkt.new</a:t>
            </a:r>
            <a:endParaRPr lang="en-US" sz="3000" kern="0" dirty="0">
              <a:solidFill>
                <a:srgbClr val="000000"/>
              </a:solidFill>
              <a:latin typeface="+mj-lt"/>
              <a:cs typeface="Seravek"/>
            </a:endParaRPr>
          </a:p>
        </p:txBody>
      </p:sp>
      <p:cxnSp>
        <p:nvCxnSpPr>
          <p:cNvPr id="29" name="Straight Arrow Connector 28"/>
          <p:cNvCxnSpPr>
            <a:endCxn id="49" idx="0"/>
          </p:cNvCxnSpPr>
          <p:nvPr/>
        </p:nvCxnSpPr>
        <p:spPr>
          <a:xfrm>
            <a:off x="3956689" y="3759396"/>
            <a:ext cx="0" cy="72900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5" name="Rounded Rectangle 24"/>
          <p:cNvSpPr/>
          <p:nvPr/>
        </p:nvSpPr>
        <p:spPr>
          <a:xfrm>
            <a:off x="8408734" y="2857500"/>
            <a:ext cx="27545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smtClean="0">
                <a:latin typeface="+mj-lt"/>
                <a:cs typeface="Seravek"/>
              </a:rPr>
              <a:t>Contract SCCs to form DAG</a:t>
            </a:r>
            <a:endParaRPr lang="en-US" sz="2400" dirty="0">
              <a:latin typeface="+mj-lt"/>
              <a:cs typeface="Seravek"/>
            </a:endParaRPr>
          </a:p>
        </p:txBody>
      </p:sp>
      <p:sp>
        <p:nvSpPr>
          <p:cNvPr id="49" name="Rounded Rectangle 48"/>
          <p:cNvSpPr/>
          <p:nvPr/>
        </p:nvSpPr>
        <p:spPr>
          <a:xfrm>
            <a:off x="1802402" y="4488399"/>
            <a:ext cx="4308573" cy="955440"/>
          </a:xfrm>
          <a:prstGeom prst="roundRect">
            <a:avLst/>
          </a:pr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rtlCol="0" anchor="ctr"/>
          <a:lstStyle/>
          <a:p>
            <a:pPr defTabSz="539347">
              <a:lnSpc>
                <a:spcPct val="90000"/>
              </a:lnSpc>
              <a:spcBef>
                <a:spcPct val="0"/>
              </a:spcBef>
              <a:spcAft>
                <a:spcPct val="35000"/>
              </a:spcAft>
              <a:defRPr/>
            </a:pPr>
            <a:r>
              <a:rPr lang="en-US" sz="3000" kern="0" dirty="0" err="1" smtClean="0">
                <a:latin typeface="+mj-lt"/>
                <a:cs typeface="Seravek"/>
              </a:rPr>
              <a:t>pkt.sample</a:t>
            </a:r>
            <a:r>
              <a:rPr lang="en-US" sz="3000" kern="0" dirty="0" smtClean="0">
                <a:latin typeface="+mj-lt"/>
                <a:cs typeface="Seravek"/>
              </a:rPr>
              <a:t> = </a:t>
            </a:r>
            <a:r>
              <a:rPr lang="en-US" sz="3000" kern="0" dirty="0" err="1" smtClean="0">
                <a:latin typeface="+mj-lt"/>
                <a:cs typeface="Seravek"/>
              </a:rPr>
              <a:t>pkt.tmp</a:t>
            </a:r>
            <a:r>
              <a:rPr lang="en-US" sz="3000" kern="0" dirty="0" smtClean="0">
                <a:latin typeface="+mj-lt"/>
                <a:cs typeface="Seravek"/>
              </a:rPr>
              <a:t> ?</a:t>
            </a:r>
          </a:p>
          <a:p>
            <a:pPr defTabSz="539347">
              <a:lnSpc>
                <a:spcPct val="90000"/>
              </a:lnSpc>
              <a:spcBef>
                <a:spcPct val="0"/>
              </a:spcBef>
              <a:spcAft>
                <a:spcPct val="35000"/>
              </a:spcAft>
              <a:defRPr/>
            </a:pPr>
            <a:r>
              <a:rPr lang="en-US" sz="3000" kern="0" dirty="0">
                <a:latin typeface="+mj-lt"/>
                <a:cs typeface="Seravek"/>
              </a:rPr>
              <a:t> </a:t>
            </a:r>
            <a:r>
              <a:rPr lang="en-US" sz="3000" kern="0" dirty="0" smtClean="0">
                <a:latin typeface="+mj-lt"/>
                <a:cs typeface="Seravek"/>
              </a:rPr>
              <a:t>                     </a:t>
            </a:r>
            <a:r>
              <a:rPr lang="en-US" sz="3000" kern="0" dirty="0" err="1" smtClean="0">
                <a:latin typeface="+mj-lt"/>
                <a:cs typeface="Seravek"/>
              </a:rPr>
              <a:t>pkt.src</a:t>
            </a:r>
            <a:r>
              <a:rPr lang="en-US" sz="3000" kern="0" dirty="0" smtClean="0">
                <a:latin typeface="+mj-lt"/>
                <a:cs typeface="Seravek"/>
              </a:rPr>
              <a:t> : 0</a:t>
            </a:r>
            <a:endParaRPr lang="en-US" sz="3000" kern="0" dirty="0">
              <a:latin typeface="+mj-lt"/>
              <a:cs typeface="Seravek"/>
            </a:endParaRPr>
          </a:p>
        </p:txBody>
      </p:sp>
    </p:spTree>
    <p:extLst>
      <p:ext uri="{BB962C8B-B14F-4D97-AF65-F5344CB8AC3E}">
        <p14:creationId xmlns:p14="http://schemas.microsoft.com/office/powerpoint/2010/main" val="1837946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an example</a:t>
            </a:r>
            <a:endParaRPr lang="en-US" dirty="0">
              <a:latin typeface="+mj-lt"/>
            </a:endParaRPr>
          </a:p>
        </p:txBody>
      </p:sp>
      <p:sp>
        <p:nvSpPr>
          <p:cNvPr id="31" name="Rounded Rectangle 30"/>
          <p:cNvSpPr/>
          <p:nvPr/>
        </p:nvSpPr>
        <p:spPr>
          <a:xfrm>
            <a:off x="8408734" y="2857500"/>
            <a:ext cx="3592766" cy="1371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smtClean="0">
                <a:latin typeface="+mj-lt"/>
                <a:cs typeface="Seravek"/>
              </a:rPr>
              <a:t>After Depth-First Search</a:t>
            </a:r>
            <a:endParaRPr lang="en-US" sz="2400" dirty="0">
              <a:latin typeface="+mj-lt"/>
              <a:cs typeface="Seravek"/>
            </a:endParaRPr>
          </a:p>
        </p:txBody>
      </p:sp>
      <p:grpSp>
        <p:nvGrpSpPr>
          <p:cNvPr id="39" name="Group 38"/>
          <p:cNvGrpSpPr/>
          <p:nvPr/>
        </p:nvGrpSpPr>
        <p:grpSpPr>
          <a:xfrm>
            <a:off x="304800" y="985872"/>
            <a:ext cx="7444940" cy="2410133"/>
            <a:chOff x="5058974" y="1943100"/>
            <a:chExt cx="7239000" cy="2410133"/>
          </a:xfrm>
        </p:grpSpPr>
        <p:grpSp>
          <p:nvGrpSpPr>
            <p:cNvPr id="40" name="Group 39"/>
            <p:cNvGrpSpPr/>
            <p:nvPr/>
          </p:nvGrpSpPr>
          <p:grpSpPr>
            <a:xfrm>
              <a:off x="5058974" y="1943100"/>
              <a:ext cx="7239000" cy="2410133"/>
              <a:chOff x="-1800105" y="1921050"/>
              <a:chExt cx="8352683" cy="3377516"/>
            </a:xfrm>
          </p:grpSpPr>
          <p:sp>
            <p:nvSpPr>
              <p:cNvPr id="43" name="Freeform 42"/>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4" name="Freeform 43"/>
              <p:cNvSpPr/>
              <p:nvPr/>
            </p:nvSpPr>
            <p:spPr>
              <a:xfrm>
                <a:off x="-1800105" y="3004403"/>
                <a:ext cx="4830092" cy="2294163"/>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45" name="Freeform 44"/>
              <p:cNvSpPr/>
              <p:nvPr/>
            </p:nvSpPr>
            <p:spPr>
              <a:xfrm rot="5400000" flipV="1">
                <a:off x="3034811" y="4085049"/>
                <a:ext cx="320356" cy="263768"/>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chemeClr val="tx1">
                  <a:lumMod val="50000"/>
                  <a:lumOff val="50000"/>
                </a:schemeClr>
              </a:solidFill>
              <a:ln>
                <a:solidFill>
                  <a:schemeClr val="tx1"/>
                </a:solid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46" name="Freeform 45"/>
              <p:cNvSpPr/>
              <p:nvPr/>
            </p:nvSpPr>
            <p:spPr>
              <a:xfrm>
                <a:off x="3352996" y="3608021"/>
                <a:ext cx="3199582" cy="1352032"/>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pkt.sample</a:t>
                </a:r>
                <a:r>
                  <a:rPr lang="en-US" sz="2000" kern="0" dirty="0" smtClean="0">
                    <a:solidFill>
                      <a:srgbClr val="000000"/>
                    </a:solidFill>
                    <a:latin typeface="+mj-lt"/>
                    <a:cs typeface="Seravek"/>
                  </a:rPr>
                  <a:t> </a:t>
                </a:r>
                <a:r>
                  <a:rPr lang="en-US" sz="2000" kern="0" dirty="0">
                    <a:solidFill>
                      <a:srgbClr val="000000"/>
                    </a:solidFill>
                    <a:latin typeface="+mj-lt"/>
                    <a:cs typeface="Seravek"/>
                  </a:rPr>
                  <a:t>= </a:t>
                </a:r>
                <a:r>
                  <a:rPr lang="en-US" sz="2000" kern="0" dirty="0" err="1" smtClean="0">
                    <a:solidFill>
                      <a:srgbClr val="000000"/>
                    </a:solidFill>
                    <a:latin typeface="+mj-lt"/>
                    <a:cs typeface="Seravek"/>
                  </a:rPr>
                  <a:t>pkt.tmp</a:t>
                </a:r>
                <a:r>
                  <a:rPr lang="en-US" sz="2000" kern="0" dirty="0">
                    <a:solidFill>
                      <a:srgbClr val="000000"/>
                    </a:solidFill>
                    <a:latin typeface="+mj-lt"/>
                    <a:cs typeface="Seravek"/>
                  </a:rPr>
                  <a:t> </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pkt.src</a:t>
                </a:r>
                <a:r>
                  <a:rPr lang="en-US" sz="2000" kern="0" dirty="0" smtClean="0">
                    <a:solidFill>
                      <a:srgbClr val="000000"/>
                    </a:solidFill>
                    <a:latin typeface="+mj-lt"/>
                    <a:cs typeface="Seravek"/>
                  </a:rPr>
                  <a:t> : 0</a:t>
                </a:r>
                <a:endParaRPr lang="en-US" sz="2000" kern="0" dirty="0">
                  <a:solidFill>
                    <a:srgbClr val="000000"/>
                  </a:solidFill>
                  <a:latin typeface="+mj-lt"/>
                  <a:cs typeface="Seravek"/>
                </a:endParaRPr>
              </a:p>
            </p:txBody>
          </p:sp>
        </p:grpSp>
        <p:sp>
          <p:nvSpPr>
            <p:cNvPr id="41" name="TextBox 405"/>
            <p:cNvSpPr txBox="1"/>
            <p:nvPr/>
          </p:nvSpPr>
          <p:spPr>
            <a:xfrm>
              <a:off x="10189202" y="2362200"/>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2</a:t>
              </a:r>
            </a:p>
          </p:txBody>
        </p:sp>
        <p:sp>
          <p:nvSpPr>
            <p:cNvPr id="42" name="TextBox 405"/>
            <p:cNvSpPr txBox="1"/>
            <p:nvPr/>
          </p:nvSpPr>
          <p:spPr>
            <a:xfrm>
              <a:off x="6553200" y="2365366"/>
              <a:ext cx="1031051" cy="400110"/>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2000" kern="0" dirty="0">
                  <a:solidFill>
                    <a:prstClr val="black"/>
                  </a:solidFill>
                  <a:latin typeface="+mj-lt"/>
                  <a:cs typeface="Seravek"/>
                </a:rPr>
                <a:t>Stage </a:t>
              </a:r>
              <a:r>
                <a:rPr lang="en-US" sz="2000" kern="0" dirty="0" smtClean="0">
                  <a:solidFill>
                    <a:prstClr val="black"/>
                  </a:solidFill>
                  <a:latin typeface="+mj-lt"/>
                  <a:cs typeface="Seravek"/>
                </a:rPr>
                <a:t>1</a:t>
              </a:r>
              <a:endParaRPr lang="en-US" sz="2000" kern="0" dirty="0">
                <a:solidFill>
                  <a:prstClr val="black"/>
                </a:solidFill>
                <a:latin typeface="+mj-lt"/>
                <a:cs typeface="Seravek"/>
              </a:endParaRPr>
            </a:p>
          </p:txBody>
        </p:sp>
      </p:grpSp>
    </p:spTree>
    <p:extLst>
      <p:ext uri="{BB962C8B-B14F-4D97-AF65-F5344CB8AC3E}">
        <p14:creationId xmlns:p14="http://schemas.microsoft.com/office/powerpoint/2010/main" val="2047352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atoms</a:t>
            </a:r>
            <a:endParaRPr lang="en-US" dirty="0"/>
          </a:p>
        </p:txBody>
      </p:sp>
      <p:sp>
        <p:nvSpPr>
          <p:cNvPr id="8" name="Freeform 7"/>
          <p:cNvSpPr/>
          <p:nvPr/>
        </p:nvSpPr>
        <p:spPr>
          <a:xfrm rot="10800000" flipH="1">
            <a:off x="5135993" y="12727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13" name="Freeform 12"/>
          <p:cNvSpPr/>
          <p:nvPr/>
        </p:nvSpPr>
        <p:spPr>
          <a:xfrm>
            <a:off x="1905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4" name="Freeform 13"/>
          <p:cNvSpPr/>
          <p:nvPr/>
        </p:nvSpPr>
        <p:spPr>
          <a:xfrm>
            <a:off x="3086100" y="1790700"/>
            <a:ext cx="24765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pkt.x</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pkt.b</a:t>
            </a:r>
            <a:endParaRPr lang="en-US" sz="2000" kern="0" dirty="0">
              <a:solidFill>
                <a:srgbClr val="000000"/>
              </a:solidFill>
              <a:latin typeface="+mj-lt"/>
              <a:cs typeface="Seravek"/>
            </a:endParaRPr>
          </a:p>
        </p:txBody>
      </p:sp>
      <p:sp>
        <p:nvSpPr>
          <p:cNvPr id="18" name="Freeform 17"/>
          <p:cNvSpPr/>
          <p:nvPr/>
        </p:nvSpPr>
        <p:spPr>
          <a:xfrm>
            <a:off x="8610600" y="1790700"/>
            <a:ext cx="3162300" cy="609600"/>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pkt.c</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 (BINOP) </a:t>
            </a:r>
            <a:r>
              <a:rPr lang="en-US" sz="2000" kern="0" dirty="0" err="1" smtClean="0">
                <a:solidFill>
                  <a:srgbClr val="000000"/>
                </a:solidFill>
                <a:latin typeface="+mj-lt"/>
                <a:cs typeface="Seravek"/>
              </a:rPr>
              <a:t>pkt.b</a:t>
            </a:r>
            <a:endParaRPr lang="en-US" sz="2000" kern="0" dirty="0" smtClean="0">
              <a:solidFill>
                <a:srgbClr val="000000"/>
              </a:solidFill>
              <a:latin typeface="+mj-lt"/>
              <a:cs typeface="Seravek"/>
            </a:endParaRPr>
          </a:p>
        </p:txBody>
      </p:sp>
      <p:cxnSp>
        <p:nvCxnSpPr>
          <p:cNvPr id="23" name="Straight Arrow Connector 22"/>
          <p:cNvCxnSpPr/>
          <p:nvPr/>
        </p:nvCxnSpPr>
        <p:spPr>
          <a:xfrm>
            <a:off x="7124700" y="20193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4" name="Freeform 23"/>
          <p:cNvSpPr/>
          <p:nvPr/>
        </p:nvSpPr>
        <p:spPr>
          <a:xfrm>
            <a:off x="266700" y="3505200"/>
            <a:ext cx="1143000" cy="4694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000000"/>
                </a:solidFill>
                <a:latin typeface="+mj-lt"/>
                <a:cs typeface="Seravek"/>
              </a:rPr>
              <a:t>x = x + 1</a:t>
            </a:r>
            <a:endParaRPr lang="en-US" sz="2000" kern="0" dirty="0">
              <a:solidFill>
                <a:srgbClr val="000000"/>
              </a:solidFill>
              <a:latin typeface="+mj-lt"/>
              <a:cs typeface="Seravek"/>
            </a:endParaRPr>
          </a:p>
        </p:txBody>
      </p:sp>
      <p:sp>
        <p:nvSpPr>
          <p:cNvPr id="25" name="Freeform 24"/>
          <p:cNvSpPr/>
          <p:nvPr/>
        </p:nvSpPr>
        <p:spPr>
          <a:xfrm>
            <a:off x="8610600" y="3428999"/>
            <a:ext cx="2438400" cy="659985"/>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a:solidFill>
                  <a:srgbClr val="000000"/>
                </a:solidFill>
                <a:latin typeface="+mj-lt"/>
                <a:cs typeface="Seravek"/>
              </a:rPr>
              <a:t>x</a:t>
            </a:r>
            <a:r>
              <a:rPr lang="en-US" sz="2000" kern="0" dirty="0" smtClean="0">
                <a:solidFill>
                  <a:srgbClr val="000000"/>
                </a:solidFill>
                <a:latin typeface="+mj-lt"/>
                <a:cs typeface="Seravek"/>
              </a:rPr>
              <a:t> </a:t>
            </a:r>
            <a:r>
              <a:rPr lang="en-US" sz="2000" kern="0" dirty="0">
                <a:solidFill>
                  <a:srgbClr val="000000"/>
                </a:solidFill>
                <a:latin typeface="+mj-lt"/>
                <a:cs typeface="Seravek"/>
              </a:rPr>
              <a:t>= x</a:t>
            </a:r>
            <a:r>
              <a:rPr lang="en-US" sz="2000" kern="0" dirty="0" smtClean="0">
                <a:solidFill>
                  <a:srgbClr val="000000"/>
                </a:solidFill>
                <a:latin typeface="+mj-lt"/>
                <a:cs typeface="Seravek"/>
              </a:rPr>
              <a:t> + mux(C, </a:t>
            </a:r>
            <a:r>
              <a:rPr lang="en-US" sz="2000" kern="0" dirty="0" err="1" smtClean="0">
                <a:solidFill>
                  <a:srgbClr val="000000"/>
                </a:solidFill>
                <a:latin typeface="+mj-lt"/>
                <a:cs typeface="Seravek"/>
              </a:rPr>
              <a:t>pkt.a</a:t>
            </a:r>
            <a:r>
              <a:rPr lang="en-US" sz="2000" kern="0" dirty="0" smtClean="0">
                <a:solidFill>
                  <a:srgbClr val="000000"/>
                </a:solidFill>
                <a:latin typeface="+mj-lt"/>
                <a:cs typeface="Seravek"/>
              </a:rPr>
              <a:t>)</a:t>
            </a:r>
          </a:p>
        </p:txBody>
      </p:sp>
      <p:cxnSp>
        <p:nvCxnSpPr>
          <p:cNvPr id="26" name="Straight Arrow Connector 25"/>
          <p:cNvCxnSpPr/>
          <p:nvPr/>
        </p:nvCxnSpPr>
        <p:spPr>
          <a:xfrm>
            <a:off x="7124700" y="38100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724900" y="3009900"/>
            <a:ext cx="1473480" cy="369332"/>
          </a:xfrm>
          <a:prstGeom prst="rect">
            <a:avLst/>
          </a:prstGeom>
          <a:noFill/>
        </p:spPr>
        <p:txBody>
          <a:bodyPr wrap="none" rtlCol="0">
            <a:spAutoFit/>
          </a:bodyPr>
          <a:lstStyle/>
          <a:p>
            <a:r>
              <a:rPr lang="en-US" smtClean="0"/>
              <a:t>Accumulator</a:t>
            </a:r>
            <a:endParaRPr lang="en-US"/>
          </a:p>
        </p:txBody>
      </p:sp>
      <p:sp>
        <p:nvSpPr>
          <p:cNvPr id="12" name="TextBox 11"/>
          <p:cNvSpPr txBox="1"/>
          <p:nvPr/>
        </p:nvSpPr>
        <p:spPr>
          <a:xfrm>
            <a:off x="8724900" y="1295400"/>
            <a:ext cx="1074333" cy="369332"/>
          </a:xfrm>
          <a:prstGeom prst="rect">
            <a:avLst/>
          </a:prstGeom>
          <a:noFill/>
        </p:spPr>
        <p:txBody>
          <a:bodyPr wrap="none" rtlCol="0">
            <a:spAutoFit/>
          </a:bodyPr>
          <a:lstStyle/>
          <a:p>
            <a:r>
              <a:rPr lang="en-US" dirty="0" smtClean="0"/>
              <a:t>Stateless</a:t>
            </a:r>
            <a:endParaRPr lang="en-US" dirty="0"/>
          </a:p>
        </p:txBody>
      </p:sp>
    </p:spTree>
    <p:extLst>
      <p:ext uri="{BB962C8B-B14F-4D97-AF65-F5344CB8AC3E}">
        <p14:creationId xmlns:p14="http://schemas.microsoft.com/office/powerpoint/2010/main" val="4322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8" grpId="0" animBg="1"/>
      <p:bldP spid="24" grpId="0" animBg="1"/>
      <p:bldP spid="25" grpId="0" animBg="1"/>
      <p:bldP spid="3"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Traditional network architecture</a:t>
            </a:r>
            <a:endParaRPr lang="en-US" dirty="0">
              <a:latin typeface="Gadugi" panose="020B0502040204020203"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3318858"/>
            <a:ext cx="1104992" cy="110499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464" y="3318858"/>
            <a:ext cx="1371516" cy="859483"/>
          </a:xfrm>
          <a:prstGeom prst="rect">
            <a:avLst/>
          </a:prstGeom>
        </p:spPr>
      </p:pic>
      <p:cxnSp>
        <p:nvCxnSpPr>
          <p:cNvPr id="8" name="Straight Connector 7"/>
          <p:cNvCxnSpPr/>
          <p:nvPr/>
        </p:nvCxnSpPr>
        <p:spPr>
          <a:xfrm>
            <a:off x="2469661" y="3623750"/>
            <a:ext cx="1378439" cy="8019"/>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4668" y="4671454"/>
            <a:ext cx="1104992" cy="1104992"/>
          </a:xfrm>
          <a:prstGeom prst="rect">
            <a:avLst/>
          </a:prstGeom>
        </p:spPr>
      </p:pic>
      <p:cxnSp>
        <p:nvCxnSpPr>
          <p:cNvPr id="11" name="Straight Connector 10"/>
          <p:cNvCxnSpPr/>
          <p:nvPr/>
        </p:nvCxnSpPr>
        <p:spPr>
          <a:xfrm flipV="1">
            <a:off x="2469661" y="4632009"/>
            <a:ext cx="1530839" cy="44653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69660" y="2667575"/>
            <a:ext cx="1759440" cy="164094"/>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7234" y="2023366"/>
            <a:ext cx="1104992" cy="110499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630" y="3318857"/>
            <a:ext cx="1371516" cy="859483"/>
          </a:xfrm>
          <a:prstGeom prst="rect">
            <a:avLst/>
          </a:prstGeom>
        </p:spPr>
      </p:pic>
      <p:cxnSp>
        <p:nvCxnSpPr>
          <p:cNvPr id="18" name="Straight Connector 17"/>
          <p:cNvCxnSpPr/>
          <p:nvPr/>
        </p:nvCxnSpPr>
        <p:spPr>
          <a:xfrm flipV="1">
            <a:off x="5821228" y="3623658"/>
            <a:ext cx="1106039" cy="1626"/>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3318858"/>
            <a:ext cx="1104992" cy="1104992"/>
          </a:xfrm>
          <a:prstGeom prst="rect">
            <a:avLst/>
          </a:prstGeom>
        </p:spPr>
      </p:pic>
      <p:cxnSp>
        <p:nvCxnSpPr>
          <p:cNvPr id="21" name="Straight Connector 20"/>
          <p:cNvCxnSpPr/>
          <p:nvPr/>
        </p:nvCxnSpPr>
        <p:spPr>
          <a:xfrm flipH="1">
            <a:off x="9020923" y="3623566"/>
            <a:ext cx="970894" cy="10222"/>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9250" y="4671454"/>
            <a:ext cx="1104992" cy="1104992"/>
          </a:xfrm>
          <a:prstGeom prst="rect">
            <a:avLst/>
          </a:prstGeom>
        </p:spPr>
      </p:pic>
      <p:cxnSp>
        <p:nvCxnSpPr>
          <p:cNvPr id="23" name="Straight Connector 22"/>
          <p:cNvCxnSpPr/>
          <p:nvPr/>
        </p:nvCxnSpPr>
        <p:spPr>
          <a:xfrm>
            <a:off x="9020923" y="4433888"/>
            <a:ext cx="808877" cy="475039"/>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8839200" y="2363247"/>
            <a:ext cx="1160979" cy="212615"/>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1816" y="2023366"/>
            <a:ext cx="1104992" cy="1104992"/>
          </a:xfrm>
          <a:prstGeom prst="rect">
            <a:avLst/>
          </a:prstGeom>
        </p:spPr>
      </p:pic>
      <p:sp>
        <p:nvSpPr>
          <p:cNvPr id="43" name="TextBox 42"/>
          <p:cNvSpPr txBox="1"/>
          <p:nvPr/>
        </p:nvSpPr>
        <p:spPr>
          <a:xfrm>
            <a:off x="1485603" y="6075402"/>
            <a:ext cx="9220794" cy="553998"/>
          </a:xfrm>
          <a:prstGeom prst="rect">
            <a:avLst/>
          </a:prstGeom>
          <a:noFill/>
        </p:spPr>
        <p:txBody>
          <a:bodyPr wrap="none" rtlCol="0">
            <a:spAutoFit/>
          </a:bodyPr>
          <a:lstStyle/>
          <a:p>
            <a:r>
              <a:rPr lang="en-US" sz="3000" dirty="0">
                <a:latin typeface="Gadugi" panose="020B0502040204020203" pitchFamily="34" charset="0"/>
              </a:rPr>
              <a:t>F</a:t>
            </a:r>
            <a:r>
              <a:rPr lang="en-US" sz="3000" dirty="0" smtClean="0">
                <a:latin typeface="Gadugi" panose="020B0502040204020203" pitchFamily="34" charset="0"/>
              </a:rPr>
              <a:t>ixed-function routers and programmable end points</a:t>
            </a:r>
            <a:endParaRPr lang="en-US" sz="3000" dirty="0">
              <a:latin typeface="Gadugi" panose="020B0502040204020203" pitchFamily="34"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130" y="4539516"/>
            <a:ext cx="1371516" cy="85948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4998" y="2047543"/>
            <a:ext cx="1371516" cy="859483"/>
          </a:xfrm>
          <a:prstGeom prst="rect">
            <a:avLst/>
          </a:prstGeom>
        </p:spPr>
      </p:pic>
      <p:cxnSp>
        <p:nvCxnSpPr>
          <p:cNvPr id="27" name="Straight Connector 26"/>
          <p:cNvCxnSpPr/>
          <p:nvPr/>
        </p:nvCxnSpPr>
        <p:spPr>
          <a:xfrm>
            <a:off x="5217432" y="4023754"/>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563845" y="402375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193591" y="2575862"/>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63845" y="263171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3" name="Cloud 32"/>
          <p:cNvSpPr/>
          <p:nvPr/>
        </p:nvSpPr>
        <p:spPr>
          <a:xfrm>
            <a:off x="3848100" y="1752600"/>
            <a:ext cx="5172823" cy="4271450"/>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967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an atom implement a pipeline stage?</a:t>
            </a:r>
            <a:endParaRPr lang="en-US" dirty="0"/>
          </a:p>
        </p:txBody>
      </p:sp>
      <p:sp>
        <p:nvSpPr>
          <p:cNvPr id="8" name="Freeform 7"/>
          <p:cNvSpPr/>
          <p:nvPr/>
        </p:nvSpPr>
        <p:spPr>
          <a:xfrm rot="10800000" flipH="1">
            <a:off x="6708853" y="2377609"/>
            <a:ext cx="316118" cy="9340"/>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mj-lt"/>
            </a:endParaRPr>
          </a:p>
        </p:txBody>
      </p:sp>
      <p:sp>
        <p:nvSpPr>
          <p:cNvPr id="7" name="TextBox 6"/>
          <p:cNvSpPr txBox="1"/>
          <p:nvPr/>
        </p:nvSpPr>
        <p:spPr>
          <a:xfrm>
            <a:off x="6602060" y="1638300"/>
            <a:ext cx="2143536" cy="584775"/>
          </a:xfrm>
          <a:prstGeom prst="rect">
            <a:avLst/>
          </a:prstGeom>
          <a:noFill/>
        </p:spPr>
        <p:txBody>
          <a:bodyPr wrap="none" rtlCol="0">
            <a:spAutoFit/>
          </a:bodyPr>
          <a:lstStyle/>
          <a:p>
            <a:r>
              <a:rPr lang="en-US" sz="3200" dirty="0" smtClean="0">
                <a:latin typeface="+mj-lt"/>
                <a:cs typeface="Seravek"/>
              </a:rPr>
              <a:t>X = X * </a:t>
            </a:r>
            <a:r>
              <a:rPr lang="en-US" sz="3200" dirty="0" err="1" smtClean="0">
                <a:latin typeface="+mj-lt"/>
                <a:cs typeface="Seravek"/>
              </a:rPr>
              <a:t>p.b</a:t>
            </a:r>
            <a:endParaRPr lang="en-US" sz="3200" dirty="0">
              <a:latin typeface="+mj-lt"/>
              <a:cs typeface="Seravek"/>
            </a:endParaRPr>
          </a:p>
        </p:txBody>
      </p:sp>
      <p:sp>
        <p:nvSpPr>
          <p:cNvPr id="9" name="TextBox 8"/>
          <p:cNvSpPr txBox="1"/>
          <p:nvPr/>
        </p:nvSpPr>
        <p:spPr>
          <a:xfrm>
            <a:off x="6602060" y="1638300"/>
            <a:ext cx="1899879" cy="584775"/>
          </a:xfrm>
          <a:prstGeom prst="rect">
            <a:avLst/>
          </a:prstGeom>
          <a:noFill/>
        </p:spPr>
        <p:txBody>
          <a:bodyPr wrap="none" rtlCol="0">
            <a:spAutoFit/>
          </a:bodyPr>
          <a:lstStyle/>
          <a:p>
            <a:r>
              <a:rPr lang="en-US" sz="3200" dirty="0">
                <a:latin typeface="+mj-lt"/>
                <a:cs typeface="Seravek"/>
              </a:rPr>
              <a:t>X</a:t>
            </a:r>
            <a:r>
              <a:rPr lang="en-US" sz="3200" dirty="0" smtClean="0">
                <a:latin typeface="+mj-lt"/>
                <a:cs typeface="Seravek"/>
              </a:rPr>
              <a:t> = X + 7</a:t>
            </a:r>
            <a:endParaRPr lang="en-US" sz="3200" dirty="0">
              <a:latin typeface="+mj-lt"/>
              <a:cs typeface="Seravek"/>
            </a:endParaRPr>
          </a:p>
        </p:txBody>
      </p:sp>
      <p:sp>
        <p:nvSpPr>
          <p:cNvPr id="28" name="Rounded Rectangle 27"/>
          <p:cNvSpPr/>
          <p:nvPr/>
        </p:nvSpPr>
        <p:spPr>
          <a:xfrm>
            <a:off x="533400" y="5858933"/>
            <a:ext cx="108712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Checks if algorithm can run at 1 packet/cycle</a:t>
            </a:r>
            <a:endParaRPr lang="en-US" sz="4000" dirty="0"/>
          </a:p>
        </p:txBody>
      </p:sp>
      <p:grpSp>
        <p:nvGrpSpPr>
          <p:cNvPr id="30" name="Group 29"/>
          <p:cNvGrpSpPr/>
          <p:nvPr/>
        </p:nvGrpSpPr>
        <p:grpSpPr>
          <a:xfrm>
            <a:off x="6803320" y="2476500"/>
            <a:ext cx="3390900" cy="2705100"/>
            <a:chOff x="1333500" y="4267200"/>
            <a:chExt cx="2819400" cy="2400300"/>
          </a:xfrm>
        </p:grpSpPr>
        <p:grpSp>
          <p:nvGrpSpPr>
            <p:cNvPr id="31" name="Group 30"/>
            <p:cNvGrpSpPr/>
            <p:nvPr/>
          </p:nvGrpSpPr>
          <p:grpSpPr>
            <a:xfrm>
              <a:off x="1333500" y="5904945"/>
              <a:ext cx="990600" cy="658888"/>
              <a:chOff x="8662554" y="3169761"/>
              <a:chExt cx="1305791" cy="658888"/>
            </a:xfrm>
          </p:grpSpPr>
          <p:grpSp>
            <p:nvGrpSpPr>
              <p:cNvPr id="54" name="Group 53"/>
              <p:cNvGrpSpPr/>
              <p:nvPr/>
            </p:nvGrpSpPr>
            <p:grpSpPr>
              <a:xfrm>
                <a:off x="8662554" y="3169761"/>
                <a:ext cx="1305791" cy="658888"/>
                <a:chOff x="2871353" y="3165228"/>
                <a:chExt cx="1305791" cy="658888"/>
              </a:xfrm>
            </p:grpSpPr>
            <p:sp>
              <p:nvSpPr>
                <p:cNvPr id="56" name="Trapezoid 5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57" name="TextBox 5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55" name="Straight Arrow Connector 5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333500" y="4267200"/>
              <a:ext cx="2819400" cy="2400300"/>
              <a:chOff x="2518651" y="2895600"/>
              <a:chExt cx="2819400" cy="2400300"/>
            </a:xfrm>
          </p:grpSpPr>
          <p:sp>
            <p:nvSpPr>
              <p:cNvPr id="34" name="Rounded Rectangle 33"/>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5" name="Group 34"/>
              <p:cNvGrpSpPr/>
              <p:nvPr/>
            </p:nvGrpSpPr>
            <p:grpSpPr>
              <a:xfrm>
                <a:off x="2565400" y="2933700"/>
                <a:ext cx="2472269" cy="2310957"/>
                <a:chOff x="2565400" y="2900276"/>
                <a:chExt cx="2472269" cy="2310957"/>
              </a:xfrm>
            </p:grpSpPr>
            <p:sp>
              <p:nvSpPr>
                <p:cNvPr id="36" name="Rectangle 35"/>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7" name="Rectangle 36"/>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const</a:t>
                  </a:r>
                  <a:endParaRPr lang="en-US" dirty="0">
                    <a:solidFill>
                      <a:schemeClr val="tx1"/>
                    </a:solidFill>
                  </a:endParaRPr>
                </a:p>
              </p:txBody>
            </p:sp>
            <p:sp>
              <p:nvSpPr>
                <p:cNvPr id="38" name="Trapezoid 37"/>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39" name="TextBox 38"/>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40" name="Trapezoid 39"/>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1" name="TextBox 40"/>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42" name="Trapezoid 41"/>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43" name="TextBox 42"/>
                <p:cNvSpPr txBox="1"/>
                <p:nvPr/>
              </p:nvSpPr>
              <p:spPr>
                <a:xfrm>
                  <a:off x="3659082" y="4254499"/>
                  <a:ext cx="1356819" cy="369332"/>
                </a:xfrm>
                <a:prstGeom prst="rect">
                  <a:avLst/>
                </a:prstGeom>
                <a:noFill/>
              </p:spPr>
              <p:txBody>
                <a:bodyPr wrap="square" rtlCol="0">
                  <a:spAutoFit/>
                </a:bodyPr>
                <a:lstStyle/>
                <a:p>
                  <a:r>
                    <a:rPr lang="en-US" dirty="0" smtClean="0"/>
                    <a:t>2-to-1 Mux</a:t>
                  </a:r>
                  <a:endParaRPr lang="en-US" dirty="0"/>
                </a:p>
              </p:txBody>
            </p:sp>
            <p:sp>
              <p:nvSpPr>
                <p:cNvPr id="44" name="Rectangle 43"/>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45" name="Rectangle 44"/>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46" name="Straight Arrow Connector 45"/>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33" name="Rectangle 32"/>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rPr>
                <a:t>pkt.f</a:t>
              </a:r>
              <a:endParaRPr lang="en-US" dirty="0">
                <a:solidFill>
                  <a:schemeClr val="tx1"/>
                </a:solidFill>
              </a:endParaRPr>
            </a:p>
          </p:txBody>
        </p:sp>
      </p:grpSp>
      <p:cxnSp>
        <p:nvCxnSpPr>
          <p:cNvPr id="4" name="Straight Arrow Connector 3"/>
          <p:cNvCxnSpPr>
            <a:endCxn id="37" idx="0"/>
          </p:cNvCxnSpPr>
          <p:nvPr/>
        </p:nvCxnSpPr>
        <p:spPr>
          <a:xfrm flipH="1">
            <a:off x="7969370" y="2133600"/>
            <a:ext cx="232890" cy="42877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endCxn id="38" idx="3"/>
          </p:cNvCxnSpPr>
          <p:nvPr/>
        </p:nvCxnSpPr>
        <p:spPr>
          <a:xfrm rot="16200000" flipH="1">
            <a:off x="7191474" y="2801485"/>
            <a:ext cx="1420558" cy="8587"/>
          </a:xfrm>
          <a:prstGeom prst="curvedConnector4">
            <a:avLst>
              <a:gd name="adj1" fmla="val 15168"/>
              <a:gd name="adj2" fmla="val -13752265"/>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002360" y="1638300"/>
            <a:ext cx="2465740" cy="584775"/>
          </a:xfrm>
          <a:prstGeom prst="rect">
            <a:avLst/>
          </a:prstGeom>
          <a:noFill/>
        </p:spPr>
        <p:txBody>
          <a:bodyPr wrap="none" rtlCol="0">
            <a:spAutoFit/>
          </a:bodyPr>
          <a:lstStyle/>
          <a:p>
            <a:r>
              <a:rPr lang="en-US" sz="3200" dirty="0" smtClean="0">
                <a:latin typeface="+mj-lt"/>
                <a:cs typeface="Seravek"/>
              </a:rPr>
              <a:t>No mapping</a:t>
            </a:r>
            <a:endParaRPr lang="en-US" sz="3200" dirty="0">
              <a:latin typeface="+mj-lt"/>
              <a:cs typeface="Seravek"/>
            </a:endParaRPr>
          </a:p>
        </p:txBody>
      </p:sp>
      <p:sp>
        <p:nvSpPr>
          <p:cNvPr id="20" name="TextBox 19"/>
          <p:cNvSpPr txBox="1"/>
          <p:nvPr/>
        </p:nvSpPr>
        <p:spPr>
          <a:xfrm>
            <a:off x="533400" y="1676400"/>
            <a:ext cx="5715000" cy="3539430"/>
          </a:xfrm>
          <a:prstGeom prst="rect">
            <a:avLst/>
          </a:prstGeom>
          <a:noFill/>
        </p:spPr>
        <p:txBody>
          <a:bodyPr wrap="square" rtlCol="0">
            <a:spAutoFit/>
          </a:bodyPr>
          <a:lstStyle/>
          <a:p>
            <a:pPr marL="285750" indent="-285750">
              <a:buFont typeface="Arial" charset="0"/>
              <a:buChar char="•"/>
            </a:pPr>
            <a:r>
              <a:rPr lang="en-US" sz="2800" dirty="0"/>
              <a:t>P</a:t>
            </a:r>
            <a:r>
              <a:rPr lang="en-US" sz="2800" dirty="0" smtClean="0"/>
              <a:t>rogram synthesis </a:t>
            </a:r>
          </a:p>
          <a:p>
            <a:pPr marL="742950" lvl="1" indent="-285750">
              <a:buFont typeface="Arial" charset="0"/>
              <a:buChar char="•"/>
            </a:pPr>
            <a:r>
              <a:rPr lang="en-US" sz="2800" dirty="0" smtClean="0"/>
              <a:t>Atom: Program template with parameters</a:t>
            </a:r>
          </a:p>
          <a:p>
            <a:pPr marL="742950" lvl="1" indent="-285750">
              <a:buFont typeface="Arial" charset="0"/>
              <a:buChar char="•"/>
            </a:pPr>
            <a:r>
              <a:rPr lang="en-US" sz="2800" dirty="0"/>
              <a:t>Pipeline stage: </a:t>
            </a:r>
            <a:r>
              <a:rPr lang="en-US" sz="2800" dirty="0" smtClean="0"/>
              <a:t>Specification</a:t>
            </a:r>
          </a:p>
          <a:p>
            <a:pPr marL="742950" lvl="1" indent="-285750">
              <a:buFont typeface="Arial" charset="0"/>
              <a:buChar char="•"/>
            </a:pPr>
            <a:r>
              <a:rPr lang="en-US" sz="2800" dirty="0" smtClean="0"/>
              <a:t>Goal: Synthesize program (instantiate parameters) so that atom implements pipeline stage</a:t>
            </a:r>
            <a:endParaRPr lang="en-US" sz="2800" dirty="0"/>
          </a:p>
        </p:txBody>
      </p:sp>
    </p:spTree>
    <p:extLst>
      <p:ext uri="{BB962C8B-B14F-4D97-AF65-F5344CB8AC3E}">
        <p14:creationId xmlns:p14="http://schemas.microsoft.com/office/powerpoint/2010/main" val="100283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2"/>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6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P spid="28" grpId="0" animBg="1"/>
      <p:bldP spid="63" grpId="0"/>
      <p:bldP spid="6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510835312"/>
              </p:ext>
            </p:extLst>
          </p:nvPr>
        </p:nvGraphicFramePr>
        <p:xfrm>
          <a:off x="266700" y="1295400"/>
          <a:ext cx="4800207" cy="5394960"/>
        </p:xfrm>
        <a:graphic>
          <a:graphicData uri="http://schemas.openxmlformats.org/drawingml/2006/table">
            <a:tbl>
              <a:tblPr firstRow="1" bandRow="1">
                <a:tableStyleId>{5C22544A-7EE6-4342-B048-85BDC9FD1C3A}</a:tableStyleId>
              </a:tblPr>
              <a:tblGrid>
                <a:gridCol w="1676400"/>
                <a:gridCol w="3123807"/>
              </a:tblGrid>
              <a:tr h="340201">
                <a:tc>
                  <a:txBody>
                    <a:bodyPr/>
                    <a:lstStyle/>
                    <a:p>
                      <a:r>
                        <a:rPr lang="en-US" sz="1600" dirty="0" smtClean="0"/>
                        <a:t>Atoms</a:t>
                      </a:r>
                    </a:p>
                    <a:p>
                      <a:endParaRPr lang="en-US" sz="1600" dirty="0"/>
                    </a:p>
                  </a:txBody>
                  <a:tcPr/>
                </a:tc>
                <a:tc>
                  <a:txBody>
                    <a:bodyPr/>
                    <a:lstStyle/>
                    <a:p>
                      <a:r>
                        <a:rPr lang="en-US" sz="1600" dirty="0" smtClean="0"/>
                        <a:t>Description</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5883956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769215462"/>
              </p:ext>
            </p:extLst>
          </p:nvPr>
        </p:nvGraphicFramePr>
        <p:xfrm>
          <a:off x="266700" y="1295400"/>
          <a:ext cx="7815213" cy="5394960"/>
        </p:xfrm>
        <a:graphic>
          <a:graphicData uri="http://schemas.openxmlformats.org/drawingml/2006/table">
            <a:tbl>
              <a:tblPr firstRow="1" bandRow="1">
                <a:tableStyleId>{5C22544A-7EE6-4342-B048-85BDC9FD1C3A}</a:tableStyleId>
              </a:tblPr>
              <a:tblGrid>
                <a:gridCol w="1676400"/>
                <a:gridCol w="3123807"/>
                <a:gridCol w="3015006"/>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p>
                    <a:p>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Tree>
    <p:extLst>
      <p:ext uri="{BB962C8B-B14F-4D97-AF65-F5344CB8AC3E}">
        <p14:creationId xmlns:p14="http://schemas.microsoft.com/office/powerpoint/2010/main" val="20314333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p:cNvGraphicFramePr>
            <a:graphicFrameLocks noGrp="1"/>
          </p:cNvGraphicFramePr>
          <p:nvPr>
            <p:extLst>
              <p:ext uri="{D42A27DB-BD31-4B8C-83A1-F6EECF244321}">
                <p14:modId xmlns:p14="http://schemas.microsoft.com/office/powerpoint/2010/main" val="1879714997"/>
              </p:ext>
            </p:extLst>
          </p:nvPr>
        </p:nvGraphicFramePr>
        <p:xfrm>
          <a:off x="266700" y="1295400"/>
          <a:ext cx="11544299" cy="5394960"/>
        </p:xfrm>
        <a:graphic>
          <a:graphicData uri="http://schemas.openxmlformats.org/drawingml/2006/table">
            <a:tbl>
              <a:tblPr firstRow="1" bandRow="1">
                <a:tableStyleId>{5C22544A-7EE6-4342-B048-85BDC9FD1C3A}</a:tableStyleId>
              </a:tblPr>
              <a:tblGrid>
                <a:gridCol w="1676400"/>
                <a:gridCol w="3123807"/>
                <a:gridCol w="3015006"/>
                <a:gridCol w="1785201"/>
                <a:gridCol w="1943885"/>
              </a:tblGrid>
              <a:tr h="340201">
                <a:tc>
                  <a:txBody>
                    <a:bodyPr/>
                    <a:lstStyle/>
                    <a:p>
                      <a:r>
                        <a:rPr lang="en-US" sz="1600" dirty="0" smtClean="0"/>
                        <a:t>Atoms</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Examples</a:t>
                      </a:r>
                      <a:endParaRPr lang="en-US" sz="1600" dirty="0"/>
                    </a:p>
                  </a:txBody>
                  <a:tcPr/>
                </a:tc>
                <a:tc>
                  <a:txBody>
                    <a:bodyPr/>
                    <a:lstStyle/>
                    <a:p>
                      <a:r>
                        <a:rPr lang="en-US" sz="1600" dirty="0" smtClean="0"/>
                        <a:t>32-nm atom area (</a:t>
                      </a:r>
                      <a:r>
                        <a:rPr lang="en-US" sz="1600" dirty="0" smtClean="0">
                          <a:latin typeface="Symbol" charset="2"/>
                          <a:ea typeface="Symbol" charset="2"/>
                          <a:cs typeface="Symbol" charset="2"/>
                        </a:rPr>
                        <a:t>m</a:t>
                      </a:r>
                      <a:r>
                        <a:rPr lang="en-US" sz="1600" dirty="0" smtClean="0">
                          <a:latin typeface="Gadugi" charset="0"/>
                          <a:ea typeface="Gadugi" charset="0"/>
                          <a:cs typeface="Gadugi" charset="0"/>
                        </a:rPr>
                        <a:t>m</a:t>
                      </a:r>
                      <a:r>
                        <a:rPr lang="en-US" sz="1600" baseline="30000" dirty="0" smtClean="0">
                          <a:latin typeface="Gadugi" charset="0"/>
                          <a:ea typeface="Gadugi" charset="0"/>
                          <a:cs typeface="Gadugi" charset="0"/>
                        </a:rPr>
                        <a:t>2</a:t>
                      </a:r>
                      <a:r>
                        <a:rPr lang="en-US" sz="1600" dirty="0" smtClean="0"/>
                        <a:t>) @ 1 GHz</a:t>
                      </a:r>
                      <a:endParaRPr lang="en-US" sz="1600" dirty="0"/>
                    </a:p>
                  </a:txBody>
                  <a:tcPr/>
                </a:tc>
                <a:tc>
                  <a:txBody>
                    <a:bodyPr/>
                    <a:lstStyle/>
                    <a:p>
                      <a:r>
                        <a:rPr lang="en-US" sz="1600" dirty="0" smtClean="0"/>
                        <a:t>Additional area for 100 atoms</a:t>
                      </a:r>
                      <a:endParaRPr lang="en-US" sz="1600" dirty="0"/>
                    </a:p>
                  </a:txBody>
                  <a:tcPr/>
                </a:tc>
              </a:tr>
              <a:tr h="340201">
                <a:tc>
                  <a:txBody>
                    <a:bodyPr/>
                    <a:lstStyle/>
                    <a:p>
                      <a:r>
                        <a:rPr lang="en-US" sz="2000" dirty="0" smtClean="0">
                          <a:latin typeface="Gadugi" panose="020B0502040204020203" pitchFamily="34" charset="0"/>
                        </a:rPr>
                        <a:t>Stateless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Binary</a:t>
                      </a:r>
                      <a:r>
                        <a:rPr lang="en-US" sz="2000" baseline="0" dirty="0" smtClean="0">
                          <a:latin typeface="Gadugi" panose="020B0502040204020203" pitchFamily="34" charset="0"/>
                        </a:rPr>
                        <a:t> operations</a:t>
                      </a:r>
                    </a:p>
                    <a:p>
                      <a:r>
                        <a:rPr lang="en-US" sz="2000" baseline="0" dirty="0" smtClean="0">
                          <a:latin typeface="Gadugi" panose="020B0502040204020203" pitchFamily="34" charset="0"/>
                        </a:rPr>
                        <a:t>on a pair of packet fields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TTL decrement,</a:t>
                      </a:r>
                    </a:p>
                    <a:p>
                      <a:r>
                        <a:rPr lang="en-US" sz="2000" dirty="0" smtClean="0">
                          <a:latin typeface="Gadugi" panose="020B0502040204020203" pitchFamily="34" charset="0"/>
                        </a:rPr>
                        <a:t>setting header fields, etc.</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1384</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0.07%</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Increment state by value</a:t>
                      </a:r>
                    </a:p>
                    <a:p>
                      <a:r>
                        <a:rPr lang="en-US" sz="2000" dirty="0" smtClean="0">
                          <a:latin typeface="Gadugi" panose="020B0502040204020203" pitchFamily="34" charset="0"/>
                        </a:rPr>
                        <a:t>(packet</a:t>
                      </a:r>
                      <a:r>
                        <a:rPr lang="en-US" sz="2000" baseline="0" dirty="0" smtClean="0">
                          <a:latin typeface="Gadugi" panose="020B0502040204020203" pitchFamily="34" charset="0"/>
                        </a:rPr>
                        <a:t> field or constant)</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Counters, sketches, heavy hitters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431</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0.022%</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Read/Write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Read</a:t>
                      </a:r>
                      <a:r>
                        <a:rPr lang="en-US" sz="2000" baseline="0" dirty="0" smtClean="0">
                          <a:latin typeface="Gadugi" panose="020B0502040204020203" pitchFamily="34" charset="0"/>
                        </a:rPr>
                        <a:t> or write a state variable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Bloom filters, indicator</a:t>
                      </a:r>
                      <a:r>
                        <a:rPr lang="en-US" sz="2000" baseline="0" dirty="0" smtClean="0">
                          <a:latin typeface="Gadugi" panose="020B0502040204020203" pitchFamily="34" charset="0"/>
                        </a:rPr>
                        <a:t>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250</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0.0125%</a:t>
                      </a:r>
                    </a:p>
                  </a:txBody>
                  <a:tcPr/>
                </a:tc>
              </a:tr>
              <a:tr h="340201">
                <a:tc>
                  <a:txBody>
                    <a:bodyPr/>
                    <a:lstStyle/>
                    <a:p>
                      <a:r>
                        <a:rPr lang="en-US" sz="2000" dirty="0" smtClean="0">
                          <a:latin typeface="Gadugi" panose="020B0502040204020203" pitchFamily="34" charset="0"/>
                        </a:rPr>
                        <a:t>Conditional</a:t>
                      </a:r>
                    </a:p>
                    <a:p>
                      <a:r>
                        <a:rPr lang="en-US" sz="2000" baseline="0" dirty="0" smtClean="0">
                          <a:latin typeface="Gadugi" panose="020B0502040204020203" pitchFamily="34" charset="0"/>
                        </a:rPr>
                        <a:t>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 differently based on one predicate</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Rate</a:t>
                      </a:r>
                      <a:r>
                        <a:rPr lang="en-US" sz="2000" baseline="0" dirty="0" smtClean="0">
                          <a:latin typeface="Gadugi" panose="020B0502040204020203" pitchFamily="34" charset="0"/>
                        </a:rPr>
                        <a:t> Control Protocol,</a:t>
                      </a:r>
                    </a:p>
                    <a:p>
                      <a:r>
                        <a:rPr lang="en-US" sz="2000" baseline="0" dirty="0" err="1" smtClean="0">
                          <a:latin typeface="Gadugi" panose="020B0502040204020203" pitchFamily="34" charset="0"/>
                        </a:rPr>
                        <a:t>Flowlet</a:t>
                      </a:r>
                      <a:r>
                        <a:rPr lang="en-US" sz="2000" baseline="0" dirty="0" smtClean="0">
                          <a:latin typeface="Gadugi" panose="020B0502040204020203" pitchFamily="34" charset="0"/>
                        </a:rPr>
                        <a:t> switching, sampling</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985</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0.049%</a:t>
                      </a:r>
                    </a:p>
                    <a:p>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Nested Conditional Accumulator</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Accumulate</a:t>
                      </a:r>
                      <a:r>
                        <a:rPr lang="en-US" sz="2000" baseline="0" dirty="0" smtClean="0">
                          <a:latin typeface="Gadugi" panose="020B0502040204020203" pitchFamily="34" charset="0"/>
                        </a:rPr>
                        <a:t> differently based on two predicates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HULL, AVQ</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3597</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0.18%</a:t>
                      </a:r>
                      <a:endParaRPr lang="en-US" sz="2000" dirty="0">
                        <a:latin typeface="Gadugi" panose="020B0502040204020203" pitchFamily="34" charset="0"/>
                      </a:endParaRPr>
                    </a:p>
                  </a:txBody>
                  <a:tcPr/>
                </a:tc>
              </a:tr>
              <a:tr h="340201">
                <a:tc>
                  <a:txBody>
                    <a:bodyPr/>
                    <a:lstStyle/>
                    <a:p>
                      <a:r>
                        <a:rPr lang="en-US" sz="2000" dirty="0" smtClean="0">
                          <a:latin typeface="Gadugi" panose="020B0502040204020203" pitchFamily="34" charset="0"/>
                        </a:rPr>
                        <a:t>Pairs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Update a pair of mutually dependent state variables</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CONGA</a:t>
                      </a:r>
                      <a:endParaRPr lang="en-US" sz="2000" dirty="0">
                        <a:latin typeface="Gadugi" panose="020B0502040204020203" pitchFamily="34" charset="0"/>
                      </a:endParaRPr>
                    </a:p>
                  </a:txBody>
                  <a:tcPr/>
                </a:tc>
                <a:tc>
                  <a:txBody>
                    <a:bodyPr/>
                    <a:lstStyle/>
                    <a:p>
                      <a:r>
                        <a:rPr lang="en-US" sz="2000" dirty="0" smtClean="0">
                          <a:latin typeface="Gadugi" panose="020B0502040204020203" pitchFamily="34" charset="0"/>
                        </a:rPr>
                        <a:t>5997</a:t>
                      </a:r>
                      <a:endParaRPr lang="en-US" sz="2000" dirty="0">
                        <a:latin typeface="Gadug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Gadugi" panose="020B0502040204020203" pitchFamily="34" charset="0"/>
                        </a:rPr>
                        <a:t>0.30%</a:t>
                      </a:r>
                    </a:p>
                    <a:p>
                      <a:endParaRPr lang="en-US" sz="2000" dirty="0">
                        <a:latin typeface="Gadugi" panose="020B0502040204020203" pitchFamily="34" charset="0"/>
                      </a:endParaRPr>
                    </a:p>
                  </a:txBody>
                  <a:tcPr/>
                </a:tc>
              </a:tr>
            </a:tbl>
          </a:graphicData>
        </a:graphic>
      </p:graphicFrame>
      <p:sp>
        <p:nvSpPr>
          <p:cNvPr id="3" name="Title 2"/>
          <p:cNvSpPr>
            <a:spLocks noGrp="1"/>
          </p:cNvSpPr>
          <p:nvPr>
            <p:ph type="title"/>
          </p:nvPr>
        </p:nvSpPr>
        <p:spPr>
          <a:xfrm>
            <a:off x="838200" y="365125"/>
            <a:ext cx="10706100" cy="1325563"/>
          </a:xfrm>
        </p:spPr>
        <p:txBody>
          <a:bodyPr/>
          <a:lstStyle/>
          <a:p>
            <a:r>
              <a:rPr lang="en-US" dirty="0" smtClean="0"/>
              <a:t>Results: A catalog of reusable atoms</a:t>
            </a:r>
            <a:endParaRPr lang="en-US" dirty="0"/>
          </a:p>
        </p:txBody>
      </p:sp>
      <p:sp>
        <p:nvSpPr>
          <p:cNvPr id="8" name="Rounded Rectangle 7"/>
          <p:cNvSpPr/>
          <p:nvPr/>
        </p:nvSpPr>
        <p:spPr>
          <a:xfrm>
            <a:off x="266700" y="5973233"/>
            <a:ext cx="11544300" cy="694267"/>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4000" dirty="0" smtClean="0"/>
              <a:t>&lt;1 % additional chip area for 100 atom instances</a:t>
            </a:r>
            <a:endParaRPr lang="en-US" sz="4000" dirty="0"/>
          </a:p>
        </p:txBody>
      </p:sp>
    </p:spTree>
    <p:extLst>
      <p:ext uri="{BB962C8B-B14F-4D97-AF65-F5344CB8AC3E}">
        <p14:creationId xmlns:p14="http://schemas.microsoft.com/office/powerpoint/2010/main" val="13595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sp>
        <p:nvSpPr>
          <p:cNvPr id="37" name="TextBox 36"/>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42" name="TextBox 41"/>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43" name="TextBox 42"/>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44" name="TextBox 43"/>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5" name="TextBox 44"/>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095569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atoms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7901430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672899"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7467600" y="2057400"/>
            <a:ext cx="14097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40005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1698895"/>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programmable scheduling?</a:t>
            </a:r>
            <a:endParaRPr lang="en-US" dirty="0"/>
          </a:p>
        </p:txBody>
      </p:sp>
      <p:sp>
        <p:nvSpPr>
          <p:cNvPr id="3" name="Content Placeholder 2"/>
          <p:cNvSpPr>
            <a:spLocks noGrp="1"/>
          </p:cNvSpPr>
          <p:nvPr>
            <p:ph idx="1"/>
          </p:nvPr>
        </p:nvSpPr>
        <p:spPr>
          <a:xfrm>
            <a:off x="838200" y="1825625"/>
            <a:ext cx="11353800" cy="4351338"/>
          </a:xfrm>
        </p:spPr>
        <p:txBody>
          <a:bodyPr>
            <a:normAutofit/>
          </a:bodyPr>
          <a:lstStyle/>
          <a:p>
            <a:r>
              <a:rPr lang="en-US" dirty="0" smtClean="0"/>
              <a:t>Different performance objectives demand different schedulers</a:t>
            </a:r>
          </a:p>
          <a:p>
            <a:pPr lvl="1"/>
            <a:r>
              <a:rPr lang="en-US" dirty="0" smtClean="0"/>
              <a:t>Isolating different tenants in a datacenter: fair queueing</a:t>
            </a:r>
          </a:p>
          <a:p>
            <a:pPr lvl="1"/>
            <a:r>
              <a:rPr lang="en-US" dirty="0" smtClean="0"/>
              <a:t>Single tenant with many short flows: shortest </a:t>
            </a:r>
            <a:r>
              <a:rPr lang="en-US" dirty="0"/>
              <a:t>r</a:t>
            </a:r>
            <a:r>
              <a:rPr lang="en-US" dirty="0" smtClean="0"/>
              <a:t>emaining </a:t>
            </a:r>
            <a:r>
              <a:rPr lang="en-US" dirty="0"/>
              <a:t>p</a:t>
            </a:r>
            <a:r>
              <a:rPr lang="en-US" dirty="0" smtClean="0"/>
              <a:t>rocessing </a:t>
            </a:r>
            <a:r>
              <a:rPr lang="en-US" dirty="0"/>
              <a:t>t</a:t>
            </a:r>
            <a:r>
              <a:rPr lang="en-US" dirty="0" smtClean="0"/>
              <a:t>ime</a:t>
            </a:r>
          </a:p>
          <a:p>
            <a:pPr lvl="1"/>
            <a:endParaRPr lang="en-US" dirty="0"/>
          </a:p>
          <a:p>
            <a:r>
              <a:rPr lang="en-US" dirty="0" smtClean="0"/>
              <a:t>Status quo: Menu of schedulers baked into hardware</a:t>
            </a:r>
          </a:p>
          <a:p>
            <a:pPr lvl="1"/>
            <a:r>
              <a:rPr lang="en-US" dirty="0" smtClean="0"/>
              <a:t>Can configure coefficients, but not program a new algorithm</a:t>
            </a:r>
          </a:p>
        </p:txBody>
      </p:sp>
    </p:spTree>
    <p:custDataLst>
      <p:tags r:id="rId1"/>
    </p:custDataLst>
    <p:extLst>
      <p:ext uri="{BB962C8B-B14F-4D97-AF65-F5344CB8AC3E}">
        <p14:creationId xmlns:p14="http://schemas.microsoft.com/office/powerpoint/2010/main" val="1679547552"/>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is programmable scheduling hard?</a:t>
            </a:r>
            <a:endParaRPr lang="en-US" dirty="0"/>
          </a:p>
        </p:txBody>
      </p:sp>
      <p:sp>
        <p:nvSpPr>
          <p:cNvPr id="3" name="Content Placeholder 2"/>
          <p:cNvSpPr>
            <a:spLocks noGrp="1"/>
          </p:cNvSpPr>
          <p:nvPr>
            <p:ph idx="1"/>
          </p:nvPr>
        </p:nvSpPr>
        <p:spPr/>
        <p:txBody>
          <a:bodyPr>
            <a:normAutofit/>
          </a:bodyPr>
          <a:lstStyle/>
          <a:p>
            <a:r>
              <a:rPr lang="en-US" dirty="0" smtClean="0"/>
              <a:t>Many algorithms, yet no consensus on primitives</a:t>
            </a:r>
            <a:endParaRPr lang="en-US" dirty="0"/>
          </a:p>
          <a:p>
            <a:endParaRPr lang="en-US" sz="1200" dirty="0" smtClean="0"/>
          </a:p>
          <a:p>
            <a:r>
              <a:rPr lang="en-US" dirty="0"/>
              <a:t>T</a:t>
            </a:r>
            <a:r>
              <a:rPr lang="en-US" dirty="0" smtClean="0"/>
              <a:t>ight timing requirements: can’t simply use an FPGA/CPU</a:t>
            </a:r>
          </a:p>
        </p:txBody>
      </p:sp>
      <p:sp>
        <p:nvSpPr>
          <p:cNvPr id="4" name="Rounded Rectangle 3"/>
          <p:cNvSpPr/>
          <p:nvPr/>
        </p:nvSpPr>
        <p:spPr>
          <a:xfrm>
            <a:off x="1076324" y="5257800"/>
            <a:ext cx="10315575" cy="6477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Need expressive primitive that can run at high speed</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153221858"/>
      </p:ext>
    </p:extLst>
  </p:cSld>
  <p:clrMapOvr>
    <a:masterClrMapping/>
  </p:clrMapOvr>
  <mc:AlternateContent xmlns:mc="http://schemas.openxmlformats.org/markup-compatibility/2006" xmlns:p14="http://schemas.microsoft.com/office/powerpoint/2010/main">
    <mc:Choice Requires="p14">
      <p:transition spd="slow" p14:dur="2000" advTm="90651"/>
    </mc:Choice>
    <mc:Fallback xmlns="">
      <p:transition xmlns:p14="http://schemas.microsoft.com/office/powerpoint/2010/main" spd="slow" advTm="9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4"/>
          <a:srcRect l="6268" t="11739" r="5193" b="10479"/>
          <a:stretch/>
        </p:blipFill>
        <p:spPr>
          <a:xfrm>
            <a:off x="7810500" y="1828800"/>
            <a:ext cx="4381500" cy="2886853"/>
          </a:xfrm>
          <a:prstGeom prst="rect">
            <a:avLst/>
          </a:prstGeom>
        </p:spPr>
      </p:pic>
      <p:sp>
        <p:nvSpPr>
          <p:cNvPr id="2" name="Title 1"/>
          <p:cNvSpPr>
            <a:spLocks noGrp="1"/>
          </p:cNvSpPr>
          <p:nvPr>
            <p:ph type="title"/>
          </p:nvPr>
        </p:nvSpPr>
        <p:spPr/>
        <p:txBody>
          <a:bodyPr/>
          <a:lstStyle/>
          <a:p>
            <a:r>
              <a:rPr lang="en-US" dirty="0">
                <a:latin typeface="+mj-lt"/>
              </a:rPr>
              <a:t>What does the </a:t>
            </a:r>
            <a:r>
              <a:rPr lang="en-US" dirty="0" smtClean="0">
                <a:latin typeface="+mj-lt"/>
              </a:rPr>
              <a:t>scheduler </a:t>
            </a:r>
            <a:r>
              <a:rPr lang="en-US" dirty="0">
                <a:latin typeface="+mj-lt"/>
              </a:rPr>
              <a:t>do?</a:t>
            </a:r>
          </a:p>
        </p:txBody>
      </p:sp>
      <p:sp>
        <p:nvSpPr>
          <p:cNvPr id="3" name="Content Placeholder 2"/>
          <p:cNvSpPr>
            <a:spLocks noGrp="1"/>
          </p:cNvSpPr>
          <p:nvPr>
            <p:ph idx="1"/>
          </p:nvPr>
        </p:nvSpPr>
        <p:spPr>
          <a:xfrm>
            <a:off x="495300" y="1825624"/>
            <a:ext cx="11887200" cy="4727575"/>
          </a:xfrm>
        </p:spPr>
        <p:txBody>
          <a:bodyPr>
            <a:normAutofit/>
          </a:bodyPr>
          <a:lstStyle/>
          <a:p>
            <a:pPr marL="0" indent="0">
              <a:buNone/>
            </a:pPr>
            <a:r>
              <a:rPr lang="en-US" dirty="0" smtClean="0">
                <a:latin typeface="+mj-lt"/>
              </a:rPr>
              <a:t>It decides</a:t>
            </a:r>
          </a:p>
          <a:p>
            <a:r>
              <a:rPr lang="en-US" dirty="0" smtClean="0">
                <a:latin typeface="+mj-lt"/>
              </a:rPr>
              <a:t>In what </a:t>
            </a:r>
            <a:r>
              <a:rPr lang="en-US" b="1" dirty="0" smtClean="0">
                <a:solidFill>
                  <a:srgbClr val="901028"/>
                </a:solidFill>
                <a:latin typeface="+mj-lt"/>
              </a:rPr>
              <a:t>order</a:t>
            </a:r>
            <a:r>
              <a:rPr lang="en-US" dirty="0" smtClean="0">
                <a:latin typeface="+mj-lt"/>
              </a:rPr>
              <a:t> are packets sent</a:t>
            </a:r>
          </a:p>
          <a:p>
            <a:pPr lvl="1"/>
            <a:r>
              <a:rPr lang="en-US" dirty="0" smtClean="0">
                <a:latin typeface="+mj-lt"/>
              </a:rPr>
              <a:t>e.g., first-in first-out, priorities, weighted fair queueing</a:t>
            </a:r>
          </a:p>
          <a:p>
            <a:r>
              <a:rPr lang="en-US" dirty="0" smtClean="0">
                <a:latin typeface="+mj-lt"/>
              </a:rPr>
              <a:t>At what </a:t>
            </a:r>
            <a:r>
              <a:rPr lang="en-US" b="1" dirty="0" smtClean="0">
                <a:solidFill>
                  <a:srgbClr val="901028"/>
                </a:solidFill>
                <a:latin typeface="+mj-lt"/>
              </a:rPr>
              <a:t>time</a:t>
            </a:r>
            <a:r>
              <a:rPr lang="en-US" b="1" dirty="0" smtClean="0">
                <a:latin typeface="+mj-lt"/>
              </a:rPr>
              <a:t> </a:t>
            </a:r>
            <a:r>
              <a:rPr lang="en-US" dirty="0" smtClean="0">
                <a:latin typeface="+mj-lt"/>
              </a:rPr>
              <a:t>are packets sent</a:t>
            </a:r>
          </a:p>
          <a:p>
            <a:pPr lvl="1"/>
            <a:r>
              <a:rPr lang="en-US" dirty="0">
                <a:latin typeface="+mj-lt"/>
              </a:rPr>
              <a:t>e</a:t>
            </a:r>
            <a:r>
              <a:rPr lang="en-US" dirty="0" smtClean="0">
                <a:latin typeface="+mj-lt"/>
              </a:rPr>
              <a:t>.g., rate limits</a:t>
            </a:r>
          </a:p>
          <a:p>
            <a:pPr marL="0" indent="0">
              <a:buNone/>
            </a:pPr>
            <a:endParaRPr lang="en-US" sz="1200" dirty="0" smtClean="0">
              <a:latin typeface="+mj-lt"/>
            </a:endParaRPr>
          </a:p>
        </p:txBody>
      </p:sp>
    </p:spTree>
    <p:custDataLst>
      <p:tags r:id="rId1"/>
    </p:custDataLst>
    <p:extLst>
      <p:ext uri="{BB962C8B-B14F-4D97-AF65-F5344CB8AC3E}">
        <p14:creationId xmlns:p14="http://schemas.microsoft.com/office/powerpoint/2010/main" val="636742434"/>
      </p:ext>
    </p:extLst>
  </p:cSld>
  <p:clrMapOvr>
    <a:masterClrMapping/>
  </p:clrMapOvr>
  <mc:AlternateContent xmlns:mc="http://schemas.openxmlformats.org/markup-compatibility/2006" xmlns:p14="http://schemas.microsoft.com/office/powerpoint/2010/main">
    <mc:Choice Requires="p14">
      <p:transition spd="slow" p14:dur="2000" advTm="84884"/>
    </mc:Choice>
    <mc:Fallback xmlns="">
      <p:transition spd="slow" advTm="848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ACLs, tunnels, </a:t>
            </a:r>
            <a:r>
              <a:rPr lang="en-US" dirty="0" err="1" smtClean="0"/>
              <a:t>etc</a:t>
            </a:r>
            <a:endParaRPr lang="en-US" dirty="0" smtClean="0"/>
          </a:p>
          <a:p>
            <a:r>
              <a:rPr lang="en-US" dirty="0" smtClean="0"/>
              <a:t>Yet, routers are still fixed-function</a:t>
            </a:r>
          </a:p>
          <a:p>
            <a:r>
              <a:rPr lang="en-US" dirty="0" smtClean="0"/>
              <a:t>Rate of </a:t>
            </a:r>
            <a:r>
              <a:rPr lang="en-US" dirty="0"/>
              <a:t>i</a:t>
            </a:r>
            <a:r>
              <a:rPr lang="en-US" dirty="0" smtClean="0"/>
              <a:t>nnovation exceeds our </a:t>
            </a:r>
            <a:r>
              <a:rPr lang="en-US" dirty="0"/>
              <a:t>ability to get things into </a:t>
            </a:r>
            <a:r>
              <a:rPr lang="en-US" dirty="0" smtClean="0"/>
              <a:t>routers</a:t>
            </a:r>
          </a:p>
          <a:p>
            <a:endParaRPr lang="en-US" dirty="0" smtClean="0"/>
          </a:p>
          <a:p>
            <a:endParaRPr lang="en-US" dirty="0"/>
          </a:p>
          <a:p>
            <a:endParaRPr lang="en-US" dirty="0" smtClean="0"/>
          </a:p>
          <a:p>
            <a:endParaRPr lang="en-US" dirty="0"/>
          </a:p>
          <a:p>
            <a:endParaRPr lang="en-US" dirty="0" smtClean="0"/>
          </a:p>
        </p:txBody>
      </p:sp>
      <p:grpSp>
        <p:nvGrpSpPr>
          <p:cNvPr id="6" name="Group 5"/>
          <p:cNvGrpSpPr/>
          <p:nvPr/>
        </p:nvGrpSpPr>
        <p:grpSpPr>
          <a:xfrm>
            <a:off x="838200" y="3657600"/>
            <a:ext cx="10896600" cy="1790700"/>
            <a:chOff x="838200" y="3390900"/>
            <a:chExt cx="10896600" cy="1790700"/>
          </a:xfrm>
        </p:grpSpPr>
        <p:grpSp>
          <p:nvGrpSpPr>
            <p:cNvPr id="5" name="Group 4"/>
            <p:cNvGrpSpPr/>
            <p:nvPr/>
          </p:nvGrpSpPr>
          <p:grpSpPr>
            <a:xfrm>
              <a:off x="838200" y="3390900"/>
              <a:ext cx="10896600" cy="1790700"/>
              <a:chOff x="838200" y="3390900"/>
              <a:chExt cx="10896600" cy="1790700"/>
            </a:xfrm>
          </p:grpSpPr>
          <p:cxnSp>
            <p:nvCxnSpPr>
              <p:cNvPr id="104" name="Straight Arrow Connector 10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106" name="TextBox 10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107" name="TextBox 10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108" name="TextBox 10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10" name="TextBox 109"/>
              <p:cNvSpPr txBox="1"/>
              <p:nvPr/>
            </p:nvSpPr>
            <p:spPr>
              <a:xfrm>
                <a:off x="2019300" y="3962400"/>
                <a:ext cx="688009"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WFQ</a:t>
                </a:r>
                <a:endParaRPr lang="en-US" dirty="0"/>
              </a:p>
            </p:txBody>
          </p:sp>
          <p:sp>
            <p:nvSpPr>
              <p:cNvPr id="111" name="TextBox 110"/>
              <p:cNvSpPr txBox="1"/>
              <p:nvPr/>
            </p:nvSpPr>
            <p:spPr>
              <a:xfrm>
                <a:off x="1333500" y="4812268"/>
                <a:ext cx="1401346" cy="369332"/>
              </a:xfrm>
              <a:prstGeom prst="rect">
                <a:avLst/>
              </a:prstGeom>
              <a:solidFill>
                <a:schemeClr val="accent1">
                  <a:alpha val="35000"/>
                </a:schemeClr>
              </a:solidFill>
              <a:ln w="25400">
                <a:solidFill>
                  <a:schemeClr val="accent1"/>
                </a:solidFill>
              </a:ln>
            </p:spPr>
            <p:txBody>
              <a:bodyPr wrap="square" rtlCol="0">
                <a:spAutoFit/>
              </a:bodyPr>
              <a:lstStyle/>
              <a:p>
                <a:r>
                  <a:rPr lang="en-US" dirty="0" err="1" smtClean="0"/>
                  <a:t>VirtualClock</a:t>
                </a:r>
                <a:endParaRPr lang="en-US" dirty="0"/>
              </a:p>
            </p:txBody>
          </p:sp>
          <p:sp>
            <p:nvSpPr>
              <p:cNvPr id="112" name="TextBox 111"/>
              <p:cNvSpPr txBox="1"/>
              <p:nvPr/>
            </p:nvSpPr>
            <p:spPr>
              <a:xfrm>
                <a:off x="3133441" y="4381500"/>
                <a:ext cx="73770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CSFQ</a:t>
                </a:r>
                <a:endParaRPr lang="en-US" dirty="0"/>
              </a:p>
            </p:txBody>
          </p:sp>
          <p:sp>
            <p:nvSpPr>
              <p:cNvPr id="113" name="TextBox 112"/>
              <p:cNvSpPr txBox="1"/>
              <p:nvPr/>
            </p:nvSpPr>
            <p:spPr>
              <a:xfrm>
                <a:off x="3771900" y="3962400"/>
                <a:ext cx="71526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STFQ</a:t>
                </a:r>
                <a:endParaRPr lang="en-US" dirty="0"/>
              </a:p>
            </p:txBody>
          </p:sp>
          <p:sp>
            <p:nvSpPr>
              <p:cNvPr id="114" name="TextBox 113"/>
              <p:cNvSpPr txBox="1"/>
              <p:nvPr/>
            </p:nvSpPr>
            <p:spPr>
              <a:xfrm>
                <a:off x="5402323" y="4812268"/>
                <a:ext cx="15055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Bloom Filters</a:t>
                </a:r>
                <a:endParaRPr lang="en-US" dirty="0"/>
              </a:p>
            </p:txBody>
          </p:sp>
          <p:sp>
            <p:nvSpPr>
              <p:cNvPr id="115" name="TextBox 114"/>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16" name="TextBox 115"/>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17" name="TextBox 116"/>
              <p:cNvSpPr txBox="1"/>
              <p:nvPr/>
            </p:nvSpPr>
            <p:spPr>
              <a:xfrm>
                <a:off x="5402323" y="39624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AVQ</a:t>
                </a:r>
                <a:endParaRPr lang="en-US" dirty="0"/>
              </a:p>
            </p:txBody>
          </p:sp>
          <p:sp>
            <p:nvSpPr>
              <p:cNvPr id="118" name="TextBox 117"/>
              <p:cNvSpPr txBox="1"/>
              <p:nvPr/>
            </p:nvSpPr>
            <p:spPr>
              <a:xfrm>
                <a:off x="5402323" y="4381500"/>
                <a:ext cx="593432"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XCP</a:t>
                </a:r>
                <a:endParaRPr lang="en-US" dirty="0"/>
              </a:p>
            </p:txBody>
          </p:sp>
          <p:sp>
            <p:nvSpPr>
              <p:cNvPr id="119" name="TextBox 118"/>
              <p:cNvSpPr txBox="1"/>
              <p:nvPr/>
            </p:nvSpPr>
            <p:spPr>
              <a:xfrm>
                <a:off x="6407488" y="3962400"/>
                <a:ext cx="595035"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RCP</a:t>
                </a:r>
                <a:endParaRPr lang="en-US" dirty="0"/>
              </a:p>
            </p:txBody>
          </p:sp>
          <p:sp>
            <p:nvSpPr>
              <p:cNvPr id="120" name="TextBox 119"/>
              <p:cNvSpPr txBox="1"/>
              <p:nvPr/>
            </p:nvSpPr>
            <p:spPr>
              <a:xfrm>
                <a:off x="9591659" y="4381500"/>
                <a:ext cx="800219"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CoDel</a:t>
                </a:r>
                <a:endParaRPr lang="en-US" dirty="0"/>
              </a:p>
            </p:txBody>
          </p:sp>
          <p:sp>
            <p:nvSpPr>
              <p:cNvPr id="121" name="TextBox 120"/>
              <p:cNvSpPr txBox="1"/>
              <p:nvPr/>
            </p:nvSpPr>
            <p:spPr>
              <a:xfrm>
                <a:off x="9591659" y="3962400"/>
                <a:ext cx="81624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DeTail</a:t>
                </a:r>
                <a:endParaRPr lang="en-US" dirty="0"/>
              </a:p>
            </p:txBody>
          </p:sp>
          <p:sp>
            <p:nvSpPr>
              <p:cNvPr id="122" name="TextBox 121"/>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123" name="TextBox 122"/>
              <p:cNvSpPr txBox="1"/>
              <p:nvPr/>
            </p:nvSpPr>
            <p:spPr>
              <a:xfrm>
                <a:off x="8465839" y="4812268"/>
                <a:ext cx="724878"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HULL</a:t>
                </a:r>
                <a:endParaRPr lang="en-US" dirty="0"/>
              </a:p>
            </p:txBody>
          </p:sp>
          <p:sp>
            <p:nvSpPr>
              <p:cNvPr id="124" name="TextBox 123"/>
              <p:cNvSpPr txBox="1"/>
              <p:nvPr/>
            </p:nvSpPr>
            <p:spPr>
              <a:xfrm>
                <a:off x="8465839" y="3962400"/>
                <a:ext cx="696024"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SRPT</a:t>
                </a:r>
                <a:endParaRPr lang="en-US" dirty="0"/>
              </a:p>
            </p:txBody>
          </p:sp>
          <p:sp>
            <p:nvSpPr>
              <p:cNvPr id="125" name="TextBox 124"/>
              <p:cNvSpPr txBox="1"/>
              <p:nvPr/>
            </p:nvSpPr>
            <p:spPr>
              <a:xfrm>
                <a:off x="9591659" y="4812268"/>
                <a:ext cx="49244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PIE</a:t>
                </a:r>
                <a:endParaRPr lang="en-US" dirty="0"/>
              </a:p>
            </p:txBody>
          </p:sp>
          <p:sp>
            <p:nvSpPr>
              <p:cNvPr id="128" name="TextBox 127"/>
              <p:cNvSpPr txBox="1"/>
              <p:nvPr/>
            </p:nvSpPr>
            <p:spPr>
              <a:xfrm>
                <a:off x="3133441" y="4812268"/>
                <a:ext cx="888385"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IntServ</a:t>
                </a:r>
                <a:endParaRPr lang="en-US" dirty="0"/>
              </a:p>
            </p:txBody>
          </p:sp>
          <p:sp>
            <p:nvSpPr>
              <p:cNvPr id="129" name="TextBox 128"/>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131" name="TextBox 130"/>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133" name="TextBox 132"/>
              <p:cNvSpPr txBox="1"/>
              <p:nvPr/>
            </p:nvSpPr>
            <p:spPr>
              <a:xfrm>
                <a:off x="7078723" y="3962400"/>
                <a:ext cx="1007007"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Flowlets</a:t>
                </a:r>
                <a:endParaRPr lang="en-US" dirty="0"/>
              </a:p>
            </p:txBody>
          </p:sp>
          <p:sp>
            <p:nvSpPr>
              <p:cNvPr id="134" name="TextBox 133"/>
              <p:cNvSpPr txBox="1"/>
              <p:nvPr/>
            </p:nvSpPr>
            <p:spPr>
              <a:xfrm>
                <a:off x="10523239" y="4381500"/>
                <a:ext cx="651140"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PDQ</a:t>
                </a:r>
                <a:endParaRPr lang="en-US" dirty="0"/>
              </a:p>
            </p:txBody>
          </p:sp>
          <p:cxnSp>
            <p:nvCxnSpPr>
              <p:cNvPr id="135" name="Straight Connector 134"/>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530947" y="3962400"/>
                <a:ext cx="764953" cy="369332"/>
              </a:xfrm>
              <a:prstGeom prst="rect">
                <a:avLst/>
              </a:prstGeom>
              <a:solidFill>
                <a:schemeClr val="accent1">
                  <a:alpha val="35000"/>
                </a:schemeClr>
              </a:solidFill>
              <a:ln w="25400">
                <a:solidFill>
                  <a:schemeClr val="accent1"/>
                </a:solidFill>
              </a:ln>
            </p:spPr>
            <p:txBody>
              <a:bodyPr wrap="none" rtlCol="0">
                <a:spAutoFit/>
              </a:bodyPr>
              <a:lstStyle/>
              <a:p>
                <a:r>
                  <a:rPr lang="en-US" smtClean="0"/>
                  <a:t>HPFQ</a:t>
                </a:r>
                <a:endParaRPr lang="en-US" dirty="0"/>
              </a:p>
            </p:txBody>
          </p:sp>
          <p:sp>
            <p:nvSpPr>
              <p:cNvPr id="41" name="TextBox 40"/>
              <p:cNvSpPr txBox="1"/>
              <p:nvPr/>
            </p:nvSpPr>
            <p:spPr>
              <a:xfrm>
                <a:off x="10515600" y="3962400"/>
                <a:ext cx="569387" cy="369332"/>
              </a:xfrm>
              <a:prstGeom prst="rect">
                <a:avLst/>
              </a:prstGeom>
              <a:solidFill>
                <a:schemeClr val="accent1">
                  <a:alpha val="35000"/>
                </a:schemeClr>
              </a:solidFill>
              <a:ln w="25400">
                <a:solidFill>
                  <a:schemeClr val="accent1"/>
                </a:solidFill>
              </a:ln>
            </p:spPr>
            <p:txBody>
              <a:bodyPr wrap="none" rtlCol="0">
                <a:spAutoFit/>
              </a:bodyPr>
              <a:lstStyle/>
              <a:p>
                <a:r>
                  <a:rPr lang="en-US" dirty="0"/>
                  <a:t>F</a:t>
                </a:r>
                <a:r>
                  <a:rPr lang="en-US" dirty="0" smtClean="0"/>
                  <a:t>CP</a:t>
                </a:r>
                <a:endParaRPr lang="en-US" dirty="0"/>
              </a:p>
            </p:txBody>
          </p:sp>
        </p:grpSp>
        <p:sp>
          <p:nvSpPr>
            <p:cNvPr id="45" name="TextBox 44"/>
            <p:cNvSpPr txBox="1"/>
            <p:nvPr/>
          </p:nvSpPr>
          <p:spPr>
            <a:xfrm>
              <a:off x="6343060" y="4381500"/>
              <a:ext cx="154561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Heavy Hitters</a:t>
              </a:r>
              <a:endParaRPr lang="en-US" dirty="0"/>
            </a:p>
          </p:txBody>
        </p:sp>
      </p:grpSp>
    </p:spTree>
    <p:extLst>
      <p:ext uri="{BB962C8B-B14F-4D97-AF65-F5344CB8AC3E}">
        <p14:creationId xmlns:p14="http://schemas.microsoft.com/office/powerpoint/2010/main" val="97701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Schedulers in routers today</a:t>
            </a:r>
            <a:endParaRPr lang="en-US"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1578853" y="2881263"/>
            <a:ext cx="950901" cy="369332"/>
          </a:xfrm>
          <a:prstGeom prst="rect">
            <a:avLst/>
          </a:prstGeom>
        </p:spPr>
        <p:txBody>
          <a:bodyPr wrap="none">
            <a:spAutoFit/>
          </a:bodyPr>
          <a:lstStyle/>
          <a:p>
            <a:r>
              <a:rPr lang="en-US" dirty="0" smtClean="0"/>
              <a:t>Packets</a:t>
            </a:r>
            <a:endParaRPr lang="en-US" dirty="0"/>
          </a:p>
        </p:txBody>
      </p:sp>
      <p:sp>
        <p:nvSpPr>
          <p:cNvPr id="5" name="Rectangle 4"/>
          <p:cNvSpPr/>
          <p:nvPr/>
        </p:nvSpPr>
        <p:spPr>
          <a:xfrm>
            <a:off x="6896100" y="2743200"/>
            <a:ext cx="2133600" cy="1200329"/>
          </a:xfrm>
          <a:prstGeom prst="rect">
            <a:avLst/>
          </a:prstGeom>
        </p:spPr>
        <p:txBody>
          <a:bodyPr wrap="square">
            <a:spAutoFit/>
          </a:bodyPr>
          <a:lstStyle/>
          <a:p>
            <a:pPr algn="ctr"/>
            <a:r>
              <a:rPr lang="en-US" dirty="0" smtClean="0">
                <a:solidFill>
                  <a:srgbClr val="000000"/>
                </a:solidFill>
              </a:rPr>
              <a:t>Fixed schedulers</a:t>
            </a:r>
          </a:p>
          <a:p>
            <a:pPr algn="ctr"/>
            <a:r>
              <a:rPr lang="en-US" dirty="0" smtClean="0">
                <a:solidFill>
                  <a:srgbClr val="000000"/>
                </a:solidFill>
              </a:rPr>
              <a:t>(priority,</a:t>
            </a:r>
          </a:p>
          <a:p>
            <a:pPr algn="ctr"/>
            <a:r>
              <a:rPr lang="en-US" dirty="0" smtClean="0">
                <a:solidFill>
                  <a:srgbClr val="000000"/>
                </a:solidFill>
              </a:rPr>
              <a:t>round robin,</a:t>
            </a:r>
          </a:p>
          <a:p>
            <a:pPr algn="ctr"/>
            <a:r>
              <a:rPr lang="en-US" dirty="0" smtClean="0">
                <a:solidFill>
                  <a:srgbClr val="000000"/>
                </a:solidFill>
              </a:rPr>
              <a:t>rate limits)</a:t>
            </a:r>
          </a:p>
        </p:txBody>
      </p:sp>
    </p:spTree>
    <p:extLst>
      <p:ext uri="{BB962C8B-B14F-4D97-AF65-F5344CB8AC3E}">
        <p14:creationId xmlns:p14="http://schemas.microsoft.com/office/powerpoint/2010/main" val="82733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P spid="98" grpId="0" animBg="1"/>
      <p:bldP spid="100" grpId="0" animBg="1"/>
      <p:bldP spid="103" grpId="0" animBg="1"/>
      <p:bldP spid="104" grpId="0" animBg="1"/>
      <p:bldP spid="105" grpId="0" animBg="1"/>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06100" cy="1325563"/>
          </a:xfrm>
        </p:spPr>
        <p:txBody>
          <a:bodyPr/>
          <a:lstStyle/>
          <a:p>
            <a:r>
              <a:rPr lang="en-US" dirty="0" smtClean="0"/>
              <a:t>A strawman programmable scheduler</a:t>
            </a:r>
            <a:endParaRPr lang="en-US" dirty="0"/>
          </a:p>
        </p:txBody>
      </p:sp>
      <p:sp>
        <p:nvSpPr>
          <p:cNvPr id="3" name="Content Placeholder 2"/>
          <p:cNvSpPr>
            <a:spLocks noGrp="1"/>
          </p:cNvSpPr>
          <p:nvPr>
            <p:ph idx="1"/>
          </p:nvPr>
        </p:nvSpPr>
        <p:spPr>
          <a:xfrm>
            <a:off x="723900" y="4838700"/>
            <a:ext cx="10706100" cy="1638300"/>
          </a:xfrm>
        </p:spPr>
        <p:txBody>
          <a:bodyPr>
            <a:noAutofit/>
          </a:bodyPr>
          <a:lstStyle/>
          <a:p>
            <a:r>
              <a:rPr lang="en-US" sz="2200" dirty="0" smtClean="0"/>
              <a:t>Very tight time budget between consecutive </a:t>
            </a:r>
            <a:r>
              <a:rPr lang="en-US" sz="2200" dirty="0" err="1" smtClean="0"/>
              <a:t>dequeues</a:t>
            </a:r>
            <a:r>
              <a:rPr lang="en-US" sz="2200" dirty="0" smtClean="0"/>
              <a:t> (5 cycles @ 100G)</a:t>
            </a:r>
          </a:p>
          <a:p>
            <a:r>
              <a:rPr lang="en-US" sz="2200" dirty="0" smtClean="0"/>
              <a:t>Can we refactor by precomputing programmable operations off the critical path?</a:t>
            </a:r>
            <a:endParaRPr lang="en-US" sz="2200" dirty="0"/>
          </a:p>
        </p:txBody>
      </p:sp>
      <p:grpSp>
        <p:nvGrpSpPr>
          <p:cNvPr id="89" name="Group 88"/>
          <p:cNvGrpSpPr/>
          <p:nvPr/>
        </p:nvGrpSpPr>
        <p:grpSpPr>
          <a:xfrm>
            <a:off x="5508745" y="1943100"/>
            <a:ext cx="914892" cy="510822"/>
            <a:chOff x="931333" y="903111"/>
            <a:chExt cx="1495778" cy="313268"/>
          </a:xfrm>
        </p:grpSpPr>
        <p:cxnSp>
          <p:nvCxnSpPr>
            <p:cNvPr id="127" name="Straight Connector 126"/>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0" name="Group 89"/>
          <p:cNvGrpSpPr/>
          <p:nvPr/>
        </p:nvGrpSpPr>
        <p:grpSpPr>
          <a:xfrm>
            <a:off x="5508745" y="2609145"/>
            <a:ext cx="914892" cy="510822"/>
            <a:chOff x="931333" y="903111"/>
            <a:chExt cx="1495778" cy="313268"/>
          </a:xfrm>
        </p:grpSpPr>
        <p:cxnSp>
          <p:nvCxnSpPr>
            <p:cNvPr id="124" name="Straight Connector 123"/>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1" name="Group 90"/>
          <p:cNvGrpSpPr/>
          <p:nvPr/>
        </p:nvGrpSpPr>
        <p:grpSpPr>
          <a:xfrm>
            <a:off x="5508745" y="3273791"/>
            <a:ext cx="914892" cy="510822"/>
            <a:chOff x="931333" y="903111"/>
            <a:chExt cx="1495778" cy="313268"/>
          </a:xfrm>
        </p:grpSpPr>
        <p:cxnSp>
          <p:nvCxnSpPr>
            <p:cNvPr id="121" name="Straight Connector 120"/>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92" name="Group 91"/>
          <p:cNvGrpSpPr/>
          <p:nvPr/>
        </p:nvGrpSpPr>
        <p:grpSpPr>
          <a:xfrm>
            <a:off x="5508745" y="3940536"/>
            <a:ext cx="914892" cy="510822"/>
            <a:chOff x="931333" y="903111"/>
            <a:chExt cx="1495778" cy="313268"/>
          </a:xfrm>
        </p:grpSpPr>
        <p:cxnSp>
          <p:nvCxnSpPr>
            <p:cNvPr id="118" name="Straight Connector 117"/>
            <p:cNvCxnSpPr/>
            <p:nvPr/>
          </p:nvCxnSpPr>
          <p:spPr>
            <a:xfrm>
              <a:off x="931333" y="903111"/>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931333" y="1216378"/>
              <a:ext cx="149577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flipV="1">
              <a:off x="2427111" y="903111"/>
              <a:ext cx="0" cy="31326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93" name="Rectangle 92"/>
          <p:cNvSpPr/>
          <p:nvPr/>
        </p:nvSpPr>
        <p:spPr>
          <a:xfrm>
            <a:off x="6210206" y="2632419"/>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6007006"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5801701" y="2631728"/>
            <a:ext cx="190493" cy="466344"/>
          </a:xfrm>
          <a:prstGeom prst="rect">
            <a:avLst/>
          </a:prstGeom>
          <a:solidFill>
            <a:schemeClr val="accent3">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6210206" y="3298562"/>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p:cNvSpPr/>
          <p:nvPr/>
        </p:nvSpPr>
        <p:spPr>
          <a:xfrm>
            <a:off x="6007006" y="3296794"/>
            <a:ext cx="190493" cy="466344"/>
          </a:xfrm>
          <a:prstGeom prst="rect">
            <a:avLst/>
          </a:prstGeom>
          <a:solidFill>
            <a:schemeClr val="accent6">
              <a:lumMod val="60000"/>
              <a:lumOff val="4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ectangle 97"/>
          <p:cNvSpPr/>
          <p:nvPr/>
        </p:nvSpPr>
        <p:spPr>
          <a:xfrm>
            <a:off x="6210210" y="3962411"/>
            <a:ext cx="190493" cy="466344"/>
          </a:xfrm>
          <a:prstGeom prst="rect">
            <a:avLst/>
          </a:prstGeom>
          <a:solidFill>
            <a:schemeClr val="bg1">
              <a:lumMod val="6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9" name="Group 98"/>
          <p:cNvGrpSpPr/>
          <p:nvPr/>
        </p:nvGrpSpPr>
        <p:grpSpPr>
          <a:xfrm>
            <a:off x="4571552" y="2160863"/>
            <a:ext cx="960967" cy="2090624"/>
            <a:chOff x="3509439" y="1734003"/>
            <a:chExt cx="1278461" cy="2090624"/>
          </a:xfrm>
        </p:grpSpPr>
        <p:cxnSp>
          <p:nvCxnSpPr>
            <p:cNvPr id="113" name="Straight Arrow Connector 112"/>
            <p:cNvCxnSpPr/>
            <p:nvPr/>
          </p:nvCxnSpPr>
          <p:spPr>
            <a:xfrm>
              <a:off x="3509439" y="2634552"/>
              <a:ext cx="451553"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flipV="1">
              <a:off x="3960993" y="1734003"/>
              <a:ext cx="826907" cy="90055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flipV="1">
              <a:off x="3960992" y="2435459"/>
              <a:ext cx="826908" cy="199096"/>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3960992" y="2634553"/>
              <a:ext cx="826908" cy="475881"/>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3960992" y="2634552"/>
              <a:ext cx="826908" cy="119007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3025464" y="2779769"/>
            <a:ext cx="1550341" cy="613339"/>
          </a:xfrm>
          <a:prstGeom prst="rect">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Classification</a:t>
            </a:r>
            <a:endParaRPr lang="en-US" dirty="0">
              <a:solidFill>
                <a:schemeClr val="tx1"/>
              </a:solidFill>
            </a:endParaRPr>
          </a:p>
        </p:txBody>
      </p:sp>
      <p:cxnSp>
        <p:nvCxnSpPr>
          <p:cNvPr id="102" name="Straight Arrow Connector 101"/>
          <p:cNvCxnSpPr/>
          <p:nvPr/>
        </p:nvCxnSpPr>
        <p:spPr>
          <a:xfrm>
            <a:off x="2495550" y="3061412"/>
            <a:ext cx="529914"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5109853" y="2297174"/>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6210210" y="1968152"/>
            <a:ext cx="190493" cy="463545"/>
          </a:xfrm>
          <a:prstGeom prst="rect">
            <a:avLst/>
          </a:prstGeom>
          <a:solidFill>
            <a:srgbClr val="FF666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Oval 104"/>
          <p:cNvSpPr/>
          <p:nvPr/>
        </p:nvSpPr>
        <p:spPr>
          <a:xfrm>
            <a:off x="6934300" y="2539566"/>
            <a:ext cx="2015311" cy="1562872"/>
          </a:xfrm>
          <a:prstGeom prst="ellipse">
            <a:avLst/>
          </a:pr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b="1" dirty="0"/>
          </a:p>
        </p:txBody>
      </p:sp>
      <p:cxnSp>
        <p:nvCxnSpPr>
          <p:cNvPr id="106" name="Straight Arrow Connector 105"/>
          <p:cNvCxnSpPr/>
          <p:nvPr/>
        </p:nvCxnSpPr>
        <p:spPr>
          <a:xfrm>
            <a:off x="6419723" y="2160862"/>
            <a:ext cx="546242" cy="814817"/>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a:off x="6423643" y="2862319"/>
            <a:ext cx="491629" cy="232782"/>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flipV="1">
            <a:off x="6423638" y="3147278"/>
            <a:ext cx="491639" cy="410874"/>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p:nvPr/>
        </p:nvCxnSpPr>
        <p:spPr>
          <a:xfrm flipV="1">
            <a:off x="6423643" y="3214522"/>
            <a:ext cx="542322" cy="992515"/>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p:nvPr/>
        </p:nvCxnSpPr>
        <p:spPr>
          <a:xfrm>
            <a:off x="8972550" y="3214522"/>
            <a:ext cx="723900" cy="0"/>
          </a:xfrm>
          <a:prstGeom prst="straightConnector1">
            <a:avLst/>
          </a:prstGeom>
          <a:ln w="63500">
            <a:solidFill>
              <a:schemeClr val="tx2">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54" name="TextBox 153"/>
          <p:cNvSpPr txBox="1"/>
          <p:nvPr/>
        </p:nvSpPr>
        <p:spPr>
          <a:xfrm>
            <a:off x="6896100" y="2857500"/>
            <a:ext cx="2163411" cy="1015663"/>
          </a:xfrm>
          <a:prstGeom prst="rect">
            <a:avLst/>
          </a:prstGeom>
          <a:noFill/>
        </p:spPr>
        <p:txBody>
          <a:bodyPr wrap="square" rtlCol="0">
            <a:spAutoFit/>
          </a:bodyPr>
          <a:lstStyle/>
          <a:p>
            <a:pPr algn="ctr"/>
            <a:r>
              <a:rPr lang="en-US" sz="2000" dirty="0" smtClean="0">
                <a:solidFill>
                  <a:srgbClr val="000000"/>
                </a:solidFill>
              </a:rPr>
              <a:t>Programmable </a:t>
            </a:r>
            <a:r>
              <a:rPr lang="en-US" sz="2000" dirty="0" err="1" smtClean="0">
                <a:solidFill>
                  <a:srgbClr val="000000"/>
                </a:solidFill>
              </a:rPr>
              <a:t>dequeue</a:t>
            </a:r>
            <a:r>
              <a:rPr lang="en-US" sz="2000" dirty="0" smtClean="0">
                <a:solidFill>
                  <a:srgbClr val="000000"/>
                </a:solidFill>
              </a:rPr>
              <a:t>()</a:t>
            </a:r>
          </a:p>
          <a:p>
            <a:pPr algn="ctr"/>
            <a:r>
              <a:rPr lang="en-US" sz="2000" dirty="0" smtClean="0">
                <a:solidFill>
                  <a:srgbClr val="000000"/>
                </a:solidFill>
              </a:rPr>
              <a:t>function</a:t>
            </a:r>
            <a:endParaRPr lang="en-US" sz="2000" dirty="0">
              <a:solidFill>
                <a:srgbClr val="000000"/>
              </a:solidFill>
            </a:endParaRPr>
          </a:p>
        </p:txBody>
      </p:sp>
      <p:sp>
        <p:nvSpPr>
          <p:cNvPr id="4" name="Rectangle 3"/>
          <p:cNvSpPr/>
          <p:nvPr/>
        </p:nvSpPr>
        <p:spPr>
          <a:xfrm>
            <a:off x="1578853" y="2881263"/>
            <a:ext cx="950901" cy="369332"/>
          </a:xfrm>
          <a:prstGeom prst="rect">
            <a:avLst/>
          </a:prstGeom>
        </p:spPr>
        <p:txBody>
          <a:bodyPr wrap="none">
            <a:spAutoFit/>
          </a:bodyPr>
          <a:lstStyle/>
          <a:p>
            <a:r>
              <a:rPr lang="en-US" smtClean="0"/>
              <a:t>Packets</a:t>
            </a:r>
            <a:endParaRPr lang="en-US" dirty="0"/>
          </a:p>
        </p:txBody>
      </p:sp>
    </p:spTree>
    <p:extLst>
      <p:ext uri="{BB962C8B-B14F-4D97-AF65-F5344CB8AC3E}">
        <p14:creationId xmlns:p14="http://schemas.microsoft.com/office/powerpoint/2010/main" val="76312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The Push-In First-Out Queue</a:t>
            </a:r>
            <a:endParaRPr lang="en-US" dirty="0">
              <a:latin typeface="+mj-lt"/>
            </a:endParaRPr>
          </a:p>
        </p:txBody>
      </p:sp>
      <p:sp>
        <p:nvSpPr>
          <p:cNvPr id="3" name="Content Placeholder 2"/>
          <p:cNvSpPr>
            <a:spLocks noGrp="1"/>
          </p:cNvSpPr>
          <p:nvPr>
            <p:ph idx="1"/>
          </p:nvPr>
        </p:nvSpPr>
        <p:spPr>
          <a:xfrm>
            <a:off x="838200" y="1444625"/>
            <a:ext cx="10972800" cy="2708275"/>
          </a:xfrm>
        </p:spPr>
        <p:txBody>
          <a:bodyPr>
            <a:normAutofit fontScale="25000" lnSpcReduction="20000"/>
          </a:bodyPr>
          <a:lstStyle/>
          <a:p>
            <a:pPr marL="0" indent="0">
              <a:buNone/>
            </a:pPr>
            <a:r>
              <a:rPr lang="en-US" sz="11200" b="1" dirty="0" smtClean="0">
                <a:solidFill>
                  <a:srgbClr val="3366FF"/>
                </a:solidFill>
              </a:rPr>
              <a:t>Key observation</a:t>
            </a:r>
          </a:p>
          <a:p>
            <a:r>
              <a:rPr lang="en-US" sz="11200" dirty="0" smtClean="0"/>
              <a:t>In </a:t>
            </a:r>
            <a:r>
              <a:rPr lang="en-US" sz="11200" dirty="0"/>
              <a:t>many </a:t>
            </a:r>
            <a:r>
              <a:rPr lang="en-US" sz="11200" dirty="0" smtClean="0"/>
              <a:t>schedulers, </a:t>
            </a:r>
            <a:r>
              <a:rPr lang="en-US" sz="11200" dirty="0"/>
              <a:t>relative order of buffered packets does not </a:t>
            </a:r>
            <a:r>
              <a:rPr lang="en-US" sz="11200" dirty="0" smtClean="0"/>
              <a:t>change with future packet arrivals</a:t>
            </a:r>
            <a:endParaRPr lang="en-US" sz="11200" dirty="0"/>
          </a:p>
          <a:p>
            <a:r>
              <a:rPr lang="en-US" sz="11200" dirty="0"/>
              <a:t>A</a:t>
            </a:r>
            <a:r>
              <a:rPr lang="en-US" sz="11200" dirty="0" smtClean="0"/>
              <a:t> </a:t>
            </a:r>
            <a:r>
              <a:rPr lang="en-US" sz="11200" dirty="0"/>
              <a:t>packet’s place in the scheduling order </a:t>
            </a:r>
            <a:r>
              <a:rPr lang="en-US" sz="11200" dirty="0" smtClean="0"/>
              <a:t>is </a:t>
            </a:r>
            <a:r>
              <a:rPr lang="en-US" sz="11200" dirty="0"/>
              <a:t>known </a:t>
            </a:r>
            <a:r>
              <a:rPr lang="en-US" sz="11200" dirty="0" smtClean="0"/>
              <a:t>at </a:t>
            </a:r>
            <a:r>
              <a:rPr lang="en-US" sz="11200" dirty="0" err="1"/>
              <a:t>enqueue</a:t>
            </a:r>
            <a:endParaRPr lang="en-US" sz="11200" dirty="0"/>
          </a:p>
          <a:p>
            <a:endParaRPr lang="en-US" sz="11200" dirty="0" smtClean="0">
              <a:latin typeface="+mj-lt"/>
            </a:endParaRPr>
          </a:p>
          <a:p>
            <a:pPr marL="0" indent="0">
              <a:buNone/>
            </a:pPr>
            <a:r>
              <a:rPr lang="en-US" sz="11200" b="1" dirty="0" smtClean="0">
                <a:solidFill>
                  <a:srgbClr val="3366FF"/>
                </a:solidFill>
              </a:rPr>
              <a:t>The </a:t>
            </a:r>
            <a:r>
              <a:rPr lang="en-US" sz="11200" b="1" dirty="0">
                <a:solidFill>
                  <a:srgbClr val="3366FF"/>
                </a:solidFill>
              </a:rPr>
              <a:t>Push-In First-Out </a:t>
            </a:r>
            <a:r>
              <a:rPr lang="en-US" sz="11200" b="1" dirty="0" smtClean="0">
                <a:solidFill>
                  <a:srgbClr val="3366FF"/>
                </a:solidFill>
              </a:rPr>
              <a:t>Queue (PIFO)</a:t>
            </a:r>
            <a:r>
              <a:rPr lang="en-US" sz="11200" dirty="0" smtClean="0">
                <a:latin typeface="+mj-lt"/>
              </a:rPr>
              <a:t>: Packets are pushed into an </a:t>
            </a:r>
            <a:r>
              <a:rPr lang="en-US" sz="11200" dirty="0">
                <a:latin typeface="+mj-lt"/>
              </a:rPr>
              <a:t>arbitrary </a:t>
            </a:r>
            <a:r>
              <a:rPr lang="en-US" sz="11200" dirty="0" smtClean="0">
                <a:latin typeface="+mj-lt"/>
              </a:rPr>
              <a:t>location based on a </a:t>
            </a:r>
            <a:r>
              <a:rPr lang="en-US" sz="11200" b="1" dirty="0" smtClean="0">
                <a:solidFill>
                  <a:srgbClr val="901028"/>
                </a:solidFill>
                <a:latin typeface="+mj-lt"/>
              </a:rPr>
              <a:t>rank</a:t>
            </a:r>
            <a:r>
              <a:rPr lang="en-US" sz="11200" dirty="0" smtClean="0">
                <a:latin typeface="+mj-lt"/>
              </a:rPr>
              <a:t>, and </a:t>
            </a:r>
            <a:r>
              <a:rPr lang="en-US" sz="11200" dirty="0" err="1" smtClean="0">
                <a:latin typeface="+mj-lt"/>
              </a:rPr>
              <a:t>dequeued</a:t>
            </a:r>
            <a:r>
              <a:rPr lang="en-US" sz="11200" dirty="0" smtClean="0">
                <a:latin typeface="+mj-lt"/>
              </a:rPr>
              <a:t> from the head</a:t>
            </a:r>
          </a:p>
          <a:p>
            <a:endParaRPr lang="en-US" sz="11200" dirty="0" smtClean="0">
              <a:latin typeface="+mj-lt"/>
            </a:endParaRPr>
          </a:p>
          <a:p>
            <a:pPr marL="0" indent="0">
              <a:buNone/>
            </a:pPr>
            <a:endParaRPr lang="en-US" dirty="0" smtClean="0">
              <a:latin typeface="+mj-lt"/>
            </a:endParaRPr>
          </a:p>
          <a:p>
            <a:endParaRPr lang="en-US" dirty="0" smtClean="0">
              <a:latin typeface="+mj-lt"/>
            </a:endParaRPr>
          </a:p>
          <a:p>
            <a:endParaRPr lang="en-US" dirty="0">
              <a:latin typeface="+mj-lt"/>
            </a:endParaRPr>
          </a:p>
          <a:p>
            <a:endParaRPr lang="en-US" dirty="0" smtClean="0">
              <a:latin typeface="+mj-lt"/>
            </a:endParaRPr>
          </a:p>
        </p:txBody>
      </p:sp>
      <p:cxnSp>
        <p:nvCxnSpPr>
          <p:cNvPr id="4" name="Straight Arrow Connector 3"/>
          <p:cNvCxnSpPr/>
          <p:nvPr/>
        </p:nvCxnSpPr>
        <p:spPr>
          <a:xfrm>
            <a:off x="7923633" y="5445729"/>
            <a:ext cx="651132" cy="0"/>
          </a:xfrm>
          <a:prstGeom prst="straightConnector1">
            <a:avLst/>
          </a:prstGeom>
          <a:noFill/>
          <a:ln w="25400" cap="flat" cmpd="sng" algn="ctr">
            <a:solidFill>
              <a:schemeClr val="tx1"/>
            </a:solidFill>
            <a:prstDash val="solid"/>
            <a:tailEnd type="arrow" w="lg" len="lg"/>
          </a:ln>
          <a:effectLst/>
        </p:spPr>
      </p:cxnSp>
      <p:grpSp>
        <p:nvGrpSpPr>
          <p:cNvPr id="5" name="Group 4"/>
          <p:cNvGrpSpPr/>
          <p:nvPr/>
        </p:nvGrpSpPr>
        <p:grpSpPr>
          <a:xfrm>
            <a:off x="3695700" y="5033638"/>
            <a:ext cx="4198072" cy="824185"/>
            <a:chOff x="931333" y="903111"/>
            <a:chExt cx="1495778" cy="313268"/>
          </a:xfrm>
        </p:grpSpPr>
        <p:cxnSp>
          <p:nvCxnSpPr>
            <p:cNvPr id="6" name="Straight Connector 5"/>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7" name="Straight Connector 6"/>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8" name="Straight Connector 7"/>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9" name="Rectangle 8"/>
          <p:cNvSpPr/>
          <p:nvPr/>
        </p:nvSpPr>
        <p:spPr>
          <a:xfrm>
            <a:off x="7419999" y="5067230"/>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2</a:t>
            </a:r>
          </a:p>
        </p:txBody>
      </p:sp>
      <p:sp>
        <p:nvSpPr>
          <p:cNvPr id="10" name="Rectangle 9"/>
          <p:cNvSpPr/>
          <p:nvPr/>
        </p:nvSpPr>
        <p:spPr>
          <a:xfrm>
            <a:off x="6967103" y="5070081"/>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sp>
        <p:nvSpPr>
          <p:cNvPr id="11" name="Rectangle 10"/>
          <p:cNvSpPr/>
          <p:nvPr/>
        </p:nvSpPr>
        <p:spPr>
          <a:xfrm>
            <a:off x="6051205" y="5074057"/>
            <a:ext cx="425795"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2" name="Rectangle 11"/>
          <p:cNvSpPr/>
          <p:nvPr/>
        </p:nvSpPr>
        <p:spPr>
          <a:xfrm>
            <a:off x="6508157" y="5069518"/>
            <a:ext cx="425795" cy="752423"/>
          </a:xfrm>
          <a:prstGeom prst="rect">
            <a:avLst/>
          </a:prstGeom>
          <a:solidFill>
            <a:sysClr val="window" lastClr="FFFFFF">
              <a:lumMod val="65000"/>
            </a:sysClr>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7</a:t>
            </a:r>
          </a:p>
        </p:txBody>
      </p:sp>
      <p:sp>
        <p:nvSpPr>
          <p:cNvPr id="13" name="Rectangle 12"/>
          <p:cNvSpPr/>
          <p:nvPr/>
        </p:nvSpPr>
        <p:spPr>
          <a:xfrm>
            <a:off x="5584681" y="5074057"/>
            <a:ext cx="425795" cy="752423"/>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14" name="Rectangle 13"/>
          <p:cNvSpPr/>
          <p:nvPr/>
        </p:nvSpPr>
        <p:spPr>
          <a:xfrm>
            <a:off x="5122806" y="5071204"/>
            <a:ext cx="477894"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10</a:t>
            </a:r>
            <a:endParaRPr lang="en-US" sz="2000" kern="0" dirty="0">
              <a:latin typeface="+mj-lt"/>
              <a:cs typeface="Seravek"/>
            </a:endParaRPr>
          </a:p>
        </p:txBody>
      </p:sp>
      <p:sp>
        <p:nvSpPr>
          <p:cNvPr id="15" name="Rectangle 14"/>
          <p:cNvSpPr/>
          <p:nvPr/>
        </p:nvSpPr>
        <p:spPr>
          <a:xfrm>
            <a:off x="4656367" y="5071204"/>
            <a:ext cx="487133" cy="752423"/>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13</a:t>
            </a:r>
            <a:endParaRPr lang="en-US" sz="2000" kern="0" dirty="0">
              <a:latin typeface="+mj-lt"/>
              <a:cs typeface="Seravek"/>
            </a:endParaRPr>
          </a:p>
        </p:txBody>
      </p:sp>
      <p:sp>
        <p:nvSpPr>
          <p:cNvPr id="19" name="Rectangle 18"/>
          <p:cNvSpPr/>
          <p:nvPr/>
        </p:nvSpPr>
        <p:spPr>
          <a:xfrm>
            <a:off x="2469805" y="4191000"/>
            <a:ext cx="425795" cy="75242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solidFill>
                  <a:srgbClr val="000000"/>
                </a:solidFill>
                <a:latin typeface="+mj-lt"/>
                <a:cs typeface="Seravek"/>
              </a:rPr>
              <a:t>8</a:t>
            </a:r>
            <a:endParaRPr lang="en-US" kern="0" dirty="0">
              <a:solidFill>
                <a:srgbClr val="000000"/>
              </a:solidFill>
              <a:latin typeface="+mj-lt"/>
              <a:cs typeface="Seravek"/>
            </a:endParaRPr>
          </a:p>
        </p:txBody>
      </p:sp>
    </p:spTree>
    <p:custDataLst>
      <p:tags r:id="rId1"/>
    </p:custDataLst>
    <p:extLst>
      <p:ext uri="{BB962C8B-B14F-4D97-AF65-F5344CB8AC3E}">
        <p14:creationId xmlns:p14="http://schemas.microsoft.com/office/powerpoint/2010/main" val="535169613"/>
      </p:ext>
    </p:extLst>
  </p:cSld>
  <p:clrMapOvr>
    <a:masterClrMapping/>
  </p:clrMapOvr>
  <mc:AlternateContent xmlns:mc="http://schemas.openxmlformats.org/markup-compatibility/2006" xmlns:p14="http://schemas.microsoft.com/office/powerpoint/2010/main">
    <mc:Choice Requires="p14">
      <p:transition spd="slow" p14:dur="2000" advTm="59267"/>
    </mc:Choice>
    <mc:Fallback xmlns="">
      <p:transition spd="slow" advTm="592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08333E-6 4.07407E-6 L -0.0375 4.07407E-6 " pathEditMode="relative" rAng="0" ptsTypes="AA">
                                      <p:cBhvr>
                                        <p:cTn id="44" dur="1000" fill="hold"/>
                                        <p:tgtEl>
                                          <p:spTgt spid="11"/>
                                        </p:tgtEl>
                                        <p:attrNameLst>
                                          <p:attrName>ppt_x</p:attrName>
                                          <p:attrName>ppt_y</p:attrName>
                                        </p:attrNameLst>
                                      </p:cBhvr>
                                      <p:rCtr x="-1875" y="0"/>
                                    </p:animMotion>
                                  </p:childTnLst>
                                </p:cTn>
                              </p:par>
                              <p:par>
                                <p:cTn id="45" presetID="0" presetClass="path" presetSubtype="0" accel="50000" decel="50000" fill="hold" grpId="0" nodeType="withEffect">
                                  <p:stCondLst>
                                    <p:cond delay="0"/>
                                  </p:stCondLst>
                                  <p:childTnLst>
                                    <p:animMotion origin="layout" path="M -8.33333E-7 4.07407E-6 L -0.0375 4.07407E-6 " pathEditMode="relative" rAng="0" ptsTypes="AA">
                                      <p:cBhvr>
                                        <p:cTn id="46" dur="1000" fill="hold"/>
                                        <p:tgtEl>
                                          <p:spTgt spid="13"/>
                                        </p:tgtEl>
                                        <p:attrNameLst>
                                          <p:attrName>ppt_x</p:attrName>
                                          <p:attrName>ppt_y</p:attrName>
                                        </p:attrNameLst>
                                      </p:cBhvr>
                                      <p:rCtr x="-1875" y="0"/>
                                    </p:animMotion>
                                  </p:childTnLst>
                                </p:cTn>
                              </p:par>
                              <p:par>
                                <p:cTn id="47" presetID="0" presetClass="path" presetSubtype="0" accel="50000" decel="50000" fill="hold" grpId="0" nodeType="withEffect">
                                  <p:stCondLst>
                                    <p:cond delay="0"/>
                                  </p:stCondLst>
                                  <p:childTnLst>
                                    <p:animMotion origin="layout" path="M -3.54167E-6 -2.96296E-6 L -0.0375 -2.96296E-6 " pathEditMode="relative" rAng="0" ptsTypes="AA">
                                      <p:cBhvr>
                                        <p:cTn id="48" dur="1000" fill="hold"/>
                                        <p:tgtEl>
                                          <p:spTgt spid="14"/>
                                        </p:tgtEl>
                                        <p:attrNameLst>
                                          <p:attrName>ppt_x</p:attrName>
                                          <p:attrName>ppt_y</p:attrName>
                                        </p:attrNameLst>
                                      </p:cBhvr>
                                      <p:rCtr x="-1875" y="0"/>
                                    </p:animMotion>
                                  </p:childTnLst>
                                </p:cTn>
                              </p:par>
                              <p:par>
                                <p:cTn id="49" presetID="0" presetClass="path" presetSubtype="0" accel="50000" decel="50000" fill="hold" grpId="0" nodeType="withEffect">
                                  <p:stCondLst>
                                    <p:cond delay="0"/>
                                  </p:stCondLst>
                                  <p:childTnLst>
                                    <p:animMotion origin="layout" path="M 0 0 L -0.0375 0 " pathEditMode="relative" ptsTypes="AA">
                                      <p:cBhvr>
                                        <p:cTn id="50" dur="1000" fill="hold"/>
                                        <p:tgtEl>
                                          <p:spTgt spid="15"/>
                                        </p:tgtEl>
                                        <p:attrNameLst>
                                          <p:attrName>ppt_x</p:attrName>
                                          <p:attrName>ppt_y</p:attrName>
                                        </p:attrNameLst>
                                      </p:cBhvr>
                                    </p:animMotion>
                                  </p:childTnLst>
                                </p:cTn>
                              </p:par>
                              <p:par>
                                <p:cTn id="51" presetID="0" presetClass="path" presetSubtype="0" accel="50000" decel="50000" fill="hold" grpId="1" nodeType="withEffect">
                                  <p:stCondLst>
                                    <p:cond delay="0"/>
                                  </p:stCondLst>
                                  <p:childTnLst>
                                    <p:animMotion origin="layout" path="M 0.00026 0.00093 L 0.29584 0.00093 " pathEditMode="relative" rAng="0" ptsTypes="AA">
                                      <p:cBhvr>
                                        <p:cTn id="52" dur="1000" fill="hold"/>
                                        <p:tgtEl>
                                          <p:spTgt spid="19"/>
                                        </p:tgtEl>
                                        <p:attrNameLst>
                                          <p:attrName>ppt_x</p:attrName>
                                          <p:attrName>ppt_y</p:attrName>
                                        </p:attrNameLst>
                                      </p:cBhvr>
                                      <p:rCtr x="14779" y="0"/>
                                    </p:animMotion>
                                  </p:childTnLst>
                                </p:cTn>
                              </p:par>
                            </p:childTnLst>
                          </p:cTn>
                        </p:par>
                        <p:par>
                          <p:cTn id="53" fill="hold">
                            <p:stCondLst>
                              <p:cond delay="1000"/>
                            </p:stCondLst>
                            <p:childTnLst>
                              <p:par>
                                <p:cTn id="54" presetID="0" presetClass="path" presetSubtype="0" accel="50000" decel="50000" fill="hold" grpId="0" nodeType="afterEffect">
                                  <p:stCondLst>
                                    <p:cond delay="0"/>
                                  </p:stCondLst>
                                  <p:childTnLst>
                                    <p:animMotion origin="layout" path="M 0.29363 0.00092 L 0.29363 0.12879 " pathEditMode="relative" ptsTypes="AA">
                                      <p:cBhvr>
                                        <p:cTn id="55" dur="500" fill="hold"/>
                                        <p:tgtEl>
                                          <p:spTgt spid="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1" grpId="1" animBg="1"/>
      <p:bldP spid="12" grpId="0" animBg="1"/>
      <p:bldP spid="13" grpId="0" animBg="1"/>
      <p:bldP spid="13" grpId="1" animBg="1"/>
      <p:bldP spid="14" grpId="0" animBg="1"/>
      <p:bldP spid="14" grpId="1" animBg="1"/>
      <p:bldP spid="15" grpId="0" animBg="1"/>
      <p:bldP spid="15" grpId="1" animBg="1"/>
      <p:bldP spid="19" grpId="0" animBg="1"/>
      <p:bldP spid="19" grpId="1" animBg="1"/>
      <p:bldP spid="19"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A </a:t>
            </a:r>
            <a:r>
              <a:rPr lang="en-US" smtClean="0">
                <a:latin typeface="+mj-lt"/>
              </a:rPr>
              <a:t>programmable scheduler</a:t>
            </a:r>
            <a:endParaRPr lang="en-US" dirty="0">
              <a:latin typeface="+mj-lt"/>
            </a:endParaRPr>
          </a:p>
        </p:txBody>
      </p:sp>
      <p:sp>
        <p:nvSpPr>
          <p:cNvPr id="3" name="Content Placeholder 2"/>
          <p:cNvSpPr>
            <a:spLocks noGrp="1"/>
          </p:cNvSpPr>
          <p:nvPr>
            <p:ph idx="1"/>
          </p:nvPr>
        </p:nvSpPr>
        <p:spPr/>
        <p:txBody>
          <a:bodyPr/>
          <a:lstStyle/>
          <a:p>
            <a:pPr marL="0" indent="0">
              <a:buNone/>
            </a:pPr>
            <a:r>
              <a:rPr lang="en-US" dirty="0" smtClean="0">
                <a:latin typeface="+mj-lt"/>
              </a:rPr>
              <a:t>To program the scheduler, program the rank computation </a:t>
            </a:r>
            <a:endParaRPr lang="en-US" dirty="0">
              <a:latin typeface="+mj-lt"/>
            </a:endParaRPr>
          </a:p>
        </p:txBody>
      </p:sp>
      <p:grpSp>
        <p:nvGrpSpPr>
          <p:cNvPr id="5" name="Group 4"/>
          <p:cNvGrpSpPr/>
          <p:nvPr/>
        </p:nvGrpSpPr>
        <p:grpSpPr>
          <a:xfrm>
            <a:off x="2438400" y="2667000"/>
            <a:ext cx="3048000" cy="3276601"/>
            <a:chOff x="266700" y="2590800"/>
            <a:chExt cx="3048000" cy="3276601"/>
          </a:xfrm>
        </p:grpSpPr>
        <p:sp>
          <p:nvSpPr>
            <p:cNvPr id="32" name="Rectangle 31"/>
            <p:cNvSpPr/>
            <p:nvPr/>
          </p:nvSpPr>
          <p:spPr>
            <a:xfrm>
              <a:off x="266700" y="3467100"/>
              <a:ext cx="2984500" cy="2400301"/>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66700" y="2590800"/>
              <a:ext cx="3048000" cy="461665"/>
            </a:xfrm>
            <a:prstGeom prst="rect">
              <a:avLst/>
            </a:prstGeom>
            <a:noFill/>
          </p:spPr>
          <p:txBody>
            <a:bodyPr wrap="square" rtlCol="0">
              <a:spAutoFit/>
            </a:bodyPr>
            <a:lstStyle/>
            <a:p>
              <a:pPr algn="ctr"/>
              <a:r>
                <a:rPr lang="en-US" sz="2400" dirty="0" smtClean="0">
                  <a:latin typeface="+mj-lt"/>
                  <a:cs typeface="Seravek"/>
                </a:rPr>
                <a:t>Rank Computation</a:t>
              </a:r>
            </a:p>
          </p:txBody>
        </p:sp>
      </p:grpSp>
      <p:sp>
        <p:nvSpPr>
          <p:cNvPr id="50" name="Right Arrow 49"/>
          <p:cNvSpPr/>
          <p:nvPr/>
        </p:nvSpPr>
        <p:spPr>
          <a:xfrm>
            <a:off x="5600700" y="4347865"/>
            <a:ext cx="723900" cy="34290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endParaRPr>
          </a:p>
        </p:txBody>
      </p:sp>
      <p:grpSp>
        <p:nvGrpSpPr>
          <p:cNvPr id="57" name="Group 56"/>
          <p:cNvGrpSpPr/>
          <p:nvPr/>
        </p:nvGrpSpPr>
        <p:grpSpPr>
          <a:xfrm>
            <a:off x="2247900" y="6019800"/>
            <a:ext cx="7277100" cy="466130"/>
            <a:chOff x="2209800" y="5901035"/>
            <a:chExt cx="7277100" cy="466130"/>
          </a:xfrm>
        </p:grpSpPr>
        <p:sp>
          <p:nvSpPr>
            <p:cNvPr id="51" name="TextBox 50"/>
            <p:cNvSpPr txBox="1"/>
            <p:nvPr/>
          </p:nvSpPr>
          <p:spPr>
            <a:xfrm>
              <a:off x="2209800" y="5905500"/>
              <a:ext cx="3048000" cy="461665"/>
            </a:xfrm>
            <a:prstGeom prst="rect">
              <a:avLst/>
            </a:prstGeom>
            <a:noFill/>
          </p:spPr>
          <p:txBody>
            <a:bodyPr wrap="square" rtlCol="0">
              <a:spAutoFit/>
            </a:bodyPr>
            <a:lstStyle/>
            <a:p>
              <a:pPr algn="ctr"/>
              <a:r>
                <a:rPr lang="en-US" sz="2400" dirty="0" smtClean="0">
                  <a:latin typeface="+mj-lt"/>
                  <a:cs typeface="Seravek"/>
                </a:rPr>
                <a:t>(programmable)</a:t>
              </a:r>
            </a:p>
          </p:txBody>
        </p:sp>
        <p:sp>
          <p:nvSpPr>
            <p:cNvPr id="52" name="TextBox 51"/>
            <p:cNvSpPr txBox="1"/>
            <p:nvPr/>
          </p:nvSpPr>
          <p:spPr>
            <a:xfrm>
              <a:off x="6438900" y="5901035"/>
              <a:ext cx="3048000" cy="461665"/>
            </a:xfrm>
            <a:prstGeom prst="rect">
              <a:avLst/>
            </a:prstGeom>
            <a:noFill/>
          </p:spPr>
          <p:txBody>
            <a:bodyPr wrap="square" rtlCol="0">
              <a:spAutoFit/>
            </a:bodyPr>
            <a:lstStyle/>
            <a:p>
              <a:pPr algn="ctr"/>
              <a:r>
                <a:rPr lang="en-US" sz="2400" dirty="0" smtClean="0">
                  <a:latin typeface="+mj-lt"/>
                  <a:cs typeface="Seravek"/>
                </a:rPr>
                <a:t>(fixed logic)</a:t>
              </a:r>
            </a:p>
          </p:txBody>
        </p:sp>
      </p:grpSp>
      <p:grpSp>
        <p:nvGrpSpPr>
          <p:cNvPr id="55" name="Group 54"/>
          <p:cNvGrpSpPr/>
          <p:nvPr/>
        </p:nvGrpSpPr>
        <p:grpSpPr>
          <a:xfrm>
            <a:off x="6397161" y="2667000"/>
            <a:ext cx="3204039" cy="3311111"/>
            <a:chOff x="6397161" y="2548235"/>
            <a:chExt cx="3204039" cy="3311111"/>
          </a:xfrm>
        </p:grpSpPr>
        <p:grpSp>
          <p:nvGrpSpPr>
            <p:cNvPr id="45" name="Group 44"/>
            <p:cNvGrpSpPr/>
            <p:nvPr/>
          </p:nvGrpSpPr>
          <p:grpSpPr>
            <a:xfrm>
              <a:off x="6397161" y="2548235"/>
              <a:ext cx="3204039" cy="3311111"/>
              <a:chOff x="6397161" y="2548235"/>
              <a:chExt cx="3204039" cy="3311111"/>
            </a:xfrm>
          </p:grpSpPr>
          <p:grpSp>
            <p:nvGrpSpPr>
              <p:cNvPr id="42" name="Group 41"/>
              <p:cNvGrpSpPr/>
              <p:nvPr/>
            </p:nvGrpSpPr>
            <p:grpSpPr>
              <a:xfrm>
                <a:off x="6397161" y="3124200"/>
                <a:ext cx="3204039" cy="2735146"/>
                <a:chOff x="6431622" y="3360854"/>
                <a:chExt cx="3204039" cy="2735146"/>
              </a:xfrm>
            </p:grpSpPr>
            <p:sp>
              <p:nvSpPr>
                <p:cNvPr id="30" name="Rectangle 29"/>
                <p:cNvSpPr/>
                <p:nvPr/>
              </p:nvSpPr>
              <p:spPr>
                <a:xfrm>
                  <a:off x="6431622" y="3360854"/>
                  <a:ext cx="3204039" cy="2735146"/>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atin typeface="+mj-lt"/>
                  </a:endParaRPr>
                </a:p>
              </p:txBody>
            </p:sp>
            <p:grpSp>
              <p:nvGrpSpPr>
                <p:cNvPr id="17" name="Group 16"/>
                <p:cNvGrpSpPr/>
                <p:nvPr/>
              </p:nvGrpSpPr>
              <p:grpSpPr>
                <a:xfrm>
                  <a:off x="6892503" y="4038600"/>
                  <a:ext cx="2175291" cy="1228293"/>
                  <a:chOff x="3906054" y="6114996"/>
                  <a:chExt cx="1050221" cy="563990"/>
                </a:xfrm>
              </p:grpSpPr>
              <p:grpSp>
                <p:nvGrpSpPr>
                  <p:cNvPr id="18" name="Group 17"/>
                  <p:cNvGrpSpPr/>
                  <p:nvPr/>
                </p:nvGrpSpPr>
                <p:grpSpPr>
                  <a:xfrm>
                    <a:off x="3906054" y="6114996"/>
                    <a:ext cx="1050221" cy="563990"/>
                    <a:chOff x="3906054" y="6114996"/>
                    <a:chExt cx="1050221" cy="563990"/>
                  </a:xfrm>
                </p:grpSpPr>
                <p:grpSp>
                  <p:nvGrpSpPr>
                    <p:cNvPr id="20" name="Group 19"/>
                    <p:cNvGrpSpPr/>
                    <p:nvPr/>
                  </p:nvGrpSpPr>
                  <p:grpSpPr>
                    <a:xfrm>
                      <a:off x="4000499" y="6358104"/>
                      <a:ext cx="955776" cy="320882"/>
                      <a:chOff x="1594855" y="898558"/>
                      <a:chExt cx="832256" cy="317821"/>
                    </a:xfrm>
                  </p:grpSpPr>
                  <p:cxnSp>
                    <p:nvCxnSpPr>
                      <p:cNvPr id="27" name="Straight Connector 26"/>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28" name="Straight Connector 27"/>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29" name="Straight Connector 2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21" name="Rectangle 20"/>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2</a:t>
                      </a:r>
                      <a:endParaRPr lang="en-US" sz="2000" kern="0" dirty="0">
                        <a:latin typeface="+mj-lt"/>
                        <a:cs typeface="Seravek"/>
                      </a:endParaRPr>
                    </a:p>
                  </p:txBody>
                </p:sp>
                <p:sp>
                  <p:nvSpPr>
                    <p:cNvPr id="22" name="Rectangle 21"/>
                    <p:cNvSpPr/>
                    <p:nvPr/>
                  </p:nvSpPr>
                  <p:spPr>
                    <a:xfrm>
                      <a:off x="4246332"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9</a:t>
                      </a:r>
                      <a:endParaRPr lang="en-US" sz="2000" kern="0" dirty="0">
                        <a:latin typeface="+mj-lt"/>
                        <a:cs typeface="Seravek"/>
                      </a:endParaRPr>
                    </a:p>
                  </p:txBody>
                </p:sp>
                <p:sp>
                  <p:nvSpPr>
                    <p:cNvPr id="23" name="Rectangle 22"/>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sz="2000" kern="0" dirty="0" smtClean="0">
                          <a:solidFill>
                            <a:schemeClr val="tx1"/>
                          </a:solidFill>
                          <a:latin typeface="+mj-lt"/>
                          <a:cs typeface="Seravek"/>
                        </a:rPr>
                        <a:t>8</a:t>
                      </a:r>
                      <a:endParaRPr lang="en-US" sz="2000" kern="0" dirty="0">
                        <a:solidFill>
                          <a:schemeClr val="tx1"/>
                        </a:solidFill>
                        <a:latin typeface="+mj-lt"/>
                        <a:cs typeface="Seravek"/>
                      </a:endParaRPr>
                    </a:p>
                  </p:txBody>
                </p:sp>
                <p:cxnSp>
                  <p:nvCxnSpPr>
                    <p:cNvPr id="24" name="Straight Arrow Connector 23"/>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25" name="Straight Arrow Connector 24"/>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9" name="Rectangle 18"/>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5</a:t>
                    </a:r>
                    <a:endParaRPr lang="en-US" sz="2000" kern="0" dirty="0">
                      <a:latin typeface="+mj-lt"/>
                      <a:cs typeface="Seravek"/>
                    </a:endParaRPr>
                  </a:p>
                </p:txBody>
              </p:sp>
            </p:grpSp>
          </p:grpSp>
          <p:sp>
            <p:nvSpPr>
              <p:cNvPr id="44" name="TextBox 43"/>
              <p:cNvSpPr txBox="1"/>
              <p:nvPr/>
            </p:nvSpPr>
            <p:spPr>
              <a:xfrm>
                <a:off x="6438900" y="2548235"/>
                <a:ext cx="3048000" cy="461665"/>
              </a:xfrm>
              <a:prstGeom prst="rect">
                <a:avLst/>
              </a:prstGeom>
              <a:noFill/>
            </p:spPr>
            <p:txBody>
              <a:bodyPr wrap="square" rtlCol="0">
                <a:spAutoFit/>
              </a:bodyPr>
              <a:lstStyle/>
              <a:p>
                <a:pPr algn="ctr"/>
                <a:r>
                  <a:rPr lang="en-US" sz="2400" dirty="0" smtClean="0">
                    <a:latin typeface="+mj-lt"/>
                    <a:cs typeface="Seravek"/>
                  </a:rPr>
                  <a:t>PIFO Scheduler</a:t>
                </a:r>
              </a:p>
            </p:txBody>
          </p:sp>
        </p:grpSp>
        <p:cxnSp>
          <p:nvCxnSpPr>
            <p:cNvPr id="53" name="Straight Arrow Connector 52"/>
            <p:cNvCxnSpPr/>
            <p:nvPr/>
          </p:nvCxnSpPr>
          <p:spPr>
            <a:xfrm>
              <a:off x="9029700" y="4686300"/>
              <a:ext cx="304800" cy="0"/>
            </a:xfrm>
            <a:prstGeom prst="straightConnector1">
              <a:avLst/>
            </a:prstGeom>
            <a:noFill/>
            <a:ln w="25400" cap="flat" cmpd="sng" algn="ctr">
              <a:solidFill>
                <a:schemeClr val="tx1"/>
              </a:solidFill>
              <a:prstDash val="solid"/>
              <a:tailEnd type="arrow" w="lg" len="lg"/>
            </a:ln>
            <a:effectLst/>
          </p:spPr>
        </p:cxnSp>
      </p:grpSp>
      <p:sp>
        <p:nvSpPr>
          <p:cNvPr id="56" name="TextBox 55"/>
          <p:cNvSpPr txBox="1"/>
          <p:nvPr/>
        </p:nvSpPr>
        <p:spPr>
          <a:xfrm>
            <a:off x="2628899" y="3776365"/>
            <a:ext cx="2573497" cy="1631216"/>
          </a:xfrm>
          <a:prstGeom prst="rect">
            <a:avLst/>
          </a:prstGeom>
          <a:noFill/>
        </p:spPr>
        <p:txBody>
          <a:bodyPr wrap="square" rtlCol="0">
            <a:spAutoFit/>
          </a:bodyPr>
          <a:lstStyle/>
          <a:p>
            <a:r>
              <a:rPr lang="en-US" sz="2000" dirty="0" smtClean="0">
                <a:latin typeface="+mj-lt"/>
                <a:cs typeface="Seravek"/>
              </a:rPr>
              <a:t>f = flow(</a:t>
            </a:r>
            <a:r>
              <a:rPr lang="en-US" sz="2000" dirty="0" err="1" smtClean="0">
                <a:latin typeface="+mj-lt"/>
                <a:cs typeface="Seravek"/>
              </a:rPr>
              <a:t>pkt</a:t>
            </a:r>
            <a:r>
              <a:rPr lang="en-US" sz="2000" dirty="0" smtClean="0">
                <a:latin typeface="+mj-lt"/>
                <a:cs typeface="Seravek"/>
              </a:rPr>
              <a:t>) </a:t>
            </a:r>
          </a:p>
          <a:p>
            <a:r>
              <a:rPr lang="is-IS" sz="2000" dirty="0" smtClean="0">
                <a:latin typeface="+mj-lt"/>
                <a:cs typeface="Seravek"/>
              </a:rPr>
              <a:t>…</a:t>
            </a:r>
          </a:p>
          <a:p>
            <a:r>
              <a:rPr lang="is-IS" sz="2000" dirty="0" smtClean="0">
                <a:latin typeface="+mj-lt"/>
                <a:cs typeface="Seravek"/>
              </a:rPr>
              <a:t>...</a:t>
            </a:r>
          </a:p>
          <a:p>
            <a:r>
              <a:rPr lang="en-US" sz="2000" b="1" dirty="0" err="1">
                <a:cs typeface="Seravek"/>
              </a:rPr>
              <a:t>p.rank</a:t>
            </a:r>
            <a:r>
              <a:rPr lang="en-US" sz="2000" b="1" dirty="0">
                <a:cs typeface="Seravek"/>
              </a:rPr>
              <a:t>= T[f] + </a:t>
            </a:r>
            <a:r>
              <a:rPr lang="en-US" sz="2000" b="1" dirty="0" err="1" smtClean="0">
                <a:cs typeface="Seravek"/>
              </a:rPr>
              <a:t>p.len</a:t>
            </a:r>
            <a:endParaRPr lang="is-IS" sz="2000" b="1" dirty="0" smtClean="0">
              <a:latin typeface="+mj-lt"/>
              <a:cs typeface="Seravek"/>
            </a:endParaRPr>
          </a:p>
          <a:p>
            <a:endParaRPr lang="is-IS" sz="2000" b="1" dirty="0" smtClean="0">
              <a:latin typeface="+mj-lt"/>
              <a:cs typeface="Seravek"/>
            </a:endParaRPr>
          </a:p>
        </p:txBody>
      </p:sp>
    </p:spTree>
    <p:custDataLst>
      <p:tags r:id="rId1"/>
    </p:custDataLst>
    <p:extLst>
      <p:ext uri="{BB962C8B-B14F-4D97-AF65-F5344CB8AC3E}">
        <p14:creationId xmlns:p14="http://schemas.microsoft.com/office/powerpoint/2010/main" val="376785168"/>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
                                        <p:tgtEl>
                                          <p:spTgt spid="5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up)">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grpSp>
        <p:nvGrpSpPr>
          <p:cNvPr id="116" name="Group 115"/>
          <p:cNvGrpSpPr/>
          <p:nvPr/>
        </p:nvGrpSpPr>
        <p:grpSpPr>
          <a:xfrm>
            <a:off x="6515100" y="1981295"/>
            <a:ext cx="1230395" cy="3209586"/>
            <a:chOff x="6400800" y="2362200"/>
            <a:chExt cx="1181100" cy="3200400"/>
          </a:xfrm>
        </p:grpSpPr>
        <p:sp>
          <p:nvSpPr>
            <p:cNvPr id="117" name="Rectangle 116"/>
            <p:cNvSpPr/>
            <p:nvPr/>
          </p:nvSpPr>
          <p:spPr>
            <a:xfrm>
              <a:off x="6400800" y="2362200"/>
              <a:ext cx="1181100" cy="3200400"/>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18" name="Group 65"/>
            <p:cNvGrpSpPr/>
            <p:nvPr/>
          </p:nvGrpSpPr>
          <p:grpSpPr>
            <a:xfrm>
              <a:off x="6749312" y="3009900"/>
              <a:ext cx="527788" cy="298464"/>
              <a:chOff x="7660968" y="1751777"/>
              <a:chExt cx="1040580" cy="450645"/>
            </a:xfrm>
          </p:grpSpPr>
          <p:sp>
            <p:nvSpPr>
              <p:cNvPr id="131" name="Freeform 13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32" name="Straight Connector 13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19" name="Group 70"/>
            <p:cNvGrpSpPr/>
            <p:nvPr/>
          </p:nvGrpSpPr>
          <p:grpSpPr>
            <a:xfrm>
              <a:off x="6749312" y="3511536"/>
              <a:ext cx="527788" cy="298464"/>
              <a:chOff x="7660968" y="1751777"/>
              <a:chExt cx="1040580" cy="450645"/>
            </a:xfrm>
          </p:grpSpPr>
          <p:sp>
            <p:nvSpPr>
              <p:cNvPr id="128" name="Freeform 12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9" name="Straight Connector 12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0" name="Group 65"/>
            <p:cNvGrpSpPr/>
            <p:nvPr/>
          </p:nvGrpSpPr>
          <p:grpSpPr>
            <a:xfrm>
              <a:off x="6749312" y="4006836"/>
              <a:ext cx="527788" cy="298464"/>
              <a:chOff x="7660968" y="1751777"/>
              <a:chExt cx="1040580" cy="450645"/>
            </a:xfrm>
          </p:grpSpPr>
          <p:sp>
            <p:nvSpPr>
              <p:cNvPr id="125" name="Freeform 12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6" name="Straight Connector 12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21" name="Group 70"/>
            <p:cNvGrpSpPr/>
            <p:nvPr/>
          </p:nvGrpSpPr>
          <p:grpSpPr>
            <a:xfrm>
              <a:off x="6749312" y="4502136"/>
              <a:ext cx="527788" cy="298464"/>
              <a:chOff x="7660968" y="1751777"/>
              <a:chExt cx="1040580" cy="450645"/>
            </a:xfrm>
          </p:grpSpPr>
          <p:sp>
            <p:nvSpPr>
              <p:cNvPr id="122" name="Freeform 12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123" name="Straight Connector 12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A programmable scheduler</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2246769"/>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endParaRPr lang="en-US" sz="2800" dirty="0" smtClean="0">
              <a:latin typeface="Seravek"/>
              <a:cs typeface="Seravek"/>
            </a:endParaRPr>
          </a:p>
          <a:p>
            <a:pPr algn="ctr"/>
            <a:r>
              <a:rPr lang="is-IS" sz="2800" dirty="0" smtClean="0">
                <a:latin typeface="Seravek"/>
                <a:cs typeface="Seravek"/>
              </a:rPr>
              <a:t>…</a:t>
            </a:r>
            <a:r>
              <a:rPr lang="en-US" sz="2800" dirty="0" smtClean="0">
                <a:latin typeface="Seravek"/>
                <a:cs typeface="Seravek"/>
              </a:rPr>
              <a:t> </a:t>
            </a:r>
            <a:endParaRPr lang="en-US" sz="2800" dirty="0">
              <a:latin typeface="Seravek"/>
              <a:cs typeface="Seravek"/>
            </a:endParaRPr>
          </a:p>
        </p:txBody>
      </p:sp>
    </p:spTree>
    <p:custDataLst>
      <p:tags r:id="rId1"/>
    </p:custDataLst>
    <p:extLst>
      <p:ext uri="{BB962C8B-B14F-4D97-AF65-F5344CB8AC3E}">
        <p14:creationId xmlns:p14="http://schemas.microsoft.com/office/powerpoint/2010/main" val="129680374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3" grpId="0" animBg="1"/>
      <p:bldP spid="14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Fair queuing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3" name="Rectangle 92"/>
          <p:cNvSpPr/>
          <p:nvPr/>
        </p:nvSpPr>
        <p:spPr>
          <a:xfrm>
            <a:off x="2324100" y="2895600"/>
            <a:ext cx="3543300" cy="1400383"/>
          </a:xfrm>
          <a:prstGeom prst="rect">
            <a:avLst/>
          </a:prstGeom>
        </p:spPr>
        <p:txBody>
          <a:bodyPr wrap="square">
            <a:spAutoFit/>
          </a:bodyPr>
          <a:lstStyle/>
          <a:p>
            <a:pPr marL="342900" indent="-342900" defTabSz="457200">
              <a:buFontTx/>
              <a:buAutoNum type="arabicPeriod"/>
              <a:defRPr/>
            </a:pPr>
            <a:r>
              <a:rPr lang="en-US" sz="1700" kern="0" dirty="0">
                <a:solidFill>
                  <a:prstClr val="black"/>
                </a:solidFill>
                <a:latin typeface="+mj-lt"/>
                <a:cs typeface="Seravek"/>
              </a:rPr>
              <a:t>f = flow(p)</a:t>
            </a:r>
          </a:p>
          <a:p>
            <a:pPr marL="342900" indent="-342900" defTabSz="457200">
              <a:buFontTx/>
              <a:buAutoNum type="arabicPeriod"/>
              <a:defRPr/>
            </a:pPr>
            <a:r>
              <a:rPr lang="en-US" sz="1700" kern="0" dirty="0" err="1">
                <a:solidFill>
                  <a:prstClr val="black"/>
                </a:solidFill>
                <a:latin typeface="+mj-lt"/>
                <a:cs typeface="Seravek"/>
              </a:rPr>
              <a:t>p.start</a:t>
            </a:r>
            <a:r>
              <a:rPr lang="en-US" sz="1700" kern="0" dirty="0">
                <a:solidFill>
                  <a:prstClr val="black"/>
                </a:solidFill>
                <a:latin typeface="+mj-lt"/>
                <a:cs typeface="Seravek"/>
              </a:rPr>
              <a:t> = max(T[f].finish,                	                     </a:t>
            </a:r>
            <a:r>
              <a:rPr lang="en-US" sz="1700" kern="0" dirty="0" err="1" smtClean="0">
                <a:solidFill>
                  <a:prstClr val="black"/>
                </a:solidFill>
                <a:latin typeface="+mj-lt"/>
                <a:cs typeface="Seravek"/>
              </a:rPr>
              <a:t>virtual_time</a:t>
            </a:r>
            <a:r>
              <a:rPr lang="en-US" sz="1700" kern="0" dirty="0">
                <a:solidFill>
                  <a:prstClr val="black"/>
                </a:solidFill>
                <a:latin typeface="+mj-lt"/>
                <a:cs typeface="Seravek"/>
              </a:rPr>
              <a:t>)</a:t>
            </a:r>
          </a:p>
          <a:p>
            <a:pPr marL="342900" indent="-342900" defTabSz="457200">
              <a:buFontTx/>
              <a:buAutoNum type="arabicPeriod"/>
              <a:defRPr/>
            </a:pPr>
            <a:r>
              <a:rPr lang="en-US" sz="1700" kern="0" dirty="0">
                <a:solidFill>
                  <a:prstClr val="black"/>
                </a:solidFill>
                <a:latin typeface="+mj-lt"/>
                <a:cs typeface="Seravek"/>
              </a:rPr>
              <a:t>T[f].finish = </a:t>
            </a:r>
            <a:r>
              <a:rPr lang="en-US" sz="1700" kern="0" dirty="0" err="1">
                <a:solidFill>
                  <a:prstClr val="black"/>
                </a:solidFill>
                <a:latin typeface="+mj-lt"/>
                <a:cs typeface="Seravek"/>
              </a:rPr>
              <a:t>p.start</a:t>
            </a:r>
            <a:r>
              <a:rPr lang="en-US" sz="1700" kern="0" dirty="0">
                <a:solidFill>
                  <a:prstClr val="black"/>
                </a:solidFill>
                <a:latin typeface="+mj-lt"/>
                <a:cs typeface="Seravek"/>
              </a:rPr>
              <a:t>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FontTx/>
              <a:buAutoNum type="arabicPeriod"/>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a:solidFill>
                  <a:prstClr val="black"/>
                </a:solidFill>
                <a:latin typeface="+mj-lt"/>
                <a:cs typeface="Seravek"/>
              </a:rPr>
              <a:t>p.start</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805696053"/>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0" name="Straight Connector 139"/>
          <p:cNvCxnSpPr/>
          <p:nvPr/>
        </p:nvCxnSpPr>
        <p:spPr>
          <a:xfrm>
            <a:off x="44577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5" name="Right Arrow 4"/>
          <p:cNvSpPr/>
          <p:nvPr/>
        </p:nvSpPr>
        <p:spPr>
          <a:xfrm>
            <a:off x="28956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ight Arrow 135"/>
          <p:cNvSpPr/>
          <p:nvPr/>
        </p:nvSpPr>
        <p:spPr>
          <a:xfrm>
            <a:off x="4495800" y="34290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p:cNvSpPr/>
          <p:nvPr/>
        </p:nvSpPr>
        <p:spPr>
          <a:xfrm>
            <a:off x="3314700" y="2175880"/>
            <a:ext cx="1046911"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296" name="Rectangle 295"/>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15" name="Straight Connector 314"/>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6" name="Straight Connector 315"/>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7" name="Straight Connector 316"/>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319" name="Rectangle 318"/>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5" name="Rectangle 374"/>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377" name="Rectangle 376"/>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382" name="Straight Connector 381"/>
          <p:cNvCxnSpPr/>
          <p:nvPr/>
        </p:nvCxnSpPr>
        <p:spPr>
          <a:xfrm>
            <a:off x="9182100" y="33147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1742061" y="1945270"/>
            <a:ext cx="4484987" cy="191047"/>
            <a:chOff x="1866900" y="2628900"/>
            <a:chExt cx="4419600" cy="190500"/>
          </a:xfrm>
        </p:grpSpPr>
        <p:cxnSp>
          <p:nvCxnSpPr>
            <p:cNvPr id="67" name="Straight Connector 66"/>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3" name="Straight Connector 382"/>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4" name="Straight Connector 383"/>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86" name="TextBox 385"/>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387" name="Group 386"/>
          <p:cNvGrpSpPr/>
          <p:nvPr/>
        </p:nvGrpSpPr>
        <p:grpSpPr>
          <a:xfrm>
            <a:off x="7930541" y="1933566"/>
            <a:ext cx="3016451" cy="191047"/>
            <a:chOff x="1920389" y="2693432"/>
            <a:chExt cx="4419600" cy="190500"/>
          </a:xfrm>
        </p:grpSpPr>
        <p:cxnSp>
          <p:nvCxnSpPr>
            <p:cNvPr id="388" name="Straight Connector 387"/>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9" name="Straight Connector 388"/>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0" name="Straight Connector 389"/>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91" name="TextBox 390"/>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487" name="Group 486"/>
          <p:cNvGrpSpPr/>
          <p:nvPr/>
        </p:nvGrpSpPr>
        <p:grpSpPr>
          <a:xfrm>
            <a:off x="6477000" y="1257395"/>
            <a:ext cx="1333500" cy="3918097"/>
            <a:chOff x="6477000" y="2057400"/>
            <a:chExt cx="1333500" cy="3918097"/>
          </a:xfrm>
        </p:grpSpPr>
        <p:sp>
          <p:nvSpPr>
            <p:cNvPr id="488" name="TextBox 487"/>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489" name="Rectangle 488"/>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490" name="Group 489"/>
            <p:cNvGrpSpPr/>
            <p:nvPr/>
          </p:nvGrpSpPr>
          <p:grpSpPr>
            <a:xfrm>
              <a:off x="6835234" y="3238500"/>
              <a:ext cx="594266" cy="457200"/>
              <a:chOff x="5899150" y="6019800"/>
              <a:chExt cx="594266" cy="457200"/>
            </a:xfrm>
          </p:grpSpPr>
          <p:sp>
            <p:nvSpPr>
              <p:cNvPr id="523" name="Freeform 5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24" name="Straight Connector 5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5" name="Straight Connector 5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8" name="Rectangle 5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9" name="Straight Arrow Connector 5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30" name="Straight Arrow Connector 5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1" name="Group 490"/>
            <p:cNvGrpSpPr/>
            <p:nvPr/>
          </p:nvGrpSpPr>
          <p:grpSpPr>
            <a:xfrm>
              <a:off x="6835234" y="3848100"/>
              <a:ext cx="594266" cy="457200"/>
              <a:chOff x="5899150" y="6019800"/>
              <a:chExt cx="594266" cy="457200"/>
            </a:xfrm>
          </p:grpSpPr>
          <p:sp>
            <p:nvSpPr>
              <p:cNvPr id="515" name="Freeform 5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16" name="Straight Connector 5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8" name="Straight Connector 5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9" name="Straight Connector 5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20" name="Rectangle 5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21" name="Straight Arrow Connector 5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22" name="Straight Arrow Connector 5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2" name="Group 491"/>
            <p:cNvGrpSpPr/>
            <p:nvPr/>
          </p:nvGrpSpPr>
          <p:grpSpPr>
            <a:xfrm>
              <a:off x="6819900" y="4457700"/>
              <a:ext cx="594266" cy="457200"/>
              <a:chOff x="5899150" y="6019800"/>
              <a:chExt cx="594266" cy="457200"/>
            </a:xfrm>
          </p:grpSpPr>
          <p:sp>
            <p:nvSpPr>
              <p:cNvPr id="507" name="Freeform 5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8" name="Straight Connector 5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9" name="Straight Connector 5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0" name="Straight Connector 5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1" name="Straight Connector 5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12" name="Rectangle 5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13" name="Straight Arrow Connector 5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14" name="Straight Arrow Connector 5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493" name="Group 492"/>
            <p:cNvGrpSpPr/>
            <p:nvPr/>
          </p:nvGrpSpPr>
          <p:grpSpPr>
            <a:xfrm>
              <a:off x="6819900" y="5067300"/>
              <a:ext cx="594266" cy="457200"/>
              <a:chOff x="5899150" y="6019800"/>
              <a:chExt cx="594266" cy="457200"/>
            </a:xfrm>
          </p:grpSpPr>
          <p:sp>
            <p:nvSpPr>
              <p:cNvPr id="499" name="Freeform 4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500" name="Straight Connector 4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1" name="Straight Connector 5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2" name="Straight Connector 5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04" name="Rectangle 5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505" name="Straight Arrow Connector 5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506" name="Straight Arrow Connector 5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494" name="Straight Arrow Connector 493"/>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5" name="Straight Arrow Connector 494"/>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6" name="Straight Arrow Connector 495"/>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497" name="Straight Arrow Connector 496"/>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134" name="TextBox 133"/>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sp>
        <p:nvSpPr>
          <p:cNvPr id="135" name="Title 1"/>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Gadugi" panose="020B0502040204020203" pitchFamily="34" charset="0"/>
                <a:ea typeface="+mj-ea"/>
                <a:cs typeface="+mj-cs"/>
              </a:defRPr>
            </a:lvl1pPr>
          </a:lstStyle>
          <a:p>
            <a:r>
              <a:rPr lang="en-US" dirty="0" smtClean="0">
                <a:latin typeface="+mj-lt"/>
              </a:rPr>
              <a:t>Token bucket shaping</a:t>
            </a:r>
            <a:endParaRPr lang="en-US" dirty="0">
              <a:latin typeface="+mj-lt"/>
            </a:endParaRPr>
          </a:p>
        </p:txBody>
      </p:sp>
      <p:sp>
        <p:nvSpPr>
          <p:cNvPr id="137" name="Right Arrow 136"/>
          <p:cNvSpPr/>
          <p:nvPr/>
        </p:nvSpPr>
        <p:spPr>
          <a:xfrm>
            <a:off x="9258300" y="3390900"/>
            <a:ext cx="4191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Connector 138"/>
          <p:cNvCxnSpPr/>
          <p:nvPr/>
        </p:nvCxnSpPr>
        <p:spPr>
          <a:xfrm>
            <a:off x="4419600" y="3276600"/>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sp>
        <p:nvSpPr>
          <p:cNvPr id="143" name="Rectangle 142"/>
          <p:cNvSpPr/>
          <p:nvPr/>
        </p:nvSpPr>
        <p:spPr>
          <a:xfrm>
            <a:off x="2171700" y="23241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TextBox 145"/>
          <p:cNvSpPr txBox="1"/>
          <p:nvPr/>
        </p:nvSpPr>
        <p:spPr>
          <a:xfrm>
            <a:off x="2324100" y="2324100"/>
            <a:ext cx="3390900" cy="523220"/>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a:t>
            </a:r>
          </a:p>
        </p:txBody>
      </p:sp>
      <p:sp>
        <p:nvSpPr>
          <p:cNvPr id="94" name="Rectangle 93"/>
          <p:cNvSpPr/>
          <p:nvPr/>
        </p:nvSpPr>
        <p:spPr>
          <a:xfrm>
            <a:off x="2286000" y="2705100"/>
            <a:ext cx="3619500" cy="2185214"/>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mj-lt"/>
                <a:cs typeface="Seravek"/>
              </a:rPr>
              <a:t>tokens = min(</a:t>
            </a:r>
          </a:p>
          <a:p>
            <a:pPr defTabSz="457200">
              <a:defRPr/>
            </a:pPr>
            <a:r>
              <a:rPr lang="en-US" sz="1700" kern="0" dirty="0">
                <a:solidFill>
                  <a:prstClr val="black"/>
                </a:solidFill>
                <a:latin typeface="+mj-lt"/>
                <a:cs typeface="Seravek"/>
              </a:rPr>
              <a:t> </a:t>
            </a:r>
            <a:r>
              <a:rPr lang="en-US" sz="1700" kern="0" dirty="0" smtClean="0">
                <a:solidFill>
                  <a:prstClr val="black"/>
                </a:solidFill>
                <a:latin typeface="+mj-lt"/>
                <a:cs typeface="Seravek"/>
              </a:rPr>
              <a:t>       tokens + rate * (now – last),             	burst)</a:t>
            </a:r>
          </a:p>
          <a:p>
            <a:pPr marL="342900" indent="-342900" defTabSz="457200">
              <a:buFont typeface="+mj-lt"/>
              <a:buAutoNum type="arabicPeriod" startAt="2"/>
              <a:defRPr/>
            </a:pPr>
            <a:r>
              <a:rPr lang="en-US" sz="1700" kern="0" dirty="0" err="1" smtClean="0">
                <a:solidFill>
                  <a:prstClr val="black"/>
                </a:solidFill>
                <a:latin typeface="+mj-lt"/>
                <a:cs typeface="Seravek"/>
              </a:rPr>
              <a:t>p.send</a:t>
            </a:r>
            <a:r>
              <a:rPr lang="en-US" sz="1700" kern="0" dirty="0" smtClean="0">
                <a:solidFill>
                  <a:prstClr val="black"/>
                </a:solidFill>
                <a:latin typeface="+mj-lt"/>
                <a:cs typeface="Seravek"/>
              </a:rPr>
              <a:t> = now +                                 </a:t>
            </a:r>
          </a:p>
          <a:p>
            <a:pPr defTabSz="457200">
              <a:defRPr/>
            </a:pPr>
            <a:r>
              <a:rPr lang="en-US" sz="1700" kern="0" dirty="0" smtClean="0">
                <a:solidFill>
                  <a:prstClr val="black"/>
                </a:solidFill>
                <a:latin typeface="+mj-lt"/>
                <a:cs typeface="Seravek"/>
              </a:rPr>
              <a:t>        max( (</a:t>
            </a:r>
            <a:r>
              <a:rPr lang="en-US" sz="1700" kern="0" dirty="0" err="1" smtClean="0">
                <a:solidFill>
                  <a:prstClr val="black"/>
                </a:solidFill>
                <a:latin typeface="+mj-lt"/>
                <a:cs typeface="Seravek"/>
              </a:rPr>
              <a:t>p.len</a:t>
            </a:r>
            <a:r>
              <a:rPr lang="en-US" sz="1700" kern="0" dirty="0" smtClean="0">
                <a:solidFill>
                  <a:prstClr val="black"/>
                </a:solidFill>
                <a:latin typeface="+mj-lt"/>
                <a:cs typeface="Seravek"/>
              </a:rPr>
              <a:t> – tokens) / rate, 0)</a:t>
            </a:r>
          </a:p>
          <a:p>
            <a:pPr marL="342900" indent="-342900" defTabSz="457200">
              <a:buAutoNum type="arabicPeriod" startAt="3"/>
              <a:defRPr/>
            </a:pPr>
            <a:r>
              <a:rPr lang="en-US" sz="1700" kern="0" dirty="0" smtClean="0">
                <a:solidFill>
                  <a:prstClr val="black"/>
                </a:solidFill>
                <a:latin typeface="+mj-lt"/>
                <a:cs typeface="Seravek"/>
              </a:rPr>
              <a:t>tokens = tokens - </a:t>
            </a:r>
            <a:r>
              <a:rPr lang="en-US" sz="1700" kern="0" dirty="0" err="1" smtClean="0">
                <a:solidFill>
                  <a:prstClr val="black"/>
                </a:solidFill>
                <a:latin typeface="+mj-lt"/>
                <a:cs typeface="Seravek"/>
              </a:rPr>
              <a:t>p.len</a:t>
            </a:r>
            <a:endParaRPr lang="en-US" sz="1700" kern="0" dirty="0">
              <a:solidFill>
                <a:prstClr val="black"/>
              </a:solidFill>
              <a:latin typeface="+mj-lt"/>
              <a:cs typeface="Seravek"/>
            </a:endParaRPr>
          </a:p>
          <a:p>
            <a:pPr marL="342900" indent="-342900" defTabSz="457200">
              <a:buAutoNum type="arabicPeriod" startAt="3"/>
              <a:defRPr/>
            </a:pPr>
            <a:r>
              <a:rPr lang="en-US" sz="1700" kern="0" dirty="0" smtClean="0">
                <a:solidFill>
                  <a:prstClr val="black"/>
                </a:solidFill>
                <a:latin typeface="+mj-lt"/>
                <a:cs typeface="Seravek"/>
              </a:rPr>
              <a:t>last = now</a:t>
            </a:r>
            <a:endParaRPr lang="en-US" sz="1700" kern="0" dirty="0">
              <a:solidFill>
                <a:prstClr val="black"/>
              </a:solidFill>
              <a:latin typeface="+mj-lt"/>
              <a:cs typeface="Seravek"/>
            </a:endParaRPr>
          </a:p>
          <a:p>
            <a:pPr marL="342900" indent="-342900" defTabSz="457200">
              <a:buFontTx/>
              <a:buAutoNum type="arabicPeriod" startAt="3"/>
              <a:defRPr/>
            </a:pPr>
            <a:r>
              <a:rPr lang="en-US" sz="1700" kern="0" dirty="0" err="1" smtClean="0">
                <a:solidFill>
                  <a:prstClr val="black"/>
                </a:solidFill>
                <a:latin typeface="+mj-lt"/>
                <a:cs typeface="Seravek"/>
              </a:rPr>
              <a:t>p.rank</a:t>
            </a:r>
            <a:r>
              <a:rPr lang="en-US" sz="1700" kern="0" dirty="0" smtClean="0">
                <a:solidFill>
                  <a:prstClr val="black"/>
                </a:solidFill>
                <a:latin typeface="+mj-lt"/>
                <a:cs typeface="Seravek"/>
              </a:rPr>
              <a:t> = </a:t>
            </a:r>
            <a:r>
              <a:rPr lang="en-US" sz="1700" kern="0" dirty="0" err="1" smtClean="0">
                <a:solidFill>
                  <a:prstClr val="black"/>
                </a:solidFill>
                <a:latin typeface="+mj-lt"/>
                <a:cs typeface="Seravek"/>
              </a:rPr>
              <a:t>p.send</a:t>
            </a:r>
            <a:endParaRPr lang="en-US" sz="1700" kern="0" dirty="0">
              <a:solidFill>
                <a:prstClr val="black"/>
              </a:solidFill>
              <a:latin typeface="+mj-lt"/>
              <a:cs typeface="Seravek"/>
            </a:endParaRPr>
          </a:p>
        </p:txBody>
      </p:sp>
    </p:spTree>
    <p:custDataLst>
      <p:tags r:id="rId1"/>
    </p:custDataLst>
    <p:extLst>
      <p:ext uri="{BB962C8B-B14F-4D97-AF65-F5344CB8AC3E}">
        <p14:creationId xmlns:p14="http://schemas.microsoft.com/office/powerpoint/2010/main" val="1626560038"/>
      </p:ext>
    </p:extLst>
  </p:cSld>
  <p:clrMapOvr>
    <a:masterClrMapping/>
  </p:clrMapOvr>
  <mc:AlternateContent xmlns:mc="http://schemas.openxmlformats.org/markup-compatibility/2006" xmlns:p14="http://schemas.microsoft.com/office/powerpoint/2010/main">
    <mc:Choice Requires="p14">
      <p:transition spd="slow" p14:dur="2000" advTm="57217"/>
    </mc:Choice>
    <mc:Fallback xmlns="">
      <p:transition spd="slow" advTm="57217"/>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577333354"/>
      </p:ext>
    </p:extLst>
  </p:cSld>
  <p:clrMapOvr>
    <a:masterClrMapping/>
  </p:clrMapOvr>
  <mc:AlternateContent xmlns:mc="http://schemas.openxmlformats.org/markup-compatibility/2006" xmlns:p14="http://schemas.microsoft.com/office/powerpoint/2010/main">
    <mc:Choice Requires="p14">
      <p:transition spd="slow" p14:dur="2000" advTm="90214"/>
    </mc:Choice>
    <mc:Fallback xmlns="">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9" name="Group 98"/>
          <p:cNvGrpSpPr/>
          <p:nvPr/>
        </p:nvGrpSpPr>
        <p:grpSpPr>
          <a:xfrm>
            <a:off x="6091374" y="4496061"/>
            <a:ext cx="1387453" cy="638393"/>
            <a:chOff x="5553491" y="4496061"/>
            <a:chExt cx="1387453" cy="638393"/>
          </a:xfrm>
        </p:grpSpPr>
        <p:sp>
          <p:nvSpPr>
            <p:cNvPr id="100" name="Rectangle 99"/>
            <p:cNvSpPr/>
            <p:nvPr/>
          </p:nvSpPr>
          <p:spPr>
            <a:xfrm>
              <a:off x="6626685"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smtClean="0">
                  <a:latin typeface="+mj-lt"/>
                  <a:cs typeface="Seravek"/>
                </a:rPr>
                <a:t>1</a:t>
              </a:r>
              <a:endParaRPr lang="en-US" kern="0" baseline="-25000" dirty="0">
                <a:latin typeface="+mj-lt"/>
                <a:cs typeface="Seravek"/>
              </a:endParaRPr>
            </a:p>
          </p:txBody>
        </p:sp>
        <p:sp>
          <p:nvSpPr>
            <p:cNvPr id="101" name="Rectangle 100"/>
            <p:cNvSpPr/>
            <p:nvPr/>
          </p:nvSpPr>
          <p:spPr>
            <a:xfrm>
              <a:off x="5553491"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3</a:t>
              </a:r>
            </a:p>
          </p:txBody>
        </p:sp>
        <p:sp>
          <p:nvSpPr>
            <p:cNvPr id="103" name="Rectangle 102"/>
            <p:cNvSpPr/>
            <p:nvPr/>
          </p:nvSpPr>
          <p:spPr>
            <a:xfrm>
              <a:off x="6090088"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r>
                <a:rPr lang="en-US" kern="0" baseline="-25000" dirty="0">
                  <a:latin typeface="+mj-lt"/>
                  <a:cs typeface="Seravek"/>
                </a:rPr>
                <a:t>2</a:t>
              </a:r>
            </a:p>
          </p:txBody>
        </p:sp>
      </p:grpSp>
      <p:sp>
        <p:nvSpPr>
          <p:cNvPr id="124" name="Rectangle 123"/>
          <p:cNvSpPr/>
          <p:nvPr/>
        </p:nvSpPr>
        <p:spPr>
          <a:xfrm>
            <a:off x="7163282" y="4496061"/>
            <a:ext cx="314259" cy="638393"/>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a</a:t>
            </a:r>
            <a:r>
              <a:rPr lang="en-US" kern="0" baseline="-25000" dirty="0" smtClean="0">
                <a:latin typeface="+mj-lt"/>
                <a:cs typeface="Seravek"/>
              </a:rPr>
              <a:t>1</a:t>
            </a:r>
            <a:endParaRPr lang="en-US" kern="0" baseline="-25000" dirty="0">
              <a:latin typeface="+mj-lt"/>
              <a:cs typeface="Seravek"/>
            </a:endParaRPr>
          </a:p>
        </p:txBody>
      </p:sp>
      <p:sp>
        <p:nvSpPr>
          <p:cNvPr id="2" name="Title 1"/>
          <p:cNvSpPr>
            <a:spLocks noGrp="1"/>
          </p:cNvSpPr>
          <p:nvPr>
            <p:ph type="title"/>
          </p:nvPr>
        </p:nvSpPr>
        <p:spPr/>
        <p:txBody>
          <a:bodyPr/>
          <a:lstStyle/>
          <a:p>
            <a:r>
              <a:rPr lang="en-US" dirty="0" smtClean="0">
                <a:latin typeface="+mj-lt"/>
              </a:rPr>
              <a:t>Tree of PIFOs</a:t>
            </a:r>
            <a:endParaRPr lang="en-US" dirty="0">
              <a:latin typeface="+mj-lt"/>
            </a:endParaRPr>
          </a:p>
        </p:txBody>
      </p:sp>
      <p:grpSp>
        <p:nvGrpSpPr>
          <p:cNvPr id="30" name="Group 29"/>
          <p:cNvGrpSpPr/>
          <p:nvPr/>
        </p:nvGrpSpPr>
        <p:grpSpPr>
          <a:xfrm>
            <a:off x="573461" y="2438401"/>
            <a:ext cx="4051684" cy="2438398"/>
            <a:chOff x="840540" y="2324100"/>
            <a:chExt cx="4051684" cy="2438398"/>
          </a:xfrm>
        </p:grpSpPr>
        <p:grpSp>
          <p:nvGrpSpPr>
            <p:cNvPr id="4" name="Group 3"/>
            <p:cNvGrpSpPr/>
            <p:nvPr/>
          </p:nvGrpSpPr>
          <p:grpSpPr>
            <a:xfrm>
              <a:off x="840540" y="2743197"/>
              <a:ext cx="4051684" cy="2019301"/>
              <a:chOff x="2396385" y="2948058"/>
              <a:chExt cx="2760542" cy="1375815"/>
            </a:xfrm>
          </p:grpSpPr>
          <p:cxnSp>
            <p:nvCxnSpPr>
              <p:cNvPr id="5" name="Straight Connector 4"/>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15"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12" name="TextBox 11"/>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13" name="TextBox 12"/>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14" name="TextBox 13"/>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15" name="TextBox 14"/>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16" name="TextBox 15"/>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17" name="TextBox 1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19" name="Oval 18"/>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3" name="Rectangle 22"/>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4" name="Rectangle 23"/>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5" name="Rectangle 24"/>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26" name="Oval 25"/>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7" name="Oval 26"/>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28" name="Oval 27"/>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29" name="TextBox 28"/>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
        <p:nvSpPr>
          <p:cNvPr id="120" name="TextBox 119"/>
          <p:cNvSpPr txBox="1"/>
          <p:nvPr/>
        </p:nvSpPr>
        <p:spPr>
          <a:xfrm>
            <a:off x="5101288" y="5384592"/>
            <a:ext cx="2609604" cy="769441"/>
          </a:xfrm>
          <a:prstGeom prst="rect">
            <a:avLst/>
          </a:prstGeom>
          <a:noFill/>
        </p:spPr>
        <p:txBody>
          <a:bodyPr wrap="square" rtlCol="0">
            <a:spAutoFit/>
          </a:bodyPr>
          <a:lstStyle/>
          <a:p>
            <a:pPr algn="ctr"/>
            <a:r>
              <a:rPr lang="en-US" sz="2200" b="1" dirty="0" smtClean="0">
                <a:solidFill>
                  <a:srgbClr val="FF6666"/>
                </a:solidFill>
                <a:latin typeface="+mj-lt"/>
                <a:cs typeface="Seravek"/>
              </a:rPr>
              <a:t>PIFO-Red</a:t>
            </a:r>
          </a:p>
          <a:p>
            <a:pPr algn="ctr"/>
            <a:r>
              <a:rPr lang="en-US" sz="2200" b="1" dirty="0" smtClean="0">
                <a:solidFill>
                  <a:srgbClr val="FF6666"/>
                </a:solidFill>
                <a:latin typeface="+mj-lt"/>
                <a:cs typeface="Seravek"/>
              </a:rPr>
              <a:t>(WFQ on a &amp; b)</a:t>
            </a:r>
          </a:p>
        </p:txBody>
      </p:sp>
      <p:grpSp>
        <p:nvGrpSpPr>
          <p:cNvPr id="66" name="Group 65"/>
          <p:cNvGrpSpPr/>
          <p:nvPr/>
        </p:nvGrpSpPr>
        <p:grpSpPr>
          <a:xfrm>
            <a:off x="6988866" y="2518348"/>
            <a:ext cx="2856211" cy="959369"/>
            <a:chOff x="1048252" y="903111"/>
            <a:chExt cx="1378859" cy="313268"/>
          </a:xfrm>
        </p:grpSpPr>
        <p:cxnSp>
          <p:nvCxnSpPr>
            <p:cNvPr id="67" name="Straight Connector 66"/>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68" name="Straight Connector 6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69" name="Straight Connector 68"/>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80" name="TextBox 79"/>
          <p:cNvSpPr txBox="1"/>
          <p:nvPr/>
        </p:nvSpPr>
        <p:spPr>
          <a:xfrm>
            <a:off x="6913157" y="1745159"/>
            <a:ext cx="3066804" cy="769441"/>
          </a:xfrm>
          <a:prstGeom prst="rect">
            <a:avLst/>
          </a:prstGeom>
          <a:noFill/>
        </p:spPr>
        <p:txBody>
          <a:bodyPr wrap="square" rtlCol="0">
            <a:spAutoFit/>
          </a:bodyPr>
          <a:lstStyle/>
          <a:p>
            <a:pPr algn="ctr"/>
            <a:r>
              <a:rPr lang="en-US" sz="2200" dirty="0" smtClean="0">
                <a:latin typeface="+mj-lt"/>
                <a:cs typeface="Seravek"/>
              </a:rPr>
              <a:t>PIFO-root </a:t>
            </a:r>
          </a:p>
          <a:p>
            <a:pPr algn="ctr"/>
            <a:r>
              <a:rPr lang="en-US" sz="2200" dirty="0" smtClean="0">
                <a:latin typeface="+mj-lt"/>
                <a:cs typeface="Seravek"/>
              </a:rPr>
              <a:t>(WFQ on Red &amp; Blue)</a:t>
            </a:r>
          </a:p>
        </p:txBody>
      </p:sp>
      <p:sp>
        <p:nvSpPr>
          <p:cNvPr id="84" name="Rectangle 83"/>
          <p:cNvSpPr/>
          <p:nvPr/>
        </p:nvSpPr>
        <p:spPr>
          <a:xfrm>
            <a:off x="10706490"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1</a:t>
            </a:r>
            <a:endParaRPr lang="en-US" kern="0" baseline="-25000" dirty="0">
              <a:latin typeface="+mj-lt"/>
              <a:cs typeface="Seravek"/>
            </a:endParaRPr>
          </a:p>
        </p:txBody>
      </p:sp>
      <p:grpSp>
        <p:nvGrpSpPr>
          <p:cNvPr id="98" name="Group 97"/>
          <p:cNvGrpSpPr/>
          <p:nvPr/>
        </p:nvGrpSpPr>
        <p:grpSpPr>
          <a:xfrm>
            <a:off x="9051670" y="4482581"/>
            <a:ext cx="1417473" cy="638393"/>
            <a:chOff x="9549209" y="4482581"/>
            <a:chExt cx="1417473" cy="638393"/>
          </a:xfrm>
        </p:grpSpPr>
        <p:sp>
          <p:nvSpPr>
            <p:cNvPr id="85" name="Rectangle 84"/>
            <p:cNvSpPr/>
            <p:nvPr/>
          </p:nvSpPr>
          <p:spPr>
            <a:xfrm>
              <a:off x="10100816"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x</a:t>
              </a:r>
              <a:r>
                <a:rPr lang="en-US" kern="0" baseline="-25000" dirty="0" smtClean="0">
                  <a:latin typeface="+mj-lt"/>
                  <a:cs typeface="Seravek"/>
                </a:rPr>
                <a:t>2</a:t>
              </a:r>
              <a:endParaRPr lang="en-US" kern="0" baseline="-25000" dirty="0">
                <a:latin typeface="+mj-lt"/>
                <a:cs typeface="Seravek"/>
              </a:endParaRPr>
            </a:p>
          </p:txBody>
        </p:sp>
        <p:sp>
          <p:nvSpPr>
            <p:cNvPr id="89" name="Rectangle 88"/>
            <p:cNvSpPr/>
            <p:nvPr/>
          </p:nvSpPr>
          <p:spPr>
            <a:xfrm>
              <a:off x="10652423"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1</a:t>
              </a:r>
              <a:endParaRPr lang="en-US" kern="0" baseline="-25000" dirty="0">
                <a:latin typeface="+mj-lt"/>
                <a:cs typeface="Seravek"/>
              </a:endParaRPr>
            </a:p>
          </p:txBody>
        </p:sp>
        <p:sp>
          <p:nvSpPr>
            <p:cNvPr id="90" name="Rectangle 89"/>
            <p:cNvSpPr/>
            <p:nvPr/>
          </p:nvSpPr>
          <p:spPr>
            <a:xfrm>
              <a:off x="9549209" y="4482581"/>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y</a:t>
              </a:r>
              <a:r>
                <a:rPr lang="en-US" kern="0" baseline="-25000" dirty="0" smtClean="0">
                  <a:latin typeface="+mj-lt"/>
                  <a:cs typeface="Seravek"/>
                </a:rPr>
                <a:t>2</a:t>
              </a:r>
              <a:endParaRPr lang="en-US" kern="0" baseline="-25000" dirty="0">
                <a:latin typeface="+mj-lt"/>
                <a:cs typeface="Seravek"/>
              </a:endParaRPr>
            </a:p>
          </p:txBody>
        </p:sp>
      </p:grpSp>
      <p:cxnSp>
        <p:nvCxnSpPr>
          <p:cNvPr id="110" name="Straight Connector 109"/>
          <p:cNvCxnSpPr/>
          <p:nvPr/>
        </p:nvCxnSpPr>
        <p:spPr>
          <a:xfrm>
            <a:off x="8344552" y="3497477"/>
            <a:ext cx="1860886" cy="89464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a:off x="6712730" y="3507698"/>
            <a:ext cx="1618939" cy="809469"/>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8970065" y="5369602"/>
            <a:ext cx="2609604" cy="769441"/>
          </a:xfrm>
          <a:prstGeom prst="rect">
            <a:avLst/>
          </a:prstGeom>
          <a:noFill/>
        </p:spPr>
        <p:txBody>
          <a:bodyPr wrap="square" rtlCol="0">
            <a:spAutoFit/>
          </a:bodyPr>
          <a:lstStyle/>
          <a:p>
            <a:pPr algn="ctr"/>
            <a:r>
              <a:rPr lang="en-US" sz="2200" b="1" dirty="0" smtClean="0">
                <a:solidFill>
                  <a:srgbClr val="3366FF"/>
                </a:solidFill>
                <a:latin typeface="+mj-lt"/>
                <a:cs typeface="Seravek"/>
              </a:rPr>
              <a:t>PIFO-Blue</a:t>
            </a:r>
          </a:p>
          <a:p>
            <a:pPr algn="ctr"/>
            <a:r>
              <a:rPr lang="en-US" sz="2200" b="1" dirty="0" smtClean="0">
                <a:solidFill>
                  <a:srgbClr val="3366FF"/>
                </a:solidFill>
                <a:latin typeface="+mj-lt"/>
                <a:cs typeface="Seravek"/>
              </a:rPr>
              <a:t>(WFQ on x &amp; y)</a:t>
            </a:r>
          </a:p>
        </p:txBody>
      </p:sp>
      <p:sp>
        <p:nvSpPr>
          <p:cNvPr id="122" name="Rectangle 121"/>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131" name="Rectangle 130"/>
          <p:cNvSpPr/>
          <p:nvPr/>
        </p:nvSpPr>
        <p:spPr>
          <a:xfrm>
            <a:off x="4803982" y="1846289"/>
            <a:ext cx="349771"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70" name="Rectangle 69"/>
          <p:cNvSpPr/>
          <p:nvPr/>
        </p:nvSpPr>
        <p:spPr>
          <a:xfrm>
            <a:off x="942045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dirty="0">
              <a:latin typeface="+mj-lt"/>
              <a:cs typeface="Seravek"/>
            </a:endParaRPr>
          </a:p>
        </p:txBody>
      </p:sp>
      <p:sp>
        <p:nvSpPr>
          <p:cNvPr id="74" name="Rectangle 73"/>
          <p:cNvSpPr/>
          <p:nvPr/>
        </p:nvSpPr>
        <p:spPr>
          <a:xfrm>
            <a:off x="8940919"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R</a:t>
            </a:r>
            <a:endParaRPr lang="en-US" kern="0" baseline="-25000" dirty="0">
              <a:latin typeface="+mj-lt"/>
              <a:cs typeface="Seravek"/>
            </a:endParaRPr>
          </a:p>
        </p:txBody>
      </p:sp>
      <p:grpSp>
        <p:nvGrpSpPr>
          <p:cNvPr id="97" name="Group 96"/>
          <p:cNvGrpSpPr/>
          <p:nvPr/>
        </p:nvGrpSpPr>
        <p:grpSpPr>
          <a:xfrm>
            <a:off x="6543229" y="2676307"/>
            <a:ext cx="2232411" cy="638393"/>
            <a:chOff x="7040768" y="2676307"/>
            <a:chExt cx="2232411" cy="638393"/>
          </a:xfrm>
        </p:grpSpPr>
        <p:sp>
          <p:nvSpPr>
            <p:cNvPr id="71" name="Rectangle 70"/>
            <p:cNvSpPr/>
            <p:nvPr/>
          </p:nvSpPr>
          <p:spPr>
            <a:xfrm>
              <a:off x="8958920"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mj-lt"/>
                  <a:cs typeface="Seravek"/>
                </a:rPr>
                <a:t>B</a:t>
              </a:r>
              <a:endParaRPr lang="en-US" kern="0" baseline="-25000" dirty="0">
                <a:latin typeface="+mj-lt"/>
                <a:cs typeface="Seravek"/>
              </a:endParaRPr>
            </a:p>
          </p:txBody>
        </p:sp>
        <p:sp>
          <p:nvSpPr>
            <p:cNvPr id="72" name="Rectangle 71"/>
            <p:cNvSpPr/>
            <p:nvPr/>
          </p:nvSpPr>
          <p:spPr>
            <a:xfrm>
              <a:off x="7999844"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sp>
          <p:nvSpPr>
            <p:cNvPr id="75" name="Rectangle 74"/>
            <p:cNvSpPr/>
            <p:nvPr/>
          </p:nvSpPr>
          <p:spPr>
            <a:xfrm>
              <a:off x="8479382"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p>
          </p:txBody>
        </p:sp>
        <p:sp>
          <p:nvSpPr>
            <p:cNvPr id="76" name="Rectangle 75"/>
            <p:cNvSpPr/>
            <p:nvPr/>
          </p:nvSpPr>
          <p:spPr>
            <a:xfrm>
              <a:off x="7520306"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sp>
          <p:nvSpPr>
            <p:cNvPr id="77" name="Rectangle 76"/>
            <p:cNvSpPr/>
            <p:nvPr/>
          </p:nvSpPr>
          <p:spPr>
            <a:xfrm>
              <a:off x="7040768" y="2676307"/>
              <a:ext cx="314259" cy="638393"/>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B</a:t>
              </a:r>
              <a:endParaRPr lang="en-US" kern="0" baseline="-25000" dirty="0">
                <a:latin typeface="+mj-lt"/>
                <a:cs typeface="Seravek"/>
              </a:endParaRPr>
            </a:p>
          </p:txBody>
        </p:sp>
      </p:grpSp>
      <p:sp>
        <p:nvSpPr>
          <p:cNvPr id="132" name="Rectangle 131"/>
          <p:cNvSpPr/>
          <p:nvPr/>
        </p:nvSpPr>
        <p:spPr>
          <a:xfrm>
            <a:off x="6063691" y="2676308"/>
            <a:ext cx="314259" cy="638392"/>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a:latin typeface="+mj-lt"/>
                <a:cs typeface="Seravek"/>
              </a:rPr>
              <a:t>R</a:t>
            </a:r>
            <a:endParaRPr lang="en-US" kern="0" baseline="-25000" dirty="0">
              <a:latin typeface="+mj-lt"/>
              <a:cs typeface="Seravek"/>
            </a:endParaRPr>
          </a:p>
        </p:txBody>
      </p:sp>
      <p:grpSp>
        <p:nvGrpSpPr>
          <p:cNvPr id="73" name="Group 72"/>
          <p:cNvGrpSpPr/>
          <p:nvPr/>
        </p:nvGrpSpPr>
        <p:grpSpPr>
          <a:xfrm>
            <a:off x="4742842" y="4334657"/>
            <a:ext cx="2856211" cy="959369"/>
            <a:chOff x="1048252" y="903111"/>
            <a:chExt cx="1378859" cy="313268"/>
          </a:xfrm>
        </p:grpSpPr>
        <p:cxnSp>
          <p:nvCxnSpPr>
            <p:cNvPr id="78" name="Straight Connector 77"/>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79" name="Straight Connector 78"/>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81" name="Straight Connector 8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grpSp>
        <p:nvGrpSpPr>
          <p:cNvPr id="82" name="Group 81"/>
          <p:cNvGrpSpPr/>
          <p:nvPr/>
        </p:nvGrpSpPr>
        <p:grpSpPr>
          <a:xfrm>
            <a:off x="8327989" y="4367135"/>
            <a:ext cx="2856211" cy="959369"/>
            <a:chOff x="1048252" y="903111"/>
            <a:chExt cx="1378859" cy="313268"/>
          </a:xfrm>
        </p:grpSpPr>
        <p:cxnSp>
          <p:nvCxnSpPr>
            <p:cNvPr id="86" name="Straight Connector 85"/>
            <p:cNvCxnSpPr/>
            <p:nvPr/>
          </p:nvCxnSpPr>
          <p:spPr>
            <a:xfrm>
              <a:off x="1062754" y="903111"/>
              <a:ext cx="1364357" cy="0"/>
            </a:xfrm>
            <a:prstGeom prst="line">
              <a:avLst/>
            </a:prstGeom>
            <a:noFill/>
            <a:ln w="25400" cap="flat" cmpd="sng" algn="ctr">
              <a:solidFill>
                <a:sysClr val="windowText" lastClr="000000"/>
              </a:solidFill>
              <a:prstDash val="solid"/>
            </a:ln>
            <a:effectLst/>
          </p:spPr>
        </p:cxnSp>
        <p:cxnSp>
          <p:nvCxnSpPr>
            <p:cNvPr id="88" name="Straight Connector 87"/>
            <p:cNvCxnSpPr/>
            <p:nvPr/>
          </p:nvCxnSpPr>
          <p:spPr>
            <a:xfrm>
              <a:off x="1048252" y="1216378"/>
              <a:ext cx="1378859" cy="0"/>
            </a:xfrm>
            <a:prstGeom prst="line">
              <a:avLst/>
            </a:prstGeom>
            <a:noFill/>
            <a:ln w="25400" cap="flat" cmpd="sng" algn="ctr">
              <a:solidFill>
                <a:sysClr val="windowText" lastClr="000000"/>
              </a:solidFill>
              <a:prstDash val="solid"/>
            </a:ln>
            <a:effectLst/>
          </p:spPr>
        </p:cxnSp>
        <p:cxnSp>
          <p:nvCxnSpPr>
            <p:cNvPr id="91" name="Straight Connector 90"/>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Tree>
    <p:custDataLst>
      <p:tags r:id="rId1"/>
    </p:custDataLst>
    <p:extLst>
      <p:ext uri="{BB962C8B-B14F-4D97-AF65-F5344CB8AC3E}">
        <p14:creationId xmlns:p14="http://schemas.microsoft.com/office/powerpoint/2010/main" val="1016198130"/>
      </p:ext>
    </p:extLst>
  </p:cSld>
  <p:clrMapOvr>
    <a:masterClrMapping/>
  </p:clrMapOvr>
  <mc:AlternateContent xmlns:mc="http://schemas.openxmlformats.org/markup-compatibility/2006" xmlns:p14="http://schemas.microsoft.com/office/powerpoint/2010/main">
    <mc:Choice Requires="p14">
      <p:transition spd="slow" p14:dur="2000" advTm="62740"/>
    </mc:Choice>
    <mc:Fallback xmlns="">
      <p:transition spd="slow" advTm="627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3.33333E-6 -1.85185E-6 L 0.18946 0.38334 " pathEditMode="relative" rAng="0" ptsTypes="AA">
                                      <p:cBhvr>
                                        <p:cTn id="12" dur="500" fill="hold"/>
                                        <p:tgtEl>
                                          <p:spTgt spid="122"/>
                                        </p:tgtEl>
                                        <p:attrNameLst>
                                          <p:attrName>ppt_x</p:attrName>
                                          <p:attrName>ppt_y</p:attrName>
                                        </p:attrNameLst>
                                      </p:cBhvr>
                                      <p:rCtr x="9466" y="19167"/>
                                    </p:animMotion>
                                  </p:childTnLst>
                                </p:cTn>
                              </p:par>
                              <p:par>
                                <p:cTn id="13" presetID="42" presetClass="path" presetSubtype="0" accel="50000" decel="50000" fill="hold" nodeType="withEffect">
                                  <p:stCondLst>
                                    <p:cond delay="0"/>
                                  </p:stCondLst>
                                  <p:childTnLst>
                                    <p:animMotion origin="layout" path="M -4.16667E-7 -3.33333E-6 L -0.04362 -0.00023 " pathEditMode="relative" rAng="0" ptsTypes="AA">
                                      <p:cBhvr>
                                        <p:cTn id="14" dur="450" fill="hold"/>
                                        <p:tgtEl>
                                          <p:spTgt spid="99"/>
                                        </p:tgtEl>
                                        <p:attrNameLst>
                                          <p:attrName>ppt_x</p:attrName>
                                          <p:attrName>ppt_y</p:attrName>
                                        </p:attrNameLst>
                                      </p:cBhvr>
                                      <p:rCtr x="-2187" y="-23"/>
                                    </p:animMotion>
                                  </p:childTnLst>
                                </p:cTn>
                              </p:par>
                              <p:par>
                                <p:cTn id="15" presetID="0" presetClass="path" presetSubtype="0" accel="50000" decel="50000" fill="hold" grpId="0" nodeType="withEffect">
                                  <p:stCondLst>
                                    <p:cond delay="0"/>
                                  </p:stCondLst>
                                  <p:childTnLst>
                                    <p:animMotion origin="layout" path="M -3.33333E-6 -1.85185E-6 L 0.10091 0.11875 " pathEditMode="relative" rAng="0" ptsTypes="AA">
                                      <p:cBhvr>
                                        <p:cTn id="16" dur="500" fill="hold"/>
                                        <p:tgtEl>
                                          <p:spTgt spid="131"/>
                                        </p:tgtEl>
                                        <p:attrNameLst>
                                          <p:attrName>ppt_x</p:attrName>
                                          <p:attrName>ppt_y</p:attrName>
                                        </p:attrNameLst>
                                      </p:cBhvr>
                                      <p:rCtr x="5039" y="5926"/>
                                    </p:animMotion>
                                  </p:childTnLst>
                                </p:cTn>
                              </p:par>
                              <p:par>
                                <p:cTn id="17" presetID="10" presetClass="exit" presetSubtype="0" fill="hold" grpId="1" nodeType="withEffect">
                                  <p:stCondLst>
                                    <p:cond delay="0"/>
                                  </p:stCondLst>
                                  <p:childTnLst>
                                    <p:animEffect transition="out" filter="fade">
                                      <p:cBhvr>
                                        <p:cTn id="18" dur="450"/>
                                        <p:tgtEl>
                                          <p:spTgt spid="122"/>
                                        </p:tgtEl>
                                      </p:cBhvr>
                                    </p:animEffect>
                                    <p:set>
                                      <p:cBhvr>
                                        <p:cTn id="19" dur="1" fill="hold">
                                          <p:stCondLst>
                                            <p:cond delay="449"/>
                                          </p:stCondLst>
                                        </p:cTn>
                                        <p:tgtEl>
                                          <p:spTgt spid="122"/>
                                        </p:tgtEl>
                                        <p:attrNameLst>
                                          <p:attrName>style.visibility</p:attrName>
                                        </p:attrNameLst>
                                      </p:cBhvr>
                                      <p:to>
                                        <p:strVal val="hidden"/>
                                      </p:to>
                                    </p:set>
                                  </p:childTnLst>
                                </p:cTn>
                              </p:par>
                              <p:par>
                                <p:cTn id="20" presetID="10" presetClass="exit" presetSubtype="0" fill="hold" grpId="1" nodeType="withEffect">
                                  <p:stCondLst>
                                    <p:cond delay="0"/>
                                  </p:stCondLst>
                                  <p:childTnLst>
                                    <p:animEffect transition="out" filter="fade">
                                      <p:cBhvr>
                                        <p:cTn id="21" dur="450"/>
                                        <p:tgtEl>
                                          <p:spTgt spid="131"/>
                                        </p:tgtEl>
                                      </p:cBhvr>
                                    </p:animEffect>
                                    <p:set>
                                      <p:cBhvr>
                                        <p:cTn id="22" dur="1" fill="hold">
                                          <p:stCondLst>
                                            <p:cond delay="449"/>
                                          </p:stCondLst>
                                        </p:cTn>
                                        <p:tgtEl>
                                          <p:spTgt spid="13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3.54167E-6 4.44444E-6 L 0.04036 0.00046 " pathEditMode="relative" rAng="0" ptsTypes="AA">
                                      <p:cBhvr>
                                        <p:cTn id="32" dur="450" fill="hold"/>
                                        <p:tgtEl>
                                          <p:spTgt spid="132"/>
                                        </p:tgtEl>
                                        <p:attrNameLst>
                                          <p:attrName>ppt_x</p:attrName>
                                          <p:attrName>ppt_y</p:attrName>
                                        </p:attrNameLst>
                                      </p:cBhvr>
                                      <p:rCtr x="2018" y="23"/>
                                    </p:animMotion>
                                  </p:childTnLst>
                                </p:cTn>
                              </p:par>
                              <p:par>
                                <p:cTn id="33" presetID="42" presetClass="path" presetSubtype="0" accel="50000" decel="50000" fill="hold" nodeType="withEffect">
                                  <p:stCondLst>
                                    <p:cond delay="0"/>
                                  </p:stCondLst>
                                  <p:childTnLst>
                                    <p:animMotion origin="layout" path="M 4.79167E-6 4.44444E-6 L 0.03919 0.00046 " pathEditMode="relative" rAng="0" ptsTypes="AA">
                                      <p:cBhvr>
                                        <p:cTn id="34" dur="450" fill="hold"/>
                                        <p:tgtEl>
                                          <p:spTgt spid="97"/>
                                        </p:tgtEl>
                                        <p:attrNameLst>
                                          <p:attrName>ppt_x</p:attrName>
                                          <p:attrName>ppt_y</p:attrName>
                                        </p:attrNameLst>
                                      </p:cBhvr>
                                      <p:rCtr x="1953" y="23"/>
                                    </p:animMotion>
                                  </p:childTnLst>
                                </p:cTn>
                              </p:par>
                              <p:par>
                                <p:cTn id="35" presetID="42" presetClass="path" presetSubtype="0" accel="50000" decel="50000" fill="hold" grpId="0" nodeType="withEffect">
                                  <p:stCondLst>
                                    <p:cond delay="0"/>
                                  </p:stCondLst>
                                  <p:childTnLst>
                                    <p:animMotion origin="layout" path="M -3.95833E-6 4.44444E-6 L 0.0405 0.00046 " pathEditMode="relative" rAng="0" ptsTypes="AA">
                                      <p:cBhvr>
                                        <p:cTn id="36" dur="450" fill="hold"/>
                                        <p:tgtEl>
                                          <p:spTgt spid="74"/>
                                        </p:tgtEl>
                                        <p:attrNameLst>
                                          <p:attrName>ppt_x</p:attrName>
                                          <p:attrName>ppt_y</p:attrName>
                                        </p:attrNameLst>
                                      </p:cBhvr>
                                      <p:rCtr x="2018" y="23"/>
                                    </p:animMotion>
                                  </p:childTnLst>
                                </p:cTn>
                              </p:par>
                              <p:par>
                                <p:cTn id="37" presetID="42" presetClass="path" presetSubtype="0" accel="50000" decel="50000" fill="hold" grpId="0" nodeType="withEffect">
                                  <p:stCondLst>
                                    <p:cond delay="0"/>
                                  </p:stCondLst>
                                  <p:childTnLst>
                                    <p:animMotion origin="layout" path="M 3.125E-6 4.44444E-6 L 0.04778 0.00046 " pathEditMode="relative" rAng="0" ptsTypes="AA">
                                      <p:cBhvr>
                                        <p:cTn id="38" dur="450" fill="hold"/>
                                        <p:tgtEl>
                                          <p:spTgt spid="70"/>
                                        </p:tgtEl>
                                        <p:attrNameLst>
                                          <p:attrName>ppt_x</p:attrName>
                                          <p:attrName>ppt_y</p:attrName>
                                        </p:attrNameLst>
                                      </p:cBhvr>
                                      <p:rCtr x="2383" y="23"/>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4.375E-6 -1.48148E-6 L 0.04674 0.00139 " pathEditMode="relative" rAng="0" ptsTypes="AA">
                                      <p:cBhvr>
                                        <p:cTn id="42" dur="450" fill="hold"/>
                                        <p:tgtEl>
                                          <p:spTgt spid="84"/>
                                        </p:tgtEl>
                                        <p:attrNameLst>
                                          <p:attrName>ppt_x</p:attrName>
                                          <p:attrName>ppt_y</p:attrName>
                                        </p:attrNameLst>
                                      </p:cBhvr>
                                      <p:rCtr x="2331" y="69"/>
                                    </p:animMotion>
                                  </p:childTnLst>
                                </p:cTn>
                              </p:par>
                              <p:par>
                                <p:cTn id="43" presetID="42" presetClass="path" presetSubtype="0" accel="50000" decel="50000" fill="hold" nodeType="withEffect">
                                  <p:stCondLst>
                                    <p:cond delay="0"/>
                                  </p:stCondLst>
                                  <p:childTnLst>
                                    <p:animMotion origin="layout" path="M -8.33333E-7 -1.48148E-6 L 0.04649 0.00139 " pathEditMode="relative" rAng="0" ptsTypes="AA">
                                      <p:cBhvr>
                                        <p:cTn id="44" dur="450" fill="hold"/>
                                        <p:tgtEl>
                                          <p:spTgt spid="98"/>
                                        </p:tgtEl>
                                        <p:attrNameLst>
                                          <p:attrName>ppt_x</p:attrName>
                                          <p:attrName>ppt_y</p:attrName>
                                        </p:attrNameLst>
                                      </p:cBhvr>
                                      <p:rCtr x="2318" y="69"/>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1" nodeType="clickEffect">
                                  <p:stCondLst>
                                    <p:cond delay="0"/>
                                  </p:stCondLst>
                                  <p:childTnLst>
                                    <p:animMotion origin="layout" path="M 0.04674 0.00139 L 0.12474 -0.31389 " pathEditMode="relative" rAng="0" ptsTypes="AA">
                                      <p:cBhvr>
                                        <p:cTn id="48" dur="450" fill="hold"/>
                                        <p:tgtEl>
                                          <p:spTgt spid="84"/>
                                        </p:tgtEl>
                                        <p:attrNameLst>
                                          <p:attrName>ppt_x</p:attrName>
                                          <p:attrName>ppt_y</p:attrName>
                                        </p:attrNameLst>
                                      </p:cBhvr>
                                      <p:rCtr x="3893" y="-157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84" grpId="0" animBg="1"/>
      <p:bldP spid="84" grpId="1" animBg="1"/>
      <p:bldP spid="122" grpId="0" animBg="1"/>
      <p:bldP spid="122" grpId="1" animBg="1"/>
      <p:bldP spid="122" grpId="2" animBg="1"/>
      <p:bldP spid="131" grpId="0" animBg="1"/>
      <p:bldP spid="131" grpId="1" animBg="1"/>
      <p:bldP spid="131" grpId="2" animBg="1"/>
      <p:bldP spid="70" grpId="0" animBg="1"/>
      <p:bldP spid="74" grpId="0" animBg="1"/>
      <p:bldP spid="132" grpId="0" animBg="1"/>
      <p:bldP spid="13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PIFO in hardware</a:t>
            </a:r>
            <a:endParaRPr lang="en-US" dirty="0"/>
          </a:p>
        </p:txBody>
      </p:sp>
      <p:sp>
        <p:nvSpPr>
          <p:cNvPr id="3" name="Content Placeholder 2"/>
          <p:cNvSpPr>
            <a:spLocks noGrp="1"/>
          </p:cNvSpPr>
          <p:nvPr>
            <p:ph idx="1"/>
          </p:nvPr>
        </p:nvSpPr>
        <p:spPr>
          <a:xfrm>
            <a:off x="838200" y="1676400"/>
            <a:ext cx="10515600" cy="4351338"/>
          </a:xfrm>
        </p:spPr>
        <p:txBody>
          <a:bodyPr>
            <a:normAutofit/>
          </a:bodyPr>
          <a:lstStyle/>
          <a:p>
            <a:r>
              <a:rPr lang="en-US" dirty="0" smtClean="0"/>
              <a:t>Performance targets for a shared-memory router</a:t>
            </a:r>
          </a:p>
          <a:p>
            <a:pPr lvl="1"/>
            <a:r>
              <a:rPr lang="en-US" dirty="0" smtClean="0"/>
              <a:t>1 GHz pipeline (64 ports * 10 </a:t>
            </a:r>
            <a:r>
              <a:rPr lang="en-US" dirty="0" err="1" smtClean="0"/>
              <a:t>Gbit</a:t>
            </a:r>
            <a:r>
              <a:rPr lang="en-US" dirty="0" smtClean="0"/>
              <a:t>/s)</a:t>
            </a:r>
          </a:p>
          <a:p>
            <a:pPr lvl="1"/>
            <a:r>
              <a:rPr lang="en-US" dirty="0" smtClean="0"/>
              <a:t>1K flows/physical queues</a:t>
            </a:r>
          </a:p>
          <a:p>
            <a:pPr lvl="1"/>
            <a:r>
              <a:rPr lang="en-US" dirty="0" smtClean="0"/>
              <a:t>60K packets  (12 MB packet buffer, 200 byte cell)</a:t>
            </a:r>
          </a:p>
          <a:p>
            <a:pPr lvl="1"/>
            <a:r>
              <a:rPr lang="en-US" dirty="0" smtClean="0"/>
              <a:t>Scheduler is shared across ports</a:t>
            </a:r>
          </a:p>
          <a:p>
            <a:r>
              <a:rPr lang="en-US" dirty="0" smtClean="0"/>
              <a:t>Naive solution: flat, sorted array of 60K elements is infeasible</a:t>
            </a:r>
            <a:endParaRPr lang="en-US" dirty="0"/>
          </a:p>
          <a:p>
            <a:r>
              <a:rPr lang="en-US" dirty="0" smtClean="0"/>
              <a:t>Exploit observation that ranks increase within a flow: sort 1K head packets, one from each flow</a:t>
            </a:r>
          </a:p>
        </p:txBody>
      </p:sp>
      <p:sp>
        <p:nvSpPr>
          <p:cNvPr id="4" name="Rounded Rectangle 3"/>
          <p:cNvSpPr/>
          <p:nvPr/>
        </p:nvSpPr>
        <p:spPr>
          <a:xfrm>
            <a:off x="723900" y="5181600"/>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7 mm</a:t>
            </a:r>
            <a:r>
              <a:rPr lang="en-US" sz="3200" baseline="30000" dirty="0" smtClean="0">
                <a:latin typeface="Gadugi" charset="0"/>
                <a:ea typeface="Gadugi" charset="0"/>
                <a:cs typeface="Gadugi" charset="0"/>
              </a:rPr>
              <a:t>2 </a:t>
            </a:r>
            <a:r>
              <a:rPr lang="en-US" sz="3200" dirty="0" smtClean="0">
                <a:latin typeface="Gadugi" charset="0"/>
                <a:ea typeface="Gadugi" charset="0"/>
                <a:cs typeface="Gadugi" charset="0"/>
              </a:rPr>
              <a:t> area in a 16-nm library for a</a:t>
            </a:r>
          </a:p>
          <a:p>
            <a:pPr algn="ctr"/>
            <a:r>
              <a:rPr lang="en-US" sz="3200" dirty="0" smtClean="0">
                <a:latin typeface="Gadugi" charset="0"/>
                <a:ea typeface="Gadugi" charset="0"/>
                <a:cs typeface="Gadugi" charset="0"/>
              </a:rPr>
              <a:t>5-level programmable scheduler (4% overhead) </a:t>
            </a:r>
            <a:endParaRPr lang="en-US" sz="3200" dirty="0">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20312632"/>
      </p:ext>
    </p:extLst>
  </p:cSld>
  <p:clrMapOvr>
    <a:masterClrMapping/>
  </p:clrMapOvr>
  <mc:AlternateContent xmlns:mc="http://schemas.openxmlformats.org/markup-compatibility/2006" xmlns:p14="http://schemas.microsoft.com/office/powerpoint/2010/main">
    <mc:Choice Requires="p14">
      <p:transition spd="slow" p14:dur="2000" advTm="79759"/>
    </mc:Choice>
    <mc:Fallback xmlns="">
      <p:transition xmlns:p14="http://schemas.microsoft.com/office/powerpoint/2010/main" spd="slow" advTm="797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today’s reality is very different</a:t>
            </a:r>
            <a:endParaRPr lang="en-US" dirty="0">
              <a:latin typeface="Gadugi" panose="020B0502040204020203" pitchFamily="34" charset="0"/>
            </a:endParaRPr>
          </a:p>
        </p:txBody>
      </p:sp>
      <p:sp>
        <p:nvSpPr>
          <p:cNvPr id="3" name="Content Placeholder 2"/>
          <p:cNvSpPr>
            <a:spLocks noGrp="1"/>
          </p:cNvSpPr>
          <p:nvPr>
            <p:ph idx="1"/>
          </p:nvPr>
        </p:nvSpPr>
        <p:spPr>
          <a:xfrm>
            <a:off x="838200" y="1825624"/>
            <a:ext cx="10934700" cy="4879976"/>
          </a:xfrm>
        </p:spPr>
        <p:txBody>
          <a:bodyPr>
            <a:normAutofit/>
          </a:bodyPr>
          <a:lstStyle/>
          <a:p>
            <a:r>
              <a:rPr lang="en-US" dirty="0" smtClean="0"/>
              <a:t>We are demanding more from routers: </a:t>
            </a:r>
            <a:r>
              <a:rPr lang="en-US" dirty="0"/>
              <a:t>ACLs, tunnels, </a:t>
            </a:r>
            <a:r>
              <a:rPr lang="en-US" dirty="0" err="1"/>
              <a:t>etc</a:t>
            </a:r>
            <a:endParaRPr lang="en-US" dirty="0"/>
          </a:p>
          <a:p>
            <a:r>
              <a:rPr lang="en-US" dirty="0"/>
              <a:t>Yet, routers are still </a:t>
            </a:r>
            <a:r>
              <a:rPr lang="en-US" dirty="0" smtClean="0"/>
              <a:t>fixed-function</a:t>
            </a:r>
            <a:endParaRPr lang="en-US" dirty="0"/>
          </a:p>
          <a:p>
            <a:r>
              <a:rPr lang="en-US" dirty="0" smtClean="0"/>
              <a:t>Rate of innovation exceeds our ability to get things into routers</a:t>
            </a:r>
          </a:p>
          <a:p>
            <a:endParaRPr lang="en-US" dirty="0" smtClean="0"/>
          </a:p>
          <a:p>
            <a:endParaRPr lang="en-US" dirty="0"/>
          </a:p>
          <a:p>
            <a:endParaRPr lang="en-US" dirty="0" smtClean="0"/>
          </a:p>
          <a:p>
            <a:endParaRPr lang="en-US" dirty="0"/>
          </a:p>
        </p:txBody>
      </p:sp>
      <p:grpSp>
        <p:nvGrpSpPr>
          <p:cNvPr id="4" name="Group 3"/>
          <p:cNvGrpSpPr/>
          <p:nvPr/>
        </p:nvGrpSpPr>
        <p:grpSpPr>
          <a:xfrm>
            <a:off x="838200" y="3657600"/>
            <a:ext cx="10896600" cy="1790700"/>
            <a:chOff x="838200" y="3390900"/>
            <a:chExt cx="10896600" cy="1790700"/>
          </a:xfrm>
        </p:grpSpPr>
        <p:cxnSp>
          <p:nvCxnSpPr>
            <p:cNvPr id="256" name="Straight Arrow Connector 255"/>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258" name="TextBox 257"/>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259" name="TextBox 258"/>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260" name="TextBox 259"/>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261" name="TextBox 260"/>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WFQ</a:t>
              </a:r>
              <a:endParaRPr lang="en-US" dirty="0">
                <a:solidFill>
                  <a:schemeClr val="tx1">
                    <a:lumMod val="50000"/>
                    <a:lumOff val="50000"/>
                  </a:schemeClr>
                </a:solidFill>
              </a:endParaRPr>
            </a:p>
          </p:txBody>
        </p:sp>
        <p:sp>
          <p:nvSpPr>
            <p:cNvPr id="262" name="TextBox 261"/>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263" name="TextBox 262"/>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264" name="TextBox 263"/>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STFQ</a:t>
              </a:r>
              <a:endParaRPr lang="en-US" dirty="0">
                <a:solidFill>
                  <a:schemeClr val="tx1">
                    <a:lumMod val="50000"/>
                    <a:lumOff val="50000"/>
                  </a:schemeClr>
                </a:solidFill>
              </a:endParaRPr>
            </a:p>
          </p:txBody>
        </p:sp>
        <p:sp>
          <p:nvSpPr>
            <p:cNvPr id="265" name="TextBox 264"/>
            <p:cNvSpPr txBox="1"/>
            <p:nvPr/>
          </p:nvSpPr>
          <p:spPr>
            <a:xfrm>
              <a:off x="5402323" y="4812268"/>
              <a:ext cx="15055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Bloom Filters</a:t>
              </a:r>
              <a:endParaRPr lang="en-US" dirty="0">
                <a:solidFill>
                  <a:schemeClr val="tx1">
                    <a:lumMod val="50000"/>
                    <a:lumOff val="50000"/>
                  </a:schemeClr>
                </a:solidFill>
              </a:endParaRPr>
            </a:p>
          </p:txBody>
        </p:sp>
        <p:sp>
          <p:nvSpPr>
            <p:cNvPr id="266" name="TextBox 265"/>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267" name="TextBox 266"/>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268" name="TextBox 267"/>
            <p:cNvSpPr txBox="1"/>
            <p:nvPr/>
          </p:nvSpPr>
          <p:spPr>
            <a:xfrm>
              <a:off x="5402323" y="39624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AVQ</a:t>
              </a:r>
              <a:endParaRPr lang="en-US" dirty="0">
                <a:solidFill>
                  <a:schemeClr val="tx1">
                    <a:lumMod val="50000"/>
                    <a:lumOff val="50000"/>
                  </a:schemeClr>
                </a:solidFill>
              </a:endParaRPr>
            </a:p>
          </p:txBody>
        </p:sp>
        <p:sp>
          <p:nvSpPr>
            <p:cNvPr id="269" name="TextBox 268"/>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270" name="TextBox 269"/>
            <p:cNvSpPr txBox="1"/>
            <p:nvPr/>
          </p:nvSpPr>
          <p:spPr>
            <a:xfrm>
              <a:off x="6407488" y="3962400"/>
              <a:ext cx="59503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RCP</a:t>
              </a:r>
              <a:endParaRPr lang="en-US" dirty="0">
                <a:solidFill>
                  <a:schemeClr val="tx1">
                    <a:lumMod val="50000"/>
                    <a:lumOff val="50000"/>
                  </a:schemeClr>
                </a:solidFill>
              </a:endParaRPr>
            </a:p>
          </p:txBody>
        </p:sp>
        <p:sp>
          <p:nvSpPr>
            <p:cNvPr id="271" name="TextBox 270"/>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72" name="TextBox 271"/>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73" name="TextBox 272"/>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74" name="TextBox 273"/>
            <p:cNvSpPr txBox="1"/>
            <p:nvPr/>
          </p:nvSpPr>
          <p:spPr>
            <a:xfrm>
              <a:off x="8465839" y="4812268"/>
              <a:ext cx="724878"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HULL</a:t>
              </a:r>
              <a:endParaRPr lang="en-US" dirty="0">
                <a:solidFill>
                  <a:schemeClr val="tx1">
                    <a:lumMod val="50000"/>
                    <a:lumOff val="50000"/>
                  </a:schemeClr>
                </a:solidFill>
              </a:endParaRPr>
            </a:p>
          </p:txBody>
        </p:sp>
        <p:sp>
          <p:nvSpPr>
            <p:cNvPr id="275" name="TextBox 274"/>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SRPT</a:t>
              </a:r>
              <a:endParaRPr lang="en-US" dirty="0">
                <a:solidFill>
                  <a:schemeClr val="tx1">
                    <a:lumMod val="50000"/>
                    <a:lumOff val="50000"/>
                  </a:schemeClr>
                </a:solidFill>
              </a:endParaRPr>
            </a:p>
          </p:txBody>
        </p:sp>
        <p:sp>
          <p:nvSpPr>
            <p:cNvPr id="276" name="TextBox 275"/>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77" name="TextBox 276"/>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IntServ</a:t>
              </a:r>
              <a:endParaRPr lang="en-US" dirty="0">
                <a:solidFill>
                  <a:schemeClr val="tx1">
                    <a:lumMod val="50000"/>
                    <a:lumOff val="50000"/>
                  </a:schemeClr>
                </a:solidFill>
              </a:endParaRPr>
            </a:p>
          </p:txBody>
        </p:sp>
        <p:sp>
          <p:nvSpPr>
            <p:cNvPr id="278" name="TextBox 277"/>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9" name="TextBox 278"/>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0" name="TextBox 279"/>
            <p:cNvSpPr txBox="1"/>
            <p:nvPr/>
          </p:nvSpPr>
          <p:spPr>
            <a:xfrm>
              <a:off x="7078723" y="3962400"/>
              <a:ext cx="100700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Flowlets</a:t>
              </a:r>
              <a:endParaRPr lang="en-US" dirty="0">
                <a:solidFill>
                  <a:schemeClr val="tx1">
                    <a:lumMod val="50000"/>
                    <a:lumOff val="50000"/>
                  </a:schemeClr>
                </a:solidFill>
              </a:endParaRPr>
            </a:p>
          </p:txBody>
        </p:sp>
        <p:sp>
          <p:nvSpPr>
            <p:cNvPr id="281" name="TextBox 280"/>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282" name="Straight Connector 281"/>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4" name="Straight Connector 283"/>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285" name="Straight Connector 284"/>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6" name="TextBox 285"/>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HPFQ</a:t>
              </a:r>
              <a:endParaRPr lang="en-US" dirty="0">
                <a:solidFill>
                  <a:schemeClr val="tx1">
                    <a:lumMod val="50000"/>
                    <a:lumOff val="50000"/>
                  </a:schemeClr>
                </a:solidFill>
              </a:endParaRPr>
            </a:p>
          </p:txBody>
        </p:sp>
        <p:sp>
          <p:nvSpPr>
            <p:cNvPr id="287" name="TextBox 286"/>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255" name="TextBox 254"/>
            <p:cNvSpPr txBox="1"/>
            <p:nvPr/>
          </p:nvSpPr>
          <p:spPr>
            <a:xfrm>
              <a:off x="6343060" y="4381500"/>
              <a:ext cx="1545616"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Heavy Hitters</a:t>
              </a:r>
              <a:endParaRPr lang="en-US" dirty="0">
                <a:solidFill>
                  <a:schemeClr val="tx1">
                    <a:lumMod val="50000"/>
                    <a:lumOff val="50000"/>
                  </a:schemeClr>
                </a:solidFill>
              </a:endParaRPr>
            </a:p>
          </p:txBody>
        </p:sp>
      </p:grpSp>
    </p:spTree>
    <p:extLst>
      <p:ext uri="{BB962C8B-B14F-4D97-AF65-F5344CB8AC3E}">
        <p14:creationId xmlns:p14="http://schemas.microsoft.com/office/powerpoint/2010/main" val="19396174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WFQ</a:t>
            </a:r>
          </a:p>
        </p:txBody>
      </p:sp>
      <p:sp>
        <p:nvSpPr>
          <p:cNvPr id="38" name="TextBox 37"/>
          <p:cNvSpPr txBox="1"/>
          <p:nvPr/>
        </p:nvSpPr>
        <p:spPr>
          <a:xfrm>
            <a:off x="3771900" y="3962400"/>
            <a:ext cx="715260"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STFQ</a:t>
            </a:r>
          </a:p>
        </p:txBody>
      </p:sp>
      <p:sp>
        <p:nvSpPr>
          <p:cNvPr id="39" name="TextBox 38"/>
          <p:cNvSpPr txBox="1"/>
          <p:nvPr/>
        </p:nvSpPr>
        <p:spPr>
          <a:xfrm>
            <a:off x="3133441" y="4812268"/>
            <a:ext cx="888385"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defPPr>
              <a:defRPr lang="en-US"/>
            </a:defPPr>
            <a:lvl1pPr>
              <a:defRPr>
                <a:solidFill>
                  <a:schemeClr val="tx1">
                    <a:lumMod val="50000"/>
                    <a:lumOff val="50000"/>
                  </a:schemeClr>
                </a:solidFill>
              </a:defRPr>
            </a:lvl1pPr>
          </a:lstStyle>
          <a:p>
            <a:r>
              <a:rPr lang="en-US" dirty="0"/>
              <a:t>HPFQ</a:t>
            </a:r>
          </a:p>
        </p:txBody>
      </p:sp>
    </p:spTree>
    <p:extLst>
      <p:ext uri="{BB962C8B-B14F-4D97-AF65-F5344CB8AC3E}">
        <p14:creationId xmlns:p14="http://schemas.microsoft.com/office/powerpoint/2010/main" val="14220758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algorithms do PIFOs enable?</a:t>
            </a:r>
            <a:endParaRPr lang="en-US" dirty="0"/>
          </a:p>
        </p:txBody>
      </p:sp>
      <p:cxnSp>
        <p:nvCxnSpPr>
          <p:cNvPr id="4" name="Straight Arrow Connector 3"/>
          <p:cNvCxnSpPr/>
          <p:nvPr/>
        </p:nvCxnSpPr>
        <p:spPr>
          <a:xfrm flipV="1">
            <a:off x="838200" y="3810000"/>
            <a:ext cx="108966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638300" y="3390900"/>
            <a:ext cx="782587" cy="369332"/>
          </a:xfrm>
          <a:prstGeom prst="rect">
            <a:avLst/>
          </a:prstGeom>
          <a:noFill/>
        </p:spPr>
        <p:txBody>
          <a:bodyPr wrap="none" rtlCol="0">
            <a:spAutoFit/>
          </a:bodyPr>
          <a:lstStyle/>
          <a:p>
            <a:r>
              <a:rPr lang="en-US" dirty="0" smtClean="0"/>
              <a:t>1980s</a:t>
            </a:r>
            <a:endParaRPr lang="en-US" dirty="0"/>
          </a:p>
        </p:txBody>
      </p:sp>
      <p:sp>
        <p:nvSpPr>
          <p:cNvPr id="6" name="TextBox 5"/>
          <p:cNvSpPr txBox="1"/>
          <p:nvPr/>
        </p:nvSpPr>
        <p:spPr>
          <a:xfrm>
            <a:off x="3695700" y="3390900"/>
            <a:ext cx="782587" cy="369332"/>
          </a:xfrm>
          <a:prstGeom prst="rect">
            <a:avLst/>
          </a:prstGeom>
          <a:noFill/>
        </p:spPr>
        <p:txBody>
          <a:bodyPr wrap="none" rtlCol="0">
            <a:spAutoFit/>
          </a:bodyPr>
          <a:lstStyle/>
          <a:p>
            <a:r>
              <a:rPr lang="en-US" dirty="0" smtClean="0"/>
              <a:t>1990s</a:t>
            </a:r>
            <a:endParaRPr lang="en-US" dirty="0"/>
          </a:p>
        </p:txBody>
      </p:sp>
      <p:sp>
        <p:nvSpPr>
          <p:cNvPr id="7" name="TextBox 6"/>
          <p:cNvSpPr txBox="1"/>
          <p:nvPr/>
        </p:nvSpPr>
        <p:spPr>
          <a:xfrm>
            <a:off x="6096000" y="3390900"/>
            <a:ext cx="782587" cy="369332"/>
          </a:xfrm>
          <a:prstGeom prst="rect">
            <a:avLst/>
          </a:prstGeom>
          <a:noFill/>
        </p:spPr>
        <p:txBody>
          <a:bodyPr wrap="none" rtlCol="0">
            <a:spAutoFit/>
          </a:bodyPr>
          <a:lstStyle/>
          <a:p>
            <a:r>
              <a:rPr lang="en-US" dirty="0" smtClean="0"/>
              <a:t>2000s</a:t>
            </a:r>
            <a:endParaRPr lang="en-US" dirty="0"/>
          </a:p>
        </p:txBody>
      </p:sp>
      <p:sp>
        <p:nvSpPr>
          <p:cNvPr id="8" name="TextBox 7"/>
          <p:cNvSpPr txBox="1"/>
          <p:nvPr/>
        </p:nvSpPr>
        <p:spPr>
          <a:xfrm>
            <a:off x="9304039" y="3390900"/>
            <a:ext cx="782587" cy="369332"/>
          </a:xfrm>
          <a:prstGeom prst="rect">
            <a:avLst/>
          </a:prstGeom>
          <a:noFill/>
        </p:spPr>
        <p:txBody>
          <a:bodyPr wrap="none" rtlCol="0">
            <a:spAutoFit/>
          </a:bodyPr>
          <a:lstStyle/>
          <a:p>
            <a:r>
              <a:rPr lang="en-US" dirty="0" smtClean="0"/>
              <a:t>2010s</a:t>
            </a:r>
            <a:endParaRPr lang="en-US" dirty="0"/>
          </a:p>
        </p:txBody>
      </p:sp>
      <p:sp>
        <p:nvSpPr>
          <p:cNvPr id="10" name="TextBox 9"/>
          <p:cNvSpPr txBox="1"/>
          <p:nvPr/>
        </p:nvSpPr>
        <p:spPr>
          <a:xfrm>
            <a:off x="1333500" y="4812268"/>
            <a:ext cx="1401346" cy="369332"/>
          </a:xfrm>
          <a:prstGeom prst="rect">
            <a:avLst/>
          </a:prstGeom>
          <a:solidFill>
            <a:schemeClr val="bg1">
              <a:lumMod val="75000"/>
              <a:alpha val="35000"/>
            </a:schemeClr>
          </a:solidFill>
          <a:ln w="25400">
            <a:solidFill>
              <a:schemeClr val="bg1">
                <a:lumMod val="75000"/>
              </a:schemeClr>
            </a:solidFill>
          </a:ln>
        </p:spPr>
        <p:txBody>
          <a:bodyPr wrap="square" rtlCol="0">
            <a:spAutoFit/>
          </a:bodyPr>
          <a:lstStyle/>
          <a:p>
            <a:r>
              <a:rPr lang="en-US" dirty="0" err="1" smtClean="0">
                <a:solidFill>
                  <a:schemeClr val="tx1">
                    <a:lumMod val="50000"/>
                    <a:lumOff val="50000"/>
                  </a:schemeClr>
                </a:solidFill>
              </a:rPr>
              <a:t>VirtualClock</a:t>
            </a:r>
            <a:endParaRPr lang="en-US" dirty="0">
              <a:solidFill>
                <a:schemeClr val="tx1">
                  <a:lumMod val="50000"/>
                  <a:lumOff val="50000"/>
                </a:schemeClr>
              </a:solidFill>
            </a:endParaRPr>
          </a:p>
        </p:txBody>
      </p:sp>
      <p:sp>
        <p:nvSpPr>
          <p:cNvPr id="11" name="TextBox 10"/>
          <p:cNvSpPr txBox="1"/>
          <p:nvPr/>
        </p:nvSpPr>
        <p:spPr>
          <a:xfrm>
            <a:off x="3133441" y="4381500"/>
            <a:ext cx="73770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CSFQ</a:t>
            </a:r>
            <a:endParaRPr lang="en-US" dirty="0">
              <a:solidFill>
                <a:schemeClr val="tx1">
                  <a:lumMod val="50000"/>
                  <a:lumOff val="50000"/>
                </a:schemeClr>
              </a:solidFill>
            </a:endParaRPr>
          </a:p>
        </p:txBody>
      </p:sp>
      <p:sp>
        <p:nvSpPr>
          <p:cNvPr id="13" name="TextBox 12"/>
          <p:cNvSpPr txBox="1"/>
          <p:nvPr/>
        </p:nvSpPr>
        <p:spPr>
          <a:xfrm>
            <a:off x="5402323" y="4812268"/>
            <a:ext cx="15055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Bloom Filters</a:t>
            </a:r>
            <a:endParaRPr lang="en-US" dirty="0"/>
          </a:p>
        </p:txBody>
      </p:sp>
      <p:sp>
        <p:nvSpPr>
          <p:cNvPr id="14" name="TextBox 13"/>
          <p:cNvSpPr txBox="1"/>
          <p:nvPr/>
        </p:nvSpPr>
        <p:spPr>
          <a:xfrm>
            <a:off x="4085941" y="4381500"/>
            <a:ext cx="622286"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DRR</a:t>
            </a:r>
            <a:endParaRPr lang="en-US" dirty="0"/>
          </a:p>
        </p:txBody>
      </p:sp>
      <p:sp>
        <p:nvSpPr>
          <p:cNvPr id="15" name="TextBox 14"/>
          <p:cNvSpPr txBox="1"/>
          <p:nvPr/>
        </p:nvSpPr>
        <p:spPr>
          <a:xfrm>
            <a:off x="3133441" y="3962400"/>
            <a:ext cx="60144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RED</a:t>
            </a:r>
            <a:endParaRPr lang="en-US" dirty="0"/>
          </a:p>
        </p:txBody>
      </p:sp>
      <p:sp>
        <p:nvSpPr>
          <p:cNvPr id="16" name="TextBox 15"/>
          <p:cNvSpPr txBox="1"/>
          <p:nvPr/>
        </p:nvSpPr>
        <p:spPr>
          <a:xfrm>
            <a:off x="5402323" y="3962400"/>
            <a:ext cx="651140"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AVQ</a:t>
            </a:r>
            <a:endParaRPr lang="en-US" dirty="0"/>
          </a:p>
        </p:txBody>
      </p:sp>
      <p:sp>
        <p:nvSpPr>
          <p:cNvPr id="17" name="TextBox 16"/>
          <p:cNvSpPr txBox="1"/>
          <p:nvPr/>
        </p:nvSpPr>
        <p:spPr>
          <a:xfrm>
            <a:off x="5402323" y="4381500"/>
            <a:ext cx="593432"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smtClean="0">
                <a:solidFill>
                  <a:schemeClr val="tx1">
                    <a:lumMod val="50000"/>
                    <a:lumOff val="50000"/>
                  </a:schemeClr>
                </a:solidFill>
              </a:rPr>
              <a:t>XCP</a:t>
            </a:r>
            <a:endParaRPr lang="en-US" dirty="0">
              <a:solidFill>
                <a:schemeClr val="tx1">
                  <a:lumMod val="50000"/>
                  <a:lumOff val="50000"/>
                </a:schemeClr>
              </a:solidFill>
            </a:endParaRPr>
          </a:p>
        </p:txBody>
      </p:sp>
      <p:sp>
        <p:nvSpPr>
          <p:cNvPr id="18" name="TextBox 17"/>
          <p:cNvSpPr txBox="1"/>
          <p:nvPr/>
        </p:nvSpPr>
        <p:spPr>
          <a:xfrm>
            <a:off x="6407488" y="3962400"/>
            <a:ext cx="595035"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RCP</a:t>
            </a:r>
            <a:endParaRPr lang="en-US" dirty="0"/>
          </a:p>
        </p:txBody>
      </p:sp>
      <p:sp>
        <p:nvSpPr>
          <p:cNvPr id="19" name="TextBox 18"/>
          <p:cNvSpPr txBox="1"/>
          <p:nvPr/>
        </p:nvSpPr>
        <p:spPr>
          <a:xfrm>
            <a:off x="9591659" y="4381500"/>
            <a:ext cx="80021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CoDel</a:t>
            </a:r>
            <a:endParaRPr lang="en-US" dirty="0">
              <a:solidFill>
                <a:schemeClr val="tx1">
                  <a:lumMod val="50000"/>
                  <a:lumOff val="50000"/>
                </a:schemeClr>
              </a:solidFill>
            </a:endParaRPr>
          </a:p>
        </p:txBody>
      </p:sp>
      <p:sp>
        <p:nvSpPr>
          <p:cNvPr id="20" name="TextBox 19"/>
          <p:cNvSpPr txBox="1"/>
          <p:nvPr/>
        </p:nvSpPr>
        <p:spPr>
          <a:xfrm>
            <a:off x="9591659" y="3962400"/>
            <a:ext cx="816249"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err="1" smtClean="0">
                <a:solidFill>
                  <a:schemeClr val="tx1">
                    <a:lumMod val="50000"/>
                    <a:lumOff val="50000"/>
                  </a:schemeClr>
                </a:solidFill>
              </a:rPr>
              <a:t>DeTail</a:t>
            </a:r>
            <a:endParaRPr lang="en-US" dirty="0">
              <a:solidFill>
                <a:schemeClr val="tx1">
                  <a:lumMod val="50000"/>
                  <a:lumOff val="50000"/>
                </a:schemeClr>
              </a:solidFill>
            </a:endParaRPr>
          </a:p>
        </p:txBody>
      </p:sp>
      <p:sp>
        <p:nvSpPr>
          <p:cNvPr id="21" name="TextBox 20"/>
          <p:cNvSpPr txBox="1"/>
          <p:nvPr/>
        </p:nvSpPr>
        <p:spPr>
          <a:xfrm>
            <a:off x="8465839" y="4381500"/>
            <a:ext cx="881973"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DCTCP</a:t>
            </a:r>
            <a:endParaRPr lang="en-US" dirty="0"/>
          </a:p>
        </p:txBody>
      </p:sp>
      <p:sp>
        <p:nvSpPr>
          <p:cNvPr id="22" name="TextBox 21"/>
          <p:cNvSpPr txBox="1"/>
          <p:nvPr/>
        </p:nvSpPr>
        <p:spPr>
          <a:xfrm>
            <a:off x="8465839" y="4812268"/>
            <a:ext cx="724878"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HULL</a:t>
            </a:r>
            <a:endParaRPr lang="en-US" dirty="0"/>
          </a:p>
        </p:txBody>
      </p:sp>
      <p:sp>
        <p:nvSpPr>
          <p:cNvPr id="23" name="TextBox 22"/>
          <p:cNvSpPr txBox="1"/>
          <p:nvPr/>
        </p:nvSpPr>
        <p:spPr>
          <a:xfrm>
            <a:off x="8465839" y="3962400"/>
            <a:ext cx="696024"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SRPT</a:t>
            </a:r>
          </a:p>
        </p:txBody>
      </p:sp>
      <p:sp>
        <p:nvSpPr>
          <p:cNvPr id="24" name="TextBox 23"/>
          <p:cNvSpPr txBox="1"/>
          <p:nvPr/>
        </p:nvSpPr>
        <p:spPr>
          <a:xfrm>
            <a:off x="9591659" y="4812268"/>
            <a:ext cx="492443"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PIE</a:t>
            </a:r>
            <a:endParaRPr lang="en-US" dirty="0">
              <a:solidFill>
                <a:schemeClr val="tx1">
                  <a:lumMod val="50000"/>
                  <a:lumOff val="50000"/>
                </a:schemeClr>
              </a:solidFill>
            </a:endParaRPr>
          </a:p>
        </p:txBody>
      </p:sp>
      <p:sp>
        <p:nvSpPr>
          <p:cNvPr id="26" name="TextBox 25"/>
          <p:cNvSpPr txBox="1"/>
          <p:nvPr/>
        </p:nvSpPr>
        <p:spPr>
          <a:xfrm>
            <a:off x="4085941" y="4812268"/>
            <a:ext cx="981359" cy="369332"/>
          </a:xfrm>
          <a:prstGeom prst="rect">
            <a:avLst/>
          </a:prstGeom>
          <a:solidFill>
            <a:schemeClr val="accent1">
              <a:alpha val="35000"/>
            </a:schemeClr>
          </a:solidFill>
          <a:ln w="25400">
            <a:solidFill>
              <a:schemeClr val="accent1"/>
            </a:solidFill>
          </a:ln>
        </p:spPr>
        <p:txBody>
          <a:bodyPr wrap="none" rtlCol="0">
            <a:spAutoFit/>
          </a:bodyPr>
          <a:lstStyle/>
          <a:p>
            <a:r>
              <a:rPr lang="en-US" dirty="0" err="1" smtClean="0"/>
              <a:t>DiffServ</a:t>
            </a:r>
            <a:endParaRPr lang="en-US" dirty="0"/>
          </a:p>
        </p:txBody>
      </p:sp>
      <p:sp>
        <p:nvSpPr>
          <p:cNvPr id="27" name="TextBox 26"/>
          <p:cNvSpPr txBox="1"/>
          <p:nvPr/>
        </p:nvSpPr>
        <p:spPr>
          <a:xfrm>
            <a:off x="7078723" y="4812268"/>
            <a:ext cx="617477" cy="369332"/>
          </a:xfrm>
          <a:prstGeom prst="rect">
            <a:avLst/>
          </a:prstGeom>
          <a:solidFill>
            <a:schemeClr val="accent1">
              <a:alpha val="35000"/>
            </a:schemeClr>
          </a:solidFill>
          <a:ln w="25400">
            <a:solidFill>
              <a:schemeClr val="accent1"/>
            </a:solidFill>
          </a:ln>
        </p:spPr>
        <p:txBody>
          <a:bodyPr wrap="none" rtlCol="0">
            <a:spAutoFit/>
          </a:bodyPr>
          <a:lstStyle/>
          <a:p>
            <a:r>
              <a:rPr lang="en-US" dirty="0" smtClean="0"/>
              <a:t>ECN</a:t>
            </a:r>
            <a:endParaRPr lang="en-US" dirty="0"/>
          </a:p>
        </p:txBody>
      </p:sp>
      <p:sp>
        <p:nvSpPr>
          <p:cNvPr id="28" name="TextBox 27"/>
          <p:cNvSpPr txBox="1"/>
          <p:nvPr/>
        </p:nvSpPr>
        <p:spPr>
          <a:xfrm>
            <a:off x="7078723" y="3962400"/>
            <a:ext cx="1007007" cy="369332"/>
          </a:xfrm>
          <a:prstGeom prst="rect">
            <a:avLst/>
          </a:prstGeom>
          <a:solidFill>
            <a:srgbClr val="FF0000">
              <a:alpha val="35000"/>
            </a:srgbClr>
          </a:solidFill>
          <a:ln w="25400">
            <a:solidFill>
              <a:srgbClr val="FF0000"/>
            </a:solidFill>
          </a:ln>
        </p:spPr>
        <p:txBody>
          <a:bodyPr wrap="none" rtlCol="0">
            <a:spAutoFit/>
          </a:bodyPr>
          <a:lstStyle/>
          <a:p>
            <a:r>
              <a:rPr lang="en-US" dirty="0" err="1" smtClean="0"/>
              <a:t>Flowlets</a:t>
            </a:r>
            <a:endParaRPr lang="en-US" dirty="0"/>
          </a:p>
        </p:txBody>
      </p:sp>
      <p:sp>
        <p:nvSpPr>
          <p:cNvPr id="29" name="TextBox 28"/>
          <p:cNvSpPr txBox="1"/>
          <p:nvPr/>
        </p:nvSpPr>
        <p:spPr>
          <a:xfrm>
            <a:off x="10523239" y="4381500"/>
            <a:ext cx="651140"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smtClean="0">
                <a:solidFill>
                  <a:schemeClr val="tx1">
                    <a:lumMod val="50000"/>
                    <a:lumOff val="50000"/>
                  </a:schemeClr>
                </a:solidFill>
              </a:rPr>
              <a:t>PDQ</a:t>
            </a:r>
            <a:endParaRPr lang="en-US" dirty="0">
              <a:solidFill>
                <a:schemeClr val="tx1">
                  <a:lumMod val="50000"/>
                  <a:lumOff val="50000"/>
                </a:schemeClr>
              </a:solidFill>
            </a:endParaRPr>
          </a:p>
        </p:txBody>
      </p:sp>
      <p:cxnSp>
        <p:nvCxnSpPr>
          <p:cNvPr id="30" name="Straight Connector 29"/>
          <p:cNvCxnSpPr/>
          <p:nvPr/>
        </p:nvCxnSpPr>
        <p:spPr>
          <a:xfrm flipV="1">
            <a:off x="29337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334000"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83134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11247139" y="3695700"/>
            <a:ext cx="0" cy="27432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515600" y="3962400"/>
            <a:ext cx="569387" cy="369332"/>
          </a:xfrm>
          <a:prstGeom prst="rect">
            <a:avLst/>
          </a:prstGeom>
          <a:solidFill>
            <a:schemeClr val="bg1">
              <a:lumMod val="75000"/>
              <a:alpha val="35000"/>
            </a:schemeClr>
          </a:solidFill>
          <a:ln w="25400">
            <a:solidFill>
              <a:schemeClr val="bg1">
                <a:lumMod val="75000"/>
              </a:schemeClr>
            </a:solidFill>
          </a:ln>
        </p:spPr>
        <p:txBody>
          <a:bodyPr wrap="none" rtlCol="0">
            <a:spAutoFit/>
          </a:bodyPr>
          <a:lstStyle/>
          <a:p>
            <a:r>
              <a:rPr lang="en-US" dirty="0">
                <a:solidFill>
                  <a:schemeClr val="tx1">
                    <a:lumMod val="50000"/>
                    <a:lumOff val="50000"/>
                  </a:schemeClr>
                </a:solidFill>
              </a:rPr>
              <a:t>F</a:t>
            </a:r>
            <a:r>
              <a:rPr lang="en-US" dirty="0" smtClean="0">
                <a:solidFill>
                  <a:schemeClr val="tx1">
                    <a:lumMod val="50000"/>
                    <a:lumOff val="50000"/>
                  </a:schemeClr>
                </a:solidFill>
              </a:rPr>
              <a:t>CP</a:t>
            </a:r>
            <a:endParaRPr lang="en-US" dirty="0">
              <a:solidFill>
                <a:schemeClr val="tx1">
                  <a:lumMod val="50000"/>
                  <a:lumOff val="50000"/>
                </a:schemeClr>
              </a:solidFill>
            </a:endParaRPr>
          </a:p>
        </p:txBody>
      </p:sp>
      <p:sp>
        <p:nvSpPr>
          <p:cNvPr id="36" name="TextBox 35"/>
          <p:cNvSpPr txBox="1"/>
          <p:nvPr/>
        </p:nvSpPr>
        <p:spPr>
          <a:xfrm>
            <a:off x="6343060" y="4381500"/>
            <a:ext cx="1545616" cy="369332"/>
          </a:xfrm>
          <a:prstGeom prst="rect">
            <a:avLst/>
          </a:prstGeom>
          <a:solidFill>
            <a:srgbClr val="FF0000">
              <a:alpha val="35000"/>
            </a:srgbClr>
          </a:solidFill>
          <a:ln w="25400">
            <a:solidFill>
              <a:srgbClr val="FF0000"/>
            </a:solidFill>
          </a:ln>
        </p:spPr>
        <p:txBody>
          <a:bodyPr wrap="none" rtlCol="0">
            <a:spAutoFit/>
          </a:bodyPr>
          <a:lstStyle/>
          <a:p>
            <a:r>
              <a:rPr lang="en-US" dirty="0" smtClean="0"/>
              <a:t>Heavy Hitters</a:t>
            </a:r>
            <a:endParaRPr lang="en-US" dirty="0"/>
          </a:p>
        </p:txBody>
      </p:sp>
      <p:sp>
        <p:nvSpPr>
          <p:cNvPr id="37" name="TextBox 36"/>
          <p:cNvSpPr txBox="1"/>
          <p:nvPr/>
        </p:nvSpPr>
        <p:spPr>
          <a:xfrm>
            <a:off x="2019300" y="3962400"/>
            <a:ext cx="688009"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WFQ</a:t>
            </a:r>
          </a:p>
        </p:txBody>
      </p:sp>
      <p:sp>
        <p:nvSpPr>
          <p:cNvPr id="38" name="TextBox 37"/>
          <p:cNvSpPr txBox="1"/>
          <p:nvPr/>
        </p:nvSpPr>
        <p:spPr>
          <a:xfrm>
            <a:off x="3771900" y="3962400"/>
            <a:ext cx="715260"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STFQ</a:t>
            </a:r>
          </a:p>
        </p:txBody>
      </p:sp>
      <p:sp>
        <p:nvSpPr>
          <p:cNvPr id="39" name="TextBox 38"/>
          <p:cNvSpPr txBox="1"/>
          <p:nvPr/>
        </p:nvSpPr>
        <p:spPr>
          <a:xfrm>
            <a:off x="3133441" y="4812268"/>
            <a:ext cx="888385"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err="1"/>
              <a:t>IntServ</a:t>
            </a:r>
            <a:endParaRPr lang="en-US" dirty="0"/>
          </a:p>
        </p:txBody>
      </p:sp>
      <p:sp>
        <p:nvSpPr>
          <p:cNvPr id="40" name="TextBox 39"/>
          <p:cNvSpPr txBox="1"/>
          <p:nvPr/>
        </p:nvSpPr>
        <p:spPr>
          <a:xfrm>
            <a:off x="4530947" y="3962400"/>
            <a:ext cx="764953" cy="369332"/>
          </a:xfrm>
          <a:prstGeom prst="rect">
            <a:avLst/>
          </a:prstGeom>
          <a:solidFill>
            <a:srgbClr val="00B050">
              <a:alpha val="35000"/>
            </a:srgbClr>
          </a:solidFill>
          <a:ln w="25400">
            <a:solidFill>
              <a:srgbClr val="92D050"/>
            </a:solidFill>
          </a:ln>
        </p:spPr>
        <p:txBody>
          <a:bodyPr wrap="none" rtlCol="0">
            <a:spAutoFit/>
          </a:bodyPr>
          <a:lstStyle>
            <a:defPPr>
              <a:defRPr lang="en-US"/>
            </a:defPPr>
          </a:lstStyle>
          <a:p>
            <a:r>
              <a:rPr lang="en-US" dirty="0"/>
              <a:t>HPFQ</a:t>
            </a:r>
          </a:p>
        </p:txBody>
      </p:sp>
    </p:spTree>
    <p:extLst>
      <p:ext uri="{BB962C8B-B14F-4D97-AF65-F5344CB8AC3E}">
        <p14:creationId xmlns:p14="http://schemas.microsoft.com/office/powerpoint/2010/main" val="4490673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Broader impact</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Packet transactions </a:t>
            </a:r>
            <a:r>
              <a:rPr lang="en-US" dirty="0" smtClean="0"/>
              <a:t>now </a:t>
            </a:r>
            <a:r>
              <a:rPr lang="en-US" dirty="0" smtClean="0">
                <a:latin typeface="Gadugi" panose="020B0502040204020203" pitchFamily="34" charset="0"/>
              </a:rPr>
              <a:t>in P4</a:t>
            </a:r>
          </a:p>
          <a:p>
            <a:endParaRPr lang="en-US" dirty="0"/>
          </a:p>
          <a:p>
            <a:r>
              <a:rPr lang="en-US" dirty="0" smtClean="0"/>
              <a:t>Industry interest </a:t>
            </a:r>
            <a:r>
              <a:rPr lang="en-US" dirty="0" smtClean="0">
                <a:latin typeface="Gadugi" panose="020B0502040204020203" pitchFamily="34" charset="0"/>
              </a:rPr>
              <a:t>in PIFOs, Domino’s compiler techniques</a:t>
            </a:r>
          </a:p>
          <a:p>
            <a:endParaRPr lang="en-US" dirty="0" smtClean="0"/>
          </a:p>
          <a:p>
            <a:endParaRPr lang="en-US" dirty="0">
              <a:latin typeface="Gadugi" panose="020B0502040204020203" pitchFamily="34" charset="0"/>
            </a:endParaRPr>
          </a:p>
          <a:p>
            <a:endParaRPr lang="en-US" dirty="0" smtClean="0">
              <a:latin typeface="Gadugi" panose="020B0502040204020203" pitchFamily="34" charset="0"/>
            </a:endParaRPr>
          </a:p>
        </p:txBody>
      </p:sp>
    </p:spTree>
    <p:extLst>
      <p:ext uri="{BB962C8B-B14F-4D97-AF65-F5344CB8AC3E}">
        <p14:creationId xmlns:p14="http://schemas.microsoft.com/office/powerpoint/2010/main" val="293972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smtClean="0"/>
              <a:t>Primitives to program other network devices:</a:t>
            </a:r>
          </a:p>
          <a:p>
            <a:pPr lvl="1"/>
            <a:r>
              <a:rPr lang="en-US" dirty="0" smtClean="0"/>
              <a:t>Network Interface Cards</a:t>
            </a:r>
          </a:p>
          <a:p>
            <a:pPr lvl="1"/>
            <a:r>
              <a:rPr lang="en-US" dirty="0" err="1" smtClean="0"/>
              <a:t>Middleboxes</a:t>
            </a:r>
            <a:r>
              <a:rPr lang="en-US" dirty="0" smtClean="0"/>
              <a:t> (proxies, firewalls, WAN optimizers, etc.)</a:t>
            </a:r>
          </a:p>
          <a:p>
            <a:pPr lvl="1"/>
            <a:endParaRPr lang="en-US" dirty="0"/>
          </a:p>
          <a:p>
            <a:r>
              <a:rPr lang="en-US" dirty="0" smtClean="0"/>
              <a:t>Hardware and software for specialized distributed systems</a:t>
            </a:r>
          </a:p>
          <a:p>
            <a:pPr lvl="1"/>
            <a:r>
              <a:rPr lang="en-US" dirty="0" smtClean="0"/>
              <a:t>The end of Moore’s law =&gt; hardware specialization</a:t>
            </a:r>
          </a:p>
          <a:p>
            <a:pPr lvl="1"/>
            <a:r>
              <a:rPr lang="en-US" dirty="0" smtClean="0"/>
              <a:t>We’ll soon have specialized clusters of accelerators and cores</a:t>
            </a:r>
          </a:p>
          <a:p>
            <a:pPr lvl="1"/>
            <a:r>
              <a:rPr lang="en-US" dirty="0"/>
              <a:t>Requires </a:t>
            </a:r>
            <a:r>
              <a:rPr lang="en-US" dirty="0" smtClean="0"/>
              <a:t>straddling </a:t>
            </a:r>
            <a:r>
              <a:rPr lang="en-US" dirty="0"/>
              <a:t>disciplines: hardware, systems</a:t>
            </a:r>
            <a:r>
              <a:rPr lang="en-US" dirty="0" smtClean="0"/>
              <a:t>, and compilers</a:t>
            </a:r>
          </a:p>
          <a:p>
            <a:pPr lvl="1"/>
            <a:endParaRPr lang="en-US" dirty="0"/>
          </a:p>
        </p:txBody>
      </p:sp>
    </p:spTree>
    <p:extLst>
      <p:ext uri="{BB962C8B-B14F-4D97-AF65-F5344CB8AC3E}">
        <p14:creationId xmlns:p14="http://schemas.microsoft.com/office/powerpoint/2010/main" val="11415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Advisors: Hari </a:t>
            </a:r>
            <a:r>
              <a:rPr lang="en-US" dirty="0" err="1" smtClean="0"/>
              <a:t>Balakrishnan</a:t>
            </a:r>
            <a:r>
              <a:rPr lang="en-US" dirty="0" smtClean="0"/>
              <a:t> and Mohammad </a:t>
            </a:r>
            <a:r>
              <a:rPr lang="en-US" dirty="0" err="1" smtClean="0"/>
              <a:t>Alizadeh</a:t>
            </a:r>
            <a:endParaRPr lang="en-US" dirty="0" smtClean="0"/>
          </a:p>
          <a:p>
            <a:r>
              <a:rPr lang="en-US" dirty="0" smtClean="0"/>
              <a:t>Thesis committee: Nick McKeown and George Varghese</a:t>
            </a:r>
          </a:p>
          <a:p>
            <a:r>
              <a:rPr lang="en-US" dirty="0"/>
              <a:t>C</a:t>
            </a:r>
            <a:r>
              <a:rPr lang="en-US" dirty="0" smtClean="0"/>
              <a:t>ollaborators: </a:t>
            </a:r>
            <a:r>
              <a:rPr lang="en-US" dirty="0"/>
              <a:t>Alvin Cheung, Mihai </a:t>
            </a:r>
            <a:r>
              <a:rPr lang="en-US" dirty="0" err="1"/>
              <a:t>Budiu</a:t>
            </a:r>
            <a:r>
              <a:rPr lang="en-US" dirty="0"/>
              <a:t>, </a:t>
            </a:r>
            <a:r>
              <a:rPr lang="en-US" dirty="0" err="1"/>
              <a:t>Changhoon</a:t>
            </a:r>
            <a:r>
              <a:rPr lang="en-US" dirty="0"/>
              <a:t> Kim, Mohammad </a:t>
            </a:r>
            <a:r>
              <a:rPr lang="en-US" dirty="0" err="1"/>
              <a:t>Alizadeh</a:t>
            </a:r>
            <a:r>
              <a:rPr lang="en-US" dirty="0"/>
              <a:t>, Hari </a:t>
            </a:r>
            <a:r>
              <a:rPr lang="en-US" dirty="0" err="1"/>
              <a:t>Balakrishnan</a:t>
            </a:r>
            <a:r>
              <a:rPr lang="en-US" dirty="0"/>
              <a:t>, George Varghese, Nick McKeown, Steve Licking, </a:t>
            </a:r>
            <a:r>
              <a:rPr lang="en-US" dirty="0" err="1"/>
              <a:t>Suvinay</a:t>
            </a:r>
            <a:r>
              <a:rPr lang="en-US" dirty="0"/>
              <a:t> Subramanian, Sharad </a:t>
            </a:r>
            <a:r>
              <a:rPr lang="en-US" dirty="0" err="1"/>
              <a:t>Chole</a:t>
            </a:r>
            <a:r>
              <a:rPr lang="en-US" dirty="0"/>
              <a:t>, Shang-</a:t>
            </a:r>
            <a:r>
              <a:rPr lang="en-US" dirty="0" err="1"/>
              <a:t>Tse</a:t>
            </a:r>
            <a:r>
              <a:rPr lang="en-US" dirty="0"/>
              <a:t> Chuang, Anurag Agrawal, Tom </a:t>
            </a:r>
            <a:r>
              <a:rPr lang="en-US" dirty="0" err="1"/>
              <a:t>Edsall</a:t>
            </a:r>
            <a:r>
              <a:rPr lang="en-US" dirty="0"/>
              <a:t>, </a:t>
            </a:r>
            <a:r>
              <a:rPr lang="en-US" dirty="0" err="1"/>
              <a:t>Sachin</a:t>
            </a:r>
            <a:r>
              <a:rPr lang="en-US" dirty="0"/>
              <a:t> </a:t>
            </a:r>
            <a:r>
              <a:rPr lang="en-US" dirty="0" err="1"/>
              <a:t>Katti</a:t>
            </a:r>
            <a:r>
              <a:rPr lang="en-US" dirty="0"/>
              <a:t>, Srinivas Narayana, </a:t>
            </a:r>
            <a:r>
              <a:rPr lang="en-US" dirty="0" err="1"/>
              <a:t>Vikram</a:t>
            </a:r>
            <a:r>
              <a:rPr lang="en-US" dirty="0"/>
              <a:t> Nathan, </a:t>
            </a:r>
            <a:r>
              <a:rPr lang="en-US" dirty="0" err="1"/>
              <a:t>Prateesh</a:t>
            </a:r>
            <a:r>
              <a:rPr lang="en-US" dirty="0"/>
              <a:t> Goyal, </a:t>
            </a:r>
            <a:r>
              <a:rPr lang="en-US" dirty="0" err="1"/>
              <a:t>Venkat</a:t>
            </a:r>
            <a:r>
              <a:rPr lang="en-US" dirty="0"/>
              <a:t> </a:t>
            </a:r>
            <a:r>
              <a:rPr lang="en-US" dirty="0" err="1"/>
              <a:t>Arun</a:t>
            </a:r>
            <a:r>
              <a:rPr lang="en-US" dirty="0"/>
              <a:t>, and </a:t>
            </a:r>
            <a:r>
              <a:rPr lang="en-US" dirty="0" err="1" smtClean="0"/>
              <a:t>Vimalkumar</a:t>
            </a:r>
            <a:r>
              <a:rPr lang="en-US" dirty="0" smtClean="0"/>
              <a:t> </a:t>
            </a:r>
            <a:r>
              <a:rPr lang="en-US" dirty="0" err="1"/>
              <a:t>Jeyakumar</a:t>
            </a:r>
            <a:r>
              <a:rPr lang="en-US" dirty="0"/>
              <a:t> </a:t>
            </a:r>
            <a:endParaRPr lang="en-US" dirty="0" smtClean="0"/>
          </a:p>
          <a:p>
            <a:r>
              <a:rPr lang="en-US" dirty="0" smtClean="0"/>
              <a:t>Barefoot Networks</a:t>
            </a:r>
          </a:p>
          <a:p>
            <a:r>
              <a:rPr lang="en-US" dirty="0" smtClean="0"/>
              <a:t>Keith </a:t>
            </a:r>
            <a:r>
              <a:rPr lang="en-US" dirty="0" err="1" smtClean="0"/>
              <a:t>Winstein</a:t>
            </a:r>
            <a:endParaRPr lang="en-US" dirty="0" smtClean="0"/>
          </a:p>
          <a:p>
            <a:r>
              <a:rPr lang="en-US" dirty="0" smtClean="0"/>
              <a:t>Colleagues: </a:t>
            </a:r>
            <a:r>
              <a:rPr lang="en-US" dirty="0"/>
              <a:t>Ravi, Amy, </a:t>
            </a:r>
            <a:r>
              <a:rPr lang="en-US" dirty="0" err="1"/>
              <a:t>Vikram</a:t>
            </a:r>
            <a:r>
              <a:rPr lang="en-US" dirty="0"/>
              <a:t>, NG, Tiffany, </a:t>
            </a:r>
            <a:r>
              <a:rPr lang="en-US" dirty="0" err="1"/>
              <a:t>Shuo</a:t>
            </a:r>
            <a:r>
              <a:rPr lang="en-US" dirty="0"/>
              <a:t>, </a:t>
            </a:r>
            <a:r>
              <a:rPr lang="en-US" dirty="0" smtClean="0"/>
              <a:t>Katrina, Lenin</a:t>
            </a:r>
            <a:r>
              <a:rPr lang="en-US" dirty="0"/>
              <a:t>, </a:t>
            </a:r>
            <a:r>
              <a:rPr lang="en-US" dirty="0" err="1" smtClean="0"/>
              <a:t>Akshay</a:t>
            </a:r>
            <a:r>
              <a:rPr lang="en-US" dirty="0" smtClean="0"/>
              <a:t>, </a:t>
            </a:r>
            <a:r>
              <a:rPr lang="en-US" dirty="0" err="1" smtClean="0"/>
              <a:t>Prateesh</a:t>
            </a:r>
            <a:r>
              <a:rPr lang="en-US" dirty="0" smtClean="0"/>
              <a:t>, Jonathan</a:t>
            </a:r>
            <a:r>
              <a:rPr lang="en-US" dirty="0"/>
              <a:t>, Peter, </a:t>
            </a:r>
            <a:r>
              <a:rPr lang="en-US" dirty="0" err="1"/>
              <a:t>Hongzi</a:t>
            </a:r>
            <a:r>
              <a:rPr lang="en-US" dirty="0"/>
              <a:t>, </a:t>
            </a:r>
            <a:r>
              <a:rPr lang="en-US" dirty="0" err="1"/>
              <a:t>Pratiksha</a:t>
            </a:r>
            <a:r>
              <a:rPr lang="en-US" dirty="0"/>
              <a:t>, </a:t>
            </a:r>
            <a:r>
              <a:rPr lang="en-US" dirty="0" err="1"/>
              <a:t>Somak</a:t>
            </a:r>
            <a:r>
              <a:rPr lang="en-US" dirty="0"/>
              <a:t>, </a:t>
            </a:r>
            <a:r>
              <a:rPr lang="en-US" dirty="0" err="1"/>
              <a:t>Ameesh</a:t>
            </a:r>
            <a:r>
              <a:rPr lang="en-US" dirty="0"/>
              <a:t>, Alvin, and Eugene </a:t>
            </a:r>
            <a:endParaRPr lang="en-US" dirty="0" smtClean="0"/>
          </a:p>
          <a:p>
            <a:r>
              <a:rPr lang="en-US" dirty="0" smtClean="0"/>
              <a:t>Family</a:t>
            </a:r>
          </a:p>
        </p:txBody>
      </p:sp>
    </p:spTree>
    <p:extLst>
      <p:ext uri="{BB962C8B-B14F-4D97-AF65-F5344CB8AC3E}">
        <p14:creationId xmlns:p14="http://schemas.microsoft.com/office/powerpoint/2010/main" val="106279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Backup slides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endParaRPr lang="en-US"/>
          </a:p>
        </p:txBody>
      </p:sp>
      <p:sp>
        <p:nvSpPr>
          <p:cNvPr id="4" name="Freeform 3"/>
          <p:cNvSpPr/>
          <p:nvPr/>
        </p:nvSpPr>
        <p:spPr>
          <a:xfrm>
            <a:off x="152400" y="4610100"/>
            <a:ext cx="3848100" cy="1905000"/>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9;</a:t>
            </a:r>
          </a:p>
          <a:p>
            <a:pPr defTabSz="539347">
              <a:lnSpc>
                <a:spcPct val="90000"/>
              </a:lnSpc>
              <a:spcBef>
                <a:spcPct val="0"/>
              </a:spcBef>
              <a:spcAft>
                <a:spcPct val="35000"/>
              </a:spcAft>
              <a:defRPr/>
            </a:pP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pkt.tmp</a:t>
            </a:r>
            <a:r>
              <a:rPr lang="en-US" sz="2000" kern="0" dirty="0" smtClean="0">
                <a:solidFill>
                  <a:srgbClr val="000000"/>
                </a:solidFill>
                <a:latin typeface="+mj-lt"/>
                <a:cs typeface="Seravek"/>
              </a:rPr>
              <a:t> ?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a:t>
            </a:r>
            <a:r>
              <a:rPr lang="en-US" sz="2000" kern="0" dirty="0">
                <a:solidFill>
                  <a:srgbClr val="000000"/>
                </a:solidFill>
                <a:latin typeface="+mj-lt"/>
                <a:cs typeface="Seravek"/>
              </a:rPr>
              <a:t>+ 1</a:t>
            </a:r>
            <a:r>
              <a:rPr lang="en-US" sz="2000" kern="0" dirty="0" smtClean="0">
                <a:solidFill>
                  <a:srgbClr val="000000"/>
                </a:solidFill>
                <a:latin typeface="+mj-lt"/>
                <a:cs typeface="Seravek"/>
              </a:rPr>
              <a:t>);</a:t>
            </a:r>
            <a:endParaRPr lang="en-US" sz="2000" kern="0" dirty="0">
              <a:solidFill>
                <a:prstClr val="white"/>
              </a:solidFill>
              <a:latin typeface="+mj-lt"/>
              <a:cs typeface="Seravek"/>
            </a:endParaRPr>
          </a:p>
          <a:p>
            <a:pPr defTabSz="539347">
              <a:lnSpc>
                <a:spcPct val="90000"/>
              </a:lnSpc>
              <a:spcBef>
                <a:spcPct val="0"/>
              </a:spcBef>
              <a:spcAft>
                <a:spcPct val="35000"/>
              </a:spcAft>
              <a:defRPr/>
            </a:pPr>
            <a:r>
              <a:rPr lang="en-US" sz="2000" kern="0" dirty="0">
                <a:solidFill>
                  <a:srgbClr val="FF0000"/>
                </a:solidFill>
                <a:latin typeface="+mj-lt"/>
                <a:cs typeface="Seravek"/>
              </a:rPr>
              <a:t>c</a:t>
            </a:r>
            <a:r>
              <a:rPr lang="en-US" sz="2000" kern="0" dirty="0" smtClean="0">
                <a:solidFill>
                  <a:srgbClr val="FF0000"/>
                </a:solidFill>
                <a:latin typeface="+mj-lt"/>
                <a:cs typeface="Seravek"/>
              </a:rPr>
              <a:t>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pkt.new</a:t>
            </a:r>
            <a:r>
              <a:rPr lang="en-US" sz="2000" kern="0" dirty="0" smtClean="0">
                <a:solidFill>
                  <a:srgbClr val="000000"/>
                </a:solidFill>
                <a:latin typeface="+mj-lt"/>
                <a:cs typeface="Seravek"/>
              </a:rPr>
              <a:t>;</a:t>
            </a:r>
          </a:p>
        </p:txBody>
      </p:sp>
      <p:sp>
        <p:nvSpPr>
          <p:cNvPr id="5" name="Freeform 4"/>
          <p:cNvSpPr/>
          <p:nvPr/>
        </p:nvSpPr>
        <p:spPr>
          <a:xfrm>
            <a:off x="4191000" y="5792428"/>
            <a:ext cx="2819400" cy="7226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4">
              <a:lumMod val="40000"/>
              <a:lumOff val="6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a:t>
            </a:r>
            <a:r>
              <a:rPr lang="en-US" sz="2000" kern="0" dirty="0" smtClean="0">
                <a:solidFill>
                  <a:srgbClr val="FF0000"/>
                </a:solidFill>
                <a:latin typeface="+mj-lt"/>
                <a:cs typeface="Seravek"/>
              </a:rPr>
              <a:t>count</a:t>
            </a:r>
            <a:r>
              <a:rPr lang="en-US" sz="2000" kern="0" dirty="0" smtClean="0">
                <a:solidFill>
                  <a:srgbClr val="000000"/>
                </a:solidFill>
                <a:latin typeface="+mj-lt"/>
                <a:cs typeface="Seravek"/>
              </a:rPr>
              <a:t>;</a:t>
            </a:r>
          </a:p>
          <a:p>
            <a:pPr defTabSz="539347">
              <a:lnSpc>
                <a:spcPct val="90000"/>
              </a:lnSpc>
              <a:spcBef>
                <a:spcPct val="0"/>
              </a:spcBef>
              <a:spcAft>
                <a:spcPct val="35000"/>
              </a:spcAft>
              <a:defRPr/>
            </a:pPr>
            <a:r>
              <a:rPr lang="en-US" sz="2000" kern="0" dirty="0" smtClean="0">
                <a:solidFill>
                  <a:srgbClr val="FF0000"/>
                </a:solidFill>
                <a:latin typeface="+mj-lt"/>
                <a:cs typeface="Seravek"/>
              </a:rPr>
              <a:t>count</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pkt.old</a:t>
            </a:r>
            <a:r>
              <a:rPr lang="en-US" sz="2000" kern="0" dirty="0" smtClean="0">
                <a:solidFill>
                  <a:srgbClr val="000000"/>
                </a:solidFill>
                <a:latin typeface="+mj-lt"/>
                <a:cs typeface="Seravek"/>
              </a:rPr>
              <a:t> + 1;</a:t>
            </a:r>
          </a:p>
        </p:txBody>
      </p:sp>
      <p:sp>
        <p:nvSpPr>
          <p:cNvPr id="6" name="Freeform 5"/>
          <p:cNvSpPr/>
          <p:nvPr/>
        </p:nvSpPr>
        <p:spPr>
          <a:xfrm>
            <a:off x="8077200" y="5181600"/>
            <a:ext cx="4000500" cy="1332272"/>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chemeClr val="accent1">
              <a:lumMod val="20000"/>
              <a:lumOff val="80000"/>
            </a:schemeClr>
          </a:solidFill>
          <a:ln w="12700" cap="flat" cmpd="sng" algn="ctr">
            <a:solidFill>
              <a:schemeClr val="tx1">
                <a:lumMod val="50000"/>
                <a:lumOff val="50000"/>
              </a:scheme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2000" kern="0" dirty="0" smtClean="0">
                <a:solidFill>
                  <a:srgbClr val="FF0000"/>
                </a:solidFill>
                <a:latin typeface="+mj-lt"/>
                <a:cs typeface="Seravek"/>
              </a:rPr>
              <a:t>state</a:t>
            </a:r>
            <a:r>
              <a:rPr lang="en-US" sz="2000" kern="0" dirty="0" smtClean="0">
                <a:solidFill>
                  <a:prstClr val="white"/>
                </a:solidFill>
                <a:latin typeface="+mj-lt"/>
                <a:cs typeface="Seravek"/>
              </a:rPr>
              <a:t> </a:t>
            </a:r>
            <a:r>
              <a:rPr lang="en-US" sz="2000" kern="0" dirty="0" smtClean="0">
                <a:solidFill>
                  <a:srgbClr val="000000"/>
                </a:solidFill>
                <a:latin typeface="+mj-lt"/>
                <a:cs typeface="Seravek"/>
              </a:rPr>
              <a:t>= </a:t>
            </a:r>
            <a:r>
              <a:rPr lang="en-US" sz="2000" kern="0" smtClean="0">
                <a:solidFill>
                  <a:srgbClr val="000000"/>
                </a:solidFill>
                <a:latin typeface="+mj-lt"/>
                <a:cs typeface="Seravek"/>
              </a:rPr>
              <a:t>mux(</a:t>
            </a:r>
            <a:r>
              <a:rPr lang="en-US" sz="2000" kern="0" smtClean="0">
                <a:solidFill>
                  <a:srgbClr val="FF0000"/>
                </a:solidFill>
                <a:latin typeface="+mj-lt"/>
                <a:cs typeface="Seravek"/>
              </a:rPr>
              <a:t>state</a:t>
            </a:r>
            <a:r>
              <a:rPr lang="en-US" sz="2000" kern="0" smtClean="0">
                <a:solidFill>
                  <a:srgbClr val="000000"/>
                </a:solidFill>
                <a:latin typeface="+mj-lt"/>
                <a:cs typeface="Seravek"/>
              </a:rPr>
              <a:t> RELOP </a:t>
            </a:r>
            <a:r>
              <a:rPr lang="en-US" sz="2000" kern="0" dirty="0" smtClean="0">
                <a:solidFill>
                  <a:srgbClr val="000000"/>
                </a:solidFill>
                <a:latin typeface="+mj-lt"/>
                <a:cs typeface="Seravek"/>
              </a:rPr>
              <a:t>C, true) ?</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mux(</a:t>
            </a:r>
            <a:r>
              <a:rPr lang="en-US" sz="2000" kern="0" dirty="0" smtClean="0">
                <a:solidFill>
                  <a:srgbClr val="FF0000"/>
                </a:solidFill>
                <a:latin typeface="+mj-lt"/>
                <a:cs typeface="Seravek"/>
              </a:rPr>
              <a:t>state </a:t>
            </a:r>
            <a:r>
              <a:rPr lang="en-US" sz="2000" kern="0" dirty="0" smtClean="0">
                <a:solidFill>
                  <a:srgbClr val="000000"/>
                </a:solidFill>
                <a:latin typeface="+mj-lt"/>
                <a:cs typeface="Seravek"/>
              </a:rPr>
              <a:t>+ </a:t>
            </a:r>
            <a:r>
              <a:rPr lang="en-US" sz="2000" kern="0" dirty="0" err="1" smtClean="0">
                <a:solidFill>
                  <a:srgbClr val="000000"/>
                </a:solidFill>
                <a:latin typeface="+mj-lt"/>
                <a:cs typeface="Seravek"/>
              </a:rPr>
              <a:t>p.a</a:t>
            </a:r>
            <a:r>
              <a:rPr lang="en-US" sz="2000" kern="0" dirty="0" smtClean="0">
                <a:solidFill>
                  <a:srgbClr val="000000"/>
                </a:solidFill>
                <a:latin typeface="+mj-lt"/>
                <a:cs typeface="Seravek"/>
              </a:rPr>
              <a:t>, 0)</a:t>
            </a:r>
          </a:p>
          <a:p>
            <a:pPr defTabSz="539347">
              <a:lnSpc>
                <a:spcPct val="90000"/>
              </a:lnSpc>
              <a:spcBef>
                <a:spcPct val="0"/>
              </a:spcBef>
              <a:spcAft>
                <a:spcPct val="35000"/>
              </a:spcAft>
              <a:defRPr/>
            </a:pPr>
            <a:r>
              <a:rPr lang="en-US" sz="2000" kern="0" dirty="0">
                <a:solidFill>
                  <a:srgbClr val="000000"/>
                </a:solidFill>
                <a:latin typeface="+mj-lt"/>
                <a:cs typeface="Seravek"/>
              </a:rPr>
              <a:t> </a:t>
            </a:r>
            <a:r>
              <a:rPr lang="en-US" sz="2000" kern="0" dirty="0" smtClean="0">
                <a:solidFill>
                  <a:srgbClr val="000000"/>
                </a:solidFill>
                <a:latin typeface="+mj-lt"/>
                <a:cs typeface="Seravek"/>
              </a:rPr>
              <a:t>          : mux(</a:t>
            </a:r>
            <a:r>
              <a:rPr lang="en-US" sz="2000" kern="0" dirty="0" smtClean="0">
                <a:solidFill>
                  <a:srgbClr val="FF0000"/>
                </a:solidFill>
                <a:latin typeface="+mj-lt"/>
                <a:cs typeface="Seravek"/>
              </a:rPr>
              <a:t>state</a:t>
            </a:r>
            <a:r>
              <a:rPr lang="en-US" sz="2000" kern="0" dirty="0" smtClean="0">
                <a:solidFill>
                  <a:srgbClr val="000000"/>
                </a:solidFill>
                <a:latin typeface="+mj-lt"/>
                <a:cs typeface="Seravek"/>
              </a:rPr>
              <a:t> + </a:t>
            </a:r>
            <a:r>
              <a:rPr lang="en-US" sz="2000" kern="0" dirty="0" err="1" smtClean="0">
                <a:solidFill>
                  <a:srgbClr val="000000"/>
                </a:solidFill>
                <a:latin typeface="+mj-lt"/>
                <a:cs typeface="Seravek"/>
              </a:rPr>
              <a:t>p.c</a:t>
            </a:r>
            <a:r>
              <a:rPr lang="en-US" sz="2000" kern="0" dirty="0" smtClean="0">
                <a:solidFill>
                  <a:srgbClr val="000000"/>
                </a:solidFill>
                <a:latin typeface="+mj-lt"/>
                <a:cs typeface="Seravek"/>
              </a:rPr>
              <a:t>, 0)</a:t>
            </a:r>
          </a:p>
        </p:txBody>
      </p:sp>
      <p:cxnSp>
        <p:nvCxnSpPr>
          <p:cNvPr id="7" name="Straight Arrow Connector 6"/>
          <p:cNvCxnSpPr/>
          <p:nvPr/>
        </p:nvCxnSpPr>
        <p:spPr>
          <a:xfrm>
            <a:off x="7124700" y="6019800"/>
            <a:ext cx="9144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99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2001500" cy="1325563"/>
          </a:xfrm>
        </p:spPr>
        <p:txBody>
          <a:bodyPr/>
          <a:lstStyle/>
          <a:p>
            <a:r>
              <a:rPr lang="en-US" dirty="0" smtClean="0"/>
              <a:t>Programming streaming algorithms</a:t>
            </a:r>
            <a:endParaRPr lang="en-US" dirty="0"/>
          </a:p>
        </p:txBody>
      </p:sp>
      <p:sp>
        <p:nvSpPr>
          <p:cNvPr id="3" name="Content Placeholder 2"/>
          <p:cNvSpPr>
            <a:spLocks noGrp="1"/>
          </p:cNvSpPr>
          <p:nvPr>
            <p:ph idx="1"/>
          </p:nvPr>
        </p:nvSpPr>
        <p:spPr/>
        <p:txBody>
          <a:bodyPr>
            <a:normAutofit/>
          </a:bodyPr>
          <a:lstStyle/>
          <a:p>
            <a:r>
              <a:rPr lang="en-US" dirty="0" smtClean="0"/>
              <a:t>E.g., packet sampler:</a:t>
            </a:r>
          </a:p>
          <a:p>
            <a:r>
              <a:rPr lang="en-US" dirty="0" smtClean="0"/>
              <a:t>Many clock cycles (ns) to process each packet</a:t>
            </a:r>
          </a:p>
          <a:p>
            <a:r>
              <a:rPr lang="en-US" dirty="0" smtClean="0"/>
              <a:t>But, routers handle </a:t>
            </a:r>
            <a:r>
              <a:rPr lang="en-US" dirty="0"/>
              <a:t>1 </a:t>
            </a:r>
            <a:r>
              <a:rPr lang="en-US" dirty="0" smtClean="0"/>
              <a:t>packet/cycle (1 GHz)</a:t>
            </a:r>
          </a:p>
          <a:p>
            <a:r>
              <a:rPr lang="en-US" dirty="0" smtClean="0"/>
              <a:t>Pipelining bridges this gap</a:t>
            </a:r>
          </a:p>
          <a:p>
            <a:pPr lvl="1"/>
            <a:r>
              <a:rPr lang="en-US" sz="2800" dirty="0" smtClean="0"/>
              <a:t>Atoms: primitives to atomically modify headers, state</a:t>
            </a:r>
          </a:p>
          <a:p>
            <a:pPr lvl="1"/>
            <a:r>
              <a:rPr lang="en-US" sz="2800" dirty="0"/>
              <a:t>A compiler to</a:t>
            </a:r>
          </a:p>
          <a:p>
            <a:pPr lvl="2"/>
            <a:r>
              <a:rPr lang="en-US" sz="2600" dirty="0"/>
              <a:t>Extract </a:t>
            </a:r>
            <a:r>
              <a:rPr lang="en-US" sz="2600" dirty="0" smtClean="0"/>
              <a:t>atoms from </a:t>
            </a:r>
            <a:r>
              <a:rPr lang="en-US" sz="2600" dirty="0"/>
              <a:t>a corpus of algorithms</a:t>
            </a:r>
          </a:p>
          <a:p>
            <a:pPr lvl="2"/>
            <a:r>
              <a:rPr lang="en-US" sz="2600" dirty="0"/>
              <a:t>Check if </a:t>
            </a:r>
            <a:r>
              <a:rPr lang="en-US" sz="2600" dirty="0" smtClean="0"/>
              <a:t>an atom pipeline can </a:t>
            </a:r>
            <a:r>
              <a:rPr lang="en-US" sz="2600" dirty="0"/>
              <a:t>support a new algorithm</a:t>
            </a:r>
          </a:p>
          <a:p>
            <a:pPr lvl="1"/>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pSp>
        <p:nvGrpSpPr>
          <p:cNvPr id="74" name="Group 73"/>
          <p:cNvGrpSpPr/>
          <p:nvPr/>
        </p:nvGrpSpPr>
        <p:grpSpPr>
          <a:xfrm>
            <a:off x="8953500" y="1257301"/>
            <a:ext cx="3124200" cy="2628899"/>
            <a:chOff x="8534400" y="1752600"/>
            <a:chExt cx="3124200" cy="2628899"/>
          </a:xfrm>
        </p:grpSpPr>
        <p:sp>
          <p:nvSpPr>
            <p:cNvPr id="75" name="Rectangle 74"/>
            <p:cNvSpPr/>
            <p:nvPr/>
          </p:nvSpPr>
          <p:spPr>
            <a:xfrm>
              <a:off x="8572500" y="1788611"/>
              <a:ext cx="2984500" cy="2592888"/>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TextBox 75"/>
            <p:cNvSpPr txBox="1"/>
            <p:nvPr/>
          </p:nvSpPr>
          <p:spPr>
            <a:xfrm>
              <a:off x="8534400" y="1752600"/>
              <a:ext cx="3124200" cy="2374803"/>
            </a:xfrm>
            <a:prstGeom prst="rect">
              <a:avLst/>
            </a:prstGeom>
            <a:noFill/>
          </p:spPr>
          <p:txBody>
            <a:bodyPr wrap="square" rtlCol="0">
              <a:spAutoFit/>
            </a:bodyPr>
            <a:lstStyle/>
            <a:p>
              <a:pPr>
                <a:lnSpc>
                  <a:spcPct val="120000"/>
                </a:lnSpc>
              </a:pPr>
              <a:r>
                <a:rPr lang="en-US" sz="2400" dirty="0" smtClean="0">
                  <a:latin typeface="Gadugi" charset="0"/>
                  <a:ea typeface="Gadugi" charset="0"/>
                  <a:cs typeface="Gadugi" charset="0"/>
                </a:rPr>
                <a:t>if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9</a:t>
              </a:r>
              <a:r>
                <a:rPr lang="en-US" sz="2400" dirty="0" smtClean="0">
                  <a:latin typeface="Gadugi" charset="0"/>
                  <a:ea typeface="Gadugi" charset="0"/>
                  <a:cs typeface="Gadugi" charset="0"/>
                </a:rPr>
                <a:t>):</a:t>
              </a: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err="1" smtClean="0">
                  <a:latin typeface="Gadugi" charset="0"/>
                  <a:ea typeface="Gadugi" charset="0"/>
                  <a:cs typeface="Gadugi" charset="0"/>
                </a:rPr>
                <a:t>pkt.src</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solidFill>
                    <a:srgbClr val="FF0000"/>
                  </a:solidFill>
                  <a:latin typeface="Gadugi" charset="0"/>
                  <a:ea typeface="Gadugi" charset="0"/>
                  <a:cs typeface="Gadugi" charset="0"/>
                </a:rPr>
                <a:t>count</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smtClean="0">
                  <a:latin typeface="Gadugi" charset="0"/>
                  <a:ea typeface="Gadugi" charset="0"/>
                  <a:cs typeface="Gadugi" charset="0"/>
                </a:rPr>
                <a:t>else:</a:t>
              </a:r>
              <a:endParaRPr lang="en-US" sz="2400" dirty="0">
                <a:latin typeface="Gadugi" charset="0"/>
                <a:ea typeface="Gadugi" charset="0"/>
                <a:cs typeface="Gadugi" charset="0"/>
              </a:endParaRPr>
            </a:p>
            <a:p>
              <a:pPr>
                <a:lnSpc>
                  <a:spcPct val="120000"/>
                </a:lnSpc>
              </a:pPr>
              <a:r>
                <a:rPr lang="en-US" sz="2400" dirty="0">
                  <a:latin typeface="Gadugi" charset="0"/>
                  <a:ea typeface="Gadugi" charset="0"/>
                  <a:cs typeface="Gadugi" charset="0"/>
                </a:rPr>
                <a:t> </a:t>
              </a:r>
              <a:r>
                <a:rPr lang="en-US" sz="2400" dirty="0" smtClean="0">
                  <a:latin typeface="Gadugi" charset="0"/>
                  <a:ea typeface="Gadugi" charset="0"/>
                  <a:cs typeface="Gadugi" charset="0"/>
                </a:rPr>
                <a:t> </a:t>
              </a:r>
              <a:r>
                <a:rPr lang="en-US" sz="2400" dirty="0" err="1" smtClean="0">
                  <a:latin typeface="Gadugi" charset="0"/>
                  <a:ea typeface="Gadugi" charset="0"/>
                  <a:cs typeface="Gadugi" charset="0"/>
                </a:rPr>
                <a:t>pkt.sample</a:t>
              </a:r>
              <a:r>
                <a:rPr lang="en-US" sz="2400" dirty="0" smtClean="0">
                  <a:latin typeface="Gadugi" charset="0"/>
                  <a:ea typeface="Gadugi" charset="0"/>
                  <a:cs typeface="Gadugi" charset="0"/>
                </a:rPr>
                <a:t> </a:t>
              </a:r>
              <a:r>
                <a:rPr lang="en-US" sz="2400" dirty="0">
                  <a:latin typeface="Gadugi" charset="0"/>
                  <a:ea typeface="Gadugi" charset="0"/>
                  <a:cs typeface="Gadugi" charset="0"/>
                </a:rPr>
                <a:t>= </a:t>
              </a:r>
              <a:r>
                <a:rPr lang="en-US" sz="2400" dirty="0" smtClean="0">
                  <a:latin typeface="Gadugi" charset="0"/>
                  <a:ea typeface="Gadugi" charset="0"/>
                  <a:cs typeface="Gadugi" charset="0"/>
                </a:rPr>
                <a:t>0</a:t>
              </a:r>
            </a:p>
            <a:p>
              <a:pPr>
                <a:lnSpc>
                  <a:spcPct val="120000"/>
                </a:lnSpc>
              </a:pPr>
              <a:r>
                <a:rPr lang="en-US" sz="2400" dirty="0">
                  <a:solidFill>
                    <a:srgbClr val="FF0000"/>
                  </a:solidFill>
                  <a:latin typeface="Gadugi" charset="0"/>
                  <a:ea typeface="Gadugi" charset="0"/>
                  <a:cs typeface="Gadugi" charset="0"/>
                </a:rPr>
                <a:t> </a:t>
              </a:r>
              <a:r>
                <a:rPr lang="en-US" sz="2400" dirty="0" smtClean="0">
                  <a:solidFill>
                    <a:srgbClr val="FF0000"/>
                  </a:solidFill>
                  <a:latin typeface="Gadugi" charset="0"/>
                  <a:ea typeface="Gadugi" charset="0"/>
                  <a:cs typeface="Gadugi" charset="0"/>
                </a:rPr>
                <a:t> count</a:t>
              </a:r>
              <a:r>
                <a:rPr lang="en-US" sz="2400" dirty="0">
                  <a:solidFill>
                    <a:srgbClr val="FF0000"/>
                  </a:solidFill>
                  <a:latin typeface="Gadugi" charset="0"/>
                  <a:ea typeface="Gadugi" charset="0"/>
                  <a:cs typeface="Gadugi" charset="0"/>
                </a:rPr>
                <a:t>++</a:t>
              </a:r>
              <a:r>
                <a:rPr lang="en-US" sz="2400" dirty="0">
                  <a:latin typeface="Gadugi" charset="0"/>
                  <a:ea typeface="Gadugi" charset="0"/>
                  <a:cs typeface="Gadugi" charset="0"/>
                </a:rPr>
                <a:t> </a:t>
              </a:r>
            </a:p>
          </p:txBody>
        </p:sp>
      </p:grpSp>
    </p:spTree>
    <p:extLst>
      <p:ext uri="{BB962C8B-B14F-4D97-AF65-F5344CB8AC3E}">
        <p14:creationId xmlns:p14="http://schemas.microsoft.com/office/powerpoint/2010/main" val="21044977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end points</a:t>
            </a:r>
            <a:endParaRPr lang="en-US" dirty="0">
              <a:latin typeface="Gadugi" panose="020B0502040204020203" pitchFamily="34" charset="0"/>
            </a:endParaRPr>
          </a:p>
        </p:txBody>
      </p:sp>
      <p:sp>
        <p:nvSpPr>
          <p:cNvPr id="7" name="Content Placeholder 2"/>
          <p:cNvSpPr>
            <a:spLocks noGrp="1"/>
          </p:cNvSpPr>
          <p:nvPr>
            <p:ph idx="1"/>
          </p:nvPr>
        </p:nvSpPr>
        <p:spPr>
          <a:xfrm>
            <a:off x="838200" y="1825624"/>
            <a:ext cx="10934700" cy="4879976"/>
          </a:xfrm>
        </p:spPr>
        <p:txBody>
          <a:bodyPr>
            <a:normAutofit/>
          </a:bodyPr>
          <a:lstStyle/>
          <a:p>
            <a:r>
              <a:rPr lang="en-US" dirty="0" smtClean="0"/>
              <a:t>Give up on changing routers, use end points instead</a:t>
            </a:r>
          </a:p>
          <a:p>
            <a:endParaRPr lang="en-US" dirty="0"/>
          </a:p>
          <a:p>
            <a:r>
              <a:rPr lang="en-US" dirty="0" smtClean="0"/>
              <a:t>But, end point approaches are inaccurate or inefficient</a:t>
            </a:r>
          </a:p>
          <a:p>
            <a:pPr lvl="1"/>
            <a:r>
              <a:rPr lang="en-US" dirty="0" smtClean="0"/>
              <a:t>Estimating a router’s loss rates from end point measurements is inaccurate</a:t>
            </a:r>
          </a:p>
          <a:p>
            <a:pPr lvl="1"/>
            <a:r>
              <a:rPr lang="en-US" dirty="0"/>
              <a:t>C</a:t>
            </a:r>
            <a:r>
              <a:rPr lang="en-US" dirty="0" smtClean="0"/>
              <a:t>ongestion control from end points is inefficient</a:t>
            </a:r>
            <a:endParaRPr lang="en-US" dirty="0"/>
          </a:p>
          <a:p>
            <a:endParaRPr lang="en-US" dirty="0" smtClean="0"/>
          </a:p>
          <a:p>
            <a:endParaRPr lang="en-US" dirty="0"/>
          </a:p>
        </p:txBody>
      </p:sp>
    </p:spTree>
    <p:extLst>
      <p:ext uri="{BB962C8B-B14F-4D97-AF65-F5344CB8AC3E}">
        <p14:creationId xmlns:p14="http://schemas.microsoft.com/office/powerpoint/2010/main" val="9109202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dirty="0" smtClean="0"/>
              <a:t>Packet Transactions:</a:t>
            </a:r>
            <a:br>
              <a:rPr lang="en-US" sz="3200" dirty="0" smtClean="0"/>
            </a:br>
            <a:r>
              <a:rPr lang="en-US" sz="3200" dirty="0" smtClean="0"/>
              <a:t>High-Level Programming for Line-Rate Switches</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76200" y="3602038"/>
            <a:ext cx="12153900" cy="2151062"/>
          </a:xfrm>
        </p:spPr>
        <p:txBody>
          <a:bodyPr>
            <a:normAutofit fontScale="47500" lnSpcReduction="20000"/>
          </a:bodyPr>
          <a:lstStyle/>
          <a:p>
            <a:r>
              <a:rPr lang="en-US" sz="5100" b="1" dirty="0" err="1">
                <a:latin typeface="Gadugi" panose="020B0502040204020203" pitchFamily="34" charset="0"/>
              </a:rPr>
              <a:t>Anirudh</a:t>
            </a:r>
            <a:r>
              <a:rPr lang="en-US" sz="5100" b="1" dirty="0">
                <a:latin typeface="Gadugi" panose="020B0502040204020203" pitchFamily="34" charset="0"/>
              </a:rPr>
              <a:t> </a:t>
            </a:r>
            <a:r>
              <a:rPr lang="en-US" sz="5100" b="1" dirty="0" err="1">
                <a:latin typeface="Gadugi" panose="020B0502040204020203" pitchFamily="34" charset="0"/>
              </a:rPr>
              <a:t>Sivaraman</a:t>
            </a:r>
            <a:r>
              <a:rPr lang="en-US" sz="5100" b="1" dirty="0">
                <a:latin typeface="Gadugi" panose="020B0502040204020203" pitchFamily="34" charset="0"/>
              </a:rPr>
              <a:t>, </a:t>
            </a:r>
            <a:r>
              <a:rPr lang="en-US" sz="5100" dirty="0">
                <a:latin typeface="Gadugi" panose="020B0502040204020203" pitchFamily="34" charset="0"/>
              </a:rPr>
              <a:t>Alvin Cheung, Mihai </a:t>
            </a:r>
            <a:r>
              <a:rPr lang="en-US" sz="5100" dirty="0" err="1">
                <a:latin typeface="Gadugi" panose="020B0502040204020203" pitchFamily="34" charset="0"/>
              </a:rPr>
              <a:t>Budiu</a:t>
            </a:r>
            <a:r>
              <a:rPr lang="en-US" sz="5100" dirty="0">
                <a:latin typeface="Gadugi" panose="020B0502040204020203" pitchFamily="34" charset="0"/>
              </a:rPr>
              <a:t>,</a:t>
            </a:r>
          </a:p>
          <a:p>
            <a:r>
              <a:rPr lang="en-US" sz="5100" dirty="0" err="1">
                <a:latin typeface="Gadugi" panose="020B0502040204020203" pitchFamily="34" charset="0"/>
              </a:rPr>
              <a:t>Changhoon</a:t>
            </a:r>
            <a:r>
              <a:rPr lang="en-US" sz="5100" dirty="0">
                <a:latin typeface="Gadugi" panose="020B0502040204020203" pitchFamily="34" charset="0"/>
              </a:rPr>
              <a:t> Kim, Mohammad </a:t>
            </a:r>
            <a:r>
              <a:rPr lang="en-US" sz="5100" dirty="0" err="1">
                <a:latin typeface="Gadugi" panose="020B0502040204020203" pitchFamily="34" charset="0"/>
              </a:rPr>
              <a:t>Alizadeh</a:t>
            </a:r>
            <a:r>
              <a:rPr lang="en-US" sz="5100" dirty="0">
                <a:latin typeface="Gadugi" panose="020B0502040204020203" pitchFamily="34" charset="0"/>
              </a:rPr>
              <a:t>, Hari </a:t>
            </a:r>
            <a:r>
              <a:rPr lang="en-US" sz="5100" dirty="0" err="1">
                <a:latin typeface="Gadugi" panose="020B0502040204020203" pitchFamily="34" charset="0"/>
              </a:rPr>
              <a:t>Balakrishnan</a:t>
            </a:r>
            <a:r>
              <a:rPr lang="en-US" sz="5100" dirty="0">
                <a:latin typeface="Gadugi" panose="020B0502040204020203" pitchFamily="34" charset="0"/>
              </a:rPr>
              <a:t>,</a:t>
            </a:r>
          </a:p>
          <a:p>
            <a:r>
              <a:rPr lang="en-US" sz="5100" dirty="0">
                <a:latin typeface="Gadugi" panose="020B0502040204020203" pitchFamily="34" charset="0"/>
              </a:rPr>
              <a:t>George Varghese, Nick McKeown, Steve </a:t>
            </a:r>
            <a:r>
              <a:rPr lang="en-US" sz="5100" dirty="0" smtClean="0">
                <a:latin typeface="Gadugi" panose="020B0502040204020203" pitchFamily="34" charset="0"/>
              </a:rPr>
              <a:t>Licking</a:t>
            </a:r>
          </a:p>
          <a:p>
            <a:endParaRPr lang="en-US" dirty="0" smtClean="0"/>
          </a:p>
          <a:p>
            <a:r>
              <a:rPr lang="en-US" sz="5000" dirty="0" smtClean="0"/>
              <a:t>Joint </a:t>
            </a:r>
            <a:r>
              <a:rPr lang="en-US" sz="5000" dirty="0"/>
              <a:t>work with collaborators at </a:t>
            </a:r>
            <a:r>
              <a:rPr lang="en-US" sz="5000" dirty="0" smtClean="0"/>
              <a:t>MIT,</a:t>
            </a:r>
            <a:r>
              <a:rPr lang="en-US" sz="5000" dirty="0"/>
              <a:t> </a:t>
            </a:r>
            <a:r>
              <a:rPr lang="en-US" sz="5000" dirty="0" smtClean="0"/>
              <a:t>University of Washington,</a:t>
            </a:r>
          </a:p>
          <a:p>
            <a:r>
              <a:rPr lang="en-US" sz="5000" dirty="0"/>
              <a:t>Barefoot </a:t>
            </a:r>
            <a:r>
              <a:rPr lang="en-US" sz="5000" dirty="0" smtClean="0"/>
              <a:t>Networks, Microsoft Research, and Stanford University</a:t>
            </a:r>
            <a:endParaRPr lang="en-US" sz="5000" dirty="0"/>
          </a:p>
          <a:p>
            <a:endParaRPr lang="en-US" dirty="0">
              <a:latin typeface="Gadugi" panose="020B0502040204020203" pitchFamily="34" charset="0"/>
            </a:endParaRPr>
          </a:p>
          <a:p>
            <a:endParaRPr lang="en-US" sz="2000" dirty="0" smtClean="0"/>
          </a:p>
          <a:p>
            <a:endParaRPr lang="en-US" dirty="0"/>
          </a:p>
        </p:txBody>
      </p:sp>
    </p:spTree>
    <p:extLst>
      <p:ext uri="{BB962C8B-B14F-4D97-AF65-F5344CB8AC3E}">
        <p14:creationId xmlns:p14="http://schemas.microsoft.com/office/powerpoint/2010/main" val="543032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1122363"/>
            <a:ext cx="9144000" cy="2387600"/>
          </a:xfrm>
        </p:spPr>
        <p:txBody>
          <a:bodyPr>
            <a:normAutofit/>
          </a:bodyPr>
          <a:lstStyle/>
          <a:p>
            <a:r>
              <a:rPr lang="en-US" sz="3200" dirty="0" smtClean="0"/>
              <a:t>Programmable Packet Scheduling at Line Rate</a:t>
            </a:r>
            <a:br>
              <a:rPr lang="en-US" sz="3200" dirty="0" smtClean="0"/>
            </a:br>
            <a:r>
              <a:rPr lang="en-US" sz="3200" dirty="0" smtClean="0"/>
              <a:t>(SIGCOMM 2016)</a:t>
            </a:r>
            <a:endParaRPr lang="en-US" sz="3200" dirty="0"/>
          </a:p>
        </p:txBody>
      </p:sp>
      <p:sp>
        <p:nvSpPr>
          <p:cNvPr id="5" name="Subtitle 4"/>
          <p:cNvSpPr>
            <a:spLocks noGrp="1"/>
          </p:cNvSpPr>
          <p:nvPr>
            <p:ph type="subTitle" idx="1"/>
          </p:nvPr>
        </p:nvSpPr>
        <p:spPr>
          <a:xfrm>
            <a:off x="19050" y="3602038"/>
            <a:ext cx="12153900" cy="2379662"/>
          </a:xfrm>
        </p:spPr>
        <p:txBody>
          <a:bodyPr>
            <a:normAutofit fontScale="92500" lnSpcReduction="20000"/>
          </a:bodyPr>
          <a:lstStyle/>
          <a:p>
            <a:r>
              <a:rPr lang="en-US" sz="2600" b="1" dirty="0" err="1"/>
              <a:t>Anirudh</a:t>
            </a:r>
            <a:r>
              <a:rPr lang="en-US" sz="2600" b="1" dirty="0"/>
              <a:t> </a:t>
            </a:r>
            <a:r>
              <a:rPr lang="en-US" sz="2600" b="1" dirty="0" err="1"/>
              <a:t>Sivaraman</a:t>
            </a:r>
            <a:r>
              <a:rPr lang="en-US" sz="2600" dirty="0"/>
              <a:t>, </a:t>
            </a:r>
            <a:r>
              <a:rPr lang="en-US" sz="2600" dirty="0" err="1"/>
              <a:t>Suvinay</a:t>
            </a:r>
            <a:r>
              <a:rPr lang="en-US" sz="2600" dirty="0"/>
              <a:t> Subramanian, Mohammad </a:t>
            </a:r>
            <a:r>
              <a:rPr lang="en-US" sz="2600" dirty="0" err="1" smtClean="0"/>
              <a:t>Alizadeh</a:t>
            </a:r>
            <a:r>
              <a:rPr lang="en-US" sz="2600" dirty="0" smtClean="0"/>
              <a:t>,</a:t>
            </a:r>
          </a:p>
          <a:p>
            <a:r>
              <a:rPr lang="en-US" sz="2600" dirty="0" smtClean="0"/>
              <a:t>Sharad </a:t>
            </a:r>
            <a:r>
              <a:rPr lang="en-US" sz="2600" dirty="0" err="1"/>
              <a:t>Chole</a:t>
            </a:r>
            <a:r>
              <a:rPr lang="en-US" sz="2600" dirty="0"/>
              <a:t>, Shang-</a:t>
            </a:r>
            <a:r>
              <a:rPr lang="en-US" sz="2600" dirty="0" err="1"/>
              <a:t>Tse</a:t>
            </a:r>
            <a:r>
              <a:rPr lang="en-US" sz="2600" dirty="0"/>
              <a:t> Chuang, Anurag Agrawal, Hari </a:t>
            </a:r>
            <a:r>
              <a:rPr lang="en-US" sz="2600" dirty="0" err="1" smtClean="0"/>
              <a:t>Balakrishnan</a:t>
            </a:r>
            <a:r>
              <a:rPr lang="en-US" sz="2600" dirty="0" smtClean="0"/>
              <a:t>,</a:t>
            </a:r>
          </a:p>
          <a:p>
            <a:r>
              <a:rPr lang="en-US" sz="2600" dirty="0" smtClean="0"/>
              <a:t>Tom </a:t>
            </a:r>
            <a:r>
              <a:rPr lang="en-US" sz="2600" dirty="0" err="1"/>
              <a:t>Edsall</a:t>
            </a:r>
            <a:r>
              <a:rPr lang="en-US" sz="2600" dirty="0"/>
              <a:t>, </a:t>
            </a:r>
            <a:r>
              <a:rPr lang="en-US" sz="2600" dirty="0" err="1"/>
              <a:t>Sachin</a:t>
            </a:r>
            <a:r>
              <a:rPr lang="en-US" sz="2600" dirty="0"/>
              <a:t> </a:t>
            </a:r>
            <a:r>
              <a:rPr lang="en-US" sz="2600" dirty="0" err="1"/>
              <a:t>Katti</a:t>
            </a:r>
            <a:r>
              <a:rPr lang="en-US" sz="2600" dirty="0"/>
              <a:t>, Nick </a:t>
            </a:r>
            <a:r>
              <a:rPr lang="en-US" sz="2600" dirty="0" smtClean="0"/>
              <a:t>McKeown</a:t>
            </a:r>
          </a:p>
          <a:p>
            <a:endParaRPr lang="en-US" sz="2600" dirty="0" smtClean="0"/>
          </a:p>
          <a:p>
            <a:r>
              <a:rPr lang="en-US" sz="2600" dirty="0" smtClean="0"/>
              <a:t>Joint work with collaborators at MIT, Cisco Systems,</a:t>
            </a:r>
          </a:p>
          <a:p>
            <a:r>
              <a:rPr lang="en-US" sz="2600" dirty="0" smtClean="0"/>
              <a:t>Stanford University, and Barefoot Networks</a:t>
            </a:r>
            <a:endParaRPr lang="en-US" sz="2600" dirty="0"/>
          </a:p>
          <a:p>
            <a:endParaRPr lang="en-US" dirty="0"/>
          </a:p>
        </p:txBody>
      </p:sp>
    </p:spTree>
    <p:extLst>
      <p:ext uri="{BB962C8B-B14F-4D97-AF65-F5344CB8AC3E}">
        <p14:creationId xmlns:p14="http://schemas.microsoft.com/office/powerpoint/2010/main" val="1372020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One approach: Use a </a:t>
            </a:r>
            <a:r>
              <a:rPr lang="en-US" dirty="0"/>
              <a:t>s</a:t>
            </a:r>
            <a:r>
              <a:rPr lang="en-US" dirty="0" smtClean="0">
                <a:latin typeface="Gadugi" panose="020B0502040204020203" pitchFamily="34" charset="0"/>
              </a:rPr>
              <a:t>oftware router</a:t>
            </a:r>
            <a:endParaRPr lang="en-US" dirty="0">
              <a:latin typeface="Gadugi" panose="020B0502040204020203" pitchFamily="34" charset="0"/>
            </a:endParaRPr>
          </a:p>
        </p:txBody>
      </p:sp>
      <p:graphicFrame>
        <p:nvGraphicFramePr>
          <p:cNvPr id="9" name="Chart 8"/>
          <p:cNvGraphicFramePr/>
          <p:nvPr>
            <p:extLst>
              <p:ext uri="{D42A27DB-BD31-4B8C-83A1-F6EECF244321}">
                <p14:modId xmlns:p14="http://schemas.microsoft.com/office/powerpoint/2010/main" val="703209873"/>
              </p:ext>
            </p:extLst>
          </p:nvPr>
        </p:nvGraphicFramePr>
        <p:xfrm>
          <a:off x="647700" y="1371600"/>
          <a:ext cx="10782300"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85800" y="57150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10—100x worse than the fastest routers</a:t>
            </a:r>
            <a:endParaRPr lang="en-US" sz="3200" dirty="0"/>
          </a:p>
        </p:txBody>
      </p:sp>
      <p:sp>
        <p:nvSpPr>
          <p:cNvPr id="5" name="Rounded Rectangle 4"/>
          <p:cNvSpPr/>
          <p:nvPr/>
        </p:nvSpPr>
        <p:spPr>
          <a:xfrm>
            <a:off x="685800" y="6286500"/>
            <a:ext cx="11010900" cy="495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Software routers suffer from non-deterministic performance</a:t>
            </a:r>
            <a:endParaRPr lang="en-US" sz="3200" dirty="0"/>
          </a:p>
        </p:txBody>
      </p:sp>
    </p:spTree>
    <p:extLst>
      <p:ext uri="{BB962C8B-B14F-4D97-AF65-F5344CB8AC3E}">
        <p14:creationId xmlns:p14="http://schemas.microsoft.com/office/powerpoint/2010/main" val="295372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graphicEl>
                                              <a:chart seriesIdx="-4" categoryIdx="0" bldStep="category"/>
                                            </p:graphic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graphicEl>
                                              <a:chart seriesIdx="-4" categoryIdx="1" bldStep="category"/>
                                            </p:graphic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9">
                                            <p:graphicEl>
                                              <a:chart seriesIdx="-4" categoryIdx="2" bldStep="category"/>
                                            </p:graphic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graphicEl>
                                              <a:chart seriesIdx="-4" categoryIdx="3" bldStep="category"/>
                                            </p:graphic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graphicEl>
                                              <a:chart seriesIdx="-4" categoryIdx="4" bldStep="category"/>
                                            </p:graphic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graphicEl>
                                              <a:chart seriesIdx="-4" categoryIdx="5" bldStep="category"/>
                                            </p:graphic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graphicEl>
                                              <a:chart seriesIdx="-4" categoryIdx="6" bldStep="category"/>
                                            </p:graphic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graphicEl>
                                              <a:chart seriesIdx="-4" categoryIdx="7" bldStep="category"/>
                                            </p:graphic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9">
                                            <p:graphicEl>
                                              <a:chart seriesIdx="-4" categoryIdx="8" bldStep="category"/>
                                            </p:graphic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9">
                                            <p:graphicEl>
                                              <a:chart seriesIdx="-4" categoryIdx="9" bldStep="category"/>
                                            </p:graphic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graphicEl>
                                              <a:chart seriesIdx="-4" categoryIdx="10" bldStep="category"/>
                                            </p:graphic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
                                            <p:graphicEl>
                                              <a:chart seriesIdx="-4" categoryIdx="11" bldStep="category"/>
                                            </p:graphic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9">
                                            <p:graphicEl>
                                              <a:chart seriesIdx="-4" categoryIdx="12" bldStep="category"/>
                                            </p:graphic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uiExpand="1">
        <p:bldSub>
          <a:bldChart bld="category"/>
        </p:bldSub>
      </p:bldGraphic>
      <p:bldP spid="6" grpId="0" animBg="1"/>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54" name="Group 353"/>
          <p:cNvGrpSpPr/>
          <p:nvPr/>
        </p:nvGrpSpPr>
        <p:grpSpPr>
          <a:xfrm>
            <a:off x="6934200" y="2933700"/>
            <a:ext cx="2743200" cy="2227150"/>
            <a:chOff x="6397161" y="2935733"/>
            <a:chExt cx="3204039" cy="2601297"/>
          </a:xfrm>
        </p:grpSpPr>
        <p:grpSp>
          <p:nvGrpSpPr>
            <p:cNvPr id="355" name="Group 354"/>
            <p:cNvGrpSpPr/>
            <p:nvPr/>
          </p:nvGrpSpPr>
          <p:grpSpPr>
            <a:xfrm>
              <a:off x="6397161" y="2935733"/>
              <a:ext cx="3204039" cy="2601297"/>
              <a:chOff x="6397161" y="2935733"/>
              <a:chExt cx="3204039" cy="2601297"/>
            </a:xfrm>
          </p:grpSpPr>
          <p:grpSp>
            <p:nvGrpSpPr>
              <p:cNvPr id="357" name="Group 356"/>
              <p:cNvGrpSpPr/>
              <p:nvPr/>
            </p:nvGrpSpPr>
            <p:grpSpPr>
              <a:xfrm>
                <a:off x="6397161" y="3462120"/>
                <a:ext cx="3204039" cy="2074910"/>
                <a:chOff x="6431622" y="3698774"/>
                <a:chExt cx="3204039" cy="2074910"/>
              </a:xfrm>
            </p:grpSpPr>
            <p:sp>
              <p:nvSpPr>
                <p:cNvPr id="359" name="Rectangle 358"/>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360" name="Group 359"/>
                <p:cNvGrpSpPr/>
                <p:nvPr/>
              </p:nvGrpSpPr>
              <p:grpSpPr>
                <a:xfrm>
                  <a:off x="6892503" y="4038600"/>
                  <a:ext cx="2175291" cy="1228293"/>
                  <a:chOff x="3906054" y="6114996"/>
                  <a:chExt cx="1050221" cy="563990"/>
                </a:xfrm>
              </p:grpSpPr>
              <p:grpSp>
                <p:nvGrpSpPr>
                  <p:cNvPr id="361" name="Group 360"/>
                  <p:cNvGrpSpPr/>
                  <p:nvPr/>
                </p:nvGrpSpPr>
                <p:grpSpPr>
                  <a:xfrm>
                    <a:off x="3906054" y="6114996"/>
                    <a:ext cx="1050221" cy="563990"/>
                    <a:chOff x="3906054" y="6114996"/>
                    <a:chExt cx="1050221" cy="563990"/>
                  </a:xfrm>
                </p:grpSpPr>
                <p:grpSp>
                  <p:nvGrpSpPr>
                    <p:cNvPr id="392" name="Group 391"/>
                    <p:cNvGrpSpPr/>
                    <p:nvPr/>
                  </p:nvGrpSpPr>
                  <p:grpSpPr>
                    <a:xfrm>
                      <a:off x="4000499" y="6358104"/>
                      <a:ext cx="955776" cy="320882"/>
                      <a:chOff x="1594855" y="898558"/>
                      <a:chExt cx="832256" cy="317821"/>
                    </a:xfrm>
                  </p:grpSpPr>
                  <p:cxnSp>
                    <p:nvCxnSpPr>
                      <p:cNvPr id="398" name="Straight Connector 39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399" name="Straight Connector 39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400" name="Straight Connector 39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93" name="Rectangle 39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394" name="Rectangle 39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395" name="Rectangle 39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396" name="Straight Arrow Connector 39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397" name="Straight Arrow Connector 39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385" name="Rectangle 384"/>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358" name="TextBox 357"/>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356" name="Straight Arrow Connector 355"/>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6" name="Title 5"/>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589457" y="1257300"/>
            <a:ext cx="9519480" cy="3918192"/>
            <a:chOff x="1589457" y="1257300"/>
            <a:chExt cx="9519480" cy="3918192"/>
          </a:xfrm>
        </p:grpSpPr>
        <p:grpSp>
          <p:nvGrpSpPr>
            <p:cNvPr id="129" name="Group 42"/>
            <p:cNvGrpSpPr/>
            <p:nvPr/>
          </p:nvGrpSpPr>
          <p:grpSpPr>
            <a:xfrm>
              <a:off x="1589457" y="2974353"/>
              <a:ext cx="4875732" cy="1192610"/>
              <a:chOff x="1707458" y="1778000"/>
              <a:chExt cx="4254836" cy="1181787"/>
            </a:xfrm>
          </p:grpSpPr>
          <p:cxnSp>
            <p:nvCxnSpPr>
              <p:cNvPr id="130" name="Straight Arrow Connector 129"/>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1" name="Straight Arrow Connector 130"/>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3" name="Straight Arrow Connector 132"/>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4" name="Straight Arrow Connector 133"/>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44" name="Rectangle 143"/>
            <p:cNvSpPr/>
            <p:nvPr/>
          </p:nvSpPr>
          <p:spPr>
            <a:xfrm>
              <a:off x="3247846"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45" name="Rectangle 144"/>
            <p:cNvSpPr/>
            <p:nvPr/>
          </p:nvSpPr>
          <p:spPr>
            <a:xfrm>
              <a:off x="1819001" y="2168821"/>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cxnSp>
          <p:nvCxnSpPr>
            <p:cNvPr id="148" name="Straight Connector 147"/>
            <p:cNvCxnSpPr/>
            <p:nvPr/>
          </p:nvCxnSpPr>
          <p:spPr>
            <a:xfrm>
              <a:off x="6039165" y="2648167"/>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a:off x="6039165" y="453820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a:off x="6039165" y="3320374"/>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6039165" y="3847212"/>
              <a:ext cx="403661"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5033903"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53" name="Group 152"/>
            <p:cNvGrpSpPr/>
            <p:nvPr/>
          </p:nvGrpSpPr>
          <p:grpSpPr>
            <a:xfrm>
              <a:off x="4480684" y="2474644"/>
              <a:ext cx="515971" cy="2169799"/>
              <a:chOff x="8534400" y="1981200"/>
              <a:chExt cx="595991" cy="2163589"/>
            </a:xfrm>
          </p:grpSpPr>
          <p:cxnSp>
            <p:nvCxnSpPr>
              <p:cNvPr id="154" name="Straight Connector 15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58" name="Group 42"/>
            <p:cNvGrpSpPr/>
            <p:nvPr/>
          </p:nvGrpSpPr>
          <p:grpSpPr>
            <a:xfrm>
              <a:off x="7741431" y="2997559"/>
              <a:ext cx="3367506" cy="1192610"/>
              <a:chOff x="1707458" y="1778000"/>
              <a:chExt cx="4254836" cy="1181787"/>
            </a:xfrm>
          </p:grpSpPr>
          <p:cxnSp>
            <p:nvCxnSpPr>
              <p:cNvPr id="159" name="Straight Arrow Connector 158"/>
              <p:cNvCxnSpPr/>
              <p:nvPr/>
            </p:nvCxnSpPr>
            <p:spPr>
              <a:xfrm>
                <a:off x="1707458" y="177800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0" name="Straight Arrow Connector 159"/>
              <p:cNvCxnSpPr/>
              <p:nvPr/>
            </p:nvCxnSpPr>
            <p:spPr>
              <a:xfrm>
                <a:off x="1707458" y="190581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1" name="Straight Arrow Connector 160"/>
              <p:cNvCxnSpPr/>
              <p:nvPr/>
            </p:nvCxnSpPr>
            <p:spPr>
              <a:xfrm>
                <a:off x="1707458" y="203363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2" name="Straight Arrow Connector 161"/>
              <p:cNvCxnSpPr/>
              <p:nvPr/>
            </p:nvCxnSpPr>
            <p:spPr>
              <a:xfrm>
                <a:off x="1707458" y="216145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3" name="Straight Arrow Connector 162"/>
              <p:cNvCxnSpPr/>
              <p:nvPr/>
            </p:nvCxnSpPr>
            <p:spPr>
              <a:xfrm>
                <a:off x="1707458" y="228927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4" name="Straight Arrow Connector 163"/>
              <p:cNvCxnSpPr/>
              <p:nvPr/>
            </p:nvCxnSpPr>
            <p:spPr>
              <a:xfrm>
                <a:off x="1707458" y="2417090"/>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5" name="Straight Arrow Connector 164"/>
              <p:cNvCxnSpPr/>
              <p:nvPr/>
            </p:nvCxnSpPr>
            <p:spPr>
              <a:xfrm>
                <a:off x="1707458" y="2544908"/>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p:nvPr/>
            </p:nvCxnSpPr>
            <p:spPr>
              <a:xfrm>
                <a:off x="1707458" y="2672726"/>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7" name="Straight Arrow Connector 166"/>
              <p:cNvCxnSpPr/>
              <p:nvPr/>
            </p:nvCxnSpPr>
            <p:spPr>
              <a:xfrm>
                <a:off x="1707458" y="2800544"/>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8" name="Straight Arrow Connector 167"/>
              <p:cNvCxnSpPr/>
              <p:nvPr/>
            </p:nvCxnSpPr>
            <p:spPr>
              <a:xfrm>
                <a:off x="1707458" y="2928362"/>
                <a:ext cx="4254836" cy="31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71" name="Rectangle 170"/>
            <p:cNvSpPr/>
            <p:nvPr/>
          </p:nvSpPr>
          <p:spPr>
            <a:xfrm>
              <a:off x="7970974" y="2175880"/>
              <a:ext cx="1113765"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sp>
          <p:nvSpPr>
            <p:cNvPr id="172" name="Rectangle 171"/>
            <p:cNvSpPr/>
            <p:nvPr/>
          </p:nvSpPr>
          <p:spPr>
            <a:xfrm>
              <a:off x="9757031" y="2162992"/>
              <a:ext cx="1113765"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mj-lt"/>
                <a:cs typeface="Seravek"/>
              </a:endParaRPr>
            </a:p>
          </p:txBody>
        </p:sp>
        <p:grpSp>
          <p:nvGrpSpPr>
            <p:cNvPr id="173" name="Group 172"/>
            <p:cNvGrpSpPr/>
            <p:nvPr/>
          </p:nvGrpSpPr>
          <p:grpSpPr>
            <a:xfrm>
              <a:off x="9203812" y="2474644"/>
              <a:ext cx="515971" cy="2169799"/>
              <a:chOff x="8534400" y="1981200"/>
              <a:chExt cx="595991" cy="2163589"/>
            </a:xfrm>
          </p:grpSpPr>
          <p:cxnSp>
            <p:nvCxnSpPr>
              <p:cNvPr id="174" name="Straight Connector 173"/>
              <p:cNvCxnSpPr/>
              <p:nvPr/>
            </p:nvCxnSpPr>
            <p:spPr>
              <a:xfrm>
                <a:off x="8534400" y="1981200"/>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5" name="Straight Connector 174"/>
              <p:cNvCxnSpPr/>
              <p:nvPr/>
            </p:nvCxnSpPr>
            <p:spPr>
              <a:xfrm>
                <a:off x="8546380" y="4144789"/>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cxnSp>
            <p:nvCxnSpPr>
              <p:cNvPr id="176" name="Straight Connector 175"/>
              <p:cNvCxnSpPr/>
              <p:nvPr/>
            </p:nvCxnSpPr>
            <p:spPr>
              <a:xfrm>
                <a:off x="8544754" y="3074118"/>
                <a:ext cx="584011"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grpSp>
          <p:nvGrpSpPr>
            <p:cNvPr id="177" name="Group 176"/>
            <p:cNvGrpSpPr/>
            <p:nvPr/>
          </p:nvGrpSpPr>
          <p:grpSpPr>
            <a:xfrm>
              <a:off x="1742061" y="1945270"/>
              <a:ext cx="4484987" cy="191047"/>
              <a:chOff x="1866900" y="2628900"/>
              <a:chExt cx="4419600" cy="190500"/>
            </a:xfrm>
          </p:grpSpPr>
          <p:cxnSp>
            <p:nvCxnSpPr>
              <p:cNvPr id="178" name="Straight Connector 177"/>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1" name="TextBox 180"/>
            <p:cNvSpPr txBox="1"/>
            <p:nvPr/>
          </p:nvSpPr>
          <p:spPr>
            <a:xfrm>
              <a:off x="3012146" y="1601387"/>
              <a:ext cx="1859687" cy="410070"/>
            </a:xfrm>
            <a:prstGeom prst="rect">
              <a:avLst/>
            </a:prstGeom>
            <a:noFill/>
          </p:spPr>
          <p:txBody>
            <a:bodyPr wrap="none" lIns="130622" tIns="65311" rIns="130622" bIns="65311" rtlCol="0">
              <a:spAutoFit/>
            </a:bodyPr>
            <a:lstStyle/>
            <a:p>
              <a:r>
                <a:rPr lang="en-US" dirty="0" smtClean="0">
                  <a:latin typeface="+mj-lt"/>
                  <a:cs typeface="Seravek"/>
                </a:rPr>
                <a:t>Ingress pipeline</a:t>
              </a:r>
              <a:endParaRPr lang="en-US" dirty="0">
                <a:latin typeface="+mj-lt"/>
                <a:cs typeface="Seravek"/>
              </a:endParaRPr>
            </a:p>
          </p:txBody>
        </p:sp>
        <p:grpSp>
          <p:nvGrpSpPr>
            <p:cNvPr id="182" name="Group 181"/>
            <p:cNvGrpSpPr/>
            <p:nvPr/>
          </p:nvGrpSpPr>
          <p:grpSpPr>
            <a:xfrm>
              <a:off x="7930541" y="1933566"/>
              <a:ext cx="3016451" cy="191047"/>
              <a:chOff x="1920389" y="2693432"/>
              <a:chExt cx="4419600" cy="190500"/>
            </a:xfrm>
          </p:grpSpPr>
          <p:cxnSp>
            <p:nvCxnSpPr>
              <p:cNvPr id="183" name="Straight Connector 182"/>
              <p:cNvCxnSpPr/>
              <p:nvPr/>
            </p:nvCxnSpPr>
            <p:spPr>
              <a:xfrm>
                <a:off x="19203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p:cNvCxnSpPr/>
              <p:nvPr/>
            </p:nvCxnSpPr>
            <p:spPr>
              <a:xfrm>
                <a:off x="6339989" y="2693432"/>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5" name="Straight Connector 184"/>
              <p:cNvCxnSpPr/>
              <p:nvPr/>
            </p:nvCxnSpPr>
            <p:spPr>
              <a:xfrm flipH="1">
                <a:off x="1920389" y="2793595"/>
                <a:ext cx="441959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8565584" y="1589685"/>
              <a:ext cx="1786108" cy="410070"/>
            </a:xfrm>
            <a:prstGeom prst="rect">
              <a:avLst/>
            </a:prstGeom>
            <a:noFill/>
          </p:spPr>
          <p:txBody>
            <a:bodyPr wrap="none" lIns="130622" tIns="65311" rIns="130622" bIns="65311" rtlCol="0">
              <a:spAutoFit/>
            </a:bodyPr>
            <a:lstStyle/>
            <a:p>
              <a:r>
                <a:rPr lang="en-US" dirty="0" smtClean="0">
                  <a:latin typeface="+mj-lt"/>
                  <a:cs typeface="Seravek"/>
                </a:rPr>
                <a:t>Egress pipeline</a:t>
              </a:r>
              <a:endParaRPr lang="en-US" dirty="0">
                <a:latin typeface="+mj-lt"/>
                <a:cs typeface="Seravek"/>
              </a:endParaRPr>
            </a:p>
          </p:txBody>
        </p:sp>
        <p:grpSp>
          <p:nvGrpSpPr>
            <p:cNvPr id="188" name="Group 187"/>
            <p:cNvGrpSpPr/>
            <p:nvPr/>
          </p:nvGrpSpPr>
          <p:grpSpPr>
            <a:xfrm>
              <a:off x="6477000" y="1257395"/>
              <a:ext cx="1333500" cy="3918097"/>
              <a:chOff x="6477000" y="2057400"/>
              <a:chExt cx="1333500" cy="3918097"/>
            </a:xfrm>
          </p:grpSpPr>
          <p:sp>
            <p:nvSpPr>
              <p:cNvPr id="189" name="TextBox 188"/>
              <p:cNvSpPr txBox="1"/>
              <p:nvPr/>
            </p:nvSpPr>
            <p:spPr>
              <a:xfrm>
                <a:off x="6477000" y="2057400"/>
                <a:ext cx="1333500" cy="685895"/>
              </a:xfrm>
              <a:prstGeom prst="rect">
                <a:avLst/>
              </a:prstGeom>
              <a:noFill/>
            </p:spPr>
            <p:txBody>
              <a:bodyPr wrap="square" lIns="130622" tIns="65311" rIns="130622" bIns="65311" rtlCol="0">
                <a:spAutoFit/>
              </a:bodyPr>
              <a:lstStyle/>
              <a:p>
                <a:pPr algn="ctr"/>
                <a:r>
                  <a:rPr lang="en-US" dirty="0" smtClean="0">
                    <a:latin typeface="+mj-lt"/>
                    <a:cs typeface="Seravek"/>
                  </a:rPr>
                  <a:t>Queues/</a:t>
                </a:r>
              </a:p>
              <a:p>
                <a:pPr algn="ctr"/>
                <a:r>
                  <a:rPr lang="en-US" dirty="0" smtClean="0">
                    <a:latin typeface="+mj-lt"/>
                    <a:cs typeface="Seravek"/>
                  </a:rPr>
                  <a:t>Scheduler</a:t>
                </a:r>
                <a:endParaRPr lang="en-US" dirty="0">
                  <a:latin typeface="+mj-lt"/>
                  <a:cs typeface="Seravek"/>
                </a:endParaRPr>
              </a:p>
            </p:txBody>
          </p:sp>
          <p:sp>
            <p:nvSpPr>
              <p:cNvPr id="190" name="Rectangle 189"/>
              <p:cNvSpPr/>
              <p:nvPr/>
            </p:nvSpPr>
            <p:spPr>
              <a:xfrm>
                <a:off x="6504879" y="2765911"/>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mj-lt"/>
                  <a:cs typeface="Seravek"/>
                </a:endParaRPr>
              </a:p>
            </p:txBody>
          </p:sp>
          <p:grpSp>
            <p:nvGrpSpPr>
              <p:cNvPr id="191" name="Group 190"/>
              <p:cNvGrpSpPr/>
              <p:nvPr/>
            </p:nvGrpSpPr>
            <p:grpSpPr>
              <a:xfrm>
                <a:off x="6835234" y="3238500"/>
                <a:ext cx="594266" cy="457200"/>
                <a:chOff x="5899150" y="6019800"/>
                <a:chExt cx="594266" cy="457200"/>
              </a:xfrm>
            </p:grpSpPr>
            <p:sp>
              <p:nvSpPr>
                <p:cNvPr id="223" name="Freeform 222"/>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24" name="Straight Connector 223"/>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5" name="Straight Connector 224"/>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6" name="Straight Connector 225"/>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7" name="Straight Connector 226"/>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8" name="Rectangle 227"/>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9" name="Straight Arrow Connector 228"/>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30" name="Straight Arrow Connector 229"/>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2" name="Group 191"/>
              <p:cNvGrpSpPr/>
              <p:nvPr/>
            </p:nvGrpSpPr>
            <p:grpSpPr>
              <a:xfrm>
                <a:off x="6835234" y="3848100"/>
                <a:ext cx="594266" cy="457200"/>
                <a:chOff x="5899150" y="6019800"/>
                <a:chExt cx="594266" cy="457200"/>
              </a:xfrm>
            </p:grpSpPr>
            <p:sp>
              <p:nvSpPr>
                <p:cNvPr id="215" name="Freeform 214"/>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16" name="Straight Connector 215"/>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7" name="Straight Connector 216"/>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8" name="Straight Connector 217"/>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9" name="Straight Connector 218"/>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20" name="Rectangle 219"/>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21" name="Straight Arrow Connector 220"/>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22" name="Straight Arrow Connector 221"/>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3" name="Group 192"/>
              <p:cNvGrpSpPr/>
              <p:nvPr/>
            </p:nvGrpSpPr>
            <p:grpSpPr>
              <a:xfrm>
                <a:off x="6819900" y="4457700"/>
                <a:ext cx="594266" cy="457200"/>
                <a:chOff x="5899150" y="6019800"/>
                <a:chExt cx="594266" cy="457200"/>
              </a:xfrm>
            </p:grpSpPr>
            <p:sp>
              <p:nvSpPr>
                <p:cNvPr id="207" name="Freeform 206"/>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8" name="Straight Connector 207"/>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9" name="Straight Connector 208"/>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0" name="Straight Connector 209"/>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1" name="Straight Connector 210"/>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13" name="Straight Arrow Connector 212"/>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14" name="Straight Arrow Connector 213"/>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grpSp>
            <p:nvGrpSpPr>
              <p:cNvPr id="194" name="Group 193"/>
              <p:cNvGrpSpPr/>
              <p:nvPr/>
            </p:nvGrpSpPr>
            <p:grpSpPr>
              <a:xfrm>
                <a:off x="6819900" y="5067300"/>
                <a:ext cx="594266" cy="457200"/>
                <a:chOff x="5899150" y="6019800"/>
                <a:chExt cx="594266" cy="457200"/>
              </a:xfrm>
            </p:grpSpPr>
            <p:sp>
              <p:nvSpPr>
                <p:cNvPr id="199" name="Freeform 198"/>
                <p:cNvSpPr/>
                <p:nvPr/>
              </p:nvSpPr>
              <p:spPr>
                <a:xfrm>
                  <a:off x="5943600" y="617220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mj-lt"/>
                    <a:cs typeface="Seravek"/>
                  </a:endParaRPr>
                </a:p>
              </p:txBody>
            </p:sp>
            <p:cxnSp>
              <p:nvCxnSpPr>
                <p:cNvPr id="200" name="Straight Connector 199"/>
                <p:cNvCxnSpPr/>
                <p:nvPr/>
              </p:nvCxnSpPr>
              <p:spPr>
                <a:xfrm>
                  <a:off x="6370851" y="6176434"/>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a:off x="6264833"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2" name="Straight Connector 201"/>
                <p:cNvCxnSpPr/>
                <p:nvPr/>
              </p:nvCxnSpPr>
              <p:spPr>
                <a:xfrm>
                  <a:off x="6181725" y="617767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3" name="Straight Connector 202"/>
                <p:cNvCxnSpPr/>
                <p:nvPr/>
              </p:nvCxnSpPr>
              <p:spPr>
                <a:xfrm>
                  <a:off x="6067425" y="617220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4" name="Rectangle 203"/>
                <p:cNvSpPr/>
                <p:nvPr/>
              </p:nvSpPr>
              <p:spPr>
                <a:xfrm>
                  <a:off x="6191250" y="6179607"/>
                  <a:ext cx="63500" cy="279401"/>
                </a:xfrm>
                <a:prstGeom prst="rect">
                  <a:avLst/>
                </a:prstGeom>
                <a:pattFill prst="wdUpDiag">
                  <a:fgClr>
                    <a:prstClr val="black"/>
                  </a:fgClr>
                  <a:bgClr>
                    <a:srgbClr val="AEAEAE"/>
                  </a:bgClr>
                </a:patt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cxnSp>
              <p:nvCxnSpPr>
                <p:cNvPr id="205" name="Straight Arrow Connector 204"/>
                <p:cNvCxnSpPr/>
                <p:nvPr/>
              </p:nvCxnSpPr>
              <p:spPr>
                <a:xfrm flipH="1">
                  <a:off x="5899150" y="6019800"/>
                  <a:ext cx="324526" cy="0"/>
                </a:xfrm>
                <a:prstGeom prst="straightConnector1">
                  <a:avLst/>
                </a:prstGeom>
                <a:noFill/>
                <a:ln w="12700" cap="flat" cmpd="sng" algn="ctr">
                  <a:solidFill>
                    <a:schemeClr val="tx1"/>
                  </a:solidFill>
                  <a:prstDash val="solid"/>
                  <a:tailEnd type="none"/>
                </a:ln>
                <a:effectLst/>
              </p:spPr>
            </p:cxnSp>
            <p:cxnSp>
              <p:nvCxnSpPr>
                <p:cNvPr id="206" name="Straight Arrow Connector 205"/>
                <p:cNvCxnSpPr/>
                <p:nvPr/>
              </p:nvCxnSpPr>
              <p:spPr>
                <a:xfrm flipV="1">
                  <a:off x="6218797" y="6019800"/>
                  <a:ext cx="0" cy="156636"/>
                </a:xfrm>
                <a:prstGeom prst="straightConnector1">
                  <a:avLst/>
                </a:prstGeom>
                <a:noFill/>
                <a:ln w="12700" cap="flat" cmpd="sng" algn="ctr">
                  <a:solidFill>
                    <a:schemeClr val="tx1"/>
                  </a:solidFill>
                  <a:prstDash val="solid"/>
                  <a:headEnd type="triangle" w="med" len="med"/>
                  <a:tailEnd type="none"/>
                </a:ln>
                <a:effectLst/>
              </p:spPr>
            </p:cxnSp>
          </p:grpSp>
          <p:cxnSp>
            <p:nvCxnSpPr>
              <p:cNvPr id="195" name="Straight Arrow Connector 194"/>
              <p:cNvCxnSpPr/>
              <p:nvPr/>
            </p:nvCxnSpPr>
            <p:spPr>
              <a:xfrm flipH="1">
                <a:off x="7429500" y="35433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6" name="Straight Arrow Connector 195"/>
              <p:cNvCxnSpPr/>
              <p:nvPr/>
            </p:nvCxnSpPr>
            <p:spPr>
              <a:xfrm flipH="1">
                <a:off x="7429500" y="41529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7" name="Straight Arrow Connector 196"/>
              <p:cNvCxnSpPr/>
              <p:nvPr/>
            </p:nvCxnSpPr>
            <p:spPr>
              <a:xfrm flipH="1">
                <a:off x="7407275" y="4762500"/>
                <a:ext cx="160318" cy="0"/>
              </a:xfrm>
              <a:prstGeom prst="straightConnector1">
                <a:avLst/>
              </a:prstGeom>
              <a:noFill/>
              <a:ln w="12700" cap="flat" cmpd="sng" algn="ctr">
                <a:solidFill>
                  <a:schemeClr val="tx1"/>
                </a:solidFill>
                <a:prstDash val="solid"/>
                <a:headEnd type="arrow" w="sm" len="sm"/>
                <a:tailEnd type="none"/>
              </a:ln>
              <a:effectLst/>
            </p:spPr>
          </p:cxnSp>
          <p:cxnSp>
            <p:nvCxnSpPr>
              <p:cNvPr id="198" name="Straight Arrow Connector 197"/>
              <p:cNvCxnSpPr/>
              <p:nvPr/>
            </p:nvCxnSpPr>
            <p:spPr>
              <a:xfrm flipH="1">
                <a:off x="7410450" y="5378450"/>
                <a:ext cx="160318" cy="0"/>
              </a:xfrm>
              <a:prstGeom prst="straightConnector1">
                <a:avLst/>
              </a:prstGeom>
              <a:noFill/>
              <a:ln w="12700" cap="flat" cmpd="sng" algn="ctr">
                <a:solidFill>
                  <a:schemeClr val="tx1"/>
                </a:solidFill>
                <a:prstDash val="solid"/>
                <a:headEnd type="arrow" w="sm" len="sm"/>
                <a:tailEnd type="none"/>
              </a:ln>
              <a:effectLst/>
            </p:spPr>
          </p:cxnSp>
        </p:grpSp>
        <p:sp>
          <p:nvSpPr>
            <p:cNvPr id="231" name="TextBox 230"/>
            <p:cNvSpPr txBox="1"/>
            <p:nvPr/>
          </p:nvSpPr>
          <p:spPr>
            <a:xfrm>
              <a:off x="6400800" y="1257300"/>
              <a:ext cx="1409700" cy="685895"/>
            </a:xfrm>
            <a:prstGeom prst="rect">
              <a:avLst/>
            </a:prstGeom>
            <a:solidFill>
              <a:schemeClr val="bg1"/>
            </a:solidFill>
          </p:spPr>
          <p:txBody>
            <a:bodyPr wrap="square" lIns="130622" tIns="65311" rIns="130622" bIns="65311" rtlCol="0">
              <a:spAutoFit/>
            </a:bodyPr>
            <a:lstStyle/>
            <a:p>
              <a:pPr algn="ctr"/>
              <a:r>
                <a:rPr lang="en-US" dirty="0" smtClean="0">
                  <a:latin typeface="+mj-lt"/>
                  <a:cs typeface="Seravek"/>
                </a:rPr>
                <a:t>PIFO Scheduler</a:t>
              </a:r>
              <a:endParaRPr lang="en-US" dirty="0">
                <a:latin typeface="+mj-lt"/>
                <a:cs typeface="Seravek"/>
              </a:endParaRPr>
            </a:p>
          </p:txBody>
        </p:sp>
      </p:grpSp>
    </p:spTree>
    <p:custDataLst>
      <p:tags r:id="rId1"/>
    </p:custDataLst>
    <p:extLst>
      <p:ext uri="{BB962C8B-B14F-4D97-AF65-F5344CB8AC3E}">
        <p14:creationId xmlns:p14="http://schemas.microsoft.com/office/powerpoint/2010/main" val="1298284058"/>
      </p:ext>
    </p:extLst>
  </p:cSld>
  <p:clrMapOvr>
    <a:masterClrMapping/>
  </p:clrMapOvr>
  <mc:AlternateContent xmlns:mc="http://schemas.openxmlformats.org/markup-compatibility/2006">
    <mc:Choice xmlns:p14="http://schemas.microsoft.com/office/powerpoint/2010/main" Requires="p14">
      <p:transition spd="slow" p14:dur="2000" advTm="13117"/>
    </mc:Choice>
    <mc:Fallback>
      <p:transition spd="slow" advTm="131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1.48148E-6 L 0.17084 0.29769 " pathEditMode="relative" rAng="0" ptsTypes="AA">
                                      <p:cBhvr>
                                        <p:cTn id="6" dur="500" fill="hold"/>
                                        <p:tgtEl>
                                          <p:spTgt spid="4"/>
                                        </p:tgtEl>
                                        <p:attrNameLst>
                                          <p:attrName>ppt_x</p:attrName>
                                          <p:attrName>ppt_y</p:attrName>
                                        </p:attrNameLst>
                                      </p:cBhvr>
                                      <p:rCtr x="8542" y="14884"/>
                                    </p:animMotion>
                                  </p:childTnLst>
                                </p:cTn>
                              </p:par>
                              <p:par>
                                <p:cTn id="7" presetID="6" presetClass="emph" presetSubtype="0" fill="hold" nodeType="withEffect">
                                  <p:stCondLst>
                                    <p:cond delay="0"/>
                                  </p:stCondLst>
                                  <p:childTnLst>
                                    <p:animScale>
                                      <p:cBhvr>
                                        <p:cTn id="8" dur="500" fill="hold"/>
                                        <p:tgtEl>
                                          <p:spTgt spid="4"/>
                                        </p:tgtEl>
                                      </p:cBhvr>
                                      <p:by x="25000" y="25000"/>
                                    </p:animScale>
                                  </p:childTnLst>
                                </p:cTn>
                              </p:par>
                              <p:par>
                                <p:cTn id="9" presetID="10" presetClass="exit" presetSubtype="0" fill="hold" nodeType="withEffect">
                                  <p:stCondLst>
                                    <p:cond delay="0"/>
                                  </p:stCondLst>
                                  <p:childTnLst>
                                    <p:animEffect transition="out" filter="fade">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354"/>
                                        </p:tgtEl>
                                        <p:attrNameLst>
                                          <p:attrName>style.visibility</p:attrName>
                                        </p:attrNameLst>
                                      </p:cBhvr>
                                      <p:to>
                                        <p:strVal val="visible"/>
                                      </p:to>
                                    </p:set>
                                    <p:animEffect transition="in" filter="wipe(down)">
                                      <p:cBhvr>
                                        <p:cTn id="15" dur="500"/>
                                        <p:tgtEl>
                                          <p:spTgt spid="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Shortest remaining </a:t>
            </a:r>
            <a:r>
              <a:rPr lang="en-US" dirty="0"/>
              <a:t>f</a:t>
            </a:r>
            <a:r>
              <a:rPr lang="en-US" dirty="0" smtClean="0"/>
              <a:t>low </a:t>
            </a:r>
            <a:r>
              <a:rPr lang="en-US" dirty="0"/>
              <a:t>s</a:t>
            </a:r>
            <a:r>
              <a:rPr lang="en-US" dirty="0" smtClean="0"/>
              <a:t>ize</a:t>
            </a:r>
            <a:endParaRPr lang="en-US" dirty="0"/>
          </a:p>
        </p:txBody>
      </p:sp>
      <p:grpSp>
        <p:nvGrpSpPr>
          <p:cNvPr id="4" name="Group 3"/>
          <p:cNvGrpSpPr/>
          <p:nvPr/>
        </p:nvGrpSpPr>
        <p:grpSpPr>
          <a:xfrm>
            <a:off x="1820135" y="5105308"/>
            <a:ext cx="5811559" cy="1104992"/>
            <a:chOff x="1820135" y="5105308"/>
            <a:chExt cx="5811559" cy="1104992"/>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0135" y="5105308"/>
              <a:ext cx="1104992" cy="1104992"/>
            </a:xfrm>
            <a:prstGeom prst="rect">
              <a:avLst/>
            </a:prstGeom>
          </p:spPr>
        </p:pic>
        <p:cxnSp>
          <p:nvCxnSpPr>
            <p:cNvPr id="6" name="Straight Connector 5"/>
            <p:cNvCxnSpPr/>
            <p:nvPr/>
          </p:nvCxnSpPr>
          <p:spPr>
            <a:xfrm>
              <a:off x="3086100" y="5562600"/>
              <a:ext cx="4545594" cy="0"/>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6934200" y="2933700"/>
            <a:ext cx="2743200" cy="2227150"/>
            <a:chOff x="6397161" y="2935733"/>
            <a:chExt cx="3204039" cy="2601297"/>
          </a:xfrm>
        </p:grpSpPr>
        <p:grpSp>
          <p:nvGrpSpPr>
            <p:cNvPr id="154" name="Group 153"/>
            <p:cNvGrpSpPr/>
            <p:nvPr/>
          </p:nvGrpSpPr>
          <p:grpSpPr>
            <a:xfrm>
              <a:off x="6397161" y="2935733"/>
              <a:ext cx="3204039" cy="2601297"/>
              <a:chOff x="6397161" y="2935733"/>
              <a:chExt cx="3204039" cy="2601297"/>
            </a:xfrm>
          </p:grpSpPr>
          <p:grpSp>
            <p:nvGrpSpPr>
              <p:cNvPr id="156" name="Group 155"/>
              <p:cNvGrpSpPr/>
              <p:nvPr/>
            </p:nvGrpSpPr>
            <p:grpSpPr>
              <a:xfrm>
                <a:off x="6397161" y="3462120"/>
                <a:ext cx="3204039" cy="2074910"/>
                <a:chOff x="6431622" y="3698774"/>
                <a:chExt cx="3204039" cy="2074910"/>
              </a:xfrm>
            </p:grpSpPr>
            <p:sp>
              <p:nvSpPr>
                <p:cNvPr id="158" name="Rectangle 157"/>
                <p:cNvSpPr/>
                <p:nvPr/>
              </p:nvSpPr>
              <p:spPr>
                <a:xfrm>
                  <a:off x="6431622" y="3698774"/>
                  <a:ext cx="3204039" cy="2074910"/>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grpSp>
              <p:nvGrpSpPr>
                <p:cNvPr id="159" name="Group 158"/>
                <p:cNvGrpSpPr/>
                <p:nvPr/>
              </p:nvGrpSpPr>
              <p:grpSpPr>
                <a:xfrm>
                  <a:off x="6892503" y="4038600"/>
                  <a:ext cx="2175291" cy="1228293"/>
                  <a:chOff x="3906054" y="6114996"/>
                  <a:chExt cx="1050221" cy="563990"/>
                </a:xfrm>
              </p:grpSpPr>
              <p:grpSp>
                <p:nvGrpSpPr>
                  <p:cNvPr id="160" name="Group 159"/>
                  <p:cNvGrpSpPr/>
                  <p:nvPr/>
                </p:nvGrpSpPr>
                <p:grpSpPr>
                  <a:xfrm>
                    <a:off x="3906054" y="6114996"/>
                    <a:ext cx="1050221" cy="563990"/>
                    <a:chOff x="3906054" y="6114996"/>
                    <a:chExt cx="1050221" cy="563990"/>
                  </a:xfrm>
                </p:grpSpPr>
                <p:grpSp>
                  <p:nvGrpSpPr>
                    <p:cNvPr id="162" name="Group 161"/>
                    <p:cNvGrpSpPr/>
                    <p:nvPr/>
                  </p:nvGrpSpPr>
                  <p:grpSpPr>
                    <a:xfrm>
                      <a:off x="4000499" y="6358104"/>
                      <a:ext cx="955776" cy="320882"/>
                      <a:chOff x="1594855" y="898558"/>
                      <a:chExt cx="832256" cy="317821"/>
                    </a:xfrm>
                  </p:grpSpPr>
                  <p:cxnSp>
                    <p:nvCxnSpPr>
                      <p:cNvPr id="168" name="Straight Connector 167"/>
                      <p:cNvCxnSpPr/>
                      <p:nvPr/>
                    </p:nvCxnSpPr>
                    <p:spPr>
                      <a:xfrm>
                        <a:off x="1594855" y="898558"/>
                        <a:ext cx="832256" cy="0"/>
                      </a:xfrm>
                      <a:prstGeom prst="line">
                        <a:avLst/>
                      </a:prstGeom>
                      <a:noFill/>
                      <a:ln w="25400" cap="flat" cmpd="sng" algn="ctr">
                        <a:solidFill>
                          <a:sysClr val="windowText" lastClr="000000"/>
                        </a:solidFill>
                        <a:prstDash val="solid"/>
                      </a:ln>
                      <a:effectLst/>
                    </p:spPr>
                  </p:cxnSp>
                  <p:cxnSp>
                    <p:nvCxnSpPr>
                      <p:cNvPr id="169" name="Straight Connector 168"/>
                      <p:cNvCxnSpPr/>
                      <p:nvPr/>
                    </p:nvCxnSpPr>
                    <p:spPr>
                      <a:xfrm>
                        <a:off x="1594855" y="1216378"/>
                        <a:ext cx="832256" cy="0"/>
                      </a:xfrm>
                      <a:prstGeom prst="line">
                        <a:avLst/>
                      </a:prstGeom>
                      <a:noFill/>
                      <a:ln w="25400" cap="flat" cmpd="sng" algn="ctr">
                        <a:solidFill>
                          <a:sysClr val="windowText" lastClr="000000"/>
                        </a:solidFill>
                        <a:prstDash val="solid"/>
                      </a:ln>
                      <a:effectLst/>
                    </p:spPr>
                  </p:cxnSp>
                  <p:cxnSp>
                    <p:nvCxnSpPr>
                      <p:cNvPr id="170" name="Straight Connector 169"/>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163" name="Rectangle 162"/>
                    <p:cNvSpPr/>
                    <p:nvPr/>
                  </p:nvSpPr>
                  <p:spPr>
                    <a:xfrm>
                      <a:off x="4774463" y="6375591"/>
                      <a:ext cx="163401" cy="288746"/>
                    </a:xfrm>
                    <a:prstGeom prst="rect">
                      <a:avLst/>
                    </a:prstGeom>
                    <a:solidFill>
                      <a:srgbClr val="F79646">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2</a:t>
                      </a:r>
                      <a:endParaRPr lang="en-US" kern="0" dirty="0">
                        <a:latin typeface="Seravek"/>
                        <a:cs typeface="Seravek"/>
                      </a:endParaRPr>
                    </a:p>
                  </p:txBody>
                </p:sp>
                <p:sp>
                  <p:nvSpPr>
                    <p:cNvPr id="164" name="Rectangle 163"/>
                    <p:cNvSpPr/>
                    <p:nvPr/>
                  </p:nvSpPr>
                  <p:spPr>
                    <a:xfrm>
                      <a:off x="4238407" y="6378211"/>
                      <a:ext cx="163401" cy="288746"/>
                    </a:xfrm>
                    <a:prstGeom prst="rect">
                      <a:avLst/>
                    </a:prstGeom>
                    <a:solidFill>
                      <a:srgbClr val="9BBB59">
                        <a:lumMod val="60000"/>
                        <a:lumOff val="40000"/>
                      </a:srgbClr>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9</a:t>
                      </a:r>
                      <a:endParaRPr lang="en-US" kern="0" dirty="0">
                        <a:latin typeface="Seravek"/>
                        <a:cs typeface="Seravek"/>
                      </a:endParaRPr>
                    </a:p>
                  </p:txBody>
                </p:sp>
                <p:sp>
                  <p:nvSpPr>
                    <p:cNvPr id="165" name="Rectangle 164"/>
                    <p:cNvSpPr/>
                    <p:nvPr/>
                  </p:nvSpPr>
                  <p:spPr>
                    <a:xfrm>
                      <a:off x="4424539" y="6376469"/>
                      <a:ext cx="163401" cy="288746"/>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defTabSz="457200">
                        <a:defRPr/>
                      </a:pPr>
                      <a:r>
                        <a:rPr lang="en-US" kern="0" dirty="0" smtClean="0">
                          <a:solidFill>
                            <a:schemeClr val="tx1"/>
                          </a:solidFill>
                          <a:latin typeface="Seravek"/>
                          <a:cs typeface="Seravek"/>
                        </a:rPr>
                        <a:t>8</a:t>
                      </a:r>
                      <a:endParaRPr lang="en-US" kern="0" dirty="0">
                        <a:solidFill>
                          <a:schemeClr val="tx1"/>
                        </a:solidFill>
                        <a:latin typeface="Seravek"/>
                        <a:cs typeface="Seravek"/>
                      </a:endParaRPr>
                    </a:p>
                  </p:txBody>
                </p:sp>
                <p:cxnSp>
                  <p:nvCxnSpPr>
                    <p:cNvPr id="166" name="Straight Arrow Connector 165"/>
                    <p:cNvCxnSpPr/>
                    <p:nvPr/>
                  </p:nvCxnSpPr>
                  <p:spPr>
                    <a:xfrm flipH="1">
                      <a:off x="3906054" y="6122857"/>
                      <a:ext cx="515025" cy="0"/>
                    </a:xfrm>
                    <a:prstGeom prst="straightConnector1">
                      <a:avLst/>
                    </a:prstGeom>
                    <a:noFill/>
                    <a:ln w="25400" cap="flat" cmpd="sng" algn="ctr">
                      <a:solidFill>
                        <a:schemeClr val="tx1"/>
                      </a:solidFill>
                      <a:prstDash val="solid"/>
                      <a:tailEnd type="none"/>
                    </a:ln>
                    <a:effectLst/>
                  </p:spPr>
                </p:cxnSp>
                <p:cxnSp>
                  <p:nvCxnSpPr>
                    <p:cNvPr id="167" name="Straight Arrow Connector 166"/>
                    <p:cNvCxnSpPr/>
                    <p:nvPr/>
                  </p:nvCxnSpPr>
                  <p:spPr>
                    <a:xfrm flipV="1">
                      <a:off x="4414905" y="6114996"/>
                      <a:ext cx="0" cy="253677"/>
                    </a:xfrm>
                    <a:prstGeom prst="straightConnector1">
                      <a:avLst/>
                    </a:prstGeom>
                    <a:noFill/>
                    <a:ln w="25400" cap="flat" cmpd="sng" algn="ctr">
                      <a:solidFill>
                        <a:schemeClr val="tx1"/>
                      </a:solidFill>
                      <a:prstDash val="solid"/>
                      <a:headEnd type="triangle" w="lg" len="lg"/>
                      <a:tailEnd type="none"/>
                    </a:ln>
                    <a:effectLst/>
                  </p:spPr>
                </p:cxnSp>
              </p:grpSp>
              <p:sp>
                <p:nvSpPr>
                  <p:cNvPr id="161" name="Rectangle 160"/>
                  <p:cNvSpPr/>
                  <p:nvPr/>
                </p:nvSpPr>
                <p:spPr>
                  <a:xfrm>
                    <a:off x="4600575" y="6378575"/>
                    <a:ext cx="163401" cy="288746"/>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kern="0" dirty="0" smtClean="0">
                        <a:latin typeface="Seravek"/>
                        <a:cs typeface="Seravek"/>
                      </a:rPr>
                      <a:t>5</a:t>
                    </a:r>
                    <a:endParaRPr lang="en-US" kern="0" dirty="0">
                      <a:latin typeface="Seravek"/>
                      <a:cs typeface="Seravek"/>
                    </a:endParaRPr>
                  </a:p>
                </p:txBody>
              </p:sp>
            </p:grpSp>
          </p:grpSp>
          <p:sp>
            <p:nvSpPr>
              <p:cNvPr id="157" name="TextBox 156"/>
              <p:cNvSpPr txBox="1"/>
              <p:nvPr/>
            </p:nvSpPr>
            <p:spPr>
              <a:xfrm>
                <a:off x="6469978" y="2935733"/>
                <a:ext cx="3048000" cy="634656"/>
              </a:xfrm>
              <a:prstGeom prst="rect">
                <a:avLst/>
              </a:prstGeom>
              <a:noFill/>
            </p:spPr>
            <p:txBody>
              <a:bodyPr wrap="square" rtlCol="0">
                <a:spAutoFit/>
              </a:bodyPr>
              <a:lstStyle/>
              <a:p>
                <a:pPr algn="ctr"/>
                <a:r>
                  <a:rPr lang="en-US" sz="2000" dirty="0" smtClean="0">
                    <a:latin typeface="Seravek"/>
                    <a:cs typeface="Seravek"/>
                  </a:rPr>
                  <a:t>PIFO Scheduler</a:t>
                </a:r>
              </a:p>
            </p:txBody>
          </p:sp>
        </p:grpSp>
        <p:cxnSp>
          <p:nvCxnSpPr>
            <p:cNvPr id="155" name="Straight Arrow Connector 154"/>
            <p:cNvCxnSpPr/>
            <p:nvPr/>
          </p:nvCxnSpPr>
          <p:spPr>
            <a:xfrm>
              <a:off x="9029699" y="4686300"/>
              <a:ext cx="449611" cy="0"/>
            </a:xfrm>
            <a:prstGeom prst="straightConnector1">
              <a:avLst/>
            </a:prstGeom>
            <a:noFill/>
            <a:ln w="25400" cap="flat" cmpd="sng" algn="ctr">
              <a:solidFill>
                <a:schemeClr val="tx1"/>
              </a:solidFill>
              <a:prstDash val="solid"/>
              <a:tailEnd type="arrow" w="lg" len="lg"/>
            </a:ln>
            <a:effectLst/>
          </p:spPr>
        </p:cxnSp>
      </p:grpSp>
      <p:sp>
        <p:nvSpPr>
          <p:cNvPr id="3" name="Slide Number Placeholder 2"/>
          <p:cNvSpPr>
            <a:spLocks noGrp="1"/>
          </p:cNvSpPr>
          <p:nvPr>
            <p:ph type="sldNum" sz="quarter" idx="4294967295"/>
          </p:nvPr>
        </p:nvSpPr>
        <p:spPr>
          <a:xfrm>
            <a:off x="8610600" y="6356350"/>
            <a:ext cx="2743200" cy="365125"/>
          </a:xfrm>
          <a:prstGeom prst="rect">
            <a:avLst/>
          </a:prstGeom>
        </p:spPr>
        <p:txBody>
          <a:bodyPr/>
          <a:lstStyle/>
          <a:p>
            <a:fld id="{5448022C-F4BC-4192-A392-BACAE19DF894}" type="slidenum">
              <a:rPr lang="en-US" smtClean="0"/>
              <a:pPr/>
              <a:t>51</a:t>
            </a:fld>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226" y="5113248"/>
            <a:ext cx="1605274" cy="1005971"/>
          </a:xfrm>
          <a:prstGeom prst="rect">
            <a:avLst/>
          </a:prstGeom>
        </p:spPr>
      </p:pic>
      <p:grpSp>
        <p:nvGrpSpPr>
          <p:cNvPr id="31" name="Group 30"/>
          <p:cNvGrpSpPr/>
          <p:nvPr/>
        </p:nvGrpSpPr>
        <p:grpSpPr>
          <a:xfrm>
            <a:off x="914400" y="3200400"/>
            <a:ext cx="3532775" cy="1752600"/>
            <a:chOff x="2194925" y="3149600"/>
            <a:chExt cx="3532775" cy="2501900"/>
          </a:xfrm>
        </p:grpSpPr>
        <p:sp>
          <p:nvSpPr>
            <p:cNvPr id="32" name="Rectangle 31"/>
            <p:cNvSpPr/>
            <p:nvPr/>
          </p:nvSpPr>
          <p:spPr>
            <a:xfrm>
              <a:off x="2194925" y="3149600"/>
              <a:ext cx="3532775" cy="2501900"/>
            </a:xfrm>
            <a:prstGeom prst="rect">
              <a:avLst/>
            </a:prstGeom>
            <a:solidFill>
              <a:schemeClr val="accent4">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309225" y="3312767"/>
              <a:ext cx="3390900" cy="746916"/>
            </a:xfrm>
            <a:prstGeom prst="rect">
              <a:avLst/>
            </a:prstGeom>
            <a:noFill/>
          </p:spPr>
          <p:txBody>
            <a:bodyPr wrap="square" rtlCol="0">
              <a:spAutoFit/>
            </a:bodyPr>
            <a:lstStyle/>
            <a:p>
              <a:pPr algn="ctr"/>
              <a:r>
                <a:rPr lang="en-US" sz="2800" dirty="0" smtClean="0">
                  <a:latin typeface="Gadugi" charset="0"/>
                  <a:ea typeface="Gadugi" charset="0"/>
                  <a:cs typeface="Gadugi" charset="0"/>
                </a:rPr>
                <a:t>Rank Computation </a:t>
              </a:r>
              <a:endParaRPr lang="en-US" sz="2800" dirty="0">
                <a:latin typeface="Gadugi" charset="0"/>
                <a:ea typeface="Gadugi" charset="0"/>
                <a:cs typeface="Gadugi" charset="0"/>
              </a:endParaRPr>
            </a:p>
          </p:txBody>
        </p:sp>
      </p:grpSp>
      <p:sp>
        <p:nvSpPr>
          <p:cNvPr id="152" name="Rectangle 151"/>
          <p:cNvSpPr/>
          <p:nvPr/>
        </p:nvSpPr>
        <p:spPr>
          <a:xfrm>
            <a:off x="1104900" y="3962400"/>
            <a:ext cx="2476500" cy="615553"/>
          </a:xfrm>
          <a:prstGeom prst="rect">
            <a:avLst/>
          </a:prstGeom>
        </p:spPr>
        <p:txBody>
          <a:bodyPr wrap="square">
            <a:spAutoFit/>
          </a:bodyPr>
          <a:lstStyle/>
          <a:p>
            <a:pPr marL="342900" indent="-342900" defTabSz="457200">
              <a:buFontTx/>
              <a:buAutoNum type="arabicPeriod"/>
              <a:defRPr/>
            </a:pPr>
            <a:r>
              <a:rPr lang="en-US" sz="1700" kern="0" dirty="0" smtClean="0">
                <a:solidFill>
                  <a:prstClr val="black"/>
                </a:solidFill>
                <a:latin typeface="Gadugi" charset="0"/>
                <a:ea typeface="Gadugi" charset="0"/>
                <a:cs typeface="Gadugi" charset="0"/>
              </a:rPr>
              <a:t>f = flow(p)</a:t>
            </a:r>
          </a:p>
          <a:p>
            <a:pPr marL="342900" indent="-342900" defTabSz="457200">
              <a:buFont typeface="+mj-lt"/>
              <a:buAutoNum type="arabicPeriod" startAt="2"/>
              <a:defRPr/>
            </a:pPr>
            <a:r>
              <a:rPr lang="en-US" sz="1700" kern="0" dirty="0" err="1" smtClean="0">
                <a:solidFill>
                  <a:prstClr val="black"/>
                </a:solidFill>
                <a:latin typeface="Gadugi" charset="0"/>
                <a:ea typeface="Gadugi" charset="0"/>
                <a:cs typeface="Gadugi" charset="0"/>
              </a:rPr>
              <a:t>p.rank</a:t>
            </a:r>
            <a:r>
              <a:rPr lang="en-US" sz="1700" kern="0" dirty="0" smtClean="0">
                <a:solidFill>
                  <a:prstClr val="black"/>
                </a:solidFill>
                <a:latin typeface="Gadugi" charset="0"/>
                <a:ea typeface="Gadugi" charset="0"/>
                <a:cs typeface="Gadugi" charset="0"/>
              </a:rPr>
              <a:t> = </a:t>
            </a:r>
            <a:r>
              <a:rPr lang="en-US" sz="1700" kern="0" dirty="0" err="1" smtClean="0">
                <a:solidFill>
                  <a:prstClr val="black"/>
                </a:solidFill>
                <a:latin typeface="Gadugi" charset="0"/>
                <a:ea typeface="Gadugi" charset="0"/>
                <a:cs typeface="Gadugi" charset="0"/>
              </a:rPr>
              <a:t>f.rem_size</a:t>
            </a:r>
            <a:endParaRPr lang="en-US" sz="1700" kern="0" dirty="0">
              <a:solidFill>
                <a:prstClr val="black"/>
              </a:solidFill>
              <a:latin typeface="Gadugi" charset="0"/>
              <a:ea typeface="Gadugi" charset="0"/>
              <a:cs typeface="Gadugi" charset="0"/>
            </a:endParaRPr>
          </a:p>
        </p:txBody>
      </p:sp>
    </p:spTree>
    <p:custDataLst>
      <p:tags r:id="rId1"/>
    </p:custDataLst>
    <p:extLst>
      <p:ext uri="{BB962C8B-B14F-4D97-AF65-F5344CB8AC3E}">
        <p14:creationId xmlns:p14="http://schemas.microsoft.com/office/powerpoint/2010/main" val="796403231"/>
      </p:ext>
    </p:extLst>
  </p:cSld>
  <p:clrMapOvr>
    <a:masterClrMapping/>
  </p:clrMapOvr>
  <mc:AlternateContent xmlns:mc="http://schemas.openxmlformats.org/markup-compatibility/2006">
    <mc:Choice xmlns:p14="http://schemas.microsoft.com/office/powerpoint/2010/main" Requires="p14">
      <p:transition spd="slow" p14:dur="2000" advTm="40683"/>
    </mc:Choice>
    <mc:Fallback>
      <p:transition spd="slow" advTm="4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wipe(up)">
                                      <p:cBhvr>
                                        <p:cTn id="7" dur="500"/>
                                        <p:tgtEl>
                                          <p:spTgt spid="152"/>
                                        </p:tgtEl>
                                      </p:cBhvr>
                                    </p:animEffect>
                                  </p:childTnLst>
                                </p:cTn>
                              </p:par>
                              <p:par>
                                <p:cTn id="8" presetID="1"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Beyond a single PIFO</a:t>
            </a:r>
            <a:endParaRPr lang="en-US" dirty="0">
              <a:latin typeface="+mj-lt"/>
            </a:endParaRPr>
          </a:p>
        </p:txBody>
      </p:sp>
      <p:cxnSp>
        <p:nvCxnSpPr>
          <p:cNvPr id="32" name="Straight Arrow Connector 31"/>
          <p:cNvCxnSpPr/>
          <p:nvPr/>
        </p:nvCxnSpPr>
        <p:spPr>
          <a:xfrm>
            <a:off x="10625130" y="3929045"/>
            <a:ext cx="609504" cy="0"/>
          </a:xfrm>
          <a:prstGeom prst="straightConnector1">
            <a:avLst/>
          </a:prstGeom>
          <a:noFill/>
          <a:ln w="25400" cap="flat" cmpd="sng" algn="ctr">
            <a:solidFill>
              <a:schemeClr val="tx1"/>
            </a:solidFill>
            <a:prstDash val="solid"/>
            <a:tailEnd type="arrow" w="lg" len="lg"/>
          </a:ln>
          <a:effectLst/>
        </p:spPr>
      </p:cxnSp>
      <p:grpSp>
        <p:nvGrpSpPr>
          <p:cNvPr id="33" name="Group 32"/>
          <p:cNvGrpSpPr/>
          <p:nvPr/>
        </p:nvGrpSpPr>
        <p:grpSpPr>
          <a:xfrm>
            <a:off x="6667500" y="3543300"/>
            <a:ext cx="3929678" cy="771493"/>
            <a:chOff x="931333" y="903111"/>
            <a:chExt cx="1495778" cy="313268"/>
          </a:xfrm>
        </p:grpSpPr>
        <p:cxnSp>
          <p:nvCxnSpPr>
            <p:cNvPr id="34" name="Straight Connector 33"/>
            <p:cNvCxnSpPr/>
            <p:nvPr/>
          </p:nvCxnSpPr>
          <p:spPr>
            <a:xfrm>
              <a:off x="931333" y="903111"/>
              <a:ext cx="1495778" cy="0"/>
            </a:xfrm>
            <a:prstGeom prst="line">
              <a:avLst/>
            </a:prstGeom>
            <a:noFill/>
            <a:ln w="25400" cap="flat" cmpd="sng" algn="ctr">
              <a:solidFill>
                <a:sysClr val="windowText" lastClr="000000"/>
              </a:solidFill>
              <a:prstDash val="solid"/>
            </a:ln>
            <a:effectLst/>
          </p:spPr>
        </p:cxnSp>
        <p:cxnSp>
          <p:nvCxnSpPr>
            <p:cNvPr id="35" name="Straight Connector 34"/>
            <p:cNvCxnSpPr/>
            <p:nvPr/>
          </p:nvCxnSpPr>
          <p:spPr>
            <a:xfrm>
              <a:off x="931333" y="1216378"/>
              <a:ext cx="1495778" cy="0"/>
            </a:xfrm>
            <a:prstGeom prst="line">
              <a:avLst/>
            </a:prstGeom>
            <a:noFill/>
            <a:ln w="25400" cap="flat" cmpd="sng" algn="ctr">
              <a:solidFill>
                <a:sysClr val="windowText" lastClr="000000"/>
              </a:solidFill>
              <a:prstDash val="solid"/>
            </a:ln>
            <a:effectLst/>
          </p:spPr>
        </p:cxnSp>
        <p:cxnSp>
          <p:nvCxnSpPr>
            <p:cNvPr id="36" name="Straight Connector 35"/>
            <p:cNvCxnSpPr/>
            <p:nvPr/>
          </p:nvCxnSpPr>
          <p:spPr>
            <a:xfrm flipV="1">
              <a:off x="2427111" y="903111"/>
              <a:ext cx="0" cy="313268"/>
            </a:xfrm>
            <a:prstGeom prst="line">
              <a:avLst/>
            </a:prstGeom>
            <a:noFill/>
            <a:ln w="25400" cap="flat" cmpd="sng" algn="ctr">
              <a:solidFill>
                <a:sysClr val="windowText" lastClr="000000"/>
              </a:solidFill>
              <a:prstDash val="solid"/>
            </a:ln>
            <a:effectLst/>
          </p:spPr>
        </p:cxnSp>
      </p:grpSp>
      <p:sp>
        <p:nvSpPr>
          <p:cNvPr id="37" name="Rectangle 36"/>
          <p:cNvSpPr/>
          <p:nvPr/>
        </p:nvSpPr>
        <p:spPr>
          <a:xfrm>
            <a:off x="10153695" y="357474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0" name="Rectangle 39"/>
          <p:cNvSpPr/>
          <p:nvPr/>
        </p:nvSpPr>
        <p:spPr>
          <a:xfrm>
            <a:off x="9300149" y="3576886"/>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y</a:t>
            </a:r>
          </a:p>
          <a:p>
            <a:pPr algn="ctr" defTabSz="457200">
              <a:defRPr/>
            </a:pPr>
            <a:r>
              <a:rPr lang="en-US" sz="2000" kern="0" baseline="-25000" dirty="0" smtClean="0">
                <a:latin typeface="+mj-lt"/>
                <a:cs typeface="Seravek"/>
              </a:rPr>
              <a:t>1</a:t>
            </a:r>
            <a:endParaRPr lang="en-US" sz="2000" kern="0" baseline="-25000" dirty="0">
              <a:latin typeface="+mj-lt"/>
              <a:cs typeface="Seravek"/>
            </a:endParaRPr>
          </a:p>
        </p:txBody>
      </p:sp>
      <p:sp>
        <p:nvSpPr>
          <p:cNvPr id="41" name="Rectangle 40"/>
          <p:cNvSpPr/>
          <p:nvPr/>
        </p:nvSpPr>
        <p:spPr>
          <a:xfrm>
            <a:off x="8435714" y="3581135"/>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x</a:t>
            </a: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grpSp>
        <p:nvGrpSpPr>
          <p:cNvPr id="48" name="Group 47"/>
          <p:cNvGrpSpPr/>
          <p:nvPr/>
        </p:nvGrpSpPr>
        <p:grpSpPr>
          <a:xfrm>
            <a:off x="8003367" y="3577413"/>
            <a:ext cx="2124959" cy="708040"/>
            <a:chOff x="2178933" y="5549120"/>
            <a:chExt cx="2124959" cy="708040"/>
          </a:xfrm>
        </p:grpSpPr>
        <p:sp>
          <p:nvSpPr>
            <p:cNvPr id="38" name="Rectangle 37"/>
            <p:cNvSpPr/>
            <p:nvPr/>
          </p:nvSpPr>
          <p:spPr>
            <a:xfrm>
              <a:off x="3905320" y="554912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b</a:t>
              </a:r>
              <a:r>
                <a:rPr lang="en-US" sz="2000" kern="0" baseline="-25000" dirty="0" smtClean="0">
                  <a:latin typeface="+mj-lt"/>
                  <a:cs typeface="Seravek"/>
                </a:rPr>
                <a:t>1</a:t>
              </a:r>
              <a:endParaRPr lang="en-US" sz="2000" kern="0" baseline="-25000" dirty="0">
                <a:latin typeface="+mj-lt"/>
                <a:cs typeface="Seravek"/>
              </a:endParaRPr>
            </a:p>
          </p:txBody>
        </p:sp>
        <p:sp>
          <p:nvSpPr>
            <p:cNvPr id="39" name="Rectangle 38"/>
            <p:cNvSpPr/>
            <p:nvPr/>
          </p:nvSpPr>
          <p:spPr>
            <a:xfrm>
              <a:off x="3047978" y="5552842"/>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2</a:t>
              </a:r>
              <a:endParaRPr lang="en-US" sz="2000" kern="0" dirty="0">
                <a:latin typeface="+mj-lt"/>
                <a:cs typeface="Seravek"/>
              </a:endParaRPr>
            </a:p>
          </p:txBody>
        </p:sp>
        <p:sp>
          <p:nvSpPr>
            <p:cNvPr id="42" name="Rectangle 41"/>
            <p:cNvSpPr/>
            <p:nvPr/>
          </p:nvSpPr>
          <p:spPr>
            <a:xfrm>
              <a:off x="2178933" y="5550171"/>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b</a:t>
              </a:r>
              <a:r>
                <a:rPr lang="en-US" sz="2000" kern="0" baseline="-25000" dirty="0" smtClean="0">
                  <a:latin typeface="+mj-lt"/>
                  <a:cs typeface="Seravek"/>
                </a:rPr>
                <a:t>3</a:t>
              </a:r>
              <a:endParaRPr lang="en-US" sz="2000" kern="0" baseline="-25000" dirty="0">
                <a:latin typeface="+mj-lt"/>
                <a:cs typeface="Seravek"/>
              </a:endParaRPr>
            </a:p>
          </p:txBody>
        </p:sp>
      </p:grpSp>
      <p:sp>
        <p:nvSpPr>
          <p:cNvPr id="43" name="Rectangle 42"/>
          <p:cNvSpPr/>
          <p:nvPr/>
        </p:nvSpPr>
        <p:spPr>
          <a:xfrm>
            <a:off x="7566749" y="3578464"/>
            <a:ext cx="398572" cy="704318"/>
          </a:xfrm>
          <a:prstGeom prst="rect">
            <a:avLst/>
          </a:prstGeom>
          <a:solidFill>
            <a:srgbClr val="A1B2DD"/>
          </a:solidFill>
          <a:ln w="9525" cap="flat" cmpd="sng" algn="ctr">
            <a:solidFill>
              <a:sysClr val="windowText" lastClr="000000"/>
            </a:solidFill>
            <a:prstDash val="solid"/>
          </a:ln>
          <a:effectLst/>
        </p:spPr>
        <p:txBody>
          <a:bodyPr rtlCol="0" anchor="ctr"/>
          <a:lstStyle/>
          <a:p>
            <a:pPr algn="ctr" defTabSz="457200">
              <a:defRPr/>
            </a:pPr>
            <a:r>
              <a:rPr lang="en-US" sz="2000" kern="0" dirty="0">
                <a:latin typeface="+mj-lt"/>
                <a:cs typeface="Seravek"/>
              </a:rPr>
              <a:t>y</a:t>
            </a:r>
            <a:endParaRPr lang="en-US" sz="2000" kern="0" dirty="0" smtClean="0">
              <a:latin typeface="+mj-lt"/>
              <a:cs typeface="Seravek"/>
            </a:endParaRPr>
          </a:p>
          <a:p>
            <a:pPr algn="ctr" defTabSz="457200">
              <a:defRPr/>
            </a:pPr>
            <a:r>
              <a:rPr lang="en-US" sz="2000" kern="0" baseline="-25000" dirty="0" smtClean="0">
                <a:latin typeface="+mj-lt"/>
                <a:cs typeface="Seravek"/>
              </a:rPr>
              <a:t>2</a:t>
            </a:r>
            <a:endParaRPr lang="en-US" sz="2000" kern="0" baseline="-25000" dirty="0">
              <a:latin typeface="+mj-lt"/>
              <a:cs typeface="Seravek"/>
            </a:endParaRPr>
          </a:p>
        </p:txBody>
      </p:sp>
      <p:sp>
        <p:nvSpPr>
          <p:cNvPr id="49" name="Rectangle 48"/>
          <p:cNvSpPr/>
          <p:nvPr/>
        </p:nvSpPr>
        <p:spPr>
          <a:xfrm>
            <a:off x="6553200" y="1981200"/>
            <a:ext cx="398572" cy="704318"/>
          </a:xfrm>
          <a:prstGeom prst="rect">
            <a:avLst/>
          </a:prstGeom>
          <a:solidFill>
            <a:srgbClr val="FF6666"/>
          </a:solidFill>
          <a:ln w="9525" cap="flat" cmpd="sng" algn="ctr">
            <a:solidFill>
              <a:sysClr val="windowText" lastClr="000000"/>
            </a:solidFill>
            <a:prstDash val="solid"/>
          </a:ln>
          <a:effectLst/>
        </p:spPr>
        <p:txBody>
          <a:bodyPr rtlCol="0" anchor="ctr"/>
          <a:lstStyle/>
          <a:p>
            <a:pPr algn="ctr" defTabSz="457200">
              <a:defRPr/>
            </a:pPr>
            <a:r>
              <a:rPr lang="en-US" sz="2000" kern="0" dirty="0" smtClean="0">
                <a:latin typeface="+mj-lt"/>
                <a:cs typeface="Seravek"/>
              </a:rPr>
              <a:t>a</a:t>
            </a:r>
            <a:r>
              <a:rPr lang="en-US" sz="2000" kern="0" baseline="-25000" dirty="0" smtClean="0">
                <a:latin typeface="+mj-lt"/>
                <a:cs typeface="Seravek"/>
              </a:rPr>
              <a:t>1</a:t>
            </a:r>
            <a:endParaRPr lang="en-US" sz="2000" kern="0" baseline="-25000" dirty="0">
              <a:latin typeface="+mj-lt"/>
              <a:cs typeface="Seravek"/>
            </a:endParaRPr>
          </a:p>
        </p:txBody>
      </p:sp>
      <p:sp>
        <p:nvSpPr>
          <p:cNvPr id="44" name="Rounded Rectangle 43"/>
          <p:cNvSpPr/>
          <p:nvPr/>
        </p:nvSpPr>
        <p:spPr>
          <a:xfrm>
            <a:off x="663388" y="5537947"/>
            <a:ext cx="10842812"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Gadugi" charset="0"/>
                <a:ea typeface="Gadugi" charset="0"/>
                <a:cs typeface="Gadugi" charset="0"/>
              </a:rPr>
              <a:t>Hierarchical scheduling algorithms need hierarchy of PIFOs</a:t>
            </a:r>
            <a:endParaRPr lang="en-US" sz="3200" dirty="0">
              <a:latin typeface="Gadugi" charset="0"/>
              <a:ea typeface="Gadugi" charset="0"/>
              <a:cs typeface="Gadugi" charset="0"/>
            </a:endParaRPr>
          </a:p>
        </p:txBody>
      </p:sp>
      <p:grpSp>
        <p:nvGrpSpPr>
          <p:cNvPr id="45" name="Group 44"/>
          <p:cNvGrpSpPr/>
          <p:nvPr/>
        </p:nvGrpSpPr>
        <p:grpSpPr>
          <a:xfrm>
            <a:off x="573461" y="2438401"/>
            <a:ext cx="4051684" cy="2438398"/>
            <a:chOff x="840540" y="2324100"/>
            <a:chExt cx="4051684" cy="2438398"/>
          </a:xfrm>
        </p:grpSpPr>
        <p:grpSp>
          <p:nvGrpSpPr>
            <p:cNvPr id="46" name="Group 45"/>
            <p:cNvGrpSpPr/>
            <p:nvPr/>
          </p:nvGrpSpPr>
          <p:grpSpPr>
            <a:xfrm>
              <a:off x="840540" y="2743197"/>
              <a:ext cx="4051684" cy="2019301"/>
              <a:chOff x="2396385" y="2948058"/>
              <a:chExt cx="2760542" cy="1375815"/>
            </a:xfrm>
          </p:grpSpPr>
          <p:cxnSp>
            <p:nvCxnSpPr>
              <p:cNvPr id="81" name="Straight Connector 80"/>
              <p:cNvCxnSpPr/>
              <p:nvPr/>
            </p:nvCxnSpPr>
            <p:spPr>
              <a:xfrm flipH="1">
                <a:off x="3048001" y="2948059"/>
                <a:ext cx="665352" cy="558511"/>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3713353" y="2948058"/>
                <a:ext cx="599824" cy="574188"/>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27813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3048000" y="3506569"/>
                <a:ext cx="266700" cy="342900"/>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endCxn id="84" idx="0"/>
              </p:cNvCxnSpPr>
              <p:nvPr/>
            </p:nvCxnSpPr>
            <p:spPr>
              <a:xfrm flipH="1">
                <a:off x="4049061" y="3548206"/>
                <a:ext cx="282368"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4313178" y="3522247"/>
                <a:ext cx="257997" cy="327223"/>
              </a:xfrm>
              <a:prstGeom prst="line">
                <a:avLst/>
              </a:prstGeom>
              <a:ln w="38100">
                <a:solidFill>
                  <a:srgbClr val="AEAEAE"/>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396385" y="3207645"/>
                <a:ext cx="794231" cy="251638"/>
              </a:xfrm>
              <a:prstGeom prst="rect">
                <a:avLst/>
              </a:prstGeom>
              <a:noFill/>
            </p:spPr>
            <p:txBody>
              <a:bodyPr wrap="none" rtlCol="0">
                <a:spAutoFit/>
              </a:bodyPr>
              <a:lstStyle/>
              <a:p>
                <a:pPr algn="ctr"/>
                <a:r>
                  <a:rPr lang="en-US" b="1" dirty="0" smtClean="0">
                    <a:solidFill>
                      <a:srgbClr val="FF6666"/>
                    </a:solidFill>
                    <a:latin typeface="+mj-lt"/>
                    <a:cs typeface="Seravek"/>
                  </a:rPr>
                  <a:t>Red (0.5)</a:t>
                </a:r>
                <a:endParaRPr lang="en-US" b="1" dirty="0">
                  <a:solidFill>
                    <a:srgbClr val="FF6666"/>
                  </a:solidFill>
                  <a:latin typeface="+mj-lt"/>
                  <a:cs typeface="Seravek"/>
                </a:endParaRPr>
              </a:p>
            </p:txBody>
          </p:sp>
          <p:sp>
            <p:nvSpPr>
              <p:cNvPr id="88" name="TextBox 87"/>
              <p:cNvSpPr txBox="1"/>
              <p:nvPr/>
            </p:nvSpPr>
            <p:spPr>
              <a:xfrm>
                <a:off x="4322285" y="3241556"/>
                <a:ext cx="834642" cy="251638"/>
              </a:xfrm>
              <a:prstGeom prst="rect">
                <a:avLst/>
              </a:prstGeom>
              <a:noFill/>
            </p:spPr>
            <p:txBody>
              <a:bodyPr wrap="none" rtlCol="0">
                <a:spAutoFit/>
              </a:bodyPr>
              <a:lstStyle/>
              <a:p>
                <a:pPr algn="ctr"/>
                <a:r>
                  <a:rPr lang="en-US" b="1" dirty="0" smtClean="0">
                    <a:solidFill>
                      <a:srgbClr val="3366FF"/>
                    </a:solidFill>
                    <a:latin typeface="+mj-lt"/>
                    <a:cs typeface="Seravek"/>
                  </a:rPr>
                  <a:t>Blue (0.5)</a:t>
                </a:r>
                <a:endParaRPr lang="en-US" b="1" dirty="0">
                  <a:solidFill>
                    <a:srgbClr val="3366FF"/>
                  </a:solidFill>
                  <a:latin typeface="+mj-lt"/>
                  <a:cs typeface="Seravek"/>
                </a:endParaRPr>
              </a:p>
            </p:txBody>
          </p:sp>
          <p:sp>
            <p:nvSpPr>
              <p:cNvPr id="89" name="TextBox 88"/>
              <p:cNvSpPr txBox="1"/>
              <p:nvPr/>
            </p:nvSpPr>
            <p:spPr>
              <a:xfrm>
                <a:off x="2506517" y="3875429"/>
                <a:ext cx="560831" cy="440366"/>
              </a:xfrm>
              <a:prstGeom prst="rect">
                <a:avLst/>
              </a:prstGeom>
              <a:noFill/>
            </p:spPr>
            <p:txBody>
              <a:bodyPr wrap="none" rtlCol="0">
                <a:spAutoFit/>
              </a:bodyPr>
              <a:lstStyle/>
              <a:p>
                <a:pPr algn="ctr"/>
                <a:r>
                  <a:rPr lang="en-US" b="1" dirty="0">
                    <a:solidFill>
                      <a:srgbClr val="FF6666"/>
                    </a:solidFill>
                    <a:latin typeface="+mj-lt"/>
                    <a:cs typeface="Seravek"/>
                  </a:rPr>
                  <a:t>a</a:t>
                </a:r>
              </a:p>
              <a:p>
                <a:pPr algn="ctr"/>
                <a:r>
                  <a:rPr lang="en-US" b="1" dirty="0">
                    <a:solidFill>
                      <a:srgbClr val="FF6666"/>
                    </a:solidFill>
                    <a:latin typeface="+mj-lt"/>
                    <a:cs typeface="Seravek"/>
                  </a:rPr>
                  <a:t>(</a:t>
                </a:r>
                <a:r>
                  <a:rPr lang="en-US" b="1" dirty="0" smtClean="0">
                    <a:solidFill>
                      <a:srgbClr val="FF6666"/>
                    </a:solidFill>
                    <a:latin typeface="+mj-lt"/>
                    <a:cs typeface="Seravek"/>
                  </a:rPr>
                  <a:t>0.99)</a:t>
                </a:r>
                <a:endParaRPr lang="en-US" b="1" dirty="0">
                  <a:solidFill>
                    <a:srgbClr val="FF6666"/>
                  </a:solidFill>
                  <a:latin typeface="+mj-lt"/>
                  <a:cs typeface="Seravek"/>
                </a:endParaRPr>
              </a:p>
            </p:txBody>
          </p:sp>
          <p:sp>
            <p:nvSpPr>
              <p:cNvPr id="90" name="TextBox 89"/>
              <p:cNvSpPr txBox="1"/>
              <p:nvPr/>
            </p:nvSpPr>
            <p:spPr>
              <a:xfrm>
                <a:off x="3097609" y="3882574"/>
                <a:ext cx="556137" cy="440366"/>
              </a:xfrm>
              <a:prstGeom prst="rect">
                <a:avLst/>
              </a:prstGeom>
              <a:noFill/>
            </p:spPr>
            <p:txBody>
              <a:bodyPr wrap="none" rtlCol="0">
                <a:spAutoFit/>
              </a:bodyPr>
              <a:lstStyle/>
              <a:p>
                <a:pPr algn="ctr"/>
                <a:r>
                  <a:rPr lang="en-US" b="1" dirty="0">
                    <a:solidFill>
                      <a:srgbClr val="FF6666"/>
                    </a:solidFill>
                    <a:latin typeface="+mj-lt"/>
                    <a:cs typeface="Seravek"/>
                  </a:rPr>
                  <a:t>b</a:t>
                </a:r>
              </a:p>
              <a:p>
                <a:pPr algn="ctr"/>
                <a:r>
                  <a:rPr lang="en-US" b="1" dirty="0">
                    <a:solidFill>
                      <a:srgbClr val="FF6666"/>
                    </a:solidFill>
                    <a:latin typeface="+mj-lt"/>
                    <a:cs typeface="Seravek"/>
                  </a:rPr>
                  <a:t>(</a:t>
                </a:r>
                <a:r>
                  <a:rPr lang="en-US" b="1" dirty="0" smtClean="0">
                    <a:solidFill>
                      <a:srgbClr val="FF6666"/>
                    </a:solidFill>
                    <a:latin typeface="+mj-lt"/>
                    <a:cs typeface="Seravek"/>
                  </a:rPr>
                  <a:t>0.01)</a:t>
                </a:r>
                <a:endParaRPr lang="en-US" b="1" dirty="0">
                  <a:solidFill>
                    <a:srgbClr val="FF6666"/>
                  </a:solidFill>
                  <a:latin typeface="+mj-lt"/>
                  <a:cs typeface="Seravek"/>
                </a:endParaRPr>
              </a:p>
            </p:txBody>
          </p:sp>
          <p:sp>
            <p:nvSpPr>
              <p:cNvPr id="91" name="TextBox 90"/>
              <p:cNvSpPr txBox="1"/>
              <p:nvPr/>
            </p:nvSpPr>
            <p:spPr>
              <a:xfrm>
                <a:off x="3815433" y="3875429"/>
                <a:ext cx="467255" cy="440366"/>
              </a:xfrm>
              <a:prstGeom prst="rect">
                <a:avLst/>
              </a:prstGeom>
              <a:noFill/>
            </p:spPr>
            <p:txBody>
              <a:bodyPr wrap="none" rtlCol="0">
                <a:spAutoFit/>
              </a:bodyPr>
              <a:lstStyle/>
              <a:p>
                <a:pPr algn="ctr"/>
                <a:r>
                  <a:rPr lang="en-US" b="1" dirty="0">
                    <a:solidFill>
                      <a:srgbClr val="3366FF"/>
                    </a:solidFill>
                    <a:latin typeface="+mj-lt"/>
                    <a:cs typeface="Seravek"/>
                  </a:rPr>
                  <a:t>x</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sp>
            <p:nvSpPr>
              <p:cNvPr id="92" name="TextBox 91"/>
              <p:cNvSpPr txBox="1"/>
              <p:nvPr/>
            </p:nvSpPr>
            <p:spPr>
              <a:xfrm>
                <a:off x="4390462" y="3883507"/>
                <a:ext cx="467255" cy="440366"/>
              </a:xfrm>
              <a:prstGeom prst="rect">
                <a:avLst/>
              </a:prstGeom>
              <a:noFill/>
            </p:spPr>
            <p:txBody>
              <a:bodyPr wrap="none" rtlCol="0">
                <a:spAutoFit/>
              </a:bodyPr>
              <a:lstStyle/>
              <a:p>
                <a:pPr algn="ctr"/>
                <a:r>
                  <a:rPr lang="en-US" b="1" dirty="0">
                    <a:solidFill>
                      <a:srgbClr val="3366FF"/>
                    </a:solidFill>
                    <a:latin typeface="+mj-lt"/>
                    <a:cs typeface="Seravek"/>
                  </a:rPr>
                  <a:t>y</a:t>
                </a:r>
              </a:p>
              <a:p>
                <a:pPr algn="ctr"/>
                <a:r>
                  <a:rPr lang="en-US" b="1" dirty="0">
                    <a:solidFill>
                      <a:srgbClr val="3366FF"/>
                    </a:solidFill>
                    <a:latin typeface="+mj-lt"/>
                    <a:cs typeface="Seravek"/>
                  </a:rPr>
                  <a:t>(</a:t>
                </a:r>
                <a:r>
                  <a:rPr lang="en-US" b="1" dirty="0" smtClean="0">
                    <a:solidFill>
                      <a:srgbClr val="3366FF"/>
                    </a:solidFill>
                    <a:latin typeface="+mj-lt"/>
                    <a:cs typeface="Seravek"/>
                  </a:rPr>
                  <a:t>0.5)</a:t>
                </a:r>
                <a:endParaRPr lang="en-US" b="1" dirty="0">
                  <a:solidFill>
                    <a:srgbClr val="3366FF"/>
                  </a:solidFill>
                  <a:latin typeface="+mj-lt"/>
                  <a:cs typeface="Seravek"/>
                </a:endParaRPr>
              </a:p>
            </p:txBody>
          </p:sp>
        </p:grpSp>
        <p:sp>
          <p:nvSpPr>
            <p:cNvPr id="47" name="TextBox 46"/>
            <p:cNvSpPr txBox="1"/>
            <p:nvPr/>
          </p:nvSpPr>
          <p:spPr>
            <a:xfrm>
              <a:off x="2476499" y="2324100"/>
              <a:ext cx="647934" cy="369332"/>
            </a:xfrm>
            <a:prstGeom prst="rect">
              <a:avLst/>
            </a:prstGeom>
            <a:noFill/>
          </p:spPr>
          <p:txBody>
            <a:bodyPr wrap="none" rtlCol="0">
              <a:spAutoFit/>
            </a:bodyPr>
            <a:lstStyle/>
            <a:p>
              <a:r>
                <a:rPr lang="en-US" b="1" dirty="0" smtClean="0">
                  <a:latin typeface="+mj-lt"/>
                  <a:cs typeface="Seravek"/>
                </a:rPr>
                <a:t>root</a:t>
              </a:r>
              <a:endParaRPr lang="en-US" b="1" dirty="0">
                <a:latin typeface="+mj-lt"/>
                <a:cs typeface="Seravek"/>
              </a:endParaRPr>
            </a:p>
          </p:txBody>
        </p:sp>
        <p:sp>
          <p:nvSpPr>
            <p:cNvPr id="74" name="Oval 73"/>
            <p:cNvSpPr/>
            <p:nvPr/>
          </p:nvSpPr>
          <p:spPr>
            <a:xfrm>
              <a:off x="13335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5" name="Rectangle 74"/>
            <p:cNvSpPr/>
            <p:nvPr/>
          </p:nvSpPr>
          <p:spPr>
            <a:xfrm>
              <a:off x="2667000" y="2705100"/>
              <a:ext cx="190500" cy="1905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6" name="Rectangle 75"/>
            <p:cNvSpPr/>
            <p:nvPr/>
          </p:nvSpPr>
          <p:spPr>
            <a:xfrm>
              <a:off x="1714500" y="3505200"/>
              <a:ext cx="190500" cy="190500"/>
            </a:xfrm>
            <a:prstGeom prst="rect">
              <a:avLst/>
            </a:prstGeom>
            <a:solidFill>
              <a:srgbClr val="FF6666"/>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7" name="Rectangle 76"/>
            <p:cNvSpPr/>
            <p:nvPr/>
          </p:nvSpPr>
          <p:spPr>
            <a:xfrm>
              <a:off x="3543300" y="3505200"/>
              <a:ext cx="190500" cy="190500"/>
            </a:xfrm>
            <a:prstGeom prst="rect">
              <a:avLst/>
            </a:prstGeom>
            <a:solidFill>
              <a:srgbClr val="A1B2DD"/>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latin typeface="+mj-lt"/>
                <a:cs typeface="Seravek"/>
              </a:endParaRPr>
            </a:p>
          </p:txBody>
        </p:sp>
        <p:sp>
          <p:nvSpPr>
            <p:cNvPr id="78" name="Oval 77"/>
            <p:cNvSpPr/>
            <p:nvPr/>
          </p:nvSpPr>
          <p:spPr>
            <a:xfrm>
              <a:off x="2133600" y="4000500"/>
              <a:ext cx="152400" cy="152400"/>
            </a:xfrm>
            <a:prstGeom prst="ellipse">
              <a:avLst/>
            </a:prstGeom>
            <a:solidFill>
              <a:srgbClr val="FF6666"/>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79" name="Oval 78"/>
            <p:cNvSpPr/>
            <p:nvPr/>
          </p:nvSpPr>
          <p:spPr>
            <a:xfrm>
              <a:off x="3200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sp>
          <p:nvSpPr>
            <p:cNvPr id="80" name="Oval 79"/>
            <p:cNvSpPr/>
            <p:nvPr/>
          </p:nvSpPr>
          <p:spPr>
            <a:xfrm>
              <a:off x="3962400" y="4000500"/>
              <a:ext cx="152400" cy="152400"/>
            </a:xfrm>
            <a:prstGeom prst="ellipse">
              <a:avLst/>
            </a:prstGeom>
            <a:solidFill>
              <a:srgbClr val="A1B2DD"/>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cs typeface="Seravek"/>
              </a:endParaRPr>
            </a:p>
          </p:txBody>
        </p:sp>
      </p:grpSp>
      <p:sp>
        <p:nvSpPr>
          <p:cNvPr id="93" name="TextBox 92"/>
          <p:cNvSpPr txBox="1"/>
          <p:nvPr/>
        </p:nvSpPr>
        <p:spPr>
          <a:xfrm>
            <a:off x="764241" y="1615905"/>
            <a:ext cx="4457700" cy="830997"/>
          </a:xfrm>
          <a:prstGeom prst="rect">
            <a:avLst/>
          </a:prstGeom>
          <a:noFill/>
        </p:spPr>
        <p:txBody>
          <a:bodyPr wrap="square" rtlCol="0">
            <a:spAutoFit/>
          </a:bodyPr>
          <a:lstStyle/>
          <a:p>
            <a:r>
              <a:rPr lang="en-US" sz="2400" dirty="0" smtClean="0">
                <a:latin typeface="+mj-lt"/>
                <a:cs typeface="Seravek"/>
              </a:rPr>
              <a:t>Hierarchical</a:t>
            </a:r>
          </a:p>
          <a:p>
            <a:r>
              <a:rPr lang="en-US" sz="2400" dirty="0" smtClean="0">
                <a:latin typeface="+mj-lt"/>
                <a:cs typeface="Seravek"/>
              </a:rPr>
              <a:t>Packet Fair Queuing (HPFQ)</a:t>
            </a:r>
            <a:endParaRPr lang="en-US" sz="2400" dirty="0">
              <a:latin typeface="+mj-lt"/>
              <a:cs typeface="Seravek"/>
            </a:endParaRPr>
          </a:p>
        </p:txBody>
      </p:sp>
    </p:spTree>
    <p:custDataLst>
      <p:tags r:id="rId1"/>
    </p:custDataLst>
    <p:extLst>
      <p:ext uri="{BB962C8B-B14F-4D97-AF65-F5344CB8AC3E}">
        <p14:creationId xmlns:p14="http://schemas.microsoft.com/office/powerpoint/2010/main" val="1021796526"/>
      </p:ext>
    </p:extLst>
  </p:cSld>
  <p:clrMapOvr>
    <a:masterClrMapping/>
  </p:clrMapOvr>
  <mc:AlternateContent xmlns:mc="http://schemas.openxmlformats.org/markup-compatibility/2006">
    <mc:Choice xmlns:p14="http://schemas.microsoft.com/office/powerpoint/2010/main" Requires="p14">
      <p:transition spd="slow" p14:dur="2000" advTm="90214"/>
    </mc:Choice>
    <mc:Fallback>
      <p:transition spd="slow" advTm="9021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nodeType="clickEffect">
                                  <p:stCondLst>
                                    <p:cond delay="0"/>
                                  </p:stCondLst>
                                  <p:childTnLst>
                                    <p:animMotion origin="layout" path="M 4.16667E-7 1.85185E-6 L 4.16667E-7 -0.12014 " pathEditMode="relative" rAng="0" ptsTypes="AA">
                                      <p:cBhvr>
                                        <p:cTn id="32" dur="500" fill="hold"/>
                                        <p:tgtEl>
                                          <p:spTgt spid="48"/>
                                        </p:tgtEl>
                                        <p:attrNameLst>
                                          <p:attrName>ppt_x</p:attrName>
                                          <p:attrName>ppt_y</p:attrName>
                                        </p:attrNameLst>
                                      </p:cBhvr>
                                      <p:rCtr x="0" y="-6019"/>
                                    </p:animMotion>
                                  </p:childTnLst>
                                </p:cTn>
                              </p:par>
                              <p:par>
                                <p:cTn id="33" presetID="0" presetClass="path" presetSubtype="0" accel="50000" decel="50000" fill="hold" grpId="0" nodeType="withEffect">
                                  <p:stCondLst>
                                    <p:cond delay="0"/>
                                  </p:stCondLst>
                                  <p:childTnLst>
                                    <p:animMotion origin="layout" path="M 1.4535E-6 1.75382E-6 L 0.25996 1.75382E-6 " pathEditMode="relative" ptsTypes="AA">
                                      <p:cBhvr>
                                        <p:cTn id="34" dur="1000" fill="hold"/>
                                        <p:tgtEl>
                                          <p:spTgt spid="49"/>
                                        </p:tgtEl>
                                        <p:attrNameLst>
                                          <p:attrName>ppt_x</p:attrName>
                                          <p:attrName>ppt_y</p:attrName>
                                        </p:attrNameLst>
                                      </p:cBhvr>
                                    </p:animMotion>
                                  </p:childTnLst>
                                </p:cTn>
                              </p:par>
                            </p:childTnLst>
                          </p:cTn>
                        </p:par>
                        <p:par>
                          <p:cTn id="35" fill="hold">
                            <p:stCondLst>
                              <p:cond delay="1000"/>
                            </p:stCondLst>
                            <p:childTnLst>
                              <p:par>
                                <p:cTn id="36" presetID="0" presetClass="path" presetSubtype="0" accel="50000" decel="50000" fill="hold" nodeType="afterEffect">
                                  <p:stCondLst>
                                    <p:cond delay="0"/>
                                  </p:stCondLst>
                                  <p:childTnLst>
                                    <p:animMotion origin="layout" path="M 4.16667E-7 -0.12014 L -0.07057 -0.12014 " pathEditMode="relative" rAng="0" ptsTypes="AA">
                                      <p:cBhvr>
                                        <p:cTn id="37" dur="1000" fill="hold"/>
                                        <p:tgtEl>
                                          <p:spTgt spid="48"/>
                                        </p:tgtEl>
                                        <p:attrNameLst>
                                          <p:attrName>ppt_x</p:attrName>
                                          <p:attrName>ppt_y</p:attrName>
                                        </p:attrNameLst>
                                      </p:cBhvr>
                                      <p:rCtr x="-3529" y="0"/>
                                    </p:animMotion>
                                  </p:childTnLst>
                                </p:cTn>
                              </p:par>
                            </p:childTnLst>
                          </p:cTn>
                        </p:par>
                        <p:par>
                          <p:cTn id="38" fill="hold">
                            <p:stCondLst>
                              <p:cond delay="2000"/>
                            </p:stCondLst>
                            <p:childTnLst>
                              <p:par>
                                <p:cTn id="39" presetID="0" presetClass="path" presetSubtype="0" accel="50000" decel="50000" fill="hold" nodeType="afterEffect">
                                  <p:stCondLst>
                                    <p:cond delay="0"/>
                                  </p:stCondLst>
                                  <p:childTnLst>
                                    <p:animMotion origin="layout" path="M -0.07057 -0.12014 L -0.07057 -0.00116 " pathEditMode="relative" rAng="0" ptsTypes="AA">
                                      <p:cBhvr>
                                        <p:cTn id="40" dur="500" fill="hold"/>
                                        <p:tgtEl>
                                          <p:spTgt spid="48"/>
                                        </p:tgtEl>
                                        <p:attrNameLst>
                                          <p:attrName>ppt_x</p:attrName>
                                          <p:attrName>ppt_y</p:attrName>
                                        </p:attrNameLst>
                                      </p:cBhvr>
                                      <p:rCtr x="0" y="5949"/>
                                    </p:animMotion>
                                  </p:childTnLst>
                                </p:cTn>
                              </p:par>
                              <p:par>
                                <p:cTn id="41" presetID="0" presetClass="path" presetSubtype="0" accel="50000" decel="50000" fill="hold" grpId="1" nodeType="withEffect">
                                  <p:stCondLst>
                                    <p:cond delay="0"/>
                                  </p:stCondLst>
                                  <p:childTnLst>
                                    <p:animMotion origin="layout" path="M 0.25996 -2.06849E-6 L 0.25996 0.23276 " pathEditMode="relative" rAng="0" ptsTypes="AA">
                                      <p:cBhvr>
                                        <p:cTn id="42" dur="500" fill="hold"/>
                                        <p:tgtEl>
                                          <p:spTgt spid="49"/>
                                        </p:tgtEl>
                                        <p:attrNameLst>
                                          <p:attrName>ppt_x</p:attrName>
                                          <p:attrName>ppt_y</p:attrName>
                                        </p:attrNameLst>
                                      </p:cBhvr>
                                      <p:rCtr x="0" y="116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1" grpId="0" animBg="1"/>
      <p:bldP spid="43" grpId="0" animBg="1"/>
      <p:bldP spid="49" grpId="0" animBg="1"/>
      <p:bldP spid="49" grpId="1" animBg="1"/>
      <p:bldP spid="49" grpId="2" animBg="1"/>
      <p:bldP spid="44" grpId="0" animBg="1"/>
      <p:bldP spid="93"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363611947"/>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single PIFO block</a:t>
            </a:r>
            <a:endParaRPr lang="en-US" dirty="0"/>
          </a:p>
        </p:txBody>
      </p:sp>
      <p:cxnSp>
        <p:nvCxnSpPr>
          <p:cNvPr id="13" name="Straight Connector 12"/>
          <p:cNvCxnSpPr/>
          <p:nvPr/>
        </p:nvCxnSpPr>
        <p:spPr>
          <a:xfrm>
            <a:off x="7443704" y="2895600"/>
            <a:ext cx="1889262" cy="166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453975" y="3492935"/>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448108" y="2897964"/>
            <a:ext cx="329538" cy="553998"/>
          </a:xfrm>
          <a:prstGeom prst="rect">
            <a:avLst/>
          </a:prstGeom>
          <a:noFill/>
        </p:spPr>
        <p:txBody>
          <a:bodyPr wrap="square" rtlCol="0">
            <a:spAutoFit/>
          </a:bodyPr>
          <a:lstStyle/>
          <a:p>
            <a:r>
              <a:rPr lang="en-US" sz="3000" dirty="0">
                <a:latin typeface="Seravek"/>
                <a:cs typeface="Seravek"/>
              </a:rPr>
              <a:t>2</a:t>
            </a:r>
          </a:p>
        </p:txBody>
      </p:sp>
      <p:cxnSp>
        <p:nvCxnSpPr>
          <p:cNvPr id="79" name="Straight Connector 78"/>
          <p:cNvCxnSpPr/>
          <p:nvPr/>
        </p:nvCxnSpPr>
        <p:spPr>
          <a:xfrm>
            <a:off x="7453975" y="2895600"/>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7048501" y="1857579"/>
            <a:ext cx="1866899" cy="861774"/>
          </a:xfrm>
          <a:prstGeom prst="rect">
            <a:avLst/>
          </a:prstGeom>
          <a:noFill/>
        </p:spPr>
        <p:txBody>
          <a:bodyPr wrap="square" rtlCol="0">
            <a:spAutoFit/>
          </a:bodyPr>
          <a:lstStyle/>
          <a:p>
            <a:pPr algn="ctr"/>
            <a:r>
              <a:rPr lang="en-US" sz="2500" dirty="0" smtClean="0">
                <a:latin typeface="Seravek"/>
                <a:cs typeface="Seravek"/>
              </a:rPr>
              <a:t>Rank</a:t>
            </a:r>
            <a:r>
              <a:rPr lang="en-US" sz="2500" dirty="0">
                <a:latin typeface="Seravek"/>
                <a:cs typeface="Seravek"/>
              </a:rPr>
              <a:t> </a:t>
            </a:r>
            <a:r>
              <a:rPr lang="en-US" sz="2500" dirty="0" smtClean="0">
                <a:latin typeface="Seravek"/>
                <a:cs typeface="Seravek"/>
              </a:rPr>
              <a:t>Store</a:t>
            </a:r>
          </a:p>
          <a:p>
            <a:pPr algn="ctr"/>
            <a:r>
              <a:rPr lang="en-US" sz="2500" dirty="0" smtClean="0">
                <a:latin typeface="Seravek"/>
                <a:cs typeface="Seravek"/>
              </a:rPr>
              <a:t>(SRAM)</a:t>
            </a:r>
            <a:endParaRPr lang="en-US" sz="2500" dirty="0">
              <a:latin typeface="Seravek"/>
              <a:cs typeface="Seravek"/>
            </a:endParaRPr>
          </a:p>
        </p:txBody>
      </p:sp>
      <p:sp>
        <p:nvSpPr>
          <p:cNvPr id="105" name="TextBox 104"/>
          <p:cNvSpPr txBox="1"/>
          <p:nvPr/>
        </p:nvSpPr>
        <p:spPr>
          <a:xfrm>
            <a:off x="2337119" y="1885146"/>
            <a:ext cx="2958781" cy="861774"/>
          </a:xfrm>
          <a:prstGeom prst="rect">
            <a:avLst/>
          </a:prstGeom>
          <a:noFill/>
        </p:spPr>
        <p:txBody>
          <a:bodyPr wrap="square" rtlCol="0">
            <a:spAutoFit/>
          </a:bodyPr>
          <a:lstStyle/>
          <a:p>
            <a:pPr algn="ctr"/>
            <a:r>
              <a:rPr lang="en-US" sz="2500" dirty="0">
                <a:latin typeface="Seravek"/>
                <a:cs typeface="Seravek"/>
              </a:rPr>
              <a:t>Flow </a:t>
            </a:r>
            <a:r>
              <a:rPr lang="en-US" sz="2500" dirty="0" smtClean="0">
                <a:latin typeface="Seravek"/>
                <a:cs typeface="Seravek"/>
              </a:rPr>
              <a:t>Scheduler</a:t>
            </a:r>
          </a:p>
          <a:p>
            <a:pPr algn="ctr"/>
            <a:r>
              <a:rPr lang="en-US" sz="2500" dirty="0" smtClean="0">
                <a:latin typeface="Seravek"/>
                <a:cs typeface="Seravek"/>
              </a:rPr>
              <a:t>(flip-flops)</a:t>
            </a:r>
            <a:endParaRPr lang="en-US" sz="2500" dirty="0">
              <a:latin typeface="Seravek"/>
              <a:cs typeface="Seravek"/>
            </a:endParaRPr>
          </a:p>
        </p:txBody>
      </p:sp>
      <p:sp>
        <p:nvSpPr>
          <p:cNvPr id="106" name="TextBox 105"/>
          <p:cNvSpPr txBox="1"/>
          <p:nvPr/>
        </p:nvSpPr>
        <p:spPr>
          <a:xfrm>
            <a:off x="7088502" y="2902530"/>
            <a:ext cx="239154" cy="553998"/>
          </a:xfrm>
          <a:prstGeom prst="rect">
            <a:avLst/>
          </a:prstGeom>
          <a:noFill/>
        </p:spPr>
        <p:txBody>
          <a:bodyPr wrap="square" rtlCol="0">
            <a:spAutoFit/>
          </a:bodyPr>
          <a:lstStyle/>
          <a:p>
            <a:r>
              <a:rPr lang="en-US" sz="3000" dirty="0">
                <a:latin typeface="Seravek"/>
                <a:cs typeface="Seravek"/>
              </a:rPr>
              <a:t>A</a:t>
            </a:r>
          </a:p>
        </p:txBody>
      </p:sp>
      <p:sp>
        <p:nvSpPr>
          <p:cNvPr id="107" name="TextBox 106"/>
          <p:cNvSpPr txBox="1"/>
          <p:nvPr/>
        </p:nvSpPr>
        <p:spPr>
          <a:xfrm>
            <a:off x="7083814" y="3456528"/>
            <a:ext cx="241014" cy="553998"/>
          </a:xfrm>
          <a:prstGeom prst="rect">
            <a:avLst/>
          </a:prstGeom>
          <a:noFill/>
        </p:spPr>
        <p:txBody>
          <a:bodyPr wrap="square" rtlCol="0">
            <a:spAutoFit/>
          </a:bodyPr>
          <a:lstStyle/>
          <a:p>
            <a:r>
              <a:rPr lang="en-US" sz="3000" dirty="0">
                <a:latin typeface="Seravek"/>
                <a:cs typeface="Seravek"/>
              </a:rPr>
              <a:t>B</a:t>
            </a:r>
          </a:p>
        </p:txBody>
      </p:sp>
      <p:cxnSp>
        <p:nvCxnSpPr>
          <p:cNvPr id="140" name="Straight Arrow Connector 139"/>
          <p:cNvCxnSpPr/>
          <p:nvPr/>
        </p:nvCxnSpPr>
        <p:spPr>
          <a:xfrm flipH="1" flipV="1">
            <a:off x="1143774" y="4032551"/>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342900" y="29116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Dequeue</a:t>
            </a:r>
            <a:endParaRPr lang="en-US" sz="2000" dirty="0">
              <a:latin typeface="Seravek"/>
              <a:cs typeface="Seravek"/>
            </a:endParaRPr>
          </a:p>
        </p:txBody>
      </p:sp>
      <p:cxnSp>
        <p:nvCxnSpPr>
          <p:cNvPr id="143" name="Straight Arrow Connector 142"/>
          <p:cNvCxnSpPr/>
          <p:nvPr/>
        </p:nvCxnSpPr>
        <p:spPr>
          <a:xfrm flipH="1" flipV="1">
            <a:off x="10036655" y="4027317"/>
            <a:ext cx="494526" cy="227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4" name="TextBox 143"/>
          <p:cNvSpPr txBox="1"/>
          <p:nvPr/>
        </p:nvSpPr>
        <p:spPr>
          <a:xfrm>
            <a:off x="9633269" y="2873514"/>
            <a:ext cx="1221331" cy="707886"/>
          </a:xfrm>
          <a:prstGeom prst="rect">
            <a:avLst/>
          </a:prstGeom>
          <a:noFill/>
        </p:spPr>
        <p:txBody>
          <a:bodyPr wrap="square" rtlCol="0">
            <a:spAutoFit/>
          </a:bodyPr>
          <a:lstStyle/>
          <a:p>
            <a:endParaRPr lang="en-US" sz="2000" dirty="0" smtClean="0">
              <a:latin typeface="Seravek"/>
              <a:cs typeface="Seravek"/>
            </a:endParaRPr>
          </a:p>
          <a:p>
            <a:r>
              <a:rPr lang="en-US" sz="2000" dirty="0" err="1" smtClean="0">
                <a:latin typeface="Seravek"/>
                <a:cs typeface="Seravek"/>
              </a:rPr>
              <a:t>Enqueue</a:t>
            </a:r>
            <a:endParaRPr lang="en-US" sz="2000" dirty="0">
              <a:latin typeface="Seravek"/>
              <a:cs typeface="Seravek"/>
            </a:endParaRPr>
          </a:p>
        </p:txBody>
      </p:sp>
      <p:sp>
        <p:nvSpPr>
          <p:cNvPr id="145" name="Rounded Rectangle 144"/>
          <p:cNvSpPr/>
          <p:nvPr/>
        </p:nvSpPr>
        <p:spPr>
          <a:xfrm>
            <a:off x="1638301" y="1828800"/>
            <a:ext cx="7353300" cy="35814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grpSp>
        <p:nvGrpSpPr>
          <p:cNvPr id="4" name="Group 3"/>
          <p:cNvGrpSpPr/>
          <p:nvPr/>
        </p:nvGrpSpPr>
        <p:grpSpPr>
          <a:xfrm>
            <a:off x="1853489" y="3644403"/>
            <a:ext cx="953905" cy="851397"/>
            <a:chOff x="1866900" y="3377703"/>
            <a:chExt cx="953905" cy="851397"/>
          </a:xfrm>
        </p:grpSpPr>
        <p:sp>
          <p:nvSpPr>
            <p:cNvPr id="125" name="Rounded Rectangle 124"/>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109" name="Straight Connector 108"/>
            <p:cNvCxnSpPr>
              <a:stCxn id="125" idx="0"/>
              <a:endCxn id="125"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9" name="TextBox 68"/>
            <p:cNvSpPr txBox="1"/>
            <p:nvPr/>
          </p:nvSpPr>
          <p:spPr>
            <a:xfrm>
              <a:off x="2369320" y="3525431"/>
              <a:ext cx="239154" cy="553998"/>
            </a:xfrm>
            <a:prstGeom prst="rect">
              <a:avLst/>
            </a:prstGeom>
            <a:noFill/>
          </p:spPr>
          <p:txBody>
            <a:bodyPr wrap="square" rtlCol="0">
              <a:spAutoFit/>
            </a:bodyPr>
            <a:lstStyle/>
            <a:p>
              <a:r>
                <a:rPr lang="en-US" sz="3000" dirty="0" smtClean="0">
                  <a:latin typeface="Seravek"/>
                  <a:cs typeface="Seravek"/>
                </a:rPr>
                <a:t>0</a:t>
              </a:r>
              <a:endParaRPr lang="en-US" sz="3000" dirty="0">
                <a:latin typeface="Seravek"/>
                <a:cs typeface="Seravek"/>
              </a:endParaRPr>
            </a:p>
          </p:txBody>
        </p:sp>
      </p:grpSp>
      <p:grpSp>
        <p:nvGrpSpPr>
          <p:cNvPr id="9" name="Group 8"/>
          <p:cNvGrpSpPr/>
          <p:nvPr/>
        </p:nvGrpSpPr>
        <p:grpSpPr>
          <a:xfrm>
            <a:off x="3050454" y="3644403"/>
            <a:ext cx="953905" cy="851397"/>
            <a:chOff x="3037683" y="3377703"/>
            <a:chExt cx="953905" cy="851397"/>
          </a:xfrm>
        </p:grpSpPr>
        <p:sp>
          <p:nvSpPr>
            <p:cNvPr id="70" name="Rounded Rectangle 69"/>
            <p:cNvSpPr/>
            <p:nvPr/>
          </p:nvSpPr>
          <p:spPr>
            <a:xfrm>
              <a:off x="3037683"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71" name="Straight Connector 70"/>
            <p:cNvCxnSpPr>
              <a:stCxn id="70" idx="0"/>
              <a:endCxn id="70" idx="2"/>
            </p:cNvCxnSpPr>
            <p:nvPr/>
          </p:nvCxnSpPr>
          <p:spPr>
            <a:xfrm>
              <a:off x="3514636"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73479" y="3525431"/>
              <a:ext cx="239154" cy="553998"/>
            </a:xfrm>
            <a:prstGeom prst="rect">
              <a:avLst/>
            </a:prstGeom>
            <a:noFill/>
          </p:spPr>
          <p:txBody>
            <a:bodyPr wrap="square" rtlCol="0">
              <a:spAutoFit/>
            </a:bodyPr>
            <a:lstStyle/>
            <a:p>
              <a:r>
                <a:rPr lang="en-US" sz="3000" dirty="0" smtClean="0">
                  <a:latin typeface="Seravek"/>
                  <a:cs typeface="Seravek"/>
                </a:rPr>
                <a:t>B</a:t>
              </a:r>
              <a:endParaRPr lang="en-US" sz="3000" dirty="0">
                <a:latin typeface="Seravek"/>
                <a:cs typeface="Seravek"/>
              </a:endParaRPr>
            </a:p>
          </p:txBody>
        </p:sp>
        <p:sp>
          <p:nvSpPr>
            <p:cNvPr id="73" name="TextBox 72"/>
            <p:cNvSpPr txBox="1"/>
            <p:nvPr/>
          </p:nvSpPr>
          <p:spPr>
            <a:xfrm>
              <a:off x="3540103" y="3525431"/>
              <a:ext cx="239154" cy="553998"/>
            </a:xfrm>
            <a:prstGeom prst="rect">
              <a:avLst/>
            </a:prstGeom>
            <a:noFill/>
          </p:spPr>
          <p:txBody>
            <a:bodyPr wrap="square" rtlCol="0">
              <a:spAutoFit/>
            </a:bodyPr>
            <a:lstStyle/>
            <a:p>
              <a:r>
                <a:rPr lang="en-US" sz="3000" dirty="0">
                  <a:latin typeface="Seravek"/>
                  <a:cs typeface="Seravek"/>
                </a:rPr>
                <a:t>1</a:t>
              </a:r>
            </a:p>
          </p:txBody>
        </p:sp>
      </p:grpSp>
      <p:grpSp>
        <p:nvGrpSpPr>
          <p:cNvPr id="16" name="Group 15"/>
          <p:cNvGrpSpPr/>
          <p:nvPr/>
        </p:nvGrpSpPr>
        <p:grpSpPr>
          <a:xfrm>
            <a:off x="4315714" y="3655986"/>
            <a:ext cx="953905" cy="851397"/>
            <a:chOff x="4305469" y="3377703"/>
            <a:chExt cx="953905" cy="851397"/>
          </a:xfrm>
        </p:grpSpPr>
        <p:sp>
          <p:nvSpPr>
            <p:cNvPr id="81" name="Rounded Rectangle 80"/>
            <p:cNvSpPr/>
            <p:nvPr/>
          </p:nvSpPr>
          <p:spPr>
            <a:xfrm>
              <a:off x="4305469"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82" name="Straight Connector 81"/>
            <p:cNvCxnSpPr>
              <a:stCxn id="81" idx="0"/>
              <a:endCxn id="81" idx="2"/>
            </p:cNvCxnSpPr>
            <p:nvPr/>
          </p:nvCxnSpPr>
          <p:spPr>
            <a:xfrm>
              <a:off x="4782422"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4341265" y="3525431"/>
              <a:ext cx="239154" cy="553998"/>
            </a:xfrm>
            <a:prstGeom prst="rect">
              <a:avLst/>
            </a:prstGeom>
            <a:noFill/>
          </p:spPr>
          <p:txBody>
            <a:bodyPr wrap="square" rtlCol="0">
              <a:spAutoFit/>
            </a:bodyPr>
            <a:lstStyle/>
            <a:p>
              <a:r>
                <a:rPr lang="en-US" sz="3000" dirty="0">
                  <a:latin typeface="Seravek"/>
                  <a:cs typeface="Seravek"/>
                </a:rPr>
                <a:t>C</a:t>
              </a:r>
            </a:p>
          </p:txBody>
        </p:sp>
        <p:sp>
          <p:nvSpPr>
            <p:cNvPr id="84" name="TextBox 83"/>
            <p:cNvSpPr txBox="1"/>
            <p:nvPr/>
          </p:nvSpPr>
          <p:spPr>
            <a:xfrm>
              <a:off x="4807889" y="3525431"/>
              <a:ext cx="239154" cy="553998"/>
            </a:xfrm>
            <a:prstGeom prst="rect">
              <a:avLst/>
            </a:prstGeom>
            <a:noFill/>
          </p:spPr>
          <p:txBody>
            <a:bodyPr wrap="square" rtlCol="0">
              <a:spAutoFit/>
            </a:bodyPr>
            <a:lstStyle/>
            <a:p>
              <a:r>
                <a:rPr lang="en-US" sz="3000" dirty="0">
                  <a:latin typeface="Seravek"/>
                  <a:cs typeface="Seravek"/>
                </a:rPr>
                <a:t>3</a:t>
              </a:r>
            </a:p>
          </p:txBody>
        </p:sp>
      </p:grpSp>
      <p:cxnSp>
        <p:nvCxnSpPr>
          <p:cNvPr id="85" name="Straight Connector 84"/>
          <p:cNvCxnSpPr/>
          <p:nvPr/>
        </p:nvCxnSpPr>
        <p:spPr>
          <a:xfrm>
            <a:off x="7436694" y="4010526"/>
            <a:ext cx="18892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443704" y="4574114"/>
            <a:ext cx="192889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7076333" y="4020116"/>
            <a:ext cx="239154" cy="553998"/>
          </a:xfrm>
          <a:prstGeom prst="rect">
            <a:avLst/>
          </a:prstGeom>
          <a:noFill/>
        </p:spPr>
        <p:txBody>
          <a:bodyPr wrap="square" rtlCol="0">
            <a:spAutoFit/>
          </a:bodyPr>
          <a:lstStyle/>
          <a:p>
            <a:r>
              <a:rPr lang="en-US" sz="3000" dirty="0">
                <a:latin typeface="Seravek"/>
                <a:cs typeface="Seravek"/>
              </a:rPr>
              <a:t>C</a:t>
            </a:r>
          </a:p>
        </p:txBody>
      </p:sp>
      <p:sp>
        <p:nvSpPr>
          <p:cNvPr id="88" name="TextBox 87"/>
          <p:cNvSpPr txBox="1"/>
          <p:nvPr/>
        </p:nvSpPr>
        <p:spPr>
          <a:xfrm>
            <a:off x="7446184" y="3492934"/>
            <a:ext cx="331462" cy="553998"/>
          </a:xfrm>
          <a:prstGeom prst="rect">
            <a:avLst/>
          </a:prstGeom>
          <a:noFill/>
        </p:spPr>
        <p:txBody>
          <a:bodyPr wrap="square" rtlCol="0">
            <a:spAutoFit/>
          </a:bodyPr>
          <a:lstStyle/>
          <a:p>
            <a:r>
              <a:rPr lang="en-US" sz="3000" dirty="0">
                <a:latin typeface="Seravek"/>
                <a:cs typeface="Seravek"/>
              </a:rPr>
              <a:t>2</a:t>
            </a:r>
          </a:p>
        </p:txBody>
      </p:sp>
      <p:sp>
        <p:nvSpPr>
          <p:cNvPr id="89" name="TextBox 88"/>
          <p:cNvSpPr txBox="1"/>
          <p:nvPr/>
        </p:nvSpPr>
        <p:spPr>
          <a:xfrm>
            <a:off x="7442288" y="4020116"/>
            <a:ext cx="335358"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cxnSp>
        <p:nvCxnSpPr>
          <p:cNvPr id="92" name="Straight Connector 91"/>
          <p:cNvCxnSpPr/>
          <p:nvPr/>
        </p:nvCxnSpPr>
        <p:spPr>
          <a:xfrm>
            <a:off x="7857827"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867168" y="2897439"/>
            <a:ext cx="329538" cy="553998"/>
          </a:xfrm>
          <a:prstGeom prst="rect">
            <a:avLst/>
          </a:prstGeom>
          <a:noFill/>
        </p:spPr>
        <p:txBody>
          <a:bodyPr wrap="square" rtlCol="0">
            <a:spAutoFit/>
          </a:bodyPr>
          <a:lstStyle/>
          <a:p>
            <a:r>
              <a:rPr lang="en-US" sz="3000" dirty="0">
                <a:latin typeface="Seravek"/>
                <a:cs typeface="Seravek"/>
              </a:rPr>
              <a:t>3</a:t>
            </a:r>
          </a:p>
        </p:txBody>
      </p:sp>
      <p:sp>
        <p:nvSpPr>
          <p:cNvPr id="94" name="TextBox 93"/>
          <p:cNvSpPr txBox="1"/>
          <p:nvPr/>
        </p:nvSpPr>
        <p:spPr>
          <a:xfrm>
            <a:off x="7865244" y="3492409"/>
            <a:ext cx="331462" cy="553998"/>
          </a:xfrm>
          <a:prstGeom prst="rect">
            <a:avLst/>
          </a:prstGeom>
          <a:noFill/>
        </p:spPr>
        <p:txBody>
          <a:bodyPr wrap="square" rtlCol="0">
            <a:spAutoFit/>
          </a:bodyPr>
          <a:lstStyle/>
          <a:p>
            <a:r>
              <a:rPr lang="en-US" sz="3000" dirty="0" smtClean="0">
                <a:latin typeface="Seravek"/>
                <a:cs typeface="Seravek"/>
              </a:rPr>
              <a:t>4</a:t>
            </a:r>
            <a:endParaRPr lang="en-US" sz="3000" dirty="0">
              <a:latin typeface="Seravek"/>
              <a:cs typeface="Seravek"/>
            </a:endParaRPr>
          </a:p>
        </p:txBody>
      </p:sp>
      <p:sp>
        <p:nvSpPr>
          <p:cNvPr id="95" name="TextBox 94"/>
          <p:cNvSpPr txBox="1"/>
          <p:nvPr/>
        </p:nvSpPr>
        <p:spPr>
          <a:xfrm>
            <a:off x="7861348" y="4019591"/>
            <a:ext cx="335358" cy="553998"/>
          </a:xfrm>
          <a:prstGeom prst="rect">
            <a:avLst/>
          </a:prstGeom>
          <a:noFill/>
        </p:spPr>
        <p:txBody>
          <a:bodyPr wrap="square" rtlCol="0">
            <a:spAutoFit/>
          </a:bodyPr>
          <a:lstStyle/>
          <a:p>
            <a:r>
              <a:rPr lang="en-US" sz="3000" dirty="0">
                <a:latin typeface="Seravek"/>
                <a:cs typeface="Seravek"/>
              </a:rPr>
              <a:t>5</a:t>
            </a:r>
          </a:p>
        </p:txBody>
      </p:sp>
      <p:cxnSp>
        <p:nvCxnSpPr>
          <p:cNvPr id="96" name="Straight Connector 95"/>
          <p:cNvCxnSpPr/>
          <p:nvPr/>
        </p:nvCxnSpPr>
        <p:spPr>
          <a:xfrm>
            <a:off x="8305800" y="2917011"/>
            <a:ext cx="0" cy="167851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7" name="Rounded Rectangle 96"/>
          <p:cNvSpPr/>
          <p:nvPr/>
        </p:nvSpPr>
        <p:spPr>
          <a:xfrm>
            <a:off x="10761024" y="36444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98" name="Straight Connector 97"/>
          <p:cNvCxnSpPr>
            <a:stCxn id="97" idx="0"/>
            <a:endCxn id="97" idx="2"/>
          </p:cNvCxnSpPr>
          <p:nvPr/>
        </p:nvCxnSpPr>
        <p:spPr>
          <a:xfrm>
            <a:off x="11237977" y="36444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796820" y="3792131"/>
            <a:ext cx="239154" cy="553998"/>
          </a:xfrm>
          <a:prstGeom prst="rect">
            <a:avLst/>
          </a:prstGeom>
          <a:noFill/>
        </p:spPr>
        <p:txBody>
          <a:bodyPr wrap="square" rtlCol="0">
            <a:spAutoFit/>
          </a:bodyPr>
          <a:lstStyle/>
          <a:p>
            <a:r>
              <a:rPr lang="en-US" sz="3000" dirty="0">
                <a:latin typeface="Seravek"/>
                <a:cs typeface="Seravek"/>
              </a:rPr>
              <a:t>C</a:t>
            </a:r>
          </a:p>
        </p:txBody>
      </p:sp>
      <p:sp>
        <p:nvSpPr>
          <p:cNvPr id="100" name="TextBox 99"/>
          <p:cNvSpPr txBox="1"/>
          <p:nvPr/>
        </p:nvSpPr>
        <p:spPr>
          <a:xfrm>
            <a:off x="11263443" y="3792131"/>
            <a:ext cx="357057" cy="553998"/>
          </a:xfrm>
          <a:prstGeom prst="rect">
            <a:avLst/>
          </a:prstGeom>
          <a:noFill/>
        </p:spPr>
        <p:txBody>
          <a:bodyPr wrap="square" rtlCol="0">
            <a:spAutoFit/>
          </a:bodyPr>
          <a:lstStyle/>
          <a:p>
            <a:r>
              <a:rPr lang="en-US" sz="3000" dirty="0">
                <a:latin typeface="Seravek"/>
                <a:cs typeface="Seravek"/>
              </a:rPr>
              <a:t>6</a:t>
            </a:r>
          </a:p>
        </p:txBody>
      </p:sp>
      <p:grpSp>
        <p:nvGrpSpPr>
          <p:cNvPr id="8" name="Group 7"/>
          <p:cNvGrpSpPr/>
          <p:nvPr/>
        </p:nvGrpSpPr>
        <p:grpSpPr>
          <a:xfrm>
            <a:off x="10759938" y="3655986"/>
            <a:ext cx="953905" cy="851397"/>
            <a:chOff x="10666595" y="637480"/>
            <a:chExt cx="953905" cy="851397"/>
          </a:xfrm>
        </p:grpSpPr>
        <p:sp>
          <p:nvSpPr>
            <p:cNvPr id="51" name="Rounded Rectangle 50"/>
            <p:cNvSpPr/>
            <p:nvPr/>
          </p:nvSpPr>
          <p:spPr>
            <a:xfrm>
              <a:off x="10666595" y="637480"/>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52" name="Straight Connector 51"/>
            <p:cNvCxnSpPr>
              <a:stCxn id="51" idx="0"/>
              <a:endCxn id="51" idx="2"/>
            </p:cNvCxnSpPr>
            <p:nvPr/>
          </p:nvCxnSpPr>
          <p:spPr>
            <a:xfrm>
              <a:off x="11143548" y="637480"/>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0702391" y="785208"/>
              <a:ext cx="239154" cy="553998"/>
            </a:xfrm>
            <a:prstGeom prst="rect">
              <a:avLst/>
            </a:prstGeom>
            <a:noFill/>
          </p:spPr>
          <p:txBody>
            <a:bodyPr wrap="square" rtlCol="0">
              <a:spAutoFit/>
            </a:bodyPr>
            <a:lstStyle/>
            <a:p>
              <a:r>
                <a:rPr lang="en-US" sz="3000" dirty="0">
                  <a:latin typeface="Seravek"/>
                  <a:cs typeface="Seravek"/>
                </a:rPr>
                <a:t>D</a:t>
              </a:r>
            </a:p>
          </p:txBody>
        </p:sp>
        <p:sp>
          <p:nvSpPr>
            <p:cNvPr id="54" name="TextBox 53"/>
            <p:cNvSpPr txBox="1"/>
            <p:nvPr/>
          </p:nvSpPr>
          <p:spPr>
            <a:xfrm>
              <a:off x="11169014" y="785208"/>
              <a:ext cx="357057" cy="553998"/>
            </a:xfrm>
            <a:prstGeom prst="rect">
              <a:avLst/>
            </a:prstGeom>
            <a:noFill/>
          </p:spPr>
          <p:txBody>
            <a:bodyPr wrap="square" rtlCol="0">
              <a:spAutoFit/>
            </a:bodyPr>
            <a:lstStyle/>
            <a:p>
              <a:r>
                <a:rPr lang="en-US" sz="3000" dirty="0">
                  <a:latin typeface="Seravek"/>
                  <a:cs typeface="Seravek"/>
                </a:rPr>
                <a:t>4</a:t>
              </a:r>
            </a:p>
          </p:txBody>
        </p:sp>
      </p:grpSp>
      <p:grpSp>
        <p:nvGrpSpPr>
          <p:cNvPr id="62" name="Group 61"/>
          <p:cNvGrpSpPr/>
          <p:nvPr/>
        </p:nvGrpSpPr>
        <p:grpSpPr>
          <a:xfrm>
            <a:off x="4889837" y="2370414"/>
            <a:ext cx="953905" cy="851397"/>
            <a:chOff x="1866900" y="3377703"/>
            <a:chExt cx="953905" cy="851397"/>
          </a:xfrm>
        </p:grpSpPr>
        <p:sp>
          <p:nvSpPr>
            <p:cNvPr id="63" name="Rounded Rectangle 62"/>
            <p:cNvSpPr/>
            <p:nvPr/>
          </p:nvSpPr>
          <p:spPr>
            <a:xfrm>
              <a:off x="1866900" y="3377703"/>
              <a:ext cx="953905" cy="85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eravek"/>
                <a:cs typeface="Seravek"/>
              </a:endParaRPr>
            </a:p>
          </p:txBody>
        </p:sp>
        <p:cxnSp>
          <p:nvCxnSpPr>
            <p:cNvPr id="64" name="Straight Connector 63"/>
            <p:cNvCxnSpPr>
              <a:stCxn id="63" idx="0"/>
              <a:endCxn id="63" idx="2"/>
            </p:cNvCxnSpPr>
            <p:nvPr/>
          </p:nvCxnSpPr>
          <p:spPr>
            <a:xfrm>
              <a:off x="2343853" y="3377703"/>
              <a:ext cx="0" cy="8513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902696" y="3525431"/>
              <a:ext cx="239154" cy="553998"/>
            </a:xfrm>
            <a:prstGeom prst="rect">
              <a:avLst/>
            </a:prstGeom>
            <a:noFill/>
          </p:spPr>
          <p:txBody>
            <a:bodyPr wrap="square" rtlCol="0">
              <a:spAutoFit/>
            </a:bodyPr>
            <a:lstStyle/>
            <a:p>
              <a:r>
                <a:rPr lang="en-US" sz="3000" dirty="0">
                  <a:latin typeface="Seravek"/>
                  <a:cs typeface="Seravek"/>
                </a:rPr>
                <a:t>A</a:t>
              </a:r>
            </a:p>
          </p:txBody>
        </p:sp>
        <p:sp>
          <p:nvSpPr>
            <p:cNvPr id="66" name="TextBox 65"/>
            <p:cNvSpPr txBox="1"/>
            <p:nvPr/>
          </p:nvSpPr>
          <p:spPr>
            <a:xfrm>
              <a:off x="2369320" y="3525431"/>
              <a:ext cx="239154" cy="553998"/>
            </a:xfrm>
            <a:prstGeom prst="rect">
              <a:avLst/>
            </a:prstGeom>
            <a:noFill/>
          </p:spPr>
          <p:txBody>
            <a:bodyPr wrap="square" rtlCol="0">
              <a:spAutoFit/>
            </a:bodyPr>
            <a:lstStyle/>
            <a:p>
              <a:r>
                <a:rPr lang="en-US" sz="3000" dirty="0">
                  <a:latin typeface="Seravek"/>
                  <a:cs typeface="Seravek"/>
                </a:rPr>
                <a:t>2</a:t>
              </a:r>
            </a:p>
          </p:txBody>
        </p:sp>
      </p:grpSp>
      <p:cxnSp>
        <p:nvCxnSpPr>
          <p:cNvPr id="55" name="Straight Connector 54"/>
          <p:cNvCxnSpPr/>
          <p:nvPr/>
        </p:nvCxnSpPr>
        <p:spPr>
          <a:xfrm>
            <a:off x="7453975" y="5066774"/>
            <a:ext cx="1928896" cy="52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7453976" y="4572000"/>
            <a:ext cx="3990" cy="5006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7857826" y="4582438"/>
            <a:ext cx="2" cy="4843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8305799" y="4584385"/>
            <a:ext cx="1" cy="4829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076332" y="4521087"/>
            <a:ext cx="239154" cy="553998"/>
          </a:xfrm>
          <a:prstGeom prst="rect">
            <a:avLst/>
          </a:prstGeom>
          <a:noFill/>
        </p:spPr>
        <p:txBody>
          <a:bodyPr wrap="square" rtlCol="0">
            <a:spAutoFit/>
          </a:bodyPr>
          <a:lstStyle/>
          <a:p>
            <a:r>
              <a:rPr lang="en-US" sz="3000" dirty="0" smtClean="0">
                <a:latin typeface="Seravek"/>
                <a:cs typeface="Seravek"/>
              </a:rPr>
              <a:t>D</a:t>
            </a:r>
            <a:endParaRPr lang="en-US" sz="3000" dirty="0">
              <a:latin typeface="Seravek"/>
              <a:cs typeface="Seravek"/>
            </a:endParaRPr>
          </a:p>
        </p:txBody>
      </p:sp>
      <p:cxnSp>
        <p:nvCxnSpPr>
          <p:cNvPr id="10" name="Straight Arrow Connector 9"/>
          <p:cNvCxnSpPr>
            <a:stCxn id="106" idx="1"/>
            <a:endCxn id="63" idx="3"/>
          </p:cNvCxnSpPr>
          <p:nvPr/>
        </p:nvCxnSpPr>
        <p:spPr>
          <a:xfrm flipH="1" flipV="1">
            <a:off x="5843742" y="2796113"/>
            <a:ext cx="1244760" cy="38341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63" idx="1"/>
          </p:cNvCxnSpPr>
          <p:nvPr/>
        </p:nvCxnSpPr>
        <p:spPr>
          <a:xfrm flipH="1">
            <a:off x="4085119" y="2796113"/>
            <a:ext cx="804718" cy="127301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663388" y="5537947"/>
            <a:ext cx="10511118" cy="1104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latin typeface="Seravek"/>
                <a:cs typeface="Seravek"/>
              </a:rPr>
              <a:t>7 mm</a:t>
            </a:r>
            <a:r>
              <a:rPr lang="en-US" sz="3200" baseline="30000" dirty="0" smtClean="0">
                <a:latin typeface="Seravek"/>
                <a:cs typeface="Seravek"/>
              </a:rPr>
              <a:t>2 </a:t>
            </a:r>
            <a:r>
              <a:rPr lang="en-US" sz="3200" dirty="0" smtClean="0">
                <a:latin typeface="Seravek"/>
                <a:cs typeface="Seravek"/>
              </a:rPr>
              <a:t> area in a 16-nm library for a</a:t>
            </a:r>
          </a:p>
          <a:p>
            <a:pPr algn="ctr"/>
            <a:r>
              <a:rPr lang="en-US" sz="3200" dirty="0" smtClean="0">
                <a:latin typeface="Seravek"/>
                <a:cs typeface="Seravek"/>
              </a:rPr>
              <a:t>5-level programmable scheduler (4% overhead) </a:t>
            </a:r>
            <a:endParaRPr lang="en-US" sz="3200" dirty="0">
              <a:latin typeface="Seravek"/>
              <a:cs typeface="Seravek"/>
            </a:endParaRPr>
          </a:p>
        </p:txBody>
      </p:sp>
    </p:spTree>
    <p:custDataLst>
      <p:tags r:id="rId1"/>
    </p:custDataLst>
    <p:extLst>
      <p:ext uri="{BB962C8B-B14F-4D97-AF65-F5344CB8AC3E}">
        <p14:creationId xmlns:p14="http://schemas.microsoft.com/office/powerpoint/2010/main" val="348411344"/>
      </p:ext>
    </p:extLst>
  </p:cSld>
  <p:clrMapOvr>
    <a:masterClrMapping/>
  </p:clrMapOvr>
  <mc:AlternateContent xmlns:mc="http://schemas.openxmlformats.org/markup-compatibility/2006">
    <mc:Choice xmlns:p14="http://schemas.microsoft.com/office/powerpoint/2010/main" Requires="p14">
      <p:transition spd="slow" p14:dur="2000" advTm="109263"/>
    </mc:Choice>
    <mc:Fallback>
      <p:transition spd="slow" advTm="1092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1.45833E-6 1.85185E-6 L -0.23841 0.03449 " pathEditMode="relative" rAng="0" ptsTypes="AA">
                                      <p:cBhvr>
                                        <p:cTn id="16" dur="1000" fill="hold"/>
                                        <p:tgtEl>
                                          <p:spTgt spid="100"/>
                                        </p:tgtEl>
                                        <p:attrNameLst>
                                          <p:attrName>ppt_x</p:attrName>
                                          <p:attrName>ppt_y</p:attrName>
                                        </p:attrNameLst>
                                      </p:cBhvr>
                                      <p:rCtr x="-11927" y="1713"/>
                                    </p:animMotion>
                                  </p:childTnLst>
                                </p:cTn>
                              </p:par>
                              <p:par>
                                <p:cTn id="17" presetID="1" presetClass="exit" presetSubtype="0" fill="hold" grpId="1" nodeType="withEffect">
                                  <p:stCondLst>
                                    <p:cond delay="0"/>
                                  </p:stCondLst>
                                  <p:childTnLst>
                                    <p:set>
                                      <p:cBhvr>
                                        <p:cTn id="18" dur="1" fill="hold">
                                          <p:stCondLst>
                                            <p:cond delay="0"/>
                                          </p:stCondLst>
                                        </p:cTn>
                                        <p:tgtEl>
                                          <p:spTgt spid="9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5" presetClass="path" presetSubtype="0" accel="50000" decel="50000" fill="hold" nodeType="clickEffect">
                                  <p:stCondLst>
                                    <p:cond delay="0"/>
                                  </p:stCondLst>
                                  <p:childTnLst>
                                    <p:animMotion origin="layout" path="M -4.58333E-6 0 L -0.42473 -0.00185 " pathEditMode="relative" rAng="0" ptsTypes="AA">
                                      <p:cBhvr>
                                        <p:cTn id="30" dur="1000" fill="hold"/>
                                        <p:tgtEl>
                                          <p:spTgt spid="8"/>
                                        </p:tgtEl>
                                        <p:attrNameLst>
                                          <p:attrName>ppt_x</p:attrName>
                                          <p:attrName>ppt_y</p:attrName>
                                        </p:attrNameLst>
                                      </p:cBhvr>
                                      <p:rCtr x="-21237" y="-93"/>
                                    </p:animMotion>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5" presetClass="path" presetSubtype="0" accel="50000" decel="50000" fill="hold" nodeType="clickEffect">
                                  <p:stCondLst>
                                    <p:cond delay="0"/>
                                  </p:stCondLst>
                                  <p:childTnLst>
                                    <p:animMotion origin="layout" path="M -0.14532 3.7037E-7 L -0.14532 0.00023 " pathEditMode="relative" rAng="0" ptsTypes="AA">
                                      <p:cBhvr>
                                        <p:cTn id="44" dur="10" fill="hold"/>
                                        <p:tgtEl>
                                          <p:spTgt spid="4"/>
                                        </p:tgtEl>
                                        <p:attrNameLst>
                                          <p:attrName>ppt_x</p:attrName>
                                          <p:attrName>ppt_y</p:attrName>
                                        </p:attrNameLst>
                                      </p:cBhvr>
                                      <p:rCtr x="0" y="0"/>
                                    </p:animMotion>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6">
                                            <p:txEl>
                                              <p:pRg st="0" end="0"/>
                                            </p:txEl>
                                          </p:spTgt>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0.00014 -1.11111E-6 L -0.03632 0.0007 " pathEditMode="relative" rAng="0" ptsTypes="AA">
                                      <p:cBhvr>
                                        <p:cTn id="50" dur="10" fill="hold"/>
                                        <p:tgtEl>
                                          <p:spTgt spid="93">
                                            <p:txEl>
                                              <p:pRg st="0" end="0"/>
                                            </p:txEl>
                                          </p:spTgt>
                                        </p:tgtEl>
                                        <p:attrNameLst>
                                          <p:attrName>ppt_x</p:attrName>
                                          <p:attrName>ppt_y</p:attrName>
                                        </p:attrNameLst>
                                      </p:cBhvr>
                                      <p:rCtr x="-1823" y="23"/>
                                    </p:animMotion>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5" presetClass="path" presetSubtype="0" accel="50000" decel="50000" fill="hold" nodeType="clickEffect">
                                  <p:stCondLst>
                                    <p:cond delay="0"/>
                                  </p:stCondLst>
                                  <p:childTnLst>
                                    <p:animMotion origin="layout" path="M -2.91667E-6 3.7037E-7 L -0.09752 -0.00023 " pathEditMode="relative" rAng="0" ptsTypes="AA">
                                      <p:cBhvr>
                                        <p:cTn id="64" dur="500" fill="hold"/>
                                        <p:tgtEl>
                                          <p:spTgt spid="9"/>
                                        </p:tgtEl>
                                        <p:attrNameLst>
                                          <p:attrName>ppt_x</p:attrName>
                                          <p:attrName>ppt_y</p:attrName>
                                        </p:attrNameLst>
                                      </p:cBhvr>
                                      <p:rCtr x="-4883" y="-23"/>
                                    </p:animMotion>
                                  </p:childTnLst>
                                </p:cTn>
                              </p:par>
                              <p:par>
                                <p:cTn id="65" presetID="42" presetClass="path" presetSubtype="0" accel="50000" decel="50000" fill="hold" nodeType="withEffect">
                                  <p:stCondLst>
                                    <p:cond delay="0"/>
                                  </p:stCondLst>
                                  <p:childTnLst>
                                    <p:animMotion origin="layout" path="M 0.00053 0 L -0.15079 0.18588 " pathEditMode="relative" rAng="0" ptsTypes="AA">
                                      <p:cBhvr>
                                        <p:cTn id="66" dur="500" fill="hold"/>
                                        <p:tgtEl>
                                          <p:spTgt spid="62"/>
                                        </p:tgtEl>
                                        <p:attrNameLst>
                                          <p:attrName>ppt_x</p:attrName>
                                          <p:attrName>ppt_y</p:attrName>
                                        </p:attrNameLst>
                                      </p:cBhvr>
                                      <p:rCtr x="-7526" y="9838"/>
                                    </p:animMotion>
                                  </p:childTnLst>
                                </p:cTn>
                              </p:par>
                              <p:par>
                                <p:cTn id="67" presetID="1" presetClass="exit" presetSubtype="0" fill="hold" nodeType="withEffect">
                                  <p:stCondLst>
                                    <p:cond delay="0"/>
                                  </p:stCondLst>
                                  <p:childTnLst>
                                    <p:set>
                                      <p:cBhvr>
                                        <p:cTn id="68" dur="1" fill="hold">
                                          <p:stCondLst>
                                            <p:cond delay="0"/>
                                          </p:stCondLst>
                                        </p:cTn>
                                        <p:tgtEl>
                                          <p:spTgt spid="6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7" grpId="1" animBg="1"/>
      <p:bldP spid="99" grpId="0"/>
      <p:bldP spid="99" grpId="1"/>
      <p:bldP spid="100" grpId="0"/>
      <p:bldP spid="100" grpId="1"/>
      <p:bldP spid="61" grpId="0"/>
      <p:bldP spid="7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1325563"/>
          </a:xfrm>
        </p:spPr>
        <p:txBody>
          <a:bodyPr/>
          <a:lstStyle/>
          <a:p>
            <a:r>
              <a:rPr lang="en-US" dirty="0" smtClean="0">
                <a:latin typeface="Gadugi" panose="020B0502040204020203" pitchFamily="34" charset="0"/>
              </a:rPr>
              <a:t>Acknowledgements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solidFill>
                  <a:schemeClr val="accent5">
                    <a:lumMod val="75000"/>
                  </a:schemeClr>
                </a:solidFill>
                <a:latin typeface="Gadugi" panose="020B0502040204020203" pitchFamily="34" charset="0"/>
              </a:rPr>
              <a:t>MIT: </a:t>
            </a:r>
            <a:r>
              <a:rPr lang="en-US" dirty="0" err="1" smtClean="0">
                <a:latin typeface="Gadugi" panose="020B0502040204020203" pitchFamily="34" charset="0"/>
              </a:rPr>
              <a:t>Suvinay</a:t>
            </a:r>
            <a:r>
              <a:rPr lang="en-US" dirty="0" smtClean="0">
                <a:latin typeface="Gadugi" panose="020B0502040204020203" pitchFamily="34" charset="0"/>
              </a:rPr>
              <a:t> Subramanian,</a:t>
            </a:r>
            <a:r>
              <a:rPr lang="en-US" dirty="0" smtClean="0">
                <a:solidFill>
                  <a:schemeClr val="accent5">
                    <a:lumMod val="75000"/>
                  </a:schemeClr>
                </a:solidFill>
                <a:latin typeface="Gadugi" panose="020B0502040204020203" pitchFamily="34" charset="0"/>
              </a:rPr>
              <a:t> </a:t>
            </a:r>
            <a:r>
              <a:rPr lang="en-US" dirty="0" smtClean="0">
                <a:latin typeface="Gadugi" panose="020B0502040204020203" pitchFamily="34" charset="0"/>
              </a:rPr>
              <a:t>Hari </a:t>
            </a:r>
            <a:r>
              <a:rPr lang="en-US" dirty="0" err="1" smtClean="0">
                <a:latin typeface="Gadugi" panose="020B0502040204020203" pitchFamily="34" charset="0"/>
              </a:rPr>
              <a:t>Balakrishnan</a:t>
            </a:r>
            <a:r>
              <a:rPr lang="en-US" dirty="0" smtClean="0">
                <a:latin typeface="Gadugi" panose="020B0502040204020203" pitchFamily="34" charset="0"/>
              </a:rPr>
              <a:t>, Mohammad </a:t>
            </a:r>
            <a:r>
              <a:rPr lang="en-US" dirty="0" err="1" smtClean="0">
                <a:latin typeface="Gadugi" panose="020B0502040204020203" pitchFamily="34" charset="0"/>
              </a:rPr>
              <a:t>Alizadeh</a:t>
            </a:r>
            <a:endParaRPr lang="en-US" dirty="0" smtClean="0">
              <a:solidFill>
                <a:schemeClr val="accent5">
                  <a:lumMod val="75000"/>
                </a:schemeClr>
              </a:solidFill>
              <a:latin typeface="Gadugi" panose="020B0502040204020203" pitchFamily="34" charset="0"/>
            </a:endParaRPr>
          </a:p>
          <a:p>
            <a:r>
              <a:rPr lang="en-US" dirty="0" smtClean="0">
                <a:solidFill>
                  <a:schemeClr val="accent5">
                    <a:lumMod val="75000"/>
                  </a:schemeClr>
                </a:solidFill>
                <a:latin typeface="Gadugi" panose="020B0502040204020203" pitchFamily="34" charset="0"/>
              </a:rPr>
              <a:t>Barefoot Networks: </a:t>
            </a:r>
            <a:r>
              <a:rPr lang="en-US" dirty="0" err="1" smtClean="0">
                <a:latin typeface="Gadugi" panose="020B0502040204020203" pitchFamily="34" charset="0"/>
              </a:rPr>
              <a:t>Changhoon</a:t>
            </a:r>
            <a:r>
              <a:rPr lang="en-US" dirty="0" smtClean="0">
                <a:latin typeface="Gadugi" panose="020B0502040204020203" pitchFamily="34" charset="0"/>
              </a:rPr>
              <a:t> Kim, Anurag Agrawal, Steve Licking, </a:t>
            </a:r>
            <a:r>
              <a:rPr lang="en-US" dirty="0" smtClean="0"/>
              <a:t>Mihai </a:t>
            </a:r>
            <a:r>
              <a:rPr lang="en-US" dirty="0" err="1" smtClean="0"/>
              <a:t>Budiu</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Cisco Systems: </a:t>
            </a:r>
            <a:r>
              <a:rPr lang="en-US" dirty="0" smtClean="0">
                <a:latin typeface="Gadugi" panose="020B0502040204020203" pitchFamily="34" charset="0"/>
              </a:rPr>
              <a:t>Shang-</a:t>
            </a:r>
            <a:r>
              <a:rPr lang="en-US" dirty="0" err="1" smtClean="0">
                <a:latin typeface="Gadugi" panose="020B0502040204020203" pitchFamily="34" charset="0"/>
              </a:rPr>
              <a:t>Tse</a:t>
            </a:r>
            <a:r>
              <a:rPr lang="en-US" dirty="0" smtClean="0">
                <a:latin typeface="Gadugi" panose="020B0502040204020203" pitchFamily="34" charset="0"/>
              </a:rPr>
              <a:t> Chuang, Sharad </a:t>
            </a:r>
            <a:r>
              <a:rPr lang="en-US" dirty="0" err="1" smtClean="0">
                <a:latin typeface="Gadugi" panose="020B0502040204020203" pitchFamily="34" charset="0"/>
              </a:rPr>
              <a:t>Chole</a:t>
            </a:r>
            <a:r>
              <a:rPr lang="en-US" dirty="0" smtClean="0">
                <a:latin typeface="Gadugi" panose="020B0502040204020203" pitchFamily="34" charset="0"/>
              </a:rPr>
              <a:t>, Tom </a:t>
            </a:r>
            <a:r>
              <a:rPr lang="en-US" dirty="0" err="1" smtClean="0">
                <a:latin typeface="Gadugi" panose="020B0502040204020203" pitchFamily="34" charset="0"/>
              </a:rPr>
              <a:t>Edsall</a:t>
            </a:r>
            <a:endParaRPr lang="en-US" dirty="0" smtClean="0">
              <a:latin typeface="Gadugi" panose="020B0502040204020203" pitchFamily="34" charset="0"/>
            </a:endParaRPr>
          </a:p>
          <a:p>
            <a:r>
              <a:rPr lang="en-US" dirty="0" smtClean="0">
                <a:solidFill>
                  <a:schemeClr val="accent5">
                    <a:lumMod val="75000"/>
                  </a:schemeClr>
                </a:solidFill>
                <a:latin typeface="Gadugi" panose="020B0502040204020203" pitchFamily="34" charset="0"/>
              </a:rPr>
              <a:t>Microsoft Research: </a:t>
            </a:r>
            <a:r>
              <a:rPr lang="en-US" dirty="0" smtClean="0">
                <a:latin typeface="Gadugi" panose="020B0502040204020203" pitchFamily="34" charset="0"/>
              </a:rPr>
              <a:t>George Varghese</a:t>
            </a:r>
          </a:p>
          <a:p>
            <a:r>
              <a:rPr lang="en-US" dirty="0" smtClean="0">
                <a:solidFill>
                  <a:schemeClr val="accent5">
                    <a:lumMod val="75000"/>
                  </a:schemeClr>
                </a:solidFill>
                <a:latin typeface="Gadugi" panose="020B0502040204020203" pitchFamily="34" charset="0"/>
              </a:rPr>
              <a:t>Stanford University: </a:t>
            </a:r>
            <a:r>
              <a:rPr lang="en-US" dirty="0" err="1" smtClean="0">
                <a:latin typeface="Gadugi" panose="020B0502040204020203" pitchFamily="34" charset="0"/>
              </a:rPr>
              <a:t>Sachin</a:t>
            </a:r>
            <a:r>
              <a:rPr lang="en-US" dirty="0" smtClean="0">
                <a:latin typeface="Gadugi" panose="020B0502040204020203" pitchFamily="34" charset="0"/>
              </a:rPr>
              <a:t> </a:t>
            </a:r>
            <a:r>
              <a:rPr lang="en-US" dirty="0" err="1" smtClean="0">
                <a:latin typeface="Gadugi" panose="020B0502040204020203" pitchFamily="34" charset="0"/>
              </a:rPr>
              <a:t>Katti</a:t>
            </a:r>
            <a:r>
              <a:rPr lang="en-US" dirty="0" smtClean="0">
                <a:latin typeface="Gadugi" panose="020B0502040204020203" pitchFamily="34" charset="0"/>
              </a:rPr>
              <a:t>, Nick McKeown</a:t>
            </a:r>
          </a:p>
          <a:p>
            <a:r>
              <a:rPr lang="en-US" dirty="0" smtClean="0">
                <a:solidFill>
                  <a:schemeClr val="accent5">
                    <a:lumMod val="75000"/>
                  </a:schemeClr>
                </a:solidFill>
                <a:latin typeface="Gadugi" panose="020B0502040204020203" pitchFamily="34" charset="0"/>
              </a:rPr>
              <a:t>University of Washington: </a:t>
            </a:r>
            <a:r>
              <a:rPr lang="en-US" dirty="0" smtClean="0">
                <a:latin typeface="Gadugi" panose="020B0502040204020203" pitchFamily="34" charset="0"/>
              </a:rPr>
              <a:t>Alvin Cheung</a:t>
            </a:r>
            <a:endParaRPr lang="en-US" dirty="0">
              <a:latin typeface="Gadugi" panose="020B0502040204020203" pitchFamily="34" charset="0"/>
            </a:endParaRPr>
          </a:p>
        </p:txBody>
      </p:sp>
    </p:spTree>
    <p:extLst>
      <p:ext uri="{BB962C8B-B14F-4D97-AF65-F5344CB8AC3E}">
        <p14:creationId xmlns:p14="http://schemas.microsoft.com/office/powerpoint/2010/main" val="1772098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Recent activity in the area</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t>2008--2013: </a:t>
            </a:r>
            <a:r>
              <a:rPr lang="en-US" dirty="0" err="1" smtClean="0"/>
              <a:t>OpenFlow</a:t>
            </a:r>
            <a:r>
              <a:rPr lang="en-US" dirty="0" smtClean="0"/>
              <a:t>: Specify router-to-router connectivity</a:t>
            </a:r>
          </a:p>
          <a:p>
            <a:endParaRPr lang="en-US" dirty="0"/>
          </a:p>
          <a:p>
            <a:r>
              <a:rPr lang="en-US" dirty="0" smtClean="0"/>
              <a:t>2013--now: Programmable router chips (</a:t>
            </a:r>
            <a:r>
              <a:rPr lang="en-US" dirty="0" err="1" smtClean="0"/>
              <a:t>Barefoot’s</a:t>
            </a:r>
            <a:r>
              <a:rPr lang="en-US" dirty="0" smtClean="0"/>
              <a:t> Tofino, Intel’s </a:t>
            </a:r>
            <a:r>
              <a:rPr lang="en-US" dirty="0" err="1" smtClean="0"/>
              <a:t>FlexPipe</a:t>
            </a:r>
            <a:r>
              <a:rPr lang="en-US" dirty="0" smtClean="0"/>
              <a:t>, Cavium’s </a:t>
            </a:r>
            <a:r>
              <a:rPr lang="en-US" dirty="0" err="1" smtClean="0"/>
              <a:t>Xpliant</a:t>
            </a:r>
            <a:r>
              <a:rPr lang="en-US" dirty="0" smtClean="0"/>
              <a:t>), programming </a:t>
            </a:r>
            <a:r>
              <a:rPr lang="en-US" dirty="0"/>
              <a:t>l</a:t>
            </a:r>
            <a:r>
              <a:rPr lang="en-US" dirty="0" smtClean="0">
                <a:latin typeface="Gadugi" panose="020B0502040204020203" pitchFamily="34" charset="0"/>
              </a:rPr>
              <a:t>anguages (P4)</a:t>
            </a:r>
          </a:p>
          <a:p>
            <a:endParaRPr lang="en-US" dirty="0" smtClean="0"/>
          </a:p>
          <a:p>
            <a:r>
              <a:rPr lang="en-US" dirty="0" smtClean="0"/>
              <a:t>Router chip programmability is still nascent</a:t>
            </a:r>
          </a:p>
          <a:p>
            <a:pPr lvl="1"/>
            <a:r>
              <a:rPr lang="en-US" dirty="0" smtClean="0"/>
              <a:t>Goal: feature parity with legacy routers without baking in features</a:t>
            </a:r>
          </a:p>
          <a:p>
            <a:pPr lvl="1"/>
            <a:r>
              <a:rPr lang="en-US" dirty="0" smtClean="0"/>
              <a:t>Basic header manipulation; recognize new protocol formats</a:t>
            </a:r>
            <a:endParaRPr lang="en-US" dirty="0"/>
          </a:p>
        </p:txBody>
      </p:sp>
    </p:spTree>
    <p:extLst>
      <p:ext uri="{BB962C8B-B14F-4D97-AF65-F5344CB8AC3E}">
        <p14:creationId xmlns:p14="http://schemas.microsoft.com/office/powerpoint/2010/main" val="17985715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pipelining in one slide</a:t>
            </a:r>
            <a:endParaRPr lang="en-US" dirty="0"/>
          </a:p>
        </p:txBody>
      </p:sp>
      <p:sp>
        <p:nvSpPr>
          <p:cNvPr id="3" name="Content Placeholder 2"/>
          <p:cNvSpPr>
            <a:spLocks noGrp="1"/>
          </p:cNvSpPr>
          <p:nvPr>
            <p:ph idx="1"/>
          </p:nvPr>
        </p:nvSpPr>
        <p:spPr>
          <a:xfrm>
            <a:off x="838200" y="1825625"/>
            <a:ext cx="11239500" cy="4351338"/>
          </a:xfrm>
        </p:spPr>
        <p:txBody>
          <a:bodyPr>
            <a:normAutofit lnSpcReduction="10000"/>
          </a:bodyPr>
          <a:lstStyle/>
          <a:p>
            <a:r>
              <a:rPr lang="en-US" dirty="0" smtClean="0"/>
              <a:t>Goal: if each stage runs atomically, transaction must run atomically</a:t>
            </a:r>
          </a:p>
          <a:p>
            <a:pPr lvl="1"/>
            <a:endParaRPr lang="en-US" dirty="0"/>
          </a:p>
          <a:p>
            <a:r>
              <a:rPr lang="en-US" dirty="0" smtClean="0"/>
              <a:t>Easy without state: only </a:t>
            </a:r>
            <a:r>
              <a:rPr lang="en-US" b="1" i="1" dirty="0" smtClean="0"/>
              <a:t>intra-packet </a:t>
            </a:r>
            <a:r>
              <a:rPr lang="en-US" dirty="0" smtClean="0"/>
              <a:t>dependencies</a:t>
            </a:r>
          </a:p>
          <a:p>
            <a:pPr lvl="1"/>
            <a:r>
              <a:rPr lang="en-US" dirty="0" smtClean="0"/>
              <a:t>Perform depth-first search on DAG</a:t>
            </a:r>
            <a:r>
              <a:rPr lang="en-US" dirty="0"/>
              <a:t> </a:t>
            </a:r>
            <a:r>
              <a:rPr lang="en-US" dirty="0" smtClean="0"/>
              <a:t>of intra-packet dependencies</a:t>
            </a:r>
          </a:p>
          <a:p>
            <a:pPr lvl="1"/>
            <a:r>
              <a:rPr lang="en-US" dirty="0"/>
              <a:t>A</a:t>
            </a:r>
            <a:r>
              <a:rPr lang="en-US" dirty="0" smtClean="0"/>
              <a:t>ll nodes at the same depth belong to the same pipeline stage</a:t>
            </a:r>
          </a:p>
          <a:p>
            <a:endParaRPr lang="en-US" dirty="0"/>
          </a:p>
          <a:p>
            <a:r>
              <a:rPr lang="en-US" dirty="0" smtClean="0"/>
              <a:t>State causes </a:t>
            </a:r>
            <a:r>
              <a:rPr lang="en-US" b="1" i="1" dirty="0" smtClean="0"/>
              <a:t>inter-packet</a:t>
            </a:r>
            <a:r>
              <a:rPr lang="en-US" dirty="0" smtClean="0"/>
              <a:t> dependencies</a:t>
            </a:r>
          </a:p>
          <a:p>
            <a:pPr lvl="1"/>
            <a:r>
              <a:rPr lang="en-US" dirty="0" smtClean="0"/>
              <a:t>Cycles in dep. graph: state read must follow write from previous packet.</a:t>
            </a:r>
          </a:p>
          <a:p>
            <a:pPr lvl="1"/>
            <a:r>
              <a:rPr lang="en-US" dirty="0" smtClean="0"/>
              <a:t>Find strongly connected components; contract SCCs to single nodes</a:t>
            </a:r>
          </a:p>
          <a:p>
            <a:pPr lvl="1"/>
            <a:r>
              <a:rPr lang="en-US" dirty="0" smtClean="0"/>
              <a:t>Depth-first search on resulting DAG</a:t>
            </a:r>
          </a:p>
        </p:txBody>
      </p:sp>
    </p:spTree>
    <p:extLst>
      <p:ext uri="{BB962C8B-B14F-4D97-AF65-F5344CB8AC3E}">
        <p14:creationId xmlns:p14="http://schemas.microsoft.com/office/powerpoint/2010/main" val="17523224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44200" cy="1325563"/>
          </a:xfrm>
        </p:spPr>
        <p:txBody>
          <a:bodyPr/>
          <a:lstStyle/>
          <a:p>
            <a:r>
              <a:rPr lang="en-US" dirty="0" smtClean="0"/>
              <a:t>Future work: An era of specialized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With Moore’s law ending, hardware specialization is a necessity</a:t>
            </a:r>
          </a:p>
          <a:p>
            <a:pPr lvl="1"/>
            <a:r>
              <a:rPr lang="en-US" sz="2600" dirty="0" smtClean="0"/>
              <a:t>Video encoding, graphics, machine learning, bitcoin mining, </a:t>
            </a:r>
            <a:r>
              <a:rPr lang="is-IS" sz="2600" dirty="0" smtClean="0"/>
              <a:t>…</a:t>
            </a:r>
            <a:endParaRPr lang="en-US" sz="2600" dirty="0" smtClean="0"/>
          </a:p>
          <a:p>
            <a:pPr lvl="1"/>
            <a:endParaRPr lang="en-US" dirty="0"/>
          </a:p>
          <a:p>
            <a:r>
              <a:rPr lang="en-US" dirty="0" smtClean="0"/>
              <a:t>Recurring tension between programmability and specialization</a:t>
            </a:r>
          </a:p>
          <a:p>
            <a:endParaRPr lang="en-US" dirty="0"/>
          </a:p>
          <a:p>
            <a:pPr marL="228600" lvl="1">
              <a:spcBef>
                <a:spcPts val="1000"/>
              </a:spcBef>
            </a:pPr>
            <a:r>
              <a:rPr lang="en-US" sz="2800" dirty="0" smtClean="0"/>
              <a:t>Simple question: How </a:t>
            </a:r>
            <a:r>
              <a:rPr lang="en-US" sz="2800" dirty="0"/>
              <a:t>do we </a:t>
            </a:r>
            <a:r>
              <a:rPr lang="en-US" sz="2800" dirty="0" smtClean="0"/>
              <a:t>design </a:t>
            </a:r>
            <a:r>
              <a:rPr lang="en-US" sz="2800" dirty="0"/>
              <a:t>a </a:t>
            </a:r>
            <a:r>
              <a:rPr lang="en-US" sz="2800" dirty="0" smtClean="0"/>
              <a:t>cluster </a:t>
            </a:r>
            <a:r>
              <a:rPr lang="en-US" sz="2800" dirty="0"/>
              <a:t>of processors and </a:t>
            </a:r>
            <a:r>
              <a:rPr lang="en-US" sz="2800" dirty="0" smtClean="0"/>
              <a:t>accelerators for (machine learning / video encoding / </a:t>
            </a:r>
            <a:r>
              <a:rPr lang="is-IS" sz="2800" dirty="0" smtClean="0"/>
              <a:t>…)</a:t>
            </a:r>
            <a:r>
              <a:rPr lang="en-US" sz="2800" dirty="0" smtClean="0"/>
              <a:t>?</a:t>
            </a:r>
          </a:p>
          <a:p>
            <a:pPr marL="228600" lvl="1">
              <a:spcBef>
                <a:spcPts val="1000"/>
              </a:spcBef>
            </a:pPr>
            <a:endParaRPr lang="en-US" sz="2800" dirty="0"/>
          </a:p>
          <a:p>
            <a:pPr marL="228600" lvl="1">
              <a:spcBef>
                <a:spcPts val="1000"/>
              </a:spcBef>
            </a:pPr>
            <a:r>
              <a:rPr lang="en-US" sz="2800" dirty="0" smtClean="0"/>
              <a:t>Requires synthesizing ideas </a:t>
            </a:r>
            <a:r>
              <a:rPr lang="en-US" sz="2800" dirty="0"/>
              <a:t>from </a:t>
            </a:r>
            <a:r>
              <a:rPr lang="en-US" sz="2800" dirty="0" smtClean="0"/>
              <a:t>languages</a:t>
            </a:r>
            <a:r>
              <a:rPr lang="en-US" sz="2800" dirty="0"/>
              <a:t>, compilers, hardware, </a:t>
            </a:r>
            <a:r>
              <a:rPr lang="en-US" sz="2800" dirty="0" smtClean="0"/>
              <a:t>and networking</a:t>
            </a:r>
          </a:p>
          <a:p>
            <a:pPr lvl="1"/>
            <a:endParaRPr lang="en-US" dirty="0" smtClean="0"/>
          </a:p>
          <a:p>
            <a:pPr lvl="2"/>
            <a:endParaRPr lang="en-US" dirty="0" smtClean="0"/>
          </a:p>
        </p:txBody>
      </p:sp>
    </p:spTree>
    <p:extLst>
      <p:ext uri="{BB962C8B-B14F-4D97-AF65-F5344CB8AC3E}">
        <p14:creationId xmlns:p14="http://schemas.microsoft.com/office/powerpoint/2010/main" val="13494331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Early routers</a:t>
            </a:r>
            <a:endParaRPr lang="en-US" dirty="0">
              <a:latin typeface="Gadugi" panose="020B0502040204020203" pitchFamily="34" charset="0"/>
            </a:endParaRPr>
          </a:p>
        </p:txBody>
      </p:sp>
      <p:sp>
        <p:nvSpPr>
          <p:cNvPr id="5" name="Content Placeholder 4"/>
          <p:cNvSpPr>
            <a:spLocks noGrp="1"/>
          </p:cNvSpPr>
          <p:nvPr>
            <p:ph idx="1"/>
          </p:nvPr>
        </p:nvSpPr>
        <p:spPr/>
        <p:txBody>
          <a:bodyPr/>
          <a:lstStyle/>
          <a:p>
            <a:r>
              <a:rPr lang="en-US" dirty="0" smtClean="0">
                <a:latin typeface="Gadugi" panose="020B0502040204020203" pitchFamily="34" charset="0"/>
              </a:rPr>
              <a:t>Early routers </a:t>
            </a:r>
            <a:r>
              <a:rPr lang="en-US" dirty="0" smtClean="0"/>
              <a:t>were eminently programmable</a:t>
            </a:r>
            <a:r>
              <a:rPr lang="en-US" dirty="0" smtClean="0">
                <a:latin typeface="Gadugi" panose="020B0502040204020203" pitchFamily="34" charset="0"/>
              </a:rPr>
              <a:t> minicomputers</a:t>
            </a:r>
          </a:p>
          <a:p>
            <a:pPr lvl="1"/>
            <a:r>
              <a:rPr lang="en-US" dirty="0" smtClean="0">
                <a:latin typeface="Gadugi" panose="020B0502040204020203" pitchFamily="34" charset="0"/>
              </a:rPr>
              <a:t>IMPs (1969): Honeywell DDP-516 950 Kbit/s (The IMP paper)</a:t>
            </a:r>
          </a:p>
          <a:p>
            <a:pPr lvl="1"/>
            <a:r>
              <a:rPr lang="en-US" dirty="0"/>
              <a:t>MIT C gateway (1980-1982): 500 Kbit/s on M68K (</a:t>
            </a:r>
            <a:r>
              <a:rPr lang="en-US" dirty="0" err="1"/>
              <a:t>Lixia</a:t>
            </a:r>
            <a:r>
              <a:rPr lang="en-US" dirty="0"/>
              <a:t> Zhang’s paper</a:t>
            </a:r>
            <a:r>
              <a:rPr lang="en-US" dirty="0" smtClean="0"/>
              <a:t>)</a:t>
            </a:r>
            <a:endParaRPr lang="en-US" dirty="0" smtClean="0">
              <a:latin typeface="Gadugi" panose="020B0502040204020203" pitchFamily="34" charset="0"/>
            </a:endParaRPr>
          </a:p>
          <a:p>
            <a:pPr lvl="1"/>
            <a:r>
              <a:rPr lang="en-US" dirty="0" err="1" smtClean="0">
                <a:latin typeface="Gadugi" panose="020B0502040204020203" pitchFamily="34" charset="0"/>
              </a:rPr>
              <a:t>Fuzzballs</a:t>
            </a:r>
            <a:r>
              <a:rPr lang="en-US" dirty="0" smtClean="0">
                <a:latin typeface="Gadugi" panose="020B0502040204020203" pitchFamily="34" charset="0"/>
              </a:rPr>
              <a:t> (1971-1991): Most known for use on the NSFNET Phase-1 Backbone Network (1986-88): DEC PDP-11/73: 400 Kbit/s (Mill’s paper from SIGCOMM 88)</a:t>
            </a:r>
          </a:p>
          <a:p>
            <a:pPr lvl="1"/>
            <a:r>
              <a:rPr lang="en-US" dirty="0" smtClean="0">
                <a:latin typeface="Gadugi" panose="020B0502040204020203" pitchFamily="34" charset="0"/>
              </a:rPr>
              <a:t>Stanford multiprotocol router (1981): DEC PDP 11 / Motorola 68000</a:t>
            </a:r>
          </a:p>
          <a:p>
            <a:pPr lvl="1"/>
            <a:r>
              <a:rPr lang="en-US" dirty="0" err="1" smtClean="0"/>
              <a:t>Proteon</a:t>
            </a:r>
            <a:r>
              <a:rPr lang="en-US" dirty="0" smtClean="0"/>
              <a:t> </a:t>
            </a:r>
            <a:r>
              <a:rPr lang="en-US" dirty="0"/>
              <a:t>(1985): 80 </a:t>
            </a:r>
            <a:r>
              <a:rPr lang="en-US" dirty="0" smtClean="0"/>
              <a:t>Mbit/s</a:t>
            </a:r>
            <a:r>
              <a:rPr lang="en-US" dirty="0"/>
              <a:t> </a:t>
            </a:r>
            <a:r>
              <a:rPr lang="en-US" dirty="0" smtClean="0"/>
              <a:t>(http</a:t>
            </a:r>
            <a:r>
              <a:rPr lang="en-US" dirty="0"/>
              <a:t>://</a:t>
            </a:r>
            <a:r>
              <a:rPr lang="en-US" dirty="0" err="1"/>
              <a:t>www.historyofcomputercommunications.info</a:t>
            </a:r>
            <a:r>
              <a:rPr lang="en-US" dirty="0"/>
              <a:t>/Book/12/12.22_Proteon.html#_</a:t>
            </a:r>
            <a:r>
              <a:rPr lang="en-US" dirty="0" smtClean="0"/>
              <a:t>ftn3)</a:t>
            </a:r>
            <a:endParaRPr lang="en-US" dirty="0">
              <a:latin typeface="Gadugi" panose="020B0502040204020203" pitchFamily="34" charset="0"/>
            </a:endParaRPr>
          </a:p>
          <a:p>
            <a:pPr lvl="1"/>
            <a:endParaRPr lang="en-US" dirty="0" smtClean="0">
              <a:latin typeface="Gadugi" panose="020B0502040204020203" pitchFamily="34" charset="0"/>
            </a:endParaRPr>
          </a:p>
          <a:p>
            <a:pPr lvl="1"/>
            <a:endParaRPr lang="en-US" dirty="0" smtClean="0">
              <a:latin typeface="Gadugi" panose="020B0502040204020203" pitchFamily="34" charset="0"/>
            </a:endParaRPr>
          </a:p>
          <a:p>
            <a:pPr lvl="1"/>
            <a:endParaRPr lang="en-US" dirty="0">
              <a:latin typeface="Gadugi" panose="020B0502040204020203" pitchFamily="34" charset="0"/>
            </a:endParaRPr>
          </a:p>
        </p:txBody>
      </p:sp>
    </p:spTree>
    <p:extLst>
      <p:ext uri="{BB962C8B-B14F-4D97-AF65-F5344CB8AC3E}">
        <p14:creationId xmlns:p14="http://schemas.microsoft.com/office/powerpoint/2010/main" val="112445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sp>
        <p:nvSpPr>
          <p:cNvPr id="658" name="Rounded Rectangle 657"/>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ounded Rectangle 658"/>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495800" y="2057400"/>
            <a:ext cx="7362551" cy="2857500"/>
            <a:chOff x="4495800" y="2057400"/>
            <a:chExt cx="7362551" cy="2857500"/>
          </a:xfrm>
        </p:grpSpPr>
        <p:cxnSp>
          <p:nvCxnSpPr>
            <p:cNvPr id="498" name="Straight Connector 497"/>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499" name="Straight Arrow Connector 498"/>
            <p:cNvCxnSpPr>
              <a:stCxn id="647" idx="3"/>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500" name="TextBox 499"/>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501" name="Rectangle 50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02" name="Straight Connector 501"/>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3" name="Straight Connector 502"/>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4" name="Straight Connector 503"/>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05" name="Straight Connector 504"/>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658100" y="2485417"/>
              <a:ext cx="1028700" cy="2429483"/>
              <a:chOff x="6328244" y="2415536"/>
              <a:chExt cx="1181100" cy="3077267"/>
            </a:xfrm>
          </p:grpSpPr>
          <p:sp>
            <p:nvSpPr>
              <p:cNvPr id="507" name="Rectangle 506"/>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508" name="Group 65"/>
              <p:cNvGrpSpPr/>
              <p:nvPr/>
            </p:nvGrpSpPr>
            <p:grpSpPr>
              <a:xfrm>
                <a:off x="6749312" y="3009900"/>
                <a:ext cx="527788" cy="298464"/>
                <a:chOff x="7660968" y="1751777"/>
                <a:chExt cx="1040580" cy="450645"/>
              </a:xfrm>
            </p:grpSpPr>
            <p:sp>
              <p:nvSpPr>
                <p:cNvPr id="521" name="Freeform 520"/>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22" name="Straight Connector 521"/>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3" name="Straight Connector 522"/>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09" name="Group 70"/>
              <p:cNvGrpSpPr/>
              <p:nvPr/>
            </p:nvGrpSpPr>
            <p:grpSpPr>
              <a:xfrm>
                <a:off x="6749312" y="3511536"/>
                <a:ext cx="527788" cy="298464"/>
                <a:chOff x="7660968" y="1751777"/>
                <a:chExt cx="1040580" cy="450645"/>
              </a:xfrm>
            </p:grpSpPr>
            <p:sp>
              <p:nvSpPr>
                <p:cNvPr id="518" name="Freeform 51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9" name="Straight Connector 51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0" name="Straight Connector 51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0" name="Group 65"/>
              <p:cNvGrpSpPr/>
              <p:nvPr/>
            </p:nvGrpSpPr>
            <p:grpSpPr>
              <a:xfrm>
                <a:off x="6749312" y="4006836"/>
                <a:ext cx="527788" cy="298464"/>
                <a:chOff x="7660968" y="1751777"/>
                <a:chExt cx="1040580" cy="450645"/>
              </a:xfrm>
            </p:grpSpPr>
            <p:sp>
              <p:nvSpPr>
                <p:cNvPr id="515" name="Freeform 51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6" name="Straight Connector 51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7" name="Straight Connector 51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11" name="Group 70"/>
              <p:cNvGrpSpPr/>
              <p:nvPr/>
            </p:nvGrpSpPr>
            <p:grpSpPr>
              <a:xfrm>
                <a:off x="6749312" y="4502136"/>
                <a:ext cx="527788" cy="298464"/>
                <a:chOff x="7660968" y="1751777"/>
                <a:chExt cx="1040580" cy="450645"/>
              </a:xfrm>
            </p:grpSpPr>
            <p:sp>
              <p:nvSpPr>
                <p:cNvPr id="512" name="Freeform 51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13" name="Straight Connector 51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4" name="Straight Connector 51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524" name="Group 523"/>
            <p:cNvGrpSpPr/>
            <p:nvPr/>
          </p:nvGrpSpPr>
          <p:grpSpPr>
            <a:xfrm>
              <a:off x="4495800" y="2245468"/>
              <a:ext cx="2542902" cy="307232"/>
              <a:chOff x="1866900" y="2628900"/>
              <a:chExt cx="4419600" cy="190500"/>
            </a:xfrm>
          </p:grpSpPr>
          <p:cxnSp>
            <p:nvCxnSpPr>
              <p:cNvPr id="525" name="Straight Connector 52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6" name="Straight Connector 52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7" name="Straight Connector 52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28" name="TextBox 527"/>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529" name="Group 528"/>
            <p:cNvGrpSpPr/>
            <p:nvPr/>
          </p:nvGrpSpPr>
          <p:grpSpPr>
            <a:xfrm>
              <a:off x="4525736" y="2755360"/>
              <a:ext cx="460100" cy="1858540"/>
              <a:chOff x="2578040" y="3378571"/>
              <a:chExt cx="307964" cy="1914158"/>
            </a:xfrm>
          </p:grpSpPr>
          <p:grpSp>
            <p:nvGrpSpPr>
              <p:cNvPr id="530" name="Group 529"/>
              <p:cNvGrpSpPr/>
              <p:nvPr/>
            </p:nvGrpSpPr>
            <p:grpSpPr>
              <a:xfrm>
                <a:off x="2578040" y="3378571"/>
                <a:ext cx="307964" cy="231771"/>
                <a:chOff x="4390685" y="1687844"/>
                <a:chExt cx="307964" cy="231771"/>
              </a:xfrm>
            </p:grpSpPr>
            <p:sp>
              <p:nvSpPr>
                <p:cNvPr id="546" name="Trapezoid 5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47" name="Straight Connector 5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1" name="Group 530"/>
              <p:cNvGrpSpPr/>
              <p:nvPr/>
            </p:nvGrpSpPr>
            <p:grpSpPr>
              <a:xfrm>
                <a:off x="2578040" y="3709142"/>
                <a:ext cx="307964" cy="231771"/>
                <a:chOff x="4390685" y="1687844"/>
                <a:chExt cx="307964" cy="231771"/>
              </a:xfrm>
            </p:grpSpPr>
            <p:sp>
              <p:nvSpPr>
                <p:cNvPr id="544" name="Trapezoid 5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5" name="Straight Connector 5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2" name="Group 531"/>
              <p:cNvGrpSpPr/>
              <p:nvPr/>
            </p:nvGrpSpPr>
            <p:grpSpPr>
              <a:xfrm>
                <a:off x="2578040" y="4038600"/>
                <a:ext cx="307964" cy="231771"/>
                <a:chOff x="4390685" y="1687844"/>
                <a:chExt cx="307964" cy="231771"/>
              </a:xfrm>
            </p:grpSpPr>
            <p:sp>
              <p:nvSpPr>
                <p:cNvPr id="542" name="Trapezoid 5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3" name="Straight Connector 5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3" name="Group 532"/>
              <p:cNvGrpSpPr/>
              <p:nvPr/>
            </p:nvGrpSpPr>
            <p:grpSpPr>
              <a:xfrm>
                <a:off x="2578040" y="4381500"/>
                <a:ext cx="307964" cy="231771"/>
                <a:chOff x="4390685" y="1687844"/>
                <a:chExt cx="307964" cy="231771"/>
              </a:xfrm>
            </p:grpSpPr>
            <p:sp>
              <p:nvSpPr>
                <p:cNvPr id="540" name="Trapezoid 5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41" name="Straight Connector 5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4" name="Group 533"/>
              <p:cNvGrpSpPr/>
              <p:nvPr/>
            </p:nvGrpSpPr>
            <p:grpSpPr>
              <a:xfrm>
                <a:off x="2578040" y="4712071"/>
                <a:ext cx="307964" cy="231771"/>
                <a:chOff x="4390685" y="1687844"/>
                <a:chExt cx="307964" cy="231771"/>
              </a:xfrm>
            </p:grpSpPr>
            <p:sp>
              <p:nvSpPr>
                <p:cNvPr id="538" name="Trapezoid 5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9" name="Straight Connector 5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35" name="Group 534"/>
              <p:cNvGrpSpPr/>
              <p:nvPr/>
            </p:nvGrpSpPr>
            <p:grpSpPr>
              <a:xfrm>
                <a:off x="2578040" y="5060958"/>
                <a:ext cx="307964" cy="231771"/>
                <a:chOff x="4390685" y="1687844"/>
                <a:chExt cx="307964" cy="231771"/>
              </a:xfrm>
            </p:grpSpPr>
            <p:sp>
              <p:nvSpPr>
                <p:cNvPr id="536" name="Trapezoid 5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37" name="Straight Connector 5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48" name="Rectangle 547"/>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49" name="Group 548"/>
            <p:cNvGrpSpPr/>
            <p:nvPr/>
          </p:nvGrpSpPr>
          <p:grpSpPr>
            <a:xfrm>
              <a:off x="5363391" y="2755360"/>
              <a:ext cx="460100" cy="1858540"/>
              <a:chOff x="2578040" y="3378571"/>
              <a:chExt cx="307964" cy="1914158"/>
            </a:xfrm>
          </p:grpSpPr>
          <p:grpSp>
            <p:nvGrpSpPr>
              <p:cNvPr id="550" name="Group 549"/>
              <p:cNvGrpSpPr/>
              <p:nvPr/>
            </p:nvGrpSpPr>
            <p:grpSpPr>
              <a:xfrm>
                <a:off x="2578040" y="3378571"/>
                <a:ext cx="307964" cy="231771"/>
                <a:chOff x="4390685" y="1687844"/>
                <a:chExt cx="307964" cy="231771"/>
              </a:xfrm>
            </p:grpSpPr>
            <p:sp>
              <p:nvSpPr>
                <p:cNvPr id="566" name="Trapezoid 5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67" name="Straight Connector 56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1" name="Group 550"/>
              <p:cNvGrpSpPr/>
              <p:nvPr/>
            </p:nvGrpSpPr>
            <p:grpSpPr>
              <a:xfrm>
                <a:off x="2578040" y="3709142"/>
                <a:ext cx="307964" cy="231771"/>
                <a:chOff x="4390685" y="1687844"/>
                <a:chExt cx="307964" cy="231771"/>
              </a:xfrm>
            </p:grpSpPr>
            <p:sp>
              <p:nvSpPr>
                <p:cNvPr id="564" name="Trapezoid 5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5" name="Straight Connector 5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2" name="Group 551"/>
              <p:cNvGrpSpPr/>
              <p:nvPr/>
            </p:nvGrpSpPr>
            <p:grpSpPr>
              <a:xfrm>
                <a:off x="2578040" y="4038600"/>
                <a:ext cx="307964" cy="231771"/>
                <a:chOff x="4390685" y="1687844"/>
                <a:chExt cx="307964" cy="231771"/>
              </a:xfrm>
            </p:grpSpPr>
            <p:sp>
              <p:nvSpPr>
                <p:cNvPr id="562" name="Trapezoid 5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3" name="Straight Connector 5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3" name="Group 552"/>
              <p:cNvGrpSpPr/>
              <p:nvPr/>
            </p:nvGrpSpPr>
            <p:grpSpPr>
              <a:xfrm>
                <a:off x="2578040" y="4381500"/>
                <a:ext cx="307964" cy="231771"/>
                <a:chOff x="4390685" y="1687844"/>
                <a:chExt cx="307964" cy="231771"/>
              </a:xfrm>
            </p:grpSpPr>
            <p:sp>
              <p:nvSpPr>
                <p:cNvPr id="560" name="Trapezoid 5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61" name="Straight Connector 5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4" name="Group 553"/>
              <p:cNvGrpSpPr/>
              <p:nvPr/>
            </p:nvGrpSpPr>
            <p:grpSpPr>
              <a:xfrm>
                <a:off x="2578040" y="4712071"/>
                <a:ext cx="307964" cy="231771"/>
                <a:chOff x="4390685" y="1687844"/>
                <a:chExt cx="307964" cy="231771"/>
              </a:xfrm>
            </p:grpSpPr>
            <p:sp>
              <p:nvSpPr>
                <p:cNvPr id="558" name="Trapezoid 5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9" name="Straight Connector 5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55" name="Group 554"/>
              <p:cNvGrpSpPr/>
              <p:nvPr/>
            </p:nvGrpSpPr>
            <p:grpSpPr>
              <a:xfrm>
                <a:off x="2578040" y="5060958"/>
                <a:ext cx="307964" cy="231771"/>
                <a:chOff x="4390685" y="1687844"/>
                <a:chExt cx="307964" cy="231771"/>
              </a:xfrm>
            </p:grpSpPr>
            <p:sp>
              <p:nvSpPr>
                <p:cNvPr id="556" name="Trapezoid 5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57" name="Straight Connector 5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8" name="Rectangle 567"/>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569" name="Group 568"/>
            <p:cNvGrpSpPr/>
            <p:nvPr/>
          </p:nvGrpSpPr>
          <p:grpSpPr>
            <a:xfrm>
              <a:off x="6465569" y="2755360"/>
              <a:ext cx="460100" cy="1858540"/>
              <a:chOff x="2578040" y="3378571"/>
              <a:chExt cx="307964" cy="1914158"/>
            </a:xfrm>
          </p:grpSpPr>
          <p:grpSp>
            <p:nvGrpSpPr>
              <p:cNvPr id="570" name="Group 569"/>
              <p:cNvGrpSpPr/>
              <p:nvPr/>
            </p:nvGrpSpPr>
            <p:grpSpPr>
              <a:xfrm>
                <a:off x="2578040" y="3378571"/>
                <a:ext cx="307964" cy="231771"/>
                <a:chOff x="4390685" y="1687844"/>
                <a:chExt cx="307964" cy="231771"/>
              </a:xfrm>
            </p:grpSpPr>
            <p:sp>
              <p:nvSpPr>
                <p:cNvPr id="586" name="Trapezoid 58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587" name="Straight Connector 58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1" name="Group 570"/>
              <p:cNvGrpSpPr/>
              <p:nvPr/>
            </p:nvGrpSpPr>
            <p:grpSpPr>
              <a:xfrm>
                <a:off x="2578040" y="3709142"/>
                <a:ext cx="307964" cy="231771"/>
                <a:chOff x="4390685" y="1687844"/>
                <a:chExt cx="307964" cy="231771"/>
              </a:xfrm>
            </p:grpSpPr>
            <p:sp>
              <p:nvSpPr>
                <p:cNvPr id="584" name="Trapezoid 5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5" name="Straight Connector 5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2" name="Group 571"/>
              <p:cNvGrpSpPr/>
              <p:nvPr/>
            </p:nvGrpSpPr>
            <p:grpSpPr>
              <a:xfrm>
                <a:off x="2578040" y="4038600"/>
                <a:ext cx="307964" cy="231771"/>
                <a:chOff x="4390685" y="1687844"/>
                <a:chExt cx="307964" cy="231771"/>
              </a:xfrm>
            </p:grpSpPr>
            <p:sp>
              <p:nvSpPr>
                <p:cNvPr id="582" name="Trapezoid 5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3" name="Straight Connector 5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3" name="Group 572"/>
              <p:cNvGrpSpPr/>
              <p:nvPr/>
            </p:nvGrpSpPr>
            <p:grpSpPr>
              <a:xfrm>
                <a:off x="2578040" y="4381500"/>
                <a:ext cx="307964" cy="231771"/>
                <a:chOff x="4390685" y="1687844"/>
                <a:chExt cx="307964" cy="231771"/>
              </a:xfrm>
            </p:grpSpPr>
            <p:sp>
              <p:nvSpPr>
                <p:cNvPr id="580" name="Trapezoid 5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81" name="Straight Connector 5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4" name="Group 573"/>
              <p:cNvGrpSpPr/>
              <p:nvPr/>
            </p:nvGrpSpPr>
            <p:grpSpPr>
              <a:xfrm>
                <a:off x="2578040" y="4712071"/>
                <a:ext cx="307964" cy="231771"/>
                <a:chOff x="4390685" y="1687844"/>
                <a:chExt cx="307964" cy="231771"/>
              </a:xfrm>
            </p:grpSpPr>
            <p:sp>
              <p:nvSpPr>
                <p:cNvPr id="578" name="Trapezoid 5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9" name="Straight Connector 5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75" name="Group 574"/>
              <p:cNvGrpSpPr/>
              <p:nvPr/>
            </p:nvGrpSpPr>
            <p:grpSpPr>
              <a:xfrm>
                <a:off x="2578040" y="5060958"/>
                <a:ext cx="307964" cy="231771"/>
                <a:chOff x="4390685" y="1687844"/>
                <a:chExt cx="307964" cy="231771"/>
              </a:xfrm>
            </p:grpSpPr>
            <p:sp>
              <p:nvSpPr>
                <p:cNvPr id="576" name="Trapezoid 5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577" name="Straight Connector 5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88" name="Rectangle 587"/>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589" name="Straight Connector 588"/>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0" name="Straight Connector 589"/>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1" name="Straight Connector 590"/>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2" name="Straight Connector 591"/>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593" name="Straight Connector 592"/>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594" name="Group 593"/>
            <p:cNvGrpSpPr/>
            <p:nvPr/>
          </p:nvGrpSpPr>
          <p:grpSpPr>
            <a:xfrm>
              <a:off x="9296400" y="2247900"/>
              <a:ext cx="2438400" cy="327581"/>
              <a:chOff x="1866900" y="2628900"/>
              <a:chExt cx="4419600" cy="190500"/>
            </a:xfrm>
          </p:grpSpPr>
          <p:cxnSp>
            <p:nvCxnSpPr>
              <p:cNvPr id="595" name="Straight Connector 594"/>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6" name="Straight Connector 595"/>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7" name="Straight Connector 596"/>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98" name="TextBox 597"/>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599" name="Group 598"/>
            <p:cNvGrpSpPr/>
            <p:nvPr/>
          </p:nvGrpSpPr>
          <p:grpSpPr>
            <a:xfrm>
              <a:off x="9319162" y="2783373"/>
              <a:ext cx="460100" cy="1858540"/>
              <a:chOff x="2578040" y="3378571"/>
              <a:chExt cx="307964" cy="1914158"/>
            </a:xfrm>
          </p:grpSpPr>
          <p:grpSp>
            <p:nvGrpSpPr>
              <p:cNvPr id="600" name="Group 599"/>
              <p:cNvGrpSpPr/>
              <p:nvPr/>
            </p:nvGrpSpPr>
            <p:grpSpPr>
              <a:xfrm>
                <a:off x="2578040" y="3378571"/>
                <a:ext cx="307964" cy="231771"/>
                <a:chOff x="4390685" y="1687844"/>
                <a:chExt cx="307964" cy="231771"/>
              </a:xfrm>
            </p:grpSpPr>
            <p:sp>
              <p:nvSpPr>
                <p:cNvPr id="616" name="Trapezoid 61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17" name="Straight Connector 61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1" name="Group 600"/>
              <p:cNvGrpSpPr/>
              <p:nvPr/>
            </p:nvGrpSpPr>
            <p:grpSpPr>
              <a:xfrm>
                <a:off x="2578040" y="3709142"/>
                <a:ext cx="307964" cy="231771"/>
                <a:chOff x="4390685" y="1687844"/>
                <a:chExt cx="307964" cy="231771"/>
              </a:xfrm>
            </p:grpSpPr>
            <p:sp>
              <p:nvSpPr>
                <p:cNvPr id="614" name="Trapezoid 61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5" name="Straight Connector 61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2" name="Group 601"/>
              <p:cNvGrpSpPr/>
              <p:nvPr/>
            </p:nvGrpSpPr>
            <p:grpSpPr>
              <a:xfrm>
                <a:off x="2578040" y="4038600"/>
                <a:ext cx="307964" cy="231771"/>
                <a:chOff x="4390685" y="1687844"/>
                <a:chExt cx="307964" cy="231771"/>
              </a:xfrm>
            </p:grpSpPr>
            <p:sp>
              <p:nvSpPr>
                <p:cNvPr id="612" name="Trapezoid 61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3" name="Straight Connector 61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3" name="Group 602"/>
              <p:cNvGrpSpPr/>
              <p:nvPr/>
            </p:nvGrpSpPr>
            <p:grpSpPr>
              <a:xfrm>
                <a:off x="2578040" y="4381500"/>
                <a:ext cx="307964" cy="231771"/>
                <a:chOff x="4390685" y="1687844"/>
                <a:chExt cx="307964" cy="231771"/>
              </a:xfrm>
            </p:grpSpPr>
            <p:sp>
              <p:nvSpPr>
                <p:cNvPr id="610" name="Trapezoid 6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11" name="Straight Connector 61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4" name="Group 603"/>
              <p:cNvGrpSpPr/>
              <p:nvPr/>
            </p:nvGrpSpPr>
            <p:grpSpPr>
              <a:xfrm>
                <a:off x="2578040" y="4712071"/>
                <a:ext cx="307964" cy="231771"/>
                <a:chOff x="4390685" y="1687844"/>
                <a:chExt cx="307964" cy="231771"/>
              </a:xfrm>
            </p:grpSpPr>
            <p:sp>
              <p:nvSpPr>
                <p:cNvPr id="608" name="Trapezoid 60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9" name="Straight Connector 60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5" name="Group 604"/>
              <p:cNvGrpSpPr/>
              <p:nvPr/>
            </p:nvGrpSpPr>
            <p:grpSpPr>
              <a:xfrm>
                <a:off x="2578040" y="5060958"/>
                <a:ext cx="307964" cy="231771"/>
                <a:chOff x="4390685" y="1687844"/>
                <a:chExt cx="307964" cy="231771"/>
              </a:xfrm>
            </p:grpSpPr>
            <p:sp>
              <p:nvSpPr>
                <p:cNvPr id="606" name="Trapezoid 60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07" name="Straight Connector 60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18" name="Rectangle 617"/>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19" name="Group 618"/>
            <p:cNvGrpSpPr/>
            <p:nvPr/>
          </p:nvGrpSpPr>
          <p:grpSpPr>
            <a:xfrm>
              <a:off x="10156818" y="2783373"/>
              <a:ext cx="460100" cy="1858540"/>
              <a:chOff x="2578040" y="3378571"/>
              <a:chExt cx="307964" cy="1914158"/>
            </a:xfrm>
          </p:grpSpPr>
          <p:grpSp>
            <p:nvGrpSpPr>
              <p:cNvPr id="620" name="Group 619"/>
              <p:cNvGrpSpPr/>
              <p:nvPr/>
            </p:nvGrpSpPr>
            <p:grpSpPr>
              <a:xfrm>
                <a:off x="2578040" y="3378571"/>
                <a:ext cx="307964" cy="231771"/>
                <a:chOff x="4390685" y="1687844"/>
                <a:chExt cx="307964" cy="231771"/>
              </a:xfrm>
            </p:grpSpPr>
            <p:sp>
              <p:nvSpPr>
                <p:cNvPr id="636" name="Trapezoid 6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37" name="Straight Connector 6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1" name="Group 620"/>
              <p:cNvGrpSpPr/>
              <p:nvPr/>
            </p:nvGrpSpPr>
            <p:grpSpPr>
              <a:xfrm>
                <a:off x="2578040" y="3709142"/>
                <a:ext cx="307964" cy="231771"/>
                <a:chOff x="4390685" y="1687844"/>
                <a:chExt cx="307964" cy="231771"/>
              </a:xfrm>
            </p:grpSpPr>
            <p:sp>
              <p:nvSpPr>
                <p:cNvPr id="634" name="Trapezoid 6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5" name="Straight Connector 6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2" name="Group 621"/>
              <p:cNvGrpSpPr/>
              <p:nvPr/>
            </p:nvGrpSpPr>
            <p:grpSpPr>
              <a:xfrm>
                <a:off x="2578040" y="4038600"/>
                <a:ext cx="307964" cy="231771"/>
                <a:chOff x="4390685" y="1687844"/>
                <a:chExt cx="307964" cy="231771"/>
              </a:xfrm>
            </p:grpSpPr>
            <p:sp>
              <p:nvSpPr>
                <p:cNvPr id="632" name="Trapezoid 6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3" name="Straight Connector 63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3" name="Group 622"/>
              <p:cNvGrpSpPr/>
              <p:nvPr/>
            </p:nvGrpSpPr>
            <p:grpSpPr>
              <a:xfrm>
                <a:off x="2578040" y="4381500"/>
                <a:ext cx="307964" cy="231771"/>
                <a:chOff x="4390685" y="1687844"/>
                <a:chExt cx="307964" cy="231771"/>
              </a:xfrm>
            </p:grpSpPr>
            <p:sp>
              <p:nvSpPr>
                <p:cNvPr id="630" name="Trapezoid 6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31" name="Straight Connector 6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4" name="Group 623"/>
              <p:cNvGrpSpPr/>
              <p:nvPr/>
            </p:nvGrpSpPr>
            <p:grpSpPr>
              <a:xfrm>
                <a:off x="2578040" y="4712071"/>
                <a:ext cx="307964" cy="231771"/>
                <a:chOff x="4390685" y="1687844"/>
                <a:chExt cx="307964" cy="231771"/>
              </a:xfrm>
            </p:grpSpPr>
            <p:sp>
              <p:nvSpPr>
                <p:cNvPr id="628" name="Trapezoid 6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9" name="Straight Connector 62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5" name="Group 624"/>
              <p:cNvGrpSpPr/>
              <p:nvPr/>
            </p:nvGrpSpPr>
            <p:grpSpPr>
              <a:xfrm>
                <a:off x="2578040" y="5060958"/>
                <a:ext cx="307964" cy="231771"/>
                <a:chOff x="4390685" y="1687844"/>
                <a:chExt cx="307964" cy="231771"/>
              </a:xfrm>
            </p:grpSpPr>
            <p:sp>
              <p:nvSpPr>
                <p:cNvPr id="626" name="Trapezoid 6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27" name="Straight Connector 62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638" name="Rectangle 637"/>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639" name="Group 638"/>
            <p:cNvGrpSpPr/>
            <p:nvPr/>
          </p:nvGrpSpPr>
          <p:grpSpPr>
            <a:xfrm>
              <a:off x="11258996" y="2783373"/>
              <a:ext cx="460100" cy="1858540"/>
              <a:chOff x="2578040" y="3378571"/>
              <a:chExt cx="307964" cy="1914158"/>
            </a:xfrm>
          </p:grpSpPr>
          <p:grpSp>
            <p:nvGrpSpPr>
              <p:cNvPr id="640" name="Group 639"/>
              <p:cNvGrpSpPr/>
              <p:nvPr/>
            </p:nvGrpSpPr>
            <p:grpSpPr>
              <a:xfrm>
                <a:off x="2578040" y="3378571"/>
                <a:ext cx="307964" cy="231771"/>
                <a:chOff x="4390685" y="1687844"/>
                <a:chExt cx="307964" cy="231771"/>
              </a:xfrm>
            </p:grpSpPr>
            <p:sp>
              <p:nvSpPr>
                <p:cNvPr id="656" name="Trapezoid 6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657" name="Straight Connector 6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1" name="Group 640"/>
              <p:cNvGrpSpPr/>
              <p:nvPr/>
            </p:nvGrpSpPr>
            <p:grpSpPr>
              <a:xfrm>
                <a:off x="2578040" y="3709142"/>
                <a:ext cx="307964" cy="231771"/>
                <a:chOff x="4390685" y="1687844"/>
                <a:chExt cx="307964" cy="231771"/>
              </a:xfrm>
            </p:grpSpPr>
            <p:sp>
              <p:nvSpPr>
                <p:cNvPr id="654" name="Trapezoid 6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5" name="Straight Connector 6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2" name="Group 641"/>
              <p:cNvGrpSpPr/>
              <p:nvPr/>
            </p:nvGrpSpPr>
            <p:grpSpPr>
              <a:xfrm>
                <a:off x="2578040" y="4038600"/>
                <a:ext cx="307964" cy="231771"/>
                <a:chOff x="4390685" y="1687844"/>
                <a:chExt cx="307964" cy="231771"/>
              </a:xfrm>
            </p:grpSpPr>
            <p:sp>
              <p:nvSpPr>
                <p:cNvPr id="652" name="Trapezoid 6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3" name="Straight Connector 65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3" name="Group 642"/>
              <p:cNvGrpSpPr/>
              <p:nvPr/>
            </p:nvGrpSpPr>
            <p:grpSpPr>
              <a:xfrm>
                <a:off x="2578040" y="4381500"/>
                <a:ext cx="307964" cy="231771"/>
                <a:chOff x="4390685" y="1687844"/>
                <a:chExt cx="307964" cy="231771"/>
              </a:xfrm>
            </p:grpSpPr>
            <p:sp>
              <p:nvSpPr>
                <p:cNvPr id="650" name="Trapezoid 64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1" name="Straight Connector 65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4" name="Group 643"/>
              <p:cNvGrpSpPr/>
              <p:nvPr/>
            </p:nvGrpSpPr>
            <p:grpSpPr>
              <a:xfrm>
                <a:off x="2578040" y="4712071"/>
                <a:ext cx="307964" cy="231771"/>
                <a:chOff x="4390685" y="1687844"/>
                <a:chExt cx="307964" cy="231771"/>
              </a:xfrm>
            </p:grpSpPr>
            <p:sp>
              <p:nvSpPr>
                <p:cNvPr id="648" name="Trapezoid 6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9" name="Straight Connector 64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45" name="Group 644"/>
              <p:cNvGrpSpPr/>
              <p:nvPr/>
            </p:nvGrpSpPr>
            <p:grpSpPr>
              <a:xfrm>
                <a:off x="2578040" y="5060958"/>
                <a:ext cx="307964" cy="231771"/>
                <a:chOff x="4390685" y="1687844"/>
                <a:chExt cx="307964" cy="231771"/>
              </a:xfrm>
            </p:grpSpPr>
            <p:sp>
              <p:nvSpPr>
                <p:cNvPr id="646" name="Trapezoid 64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47" name="Straight Connector 64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cxnSp>
          <p:nvCxnSpPr>
            <p:cNvPr id="660" name="Straight Arrow Connector 659"/>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1" name="Straight Arrow Connector 660"/>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662" name="Straight Arrow Connector 66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663" name="Right Arrow 662"/>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ight Arrow 663"/>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5" name="Rounded Rectangle 664"/>
          <p:cNvSpPr/>
          <p:nvPr/>
        </p:nvSpPr>
        <p:spPr>
          <a:xfrm>
            <a:off x="7543800" y="2095500"/>
            <a:ext cx="13335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62183601"/>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9"/>
                                        </p:tgtEl>
                                        <p:attrNameLst>
                                          <p:attrName>style.visibility</p:attrName>
                                        </p:attrNameLst>
                                      </p:cBhvr>
                                      <p:to>
                                        <p:strVal val="visible"/>
                                      </p:to>
                                    </p:set>
                                  </p:childTnLst>
                                </p:cTn>
                              </p:par>
                              <p:par>
                                <p:cTn id="13" presetID="1" presetClass="entr" presetSubtype="0" fill="hold" nodeType="withEffect">
                                  <p:stCondLst>
                                    <p:cond delay="0"/>
                                  </p:stCondLst>
                                  <p:iterate type="lt">
                                    <p:tmAbs val="0"/>
                                  </p:iterate>
                                  <p:childTnLst>
                                    <p:set>
                                      <p:cBhvr>
                                        <p:cTn id="14" dur="1" fill="hold">
                                          <p:stCondLst>
                                            <p:cond delay="0"/>
                                          </p:stCondLst>
                                        </p:cTn>
                                        <p:tgtEl>
                                          <p:spTgt spid="19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iterate type="lt">
                                    <p:tmAbs val="0"/>
                                  </p:iterate>
                                  <p:childTnLst>
                                    <p:set>
                                      <p:cBhvr>
                                        <p:cTn id="16" dur="1" fill="hold">
                                          <p:stCondLst>
                                            <p:cond delay="0"/>
                                          </p:stCondLst>
                                        </p:cTn>
                                        <p:tgtEl>
                                          <p:spTgt spid="19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iterate type="lt">
                                    <p:tmAbs val="0"/>
                                  </p:iterate>
                                  <p:childTnLst>
                                    <p:set>
                                      <p:cBhvr>
                                        <p:cTn id="18"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5"/>
                                        </p:tgtEl>
                                        <p:attrNameLst>
                                          <p:attrName>style.visibility</p:attrName>
                                        </p:attrNameLst>
                                      </p:cBhvr>
                                      <p:to>
                                        <p:strVal val="visible"/>
                                      </p:to>
                                    </p:set>
                                  </p:childTnLst>
                                </p:cTn>
                              </p:par>
                              <p:par>
                                <p:cTn id="23" presetID="1" presetClass="entr" presetSubtype="0" fill="hold" nodeType="withEffect">
                                  <p:stCondLst>
                                    <p:cond delay="0"/>
                                  </p:stCondLst>
                                  <p:iterate type="lt">
                                    <p:tmAbs val="0"/>
                                  </p:iterate>
                                  <p:childTnLst>
                                    <p:set>
                                      <p:cBhvr>
                                        <p:cTn id="24" dur="1" fill="hold">
                                          <p:stCondLst>
                                            <p:cond delay="0"/>
                                          </p:stCondLst>
                                        </p:cTn>
                                        <p:tgtEl>
                                          <p:spTgt spid="19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iterate type="lt">
                                    <p:tmAbs val="0"/>
                                  </p:iterate>
                                  <p:childTnLst>
                                    <p:set>
                                      <p:cBhvr>
                                        <p:cTn id="26" dur="1" fill="hold">
                                          <p:stCondLst>
                                            <p:cond delay="0"/>
                                          </p:stCondLst>
                                        </p:cTn>
                                        <p:tgtEl>
                                          <p:spTgt spid="19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iterate type="lt">
                                    <p:tmAbs val="0"/>
                                  </p:iterate>
                                  <p:childTnLst>
                                    <p:set>
                                      <p:cBhvr>
                                        <p:cTn id="28"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658" grpId="0" animBg="1"/>
      <p:bldP spid="659" grpId="0" animBg="1"/>
      <p:bldP spid="66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Expressiveness of PIFOs</a:t>
            </a:r>
            <a:endParaRPr lang="en-US" dirty="0"/>
          </a:p>
        </p:txBody>
      </p:sp>
      <p:sp>
        <p:nvSpPr>
          <p:cNvPr id="3" name="Content Placeholder 2"/>
          <p:cNvSpPr>
            <a:spLocks noGrp="1"/>
          </p:cNvSpPr>
          <p:nvPr>
            <p:ph idx="1"/>
          </p:nvPr>
        </p:nvSpPr>
        <p:spPr>
          <a:xfrm>
            <a:off x="838200" y="1825625"/>
            <a:ext cx="10968318" cy="4351338"/>
          </a:xfrm>
        </p:spPr>
        <p:txBody>
          <a:bodyPr>
            <a:normAutofit/>
          </a:bodyPr>
          <a:lstStyle/>
          <a:p>
            <a:r>
              <a:rPr lang="en-US" dirty="0" smtClean="0"/>
              <a:t>Fine-grained priorities: shortest-flow first, earliest deadline first, service-curve EDF</a:t>
            </a:r>
          </a:p>
          <a:p>
            <a:r>
              <a:rPr lang="en-US" dirty="0" smtClean="0"/>
              <a:t>Hierarchical scheduling: HPFQ, Class-Based Queuing</a:t>
            </a:r>
          </a:p>
          <a:p>
            <a:r>
              <a:rPr lang="en-US" dirty="0" smtClean="0"/>
              <a:t>Non-work-conserving algorithms: Token buckets, Stop-And-Go, Rate Controlled Service Disciplines</a:t>
            </a:r>
          </a:p>
          <a:p>
            <a:r>
              <a:rPr lang="en-US" dirty="0" smtClean="0"/>
              <a:t>Least Slack Time First</a:t>
            </a:r>
          </a:p>
          <a:p>
            <a:r>
              <a:rPr lang="en-US" dirty="0" smtClean="0"/>
              <a:t>Service Curve Earliest Deadline First</a:t>
            </a:r>
          </a:p>
          <a:p>
            <a:r>
              <a:rPr lang="en-US" dirty="0" smtClean="0"/>
              <a:t>Minimum and maximum rate limits on a flow</a:t>
            </a:r>
          </a:p>
          <a:p>
            <a:r>
              <a:rPr lang="en-US" b="1" dirty="0" smtClean="0">
                <a:solidFill>
                  <a:srgbClr val="FF0000"/>
                </a:solidFill>
              </a:rPr>
              <a:t>Cannot express some scheduling algorithms, e.g., output shaping.</a:t>
            </a:r>
            <a:endParaRPr lang="en-US" b="1" dirty="0">
              <a:solidFill>
                <a:srgbClr val="FF0000"/>
              </a:solidFill>
            </a:endParaRPr>
          </a:p>
        </p:txBody>
      </p:sp>
    </p:spTree>
    <p:extLst>
      <p:ext uri="{BB962C8B-B14F-4D97-AF65-F5344CB8AC3E}">
        <p14:creationId xmlns:p14="http://schemas.microsoft.com/office/powerpoint/2010/main" val="1797543180"/>
      </p:ext>
    </p:extLst>
  </p:cSld>
  <p:clrMapOvr>
    <a:masterClrMapping/>
  </p:clrMapOvr>
  <mc:AlternateContent xmlns:mc="http://schemas.openxmlformats.org/markup-compatibility/2006" xmlns:p14="http://schemas.microsoft.com/office/powerpoint/2010/main">
    <mc:Choice Requires="p14">
      <p:transition spd="slow" p14:dur="2000" advTm="31718"/>
    </mc:Choice>
    <mc:Fallback xmlns="">
      <p:transition spd="slow" advTm="317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lstStyle/>
          <a:p>
            <a:r>
              <a:rPr lang="en-US" dirty="0" smtClean="0"/>
              <a:t>How is this different from P4?</a:t>
            </a:r>
          </a:p>
          <a:p>
            <a:pPr lvl="1"/>
            <a:r>
              <a:rPr lang="en-US" dirty="0" smtClean="0"/>
              <a:t>When we started this work a year ago, P4 was much closer to the hardware. Over time, it’s gotten more high-level, thanks in some part to this work (sequential semantics, ternary operators).</a:t>
            </a:r>
          </a:p>
          <a:p>
            <a:pPr lvl="1"/>
            <a:r>
              <a:rPr lang="en-US" dirty="0" smtClean="0"/>
              <a:t>We do have a P4 backend.</a:t>
            </a:r>
          </a:p>
          <a:p>
            <a:r>
              <a:rPr lang="en-US" dirty="0" smtClean="0"/>
              <a:t>Why a pipeline?</a:t>
            </a:r>
          </a:p>
          <a:p>
            <a:pPr lvl="1"/>
            <a:r>
              <a:rPr lang="en-US" dirty="0" smtClean="0"/>
              <a:t>NPUs have a shared-memory architecture, but sharing memory is hard and slows down the switch.</a:t>
            </a:r>
          </a:p>
          <a:p>
            <a:endParaRPr lang="en-US" dirty="0"/>
          </a:p>
        </p:txBody>
      </p:sp>
    </p:spTree>
    <p:extLst>
      <p:ext uri="{BB962C8B-B14F-4D97-AF65-F5344CB8AC3E}">
        <p14:creationId xmlns:p14="http://schemas.microsoft.com/office/powerpoint/2010/main" val="2725203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	</a:t>
            </a:r>
            <a:endParaRPr lang="en-US" dirty="0"/>
          </a:p>
        </p:txBody>
      </p:sp>
      <p:sp>
        <p:nvSpPr>
          <p:cNvPr id="3" name="Content Placeholder 2"/>
          <p:cNvSpPr>
            <a:spLocks noGrp="1"/>
          </p:cNvSpPr>
          <p:nvPr>
            <p:ph idx="1"/>
          </p:nvPr>
        </p:nvSpPr>
        <p:spPr/>
        <p:txBody>
          <a:bodyPr>
            <a:normAutofit/>
          </a:bodyPr>
          <a:lstStyle/>
          <a:p>
            <a:r>
              <a:rPr lang="en-US" dirty="0" smtClean="0"/>
              <a:t>What’s in the compiler?</a:t>
            </a:r>
          </a:p>
          <a:p>
            <a:pPr lvl="1"/>
            <a:r>
              <a:rPr lang="en-US" dirty="0" smtClean="0"/>
              <a:t>Strongly Connected Components to extract atomic portions.</a:t>
            </a:r>
          </a:p>
          <a:p>
            <a:pPr lvl="1"/>
            <a:r>
              <a:rPr lang="en-US" dirty="0" smtClean="0"/>
              <a:t>Code generation using program synthesis.</a:t>
            </a:r>
          </a:p>
          <a:p>
            <a:pPr lvl="1"/>
            <a:endParaRPr lang="en-US" dirty="0"/>
          </a:p>
          <a:p>
            <a:r>
              <a:rPr lang="en-US" dirty="0" smtClean="0"/>
              <a:t>Do the atoms generalize in an ML sense?</a:t>
            </a:r>
          </a:p>
          <a:p>
            <a:pPr lvl="1"/>
            <a:r>
              <a:rPr lang="en-US" dirty="0" smtClean="0"/>
              <a:t>We don’t know for sure. We designed the atoms and were able to tweak them a little bit to serve more algorithms. But this is something we don’t yet have a handle on.</a:t>
            </a:r>
          </a:p>
        </p:txBody>
      </p:sp>
    </p:spTree>
    <p:extLst>
      <p:ext uri="{BB962C8B-B14F-4D97-AF65-F5344CB8AC3E}">
        <p14:creationId xmlns:p14="http://schemas.microsoft.com/office/powerpoint/2010/main" val="11306719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92500" lnSpcReduction="10000"/>
          </a:bodyPr>
          <a:lstStyle/>
          <a:p>
            <a:endParaRPr lang="en-US" dirty="0">
              <a:latin typeface="Gadugi" panose="020B0502040204020203" pitchFamily="34" charset="0"/>
            </a:endParaRPr>
          </a:p>
          <a:p>
            <a:r>
              <a:rPr lang="en-US" dirty="0">
                <a:latin typeface="Gadugi" panose="020B0502040204020203" pitchFamily="34" charset="0"/>
              </a:rPr>
              <a:t>We have an automated search procedure that configures the atoms  appropriately to match the specification, using a SAT solver to verify equivalence.</a:t>
            </a:r>
          </a:p>
          <a:p>
            <a:r>
              <a:rPr lang="en-US" dirty="0">
                <a:latin typeface="Gadugi" panose="020B0502040204020203" pitchFamily="34" charset="0"/>
              </a:rPr>
              <a:t>This procedure uses 2 SAT solvers:</a:t>
            </a:r>
          </a:p>
          <a:p>
            <a:pPr>
              <a:buAutoNum type="arabicPeriod"/>
            </a:pPr>
            <a:r>
              <a:rPr lang="en-US" dirty="0">
                <a:latin typeface="Gadugi" panose="020B0502040204020203" pitchFamily="34" charset="0"/>
              </a:rPr>
              <a:t>Generate random input x.</a:t>
            </a:r>
          </a:p>
          <a:p>
            <a:pPr>
              <a:buAutoNum type="arabicPeriod"/>
            </a:pPr>
            <a:r>
              <a:rPr lang="en-US" dirty="0">
                <a:latin typeface="Gadugi" panose="020B0502040204020203" pitchFamily="34" charset="0"/>
              </a:rPr>
              <a:t>Does there exist configuration such that spec and </a:t>
            </a:r>
            <a:r>
              <a:rPr lang="en-US" dirty="0" err="1">
                <a:latin typeface="Gadugi" panose="020B0502040204020203" pitchFamily="34" charset="0"/>
              </a:rPr>
              <a:t>impl</a:t>
            </a:r>
            <a:r>
              <a:rPr lang="en-US" dirty="0">
                <a:latin typeface="Gadugi" panose="020B0502040204020203" pitchFamily="34" charset="0"/>
              </a:rPr>
              <a:t>. </a:t>
            </a:r>
            <a:r>
              <a:rPr lang="en-US" dirty="0" smtClean="0">
                <a:latin typeface="Gadugi" panose="020B0502040204020203" pitchFamily="34" charset="0"/>
              </a:rPr>
              <a:t>agree </a:t>
            </a:r>
            <a:r>
              <a:rPr lang="en-US" dirty="0">
                <a:latin typeface="Gadugi" panose="020B0502040204020203" pitchFamily="34" charset="0"/>
              </a:rPr>
              <a:t>on random input?</a:t>
            </a:r>
          </a:p>
          <a:p>
            <a:pPr>
              <a:buAutoNum type="arabicPeriod"/>
            </a:pPr>
            <a:r>
              <a:rPr lang="en-US" dirty="0">
                <a:latin typeface="Gadugi" panose="020B0502040204020203" pitchFamily="34" charset="0"/>
              </a:rPr>
              <a:t>Can we use the same configuration for all x?</a:t>
            </a:r>
          </a:p>
          <a:p>
            <a:pPr>
              <a:buAutoNum type="arabicPeriod"/>
            </a:pPr>
            <a:r>
              <a:rPr lang="en-US" dirty="0">
                <a:latin typeface="Gadugi" panose="020B0502040204020203" pitchFamily="34" charset="0"/>
              </a:rPr>
              <a:t>If not, add the x to set of counter examples and go back to step 1.</a:t>
            </a:r>
          </a:p>
          <a:p>
            <a:endParaRPr lang="en-US" dirty="0">
              <a:latin typeface="Gadugi" panose="020B0502040204020203" pitchFamily="34" charset="0"/>
            </a:endParaRPr>
          </a:p>
        </p:txBody>
      </p:sp>
    </p:spTree>
    <p:extLst>
      <p:ext uri="{BB962C8B-B14F-4D97-AF65-F5344CB8AC3E}">
        <p14:creationId xmlns:p14="http://schemas.microsoft.com/office/powerpoint/2010/main" val="5607055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Gadugi" panose="020B0502040204020203" pitchFamily="34" charset="0"/>
              </a:rPr>
              <a:t>Relationship to prior compiler techniques</a:t>
            </a:r>
            <a:endParaRPr lang="en-US" dirty="0">
              <a:latin typeface="Gadugi" panose="020B0502040204020203" pitchFamily="34"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9189187"/>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3505200"/>
                <a:gridCol w="2628900"/>
                <a:gridCol w="4381500"/>
              </a:tblGrid>
              <a:tr h="370840">
                <a:tc>
                  <a:txBody>
                    <a:bodyPr/>
                    <a:lstStyle/>
                    <a:p>
                      <a:r>
                        <a:rPr lang="en-US" dirty="0" smtClean="0"/>
                        <a:t>Technique</a:t>
                      </a:r>
                      <a:endParaRPr lang="en-US" dirty="0"/>
                    </a:p>
                  </a:txBody>
                  <a:tcPr/>
                </a:tc>
                <a:tc>
                  <a:txBody>
                    <a:bodyPr/>
                    <a:lstStyle/>
                    <a:p>
                      <a:r>
                        <a:rPr lang="en-US" dirty="0" smtClean="0"/>
                        <a:t>Prior work</a:t>
                      </a:r>
                      <a:endParaRPr lang="en-US" dirty="0"/>
                    </a:p>
                  </a:txBody>
                  <a:tcPr/>
                </a:tc>
                <a:tc>
                  <a:txBody>
                    <a:bodyPr/>
                    <a:lstStyle/>
                    <a:p>
                      <a:r>
                        <a:rPr lang="en-US" dirty="0" smtClean="0"/>
                        <a:t>Differences</a:t>
                      </a:r>
                      <a:endParaRPr lang="en-US" dirty="0"/>
                    </a:p>
                  </a:txBody>
                  <a:tcPr/>
                </a:tc>
              </a:tr>
              <a:tr h="370840">
                <a:tc>
                  <a:txBody>
                    <a:bodyPr/>
                    <a:lstStyle/>
                    <a:p>
                      <a:r>
                        <a:rPr lang="en-US" dirty="0" smtClean="0"/>
                        <a:t>If Conversion</a:t>
                      </a:r>
                      <a:endParaRPr lang="en-US" dirty="0"/>
                    </a:p>
                  </a:txBody>
                  <a:tcPr/>
                </a:tc>
                <a:tc>
                  <a:txBody>
                    <a:bodyPr/>
                    <a:lstStyle/>
                    <a:p>
                      <a:r>
                        <a:rPr lang="en-US" dirty="0" smtClean="0"/>
                        <a:t>Kennedy et</a:t>
                      </a:r>
                      <a:r>
                        <a:rPr lang="en-US" baseline="0" dirty="0" smtClean="0"/>
                        <a:t> a</a:t>
                      </a:r>
                      <a:r>
                        <a:rPr lang="en-US" dirty="0" smtClean="0"/>
                        <a:t>l. 1983</a:t>
                      </a:r>
                      <a:endParaRPr lang="en-US" dirty="0"/>
                    </a:p>
                  </a:txBody>
                  <a:tcPr/>
                </a:tc>
                <a:tc>
                  <a:txBody>
                    <a:bodyPr/>
                    <a:lstStyle/>
                    <a:p>
                      <a:r>
                        <a:rPr lang="en-US" dirty="0" smtClean="0"/>
                        <a:t>No breaks, continue, </a:t>
                      </a:r>
                      <a:r>
                        <a:rPr lang="en-US" dirty="0" err="1" smtClean="0"/>
                        <a:t>gotos</a:t>
                      </a:r>
                      <a:r>
                        <a:rPr lang="en-US" dirty="0" smtClean="0"/>
                        <a:t>, loops</a:t>
                      </a:r>
                      <a:endParaRPr lang="en-US" dirty="0"/>
                    </a:p>
                  </a:txBody>
                  <a:tcPr/>
                </a:tc>
              </a:tr>
              <a:tr h="370840">
                <a:tc>
                  <a:txBody>
                    <a:bodyPr/>
                    <a:lstStyle/>
                    <a:p>
                      <a:r>
                        <a:rPr lang="en-US" dirty="0" smtClean="0"/>
                        <a:t>Static Single-Assignment</a:t>
                      </a:r>
                      <a:endParaRPr lang="en-US" dirty="0"/>
                    </a:p>
                  </a:txBody>
                  <a:tcPr/>
                </a:tc>
                <a:tc>
                  <a:txBody>
                    <a:bodyPr/>
                    <a:lstStyle/>
                    <a:p>
                      <a:r>
                        <a:rPr lang="en-US" dirty="0" smtClean="0"/>
                        <a:t>Ferrante et al. 1988</a:t>
                      </a:r>
                      <a:endParaRPr lang="en-US" dirty="0"/>
                    </a:p>
                  </a:txBody>
                  <a:tcPr/>
                </a:tc>
                <a:tc>
                  <a:txBody>
                    <a:bodyPr/>
                    <a:lstStyle/>
                    <a:p>
                      <a:r>
                        <a:rPr lang="en-US" dirty="0" smtClean="0"/>
                        <a:t>No branches</a:t>
                      </a:r>
                      <a:endParaRPr lang="en-US" dirty="0"/>
                    </a:p>
                  </a:txBody>
                  <a:tcPr/>
                </a:tc>
              </a:tr>
              <a:tr h="370840">
                <a:tc>
                  <a:txBody>
                    <a:bodyPr/>
                    <a:lstStyle/>
                    <a:p>
                      <a:r>
                        <a:rPr lang="en-US" dirty="0" smtClean="0"/>
                        <a:t>Strongly Connected Components</a:t>
                      </a:r>
                      <a:endParaRPr lang="en-US" dirty="0"/>
                    </a:p>
                  </a:txBody>
                  <a:tcPr/>
                </a:tc>
                <a:tc>
                  <a:txBody>
                    <a:bodyPr/>
                    <a:lstStyle/>
                    <a:p>
                      <a:r>
                        <a:rPr lang="en-US" dirty="0" smtClean="0"/>
                        <a:t>Lam et al. 1989 (Software Pipelining)</a:t>
                      </a:r>
                      <a:endParaRPr lang="en-US" dirty="0"/>
                    </a:p>
                  </a:txBody>
                  <a:tcPr/>
                </a:tc>
                <a:tc>
                  <a:txBody>
                    <a:bodyPr/>
                    <a:lstStyle/>
                    <a:p>
                      <a:r>
                        <a:rPr lang="en-US" dirty="0" smtClean="0"/>
                        <a:t>Scheduling in space instead of time</a:t>
                      </a:r>
                      <a:endParaRPr lang="en-US" dirty="0"/>
                    </a:p>
                  </a:txBody>
                  <a:tcPr/>
                </a:tc>
              </a:tr>
              <a:tr h="370840">
                <a:tc>
                  <a:txBody>
                    <a:bodyPr/>
                    <a:lstStyle/>
                    <a:p>
                      <a:r>
                        <a:rPr lang="en-US" dirty="0" smtClean="0"/>
                        <a:t>Synthesis</a:t>
                      </a:r>
                      <a:r>
                        <a:rPr lang="en-US" baseline="0" dirty="0" smtClean="0"/>
                        <a:t> for instruction mapping</a:t>
                      </a:r>
                      <a:endParaRPr lang="en-US" dirty="0"/>
                    </a:p>
                  </a:txBody>
                  <a:tcPr/>
                </a:tc>
                <a:tc>
                  <a:txBody>
                    <a:bodyPr/>
                    <a:lstStyle/>
                    <a:p>
                      <a:r>
                        <a:rPr lang="en-US" dirty="0" smtClean="0"/>
                        <a:t>Technology mapping</a:t>
                      </a:r>
                      <a:endParaRPr lang="en-US" dirty="0"/>
                    </a:p>
                  </a:txBody>
                  <a:tcPr/>
                </a:tc>
                <a:tc>
                  <a:txBody>
                    <a:bodyPr/>
                    <a:lstStyle/>
                    <a:p>
                      <a:r>
                        <a:rPr lang="en-US" dirty="0" smtClean="0"/>
                        <a:t>Map to</a:t>
                      </a:r>
                      <a:r>
                        <a:rPr lang="en-US" baseline="0" dirty="0" smtClean="0"/>
                        <a:t> 1 hardware primitive, not multiple</a:t>
                      </a:r>
                      <a:endParaRPr lang="en-US" dirty="0"/>
                    </a:p>
                  </a:txBody>
                  <a:tcPr/>
                </a:tc>
              </a:tr>
              <a:tr h="370840">
                <a:tc>
                  <a:txBody>
                    <a:bodyPr/>
                    <a:lstStyle/>
                    <a:p>
                      <a:endParaRPr lang="en-US" dirty="0"/>
                    </a:p>
                  </a:txBody>
                  <a:tcPr/>
                </a:tc>
                <a:tc>
                  <a:txBody>
                    <a:bodyPr/>
                    <a:lstStyle/>
                    <a:p>
                      <a:r>
                        <a:rPr lang="en-US" dirty="0" err="1" smtClean="0"/>
                        <a:t>Superoptimization</a:t>
                      </a:r>
                      <a:endParaRPr lang="en-US" dirty="0"/>
                    </a:p>
                  </a:txBody>
                  <a:tcPr/>
                </a:tc>
                <a:tc>
                  <a:txBody>
                    <a:bodyPr/>
                    <a:lstStyle/>
                    <a:p>
                      <a:r>
                        <a:rPr lang="en-US" dirty="0" smtClean="0"/>
                        <a:t>Counter-example-guided</a:t>
                      </a:r>
                      <a:r>
                        <a:rPr lang="en-US" baseline="0" dirty="0" smtClean="0"/>
                        <a:t>, not brute force</a:t>
                      </a:r>
                      <a:endParaRPr lang="en-US" dirty="0"/>
                    </a:p>
                  </a:txBody>
                  <a:tcPr/>
                </a:tc>
              </a:tr>
            </a:tbl>
          </a:graphicData>
        </a:graphic>
      </p:graphicFrame>
    </p:spTree>
    <p:extLst>
      <p:ext uri="{BB962C8B-B14F-4D97-AF65-F5344CB8AC3E}">
        <p14:creationId xmlns:p14="http://schemas.microsoft.com/office/powerpoint/2010/main" val="26854254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Hardware feasibility of PIFOs</a:t>
            </a:r>
            <a:endParaRPr lang="en-US" dirty="0">
              <a:latin typeface="Gadugi" panose="020B0502040204020203" pitchFamily="34" charset="0"/>
            </a:endParaRPr>
          </a:p>
        </p:txBody>
      </p:sp>
      <p:sp>
        <p:nvSpPr>
          <p:cNvPr id="3" name="Content Placeholder 2"/>
          <p:cNvSpPr>
            <a:spLocks noGrp="1"/>
          </p:cNvSpPr>
          <p:nvPr>
            <p:ph idx="1"/>
          </p:nvPr>
        </p:nvSpPr>
        <p:spPr/>
        <p:txBody>
          <a:bodyPr/>
          <a:lstStyle/>
          <a:p>
            <a:r>
              <a:rPr lang="en-US" dirty="0" smtClean="0">
                <a:latin typeface="Gadugi" panose="020B0502040204020203" pitchFamily="34" charset="0"/>
              </a:rPr>
              <a:t>Number of flows handled by a PIFO affects timing.</a:t>
            </a:r>
          </a:p>
          <a:p>
            <a:endParaRPr lang="en-US" dirty="0">
              <a:latin typeface="Gadugi" panose="020B0502040204020203" pitchFamily="34" charset="0"/>
            </a:endParaRPr>
          </a:p>
          <a:p>
            <a:r>
              <a:rPr lang="en-US" dirty="0" smtClean="0">
                <a:latin typeface="Gadugi" panose="020B0502040204020203" pitchFamily="34" charset="0"/>
              </a:rPr>
              <a:t>Number of logical PIFOs within a PIFO, priority and metadata width, and number of PIFO blocks only increases area.</a:t>
            </a:r>
            <a:endParaRPr lang="en-US" dirty="0">
              <a:latin typeface="Gadugi" panose="020B0502040204020203" pitchFamily="34" charset="0"/>
            </a:endParaRPr>
          </a:p>
        </p:txBody>
      </p:sp>
    </p:spTree>
    <p:extLst>
      <p:ext uri="{BB962C8B-B14F-4D97-AF65-F5344CB8AC3E}">
        <p14:creationId xmlns:p14="http://schemas.microsoft.com/office/powerpoint/2010/main" val="16303041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Static Single-Assignment</a:t>
            </a:r>
            <a:endParaRPr lang="en-US" dirty="0">
              <a:latin typeface="Gadugi" panose="020B0502040204020203" pitchFamily="34" charset="0"/>
            </a:endParaRPr>
          </a:p>
        </p:txBody>
      </p:sp>
      <p:sp>
        <p:nvSpPr>
          <p:cNvPr id="4" name="TextBox 3"/>
          <p:cNvSpPr txBox="1"/>
          <p:nvPr/>
        </p:nvSpPr>
        <p:spPr>
          <a:xfrm>
            <a:off x="1905000" y="1295400"/>
            <a:ext cx="8020144" cy="2015936"/>
          </a:xfrm>
          <a:prstGeom prst="rect">
            <a:avLst/>
          </a:prstGeom>
          <a:noFill/>
        </p:spPr>
        <p:txBody>
          <a:bodyPr wrap="none" rtlCol="0">
            <a:spAutoFit/>
          </a:bodyPr>
          <a:lstStyle/>
          <a:p>
            <a:r>
              <a:rPr lang="en-US" sz="2500" dirty="0">
                <a:solidFill>
                  <a:srgbClr val="0070C0"/>
                </a:solidFill>
                <a:latin typeface="Gadugi" panose="020B0502040204020203" pitchFamily="34" charset="0"/>
              </a:rPr>
              <a:t>pkt.id</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endParaRPr lang="en-US" sz="2500" dirty="0">
              <a:latin typeface="Gadugi" panose="020B0502040204020203" pitchFamily="34" charset="0"/>
            </a:endParaRPr>
          </a:p>
          <a:p>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a:t>
            </a:r>
            <a:r>
              <a:rPr lang="en-US" sz="2500" dirty="0">
                <a:latin typeface="Gadugi" panose="020B0502040204020203" pitchFamily="34" charset="0"/>
              </a:rPr>
              <a:t>] = </a:t>
            </a:r>
            <a:r>
              <a:rPr lang="en-US" sz="2500" dirty="0" err="1">
                <a:solidFill>
                  <a:srgbClr val="0070C0"/>
                </a:solidFill>
                <a:latin typeface="Gadugi" panose="020B0502040204020203" pitchFamily="34" charset="0"/>
              </a:rPr>
              <a:t>pkt.last_time</a:t>
            </a:r>
            <a:r>
              <a:rPr lang="en-US" sz="2500" dirty="0">
                <a:latin typeface="Gadugi" panose="020B0502040204020203" pitchFamily="34" charset="0"/>
              </a:rPr>
              <a:t> ;</a:t>
            </a:r>
          </a:p>
        </p:txBody>
      </p:sp>
      <p:sp>
        <p:nvSpPr>
          <p:cNvPr id="5" name="TextBox 4"/>
          <p:cNvSpPr txBox="1"/>
          <p:nvPr/>
        </p:nvSpPr>
        <p:spPr>
          <a:xfrm>
            <a:off x="1905001" y="4357698"/>
            <a:ext cx="8193269" cy="2400657"/>
          </a:xfrm>
          <a:prstGeom prst="rect">
            <a:avLst/>
          </a:prstGeom>
          <a:noFill/>
        </p:spPr>
        <p:txBody>
          <a:bodyPr wrap="none" rtlCol="0">
            <a:spAutoFit/>
          </a:bodyPr>
          <a:lstStyle/>
          <a:p>
            <a:r>
              <a:rPr lang="en-US" sz="2500" dirty="0">
                <a:solidFill>
                  <a:srgbClr val="0070C0"/>
                </a:solidFill>
                <a:latin typeface="Gadugi" panose="020B0502040204020203" pitchFamily="34" charset="0"/>
              </a:rPr>
              <a:t>pkt.id0</a:t>
            </a:r>
            <a:r>
              <a:rPr lang="en-US" sz="2500" dirty="0">
                <a:latin typeface="Gadugi" panose="020B0502040204020203" pitchFamily="34" charset="0"/>
              </a:rPr>
              <a:t>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solidFill>
                  <a:srgbClr val="0070C0"/>
                </a:solidFill>
                <a:latin typeface="Gadugi" panose="020B0502040204020203" pitchFamily="34" charset="0"/>
              </a:rPr>
              <a:t>pkt.last_time0</a:t>
            </a:r>
            <a:r>
              <a:rPr lang="en-US" sz="2500" dirty="0">
                <a:latin typeface="Gadugi" panose="020B0502040204020203" pitchFamily="34" charset="0"/>
              </a:rPr>
              <a:t> = </a:t>
            </a:r>
            <a:r>
              <a:rPr lang="en-US" sz="2500" dirty="0" err="1">
                <a:latin typeface="Gadugi" panose="020B0502040204020203" pitchFamily="34" charset="0"/>
              </a:rPr>
              <a:t>last_time</a:t>
            </a:r>
            <a:r>
              <a:rPr lang="en-US" sz="2500" dirty="0">
                <a:latin typeface="Gadugi" panose="020B0502040204020203" pitchFamily="34" charset="0"/>
              </a:rPr>
              <a:t>[</a:t>
            </a:r>
            <a:r>
              <a:rPr lang="en-US" sz="2500" dirty="0">
                <a:solidFill>
                  <a:srgbClr val="0070C0"/>
                </a:solidFill>
                <a:latin typeface="Gadugi" panose="020B0502040204020203" pitchFamily="34" charset="0"/>
              </a:rPr>
              <a:t>pkt.id0</a:t>
            </a:r>
            <a:r>
              <a:rPr lang="en-US" sz="2500" dirty="0">
                <a:latin typeface="Gadugi" panose="020B0502040204020203" pitchFamily="34" charset="0"/>
              </a:rPr>
              <a:t>];</a:t>
            </a:r>
          </a:p>
          <a:p>
            <a:r>
              <a:rPr lang="en-US" sz="2500" dirty="0">
                <a:latin typeface="Gadugi" panose="020B0502040204020203" pitchFamily="34" charset="0"/>
              </a:rPr>
              <a:t>...</a:t>
            </a:r>
          </a:p>
          <a:p>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 </a:t>
            </a:r>
            <a:r>
              <a:rPr lang="en-US" sz="2500" dirty="0" err="1">
                <a:latin typeface="Gadugi" panose="020B0502040204020203" pitchFamily="34" charset="0"/>
              </a:rPr>
              <a:t>pkt.arrival</a:t>
            </a:r>
            <a:r>
              <a:rPr lang="en-US" sz="2500" dirty="0"/>
              <a:t>;</a:t>
            </a:r>
          </a:p>
          <a:p>
            <a:r>
              <a:rPr lang="en-US" sz="2500" dirty="0">
                <a:latin typeface="Gadugi" panose="020B0502040204020203" pitchFamily="34" charset="0"/>
              </a:rPr>
              <a:t>…</a:t>
            </a:r>
          </a:p>
          <a:p>
            <a:r>
              <a:rPr lang="en-US" sz="2500" dirty="0" err="1">
                <a:latin typeface="Gadugi" panose="020B0502040204020203" pitchFamily="34" charset="0"/>
              </a:rPr>
              <a:t>last_time</a:t>
            </a:r>
            <a:r>
              <a:rPr lang="en-US" sz="2500" dirty="0">
                <a:latin typeface="Gadugi" panose="020B0502040204020203" pitchFamily="34" charset="0"/>
              </a:rPr>
              <a:t> [</a:t>
            </a:r>
            <a:r>
              <a:rPr lang="en-US" sz="2500" dirty="0">
                <a:solidFill>
                  <a:srgbClr val="0070C0"/>
                </a:solidFill>
                <a:latin typeface="Gadugi" panose="020B0502040204020203" pitchFamily="34" charset="0"/>
              </a:rPr>
              <a:t>pkt.id0</a:t>
            </a:r>
            <a:r>
              <a:rPr lang="en-US" sz="2500" dirty="0">
                <a:latin typeface="Gadugi" panose="020B0502040204020203" pitchFamily="34" charset="0"/>
              </a:rPr>
              <a:t>] = </a:t>
            </a:r>
            <a:r>
              <a:rPr lang="en-US" sz="2500" dirty="0">
                <a:solidFill>
                  <a:srgbClr val="0070C0"/>
                </a:solidFill>
                <a:latin typeface="Gadugi" panose="020B0502040204020203" pitchFamily="34" charset="0"/>
              </a:rPr>
              <a:t>pkt.last_time1</a:t>
            </a:r>
            <a:r>
              <a:rPr lang="en-US" sz="2500" dirty="0">
                <a:latin typeface="Gadugi" panose="020B0502040204020203" pitchFamily="34" charset="0"/>
              </a:rPr>
              <a:t> ;</a:t>
            </a:r>
          </a:p>
        </p:txBody>
      </p:sp>
      <p:sp>
        <p:nvSpPr>
          <p:cNvPr id="7" name="Down Arrow 6"/>
          <p:cNvSpPr/>
          <p:nvPr/>
        </p:nvSpPr>
        <p:spPr>
          <a:xfrm>
            <a:off x="5600700" y="3429000"/>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Right Arrow 9"/>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2" name="TextBox 11"/>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3" name="Rounded Rectangle 12"/>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4" name="TextBox 13"/>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7649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Expression Flattening</a:t>
            </a:r>
            <a:endParaRPr lang="en-US" dirty="0">
              <a:latin typeface="Gadugi" panose="020B0502040204020203" pitchFamily="34" charset="0"/>
            </a:endParaRPr>
          </a:p>
        </p:txBody>
      </p:sp>
      <p:sp>
        <p:nvSpPr>
          <p:cNvPr id="8" name="TextBox 7"/>
          <p:cNvSpPr txBox="1"/>
          <p:nvPr/>
        </p:nvSpPr>
        <p:spPr>
          <a:xfrm>
            <a:off x="2158512" y="1829903"/>
            <a:ext cx="7861788" cy="2015936"/>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err="1" smtClean="0">
                <a:solidFill>
                  <a:schemeClr val="accent1">
                    <a:lumMod val="75000"/>
                  </a:schemeClr>
                </a:solidFill>
                <a:latin typeface="Gadugi" panose="020B0502040204020203" pitchFamily="34" charset="0"/>
              </a:rPr>
              <a:t>pkt.tmp</a:t>
            </a:r>
            <a:endParaRPr lang="en-US" sz="2500" dirty="0" smtClean="0">
              <a:solidFill>
                <a:schemeClr val="accent1">
                  <a:lumMod val="75000"/>
                </a:schemeClr>
              </a:solidFill>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9" name="Down Arrow 8"/>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168451" y="4689664"/>
            <a:ext cx="7861788" cy="2400657"/>
          </a:xfrm>
          <a:prstGeom prst="rect">
            <a:avLst/>
          </a:prstGeom>
          <a:noFill/>
        </p:spPr>
        <p:txBody>
          <a:bodyPr wrap="square" rtlCol="0">
            <a:spAutoFit/>
          </a:bodyPr>
          <a:lstStyle/>
          <a:p>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pkt.arrival</a:t>
            </a:r>
            <a:r>
              <a:rPr lang="en-US" sz="2500" dirty="0" smtClean="0">
                <a:solidFill>
                  <a:schemeClr val="accent1">
                    <a:lumMod val="75000"/>
                  </a:schemeClr>
                </a:solidFill>
                <a:latin typeface="Gadugi" panose="020B0502040204020203" pitchFamily="34" charset="0"/>
              </a:rPr>
              <a:t> - </a:t>
            </a:r>
            <a:r>
              <a:rPr lang="en-US" sz="2500" dirty="0" err="1" smtClean="0">
                <a:solidFill>
                  <a:schemeClr val="accent1">
                    <a:lumMod val="75000"/>
                  </a:schemeClr>
                </a:solidFill>
                <a:latin typeface="Gadugi" panose="020B0502040204020203" pitchFamily="34" charset="0"/>
              </a:rPr>
              <a:t>last_time</a:t>
            </a:r>
            <a:r>
              <a:rPr lang="en-US" sz="2500" dirty="0" smtClean="0">
                <a:solidFill>
                  <a:schemeClr val="accent1">
                    <a:lumMod val="75000"/>
                  </a:schemeClr>
                </a:solidFill>
                <a:latin typeface="Gadugi" panose="020B0502040204020203" pitchFamily="34" charset="0"/>
              </a:rPr>
              <a:t>[pkt.id];</a:t>
            </a:r>
          </a:p>
          <a:p>
            <a:r>
              <a:rPr lang="en-US" sz="2500" dirty="0" smtClean="0">
                <a:solidFill>
                  <a:schemeClr val="accent1">
                    <a:lumMod val="75000"/>
                  </a:schemeClr>
                </a:solidFill>
                <a:latin typeface="Gadugi" panose="020B0502040204020203" pitchFamily="34" charset="0"/>
              </a:rPr>
              <a:t>pkt.tmp2 = </a:t>
            </a:r>
            <a:r>
              <a:rPr lang="en-US" sz="2500" dirty="0" err="1" smtClean="0">
                <a:solidFill>
                  <a:schemeClr val="accent1">
                    <a:lumMod val="75000"/>
                  </a:schemeClr>
                </a:solidFill>
                <a:latin typeface="Gadugi" panose="020B0502040204020203" pitchFamily="34" charset="0"/>
              </a:rPr>
              <a:t>pkt.tmp</a:t>
            </a:r>
            <a:r>
              <a:rPr lang="en-US" sz="2500" dirty="0" smtClean="0">
                <a:solidFill>
                  <a:schemeClr val="accent1">
                    <a:lumMod val="75000"/>
                  </a:schemeClr>
                </a:solidFill>
                <a:latin typeface="Gadugi" panose="020B0502040204020203" pitchFamily="34" charset="0"/>
              </a:rPr>
              <a:t> &gt; THRESHOLD;</a:t>
            </a:r>
          </a:p>
          <a:p>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 = </a:t>
            </a:r>
            <a:r>
              <a:rPr lang="en-US" sz="2500" dirty="0" smtClean="0">
                <a:solidFill>
                  <a:schemeClr val="accent1">
                    <a:lumMod val="75000"/>
                  </a:schemeClr>
                </a:solidFill>
                <a:latin typeface="Gadugi" panose="020B0502040204020203" pitchFamily="34" charset="0"/>
              </a:rPr>
              <a:t>pkt.tmp2</a:t>
            </a:r>
          </a:p>
          <a:p>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a:t>
            </a:r>
            <a:r>
              <a:rPr lang="en-US" sz="2500" dirty="0" err="1" smtClean="0">
                <a:latin typeface="Gadugi" panose="020B0502040204020203" pitchFamily="34" charset="0"/>
              </a:rPr>
              <a:t>new_hop</a:t>
            </a:r>
            <a:endParaRPr lang="en-US" sz="2500" dirty="0" smtClean="0">
              <a:latin typeface="Gadugi" panose="020B0502040204020203" pitchFamily="34" charset="0"/>
            </a:endParaRPr>
          </a:p>
          <a:p>
            <a:r>
              <a:rPr lang="en-US" sz="2500" dirty="0" smtClean="0">
                <a:latin typeface="Gadugi" panose="020B0502040204020203" pitchFamily="34" charset="0"/>
              </a:rPr>
              <a:t>                                      : </a:t>
            </a:r>
            <a:r>
              <a:rPr lang="en-US" sz="2500" dirty="0" err="1" smtClean="0">
                <a:latin typeface="Gadugi" panose="020B0502040204020203" pitchFamily="34" charset="0"/>
              </a:rPr>
              <a:t>saved_hop</a:t>
            </a:r>
            <a:r>
              <a:rPr lang="en-US" sz="2500" dirty="0" smtClean="0">
                <a:latin typeface="Gadugi" panose="020B0502040204020203" pitchFamily="34" charset="0"/>
              </a:rPr>
              <a:t> [ </a:t>
            </a:r>
            <a:r>
              <a:rPr lang="en-US" sz="2500" dirty="0" err="1" smtClean="0">
                <a:latin typeface="Gadugi" panose="020B0502040204020203" pitchFamily="34" charset="0"/>
              </a:rPr>
              <a:t>pkt</a:t>
            </a:r>
            <a:r>
              <a:rPr lang="en-US" sz="2500" dirty="0" smtClean="0">
                <a:latin typeface="Gadugi" panose="020B0502040204020203" pitchFamily="34" charset="0"/>
              </a:rPr>
              <a:t> . id ];</a:t>
            </a:r>
          </a:p>
          <a:p>
            <a:endParaRPr lang="en-US" sz="2500" dirty="0">
              <a:latin typeface="Gadugi" panose="020B0502040204020203" pitchFamily="34" charset="0"/>
            </a:endParaRPr>
          </a:p>
        </p:txBody>
      </p:sp>
      <p:sp>
        <p:nvSpPr>
          <p:cNvPr id="6" name="Rounded Rectangle 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Right Arrow 1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4" name="TextBox 1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5" name="Rounded Rectangle 1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6" name="TextBox 1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408640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Instruction mapping: results</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Gadugi" panose="020B0502040204020203" pitchFamily="34" charset="0"/>
              </a:rPr>
              <a:t>Generic method to handle fairly complex templates</a:t>
            </a:r>
          </a:p>
          <a:p>
            <a:endParaRPr lang="en-US" dirty="0">
              <a:latin typeface="Gadugi" panose="020B0502040204020203" pitchFamily="34" charset="0"/>
            </a:endParaRPr>
          </a:p>
          <a:p>
            <a:r>
              <a:rPr lang="en-US" dirty="0" smtClean="0">
                <a:latin typeface="Gadugi" panose="020B0502040204020203" pitchFamily="34" charset="0"/>
              </a:rPr>
              <a:t>Templates determine if a Domino program can run at line rate.</a:t>
            </a:r>
          </a:p>
          <a:p>
            <a:endParaRPr lang="en-US" dirty="0">
              <a:latin typeface="Gadugi" panose="020B0502040204020203" pitchFamily="34" charset="0"/>
            </a:endParaRPr>
          </a:p>
          <a:p>
            <a:r>
              <a:rPr lang="en-US" dirty="0" smtClean="0">
                <a:latin typeface="Gadugi" panose="020B0502040204020203" pitchFamily="34" charset="0"/>
              </a:rPr>
              <a:t>Example results:</a:t>
            </a:r>
          </a:p>
          <a:p>
            <a:pPr lvl="1"/>
            <a:r>
              <a:rPr lang="en-US" dirty="0" err="1" smtClean="0">
                <a:latin typeface="Gadugi" panose="020B0502040204020203" pitchFamily="34" charset="0"/>
              </a:rPr>
              <a:t>Flowlet</a:t>
            </a:r>
            <a:r>
              <a:rPr lang="en-US" dirty="0" smtClean="0">
                <a:latin typeface="Gadugi" panose="020B0502040204020203" pitchFamily="34" charset="0"/>
              </a:rPr>
              <a:t> switching needs conditional execution to save next hop information: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saved_hop</a:t>
            </a:r>
            <a:r>
              <a:rPr lang="en-US" dirty="0" smtClean="0">
                <a:latin typeface="Gadugi" panose="020B0502040204020203" pitchFamily="34" charset="0"/>
              </a:rPr>
              <a:t>[pkt.id] = pkt.tmp2 ? </a:t>
            </a:r>
            <a:r>
              <a:rPr lang="en-US" dirty="0" err="1" smtClean="0">
                <a:latin typeface="Gadugi" panose="020B0502040204020203" pitchFamily="34" charset="0"/>
              </a:rPr>
              <a:t>pkt.new_hop</a:t>
            </a:r>
            <a:r>
              <a:rPr lang="en-US" dirty="0" smtClean="0">
                <a:latin typeface="Gadugi" panose="020B0502040204020203" pitchFamily="34" charset="0"/>
              </a:rPr>
              <a:t> : </a:t>
            </a:r>
            <a:r>
              <a:rPr lang="en-US" dirty="0" err="1" smtClean="0">
                <a:latin typeface="Gadugi" panose="020B0502040204020203" pitchFamily="34" charset="0"/>
              </a:rPr>
              <a:t>saved_hop</a:t>
            </a:r>
            <a:r>
              <a:rPr lang="en-US" dirty="0" smtClean="0">
                <a:latin typeface="Gadugi" panose="020B0502040204020203" pitchFamily="34" charset="0"/>
              </a:rPr>
              <a:t>[pkt.id]</a:t>
            </a:r>
          </a:p>
          <a:p>
            <a:pPr lvl="1"/>
            <a:r>
              <a:rPr lang="en-US" dirty="0" smtClean="0">
                <a:latin typeface="Gadugi" panose="020B0502040204020203" pitchFamily="34" charset="0"/>
              </a:rPr>
              <a:t>Simple increment suffices for heavy-hitter detection</a:t>
            </a:r>
          </a:p>
          <a:p>
            <a:pPr marL="457200" lvl="1"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count_min_sketch</a:t>
            </a:r>
            <a:r>
              <a:rPr lang="en-US" dirty="0" smtClean="0">
                <a:latin typeface="Gadugi" panose="020B0502040204020203" pitchFamily="34" charset="0"/>
              </a:rPr>
              <a:t>[hash] = </a:t>
            </a:r>
            <a:r>
              <a:rPr lang="en-US" dirty="0" err="1" smtClean="0">
                <a:latin typeface="Gadugi" panose="020B0502040204020203" pitchFamily="34" charset="0"/>
              </a:rPr>
              <a:t>count_min_sketch</a:t>
            </a:r>
            <a:r>
              <a:rPr lang="en-US" dirty="0" smtClean="0">
                <a:latin typeface="Gadugi" panose="020B0502040204020203" pitchFamily="34" charset="0"/>
              </a:rPr>
              <a:t>[hash] + 1</a:t>
            </a:r>
            <a:endParaRPr lang="en-US" dirty="0">
              <a:latin typeface="Gadugi"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4800" y="2476500"/>
            <a:ext cx="2552700" cy="3450604"/>
          </a:xfrm>
          <a:prstGeom prst="rect">
            <a:avLst/>
          </a:prstGeom>
        </p:spPr>
      </p:pic>
      <p:sp>
        <p:nvSpPr>
          <p:cNvPr id="5" name="Rounded Rectangle 4"/>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ight Arrow 5"/>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8" name="Right Arrow 7"/>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10" name="TextBox 9"/>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1" name="Rounded Rectangle 10"/>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2" name="TextBox 11"/>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5183256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Generating P4 code</a:t>
            </a:r>
            <a:endParaRPr lang="en-US" dirty="0">
              <a:latin typeface="Gadugi" panose="020B0502040204020203" pitchFamily="34" charset="0"/>
            </a:endParaRPr>
          </a:p>
        </p:txBody>
      </p:sp>
      <p:sp>
        <p:nvSpPr>
          <p:cNvPr id="3" name="Content Placeholder 2"/>
          <p:cNvSpPr>
            <a:spLocks noGrp="1"/>
          </p:cNvSpPr>
          <p:nvPr>
            <p:ph idx="1"/>
          </p:nvPr>
        </p:nvSpPr>
        <p:spPr>
          <a:ln>
            <a:noFill/>
          </a:ln>
        </p:spPr>
        <p:txBody>
          <a:bodyPr wrap="square"/>
          <a:lstStyle/>
          <a:p>
            <a:r>
              <a:rPr lang="en-US" dirty="0" smtClean="0">
                <a:latin typeface="Gadugi" panose="020B0502040204020203" pitchFamily="34" charset="0"/>
              </a:rPr>
              <a:t>Required changes to P4</a:t>
            </a:r>
          </a:p>
          <a:p>
            <a:pPr lvl="1"/>
            <a:r>
              <a:rPr lang="en-US" dirty="0" smtClean="0">
                <a:latin typeface="Gadugi" panose="020B0502040204020203" pitchFamily="34" charset="0"/>
              </a:rPr>
              <a:t>Sequential execution semantics (required for read from, modify, and write back to state)</a:t>
            </a:r>
          </a:p>
          <a:p>
            <a:pPr lvl="1"/>
            <a:r>
              <a:rPr lang="en-US" dirty="0" smtClean="0">
                <a:latin typeface="Gadugi" panose="020B0502040204020203" pitchFamily="34" charset="0"/>
              </a:rPr>
              <a:t>Expression support</a:t>
            </a:r>
            <a:endParaRPr lang="en-US" dirty="0">
              <a:latin typeface="Gadugi" panose="020B0502040204020203" pitchFamily="34" charset="0"/>
            </a:endParaRPr>
          </a:p>
          <a:p>
            <a:pPr lvl="1"/>
            <a:r>
              <a:rPr lang="en-US" dirty="0" smtClean="0">
                <a:latin typeface="Gadugi" panose="020B0502040204020203" pitchFamily="34" charset="0"/>
              </a:rPr>
              <a:t>Both available in v1.1</a:t>
            </a:r>
          </a:p>
          <a:p>
            <a:r>
              <a:rPr lang="en-US" dirty="0" smtClean="0">
                <a:latin typeface="Gadugi" panose="020B0502040204020203" pitchFamily="34" charset="0"/>
              </a:rPr>
              <a:t>Encapsulate </a:t>
            </a:r>
            <a:r>
              <a:rPr lang="en-US" dirty="0">
                <a:latin typeface="Gadugi" panose="020B0502040204020203" pitchFamily="34" charset="0"/>
              </a:rPr>
              <a:t>every </a:t>
            </a:r>
            <a:r>
              <a:rPr lang="en-US" dirty="0" err="1" smtClean="0">
                <a:latin typeface="Gadugi" panose="020B0502040204020203" pitchFamily="34" charset="0"/>
              </a:rPr>
              <a:t>codelet</a:t>
            </a:r>
            <a:r>
              <a:rPr lang="en-US" dirty="0" smtClean="0">
                <a:latin typeface="Gadugi" panose="020B0502040204020203" pitchFamily="34" charset="0"/>
              </a:rPr>
              <a:t> </a:t>
            </a:r>
            <a:r>
              <a:rPr lang="en-US" dirty="0">
                <a:latin typeface="Gadugi" panose="020B0502040204020203" pitchFamily="34" charset="0"/>
              </a:rPr>
              <a:t>in a </a:t>
            </a:r>
            <a:r>
              <a:rPr lang="en-US" dirty="0" smtClean="0">
                <a:latin typeface="Gadugi" panose="020B0502040204020203" pitchFamily="34" charset="0"/>
              </a:rPr>
              <a:t>table’s default action</a:t>
            </a:r>
          </a:p>
          <a:p>
            <a:r>
              <a:rPr lang="en-US" dirty="0" smtClean="0">
                <a:latin typeface="Gadugi" panose="020B0502040204020203" pitchFamily="34" charset="0"/>
              </a:rPr>
              <a:t>Chain together tables as P4 control program</a:t>
            </a:r>
          </a:p>
        </p:txBody>
      </p:sp>
    </p:spTree>
    <p:extLst>
      <p:ext uri="{BB962C8B-B14F-4D97-AF65-F5344CB8AC3E}">
        <p14:creationId xmlns:p14="http://schemas.microsoft.com/office/powerpoint/2010/main" val="1486987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My work: </a:t>
            </a:r>
            <a:r>
              <a:rPr lang="en-US" dirty="0" err="1" smtClean="0"/>
              <a:t>performance+programmability</a:t>
            </a:r>
            <a:endParaRPr lang="en-US" dirty="0"/>
          </a:p>
        </p:txBody>
      </p:sp>
      <p:cxnSp>
        <p:nvCxnSpPr>
          <p:cNvPr id="490" name="Straight Connector 489"/>
          <p:cNvCxnSpPr/>
          <p:nvPr/>
        </p:nvCxnSpPr>
        <p:spPr>
          <a:xfrm flipV="1">
            <a:off x="5923047" y="3865123"/>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51" idx="3"/>
            <a:endCxn id="373" idx="1"/>
          </p:cNvCxnSpPr>
          <p:nvPr/>
        </p:nvCxnSpPr>
        <p:spPr>
          <a:xfrm>
            <a:off x="5026945" y="3684982"/>
            <a:ext cx="336446"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320100" y="2057400"/>
            <a:ext cx="1785800" cy="374409"/>
          </a:xfrm>
          <a:prstGeom prst="rect">
            <a:avLst/>
          </a:prstGeom>
          <a:noFill/>
        </p:spPr>
        <p:txBody>
          <a:bodyPr wrap="square" lIns="130622" tIns="65311" rIns="130622" bIns="65311" rtlCol="0">
            <a:spAutoFit/>
          </a:bodyPr>
          <a:lstStyle/>
          <a:p>
            <a:pPr algn="ctr"/>
            <a:r>
              <a:rPr lang="en-US" dirty="0" smtClean="0">
                <a:latin typeface="Gadugi" charset="0"/>
                <a:ea typeface="Gadugi" charset="0"/>
                <a:cs typeface="Gadugi" charset="0"/>
              </a:rPr>
              <a:t>Scheduler</a:t>
            </a:r>
          </a:p>
        </p:txBody>
      </p:sp>
      <p:sp>
        <p:nvSpPr>
          <p:cNvPr id="151" name="Rectangle 150"/>
          <p:cNvSpPr/>
          <p:nvPr/>
        </p:nvSpPr>
        <p:spPr>
          <a:xfrm>
            <a:off x="4525736"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154" name="Straight Connector 153"/>
          <p:cNvCxnSpPr/>
          <p:nvPr/>
        </p:nvCxnSpPr>
        <p:spPr>
          <a:xfrm>
            <a:off x="6597831" y="2950414"/>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a:off x="6597831" y="443831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a:off x="6597831" y="3479598"/>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6597831" y="3894343"/>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163" name="Group 162"/>
          <p:cNvGrpSpPr/>
          <p:nvPr/>
        </p:nvGrpSpPr>
        <p:grpSpPr>
          <a:xfrm>
            <a:off x="7658100" y="2485417"/>
            <a:ext cx="1028700" cy="2429483"/>
            <a:chOff x="6328244" y="2415536"/>
            <a:chExt cx="1181100" cy="3077267"/>
          </a:xfrm>
        </p:grpSpPr>
        <p:sp>
          <p:nvSpPr>
            <p:cNvPr id="164" name="Rectangle 163"/>
            <p:cNvSpPr/>
            <p:nvPr/>
          </p:nvSpPr>
          <p:spPr>
            <a:xfrm>
              <a:off x="6328244" y="2415536"/>
              <a:ext cx="1181100" cy="3077267"/>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grpSp>
          <p:nvGrpSpPr>
            <p:cNvPr id="165" name="Group 65"/>
            <p:cNvGrpSpPr/>
            <p:nvPr/>
          </p:nvGrpSpPr>
          <p:grpSpPr>
            <a:xfrm>
              <a:off x="6749312" y="3009900"/>
              <a:ext cx="527788" cy="298464"/>
              <a:chOff x="7660968" y="1751777"/>
              <a:chExt cx="1040580" cy="450645"/>
            </a:xfrm>
          </p:grpSpPr>
          <p:sp>
            <p:nvSpPr>
              <p:cNvPr id="178" name="Freeform 177"/>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9" name="Straight Connector 178"/>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6" name="Group 70"/>
            <p:cNvGrpSpPr/>
            <p:nvPr/>
          </p:nvGrpSpPr>
          <p:grpSpPr>
            <a:xfrm>
              <a:off x="6749312" y="3511536"/>
              <a:ext cx="527788" cy="298464"/>
              <a:chOff x="7660968" y="1751777"/>
              <a:chExt cx="1040580" cy="450645"/>
            </a:xfrm>
          </p:grpSpPr>
          <p:sp>
            <p:nvSpPr>
              <p:cNvPr id="175" name="Freeform 174"/>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6" name="Straight Connector 175"/>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7" name="Group 65"/>
            <p:cNvGrpSpPr/>
            <p:nvPr/>
          </p:nvGrpSpPr>
          <p:grpSpPr>
            <a:xfrm>
              <a:off x="6749312" y="4006836"/>
              <a:ext cx="527788" cy="298464"/>
              <a:chOff x="7660968" y="1751777"/>
              <a:chExt cx="1040580" cy="450645"/>
            </a:xfrm>
          </p:grpSpPr>
          <p:sp>
            <p:nvSpPr>
              <p:cNvPr id="172" name="Freeform 171"/>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3" name="Straight Connector 172"/>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68" name="Group 70"/>
            <p:cNvGrpSpPr/>
            <p:nvPr/>
          </p:nvGrpSpPr>
          <p:grpSpPr>
            <a:xfrm>
              <a:off x="6749312" y="4502136"/>
              <a:ext cx="527788" cy="298464"/>
              <a:chOff x="7660968" y="1751777"/>
              <a:chExt cx="1040580" cy="450645"/>
            </a:xfrm>
          </p:grpSpPr>
          <p:sp>
            <p:nvSpPr>
              <p:cNvPr id="169" name="Freeform 168"/>
              <p:cNvSpPr/>
              <p:nvPr/>
            </p:nvSpPr>
            <p:spPr>
              <a:xfrm>
                <a:off x="7660968" y="1751777"/>
                <a:ext cx="1040580" cy="450645"/>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170" name="Straight Connector 169"/>
              <p:cNvCxnSpPr/>
              <p:nvPr/>
            </p:nvCxnSpPr>
            <p:spPr>
              <a:xfrm>
                <a:off x="8501629"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a:xfrm>
                <a:off x="8268933" y="1751777"/>
                <a:ext cx="0" cy="450645"/>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98" name="Group 197"/>
          <p:cNvGrpSpPr/>
          <p:nvPr/>
        </p:nvGrpSpPr>
        <p:grpSpPr>
          <a:xfrm>
            <a:off x="4495800" y="2245468"/>
            <a:ext cx="2542902" cy="307232"/>
            <a:chOff x="1866900" y="2628900"/>
            <a:chExt cx="4419600" cy="190500"/>
          </a:xfrm>
        </p:grpSpPr>
        <p:cxnSp>
          <p:nvCxnSpPr>
            <p:cNvPr id="199" name="Straight Connector 198"/>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0" name="Straight Connector 199"/>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1" name="Straight Connector 200"/>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2" name="TextBox 201"/>
          <p:cNvSpPr txBox="1"/>
          <p:nvPr/>
        </p:nvSpPr>
        <p:spPr>
          <a:xfrm>
            <a:off x="4760722" y="2095500"/>
            <a:ext cx="2315088" cy="374409"/>
          </a:xfrm>
          <a:prstGeom prst="rect">
            <a:avLst/>
          </a:prstGeom>
          <a:noFill/>
        </p:spPr>
        <p:txBody>
          <a:bodyPr wrap="none" lIns="130622" tIns="65311" rIns="130622" bIns="65311" rtlCol="0">
            <a:spAutoFit/>
          </a:bodyPr>
          <a:lstStyle/>
          <a:p>
            <a:r>
              <a:rPr lang="en-US" dirty="0" smtClean="0">
                <a:latin typeface="Gadugi" charset="0"/>
                <a:ea typeface="Gadugi" charset="0"/>
                <a:cs typeface="Gadugi" charset="0"/>
              </a:rPr>
              <a:t>Ingress pipeline</a:t>
            </a:r>
            <a:endParaRPr lang="en-US" dirty="0">
              <a:latin typeface="Gadugi" charset="0"/>
              <a:ea typeface="Gadugi" charset="0"/>
              <a:cs typeface="Gadugi" charset="0"/>
            </a:endParaRPr>
          </a:p>
        </p:txBody>
      </p:sp>
      <p:grpSp>
        <p:nvGrpSpPr>
          <p:cNvPr id="212" name="Group 211"/>
          <p:cNvGrpSpPr/>
          <p:nvPr/>
        </p:nvGrpSpPr>
        <p:grpSpPr>
          <a:xfrm>
            <a:off x="4525736" y="2755360"/>
            <a:ext cx="460100" cy="1858540"/>
            <a:chOff x="2578040" y="3378571"/>
            <a:chExt cx="307964" cy="1914158"/>
          </a:xfrm>
        </p:grpSpPr>
        <p:grpSp>
          <p:nvGrpSpPr>
            <p:cNvPr id="214" name="Group 213"/>
            <p:cNvGrpSpPr/>
            <p:nvPr/>
          </p:nvGrpSpPr>
          <p:grpSpPr>
            <a:xfrm>
              <a:off x="2578040" y="3378571"/>
              <a:ext cx="307964" cy="231771"/>
              <a:chOff x="4390685" y="1687844"/>
              <a:chExt cx="307964" cy="231771"/>
            </a:xfrm>
          </p:grpSpPr>
          <p:sp>
            <p:nvSpPr>
              <p:cNvPr id="236" name="Trapezoid 2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37" name="Straight Connector 2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5" name="Group 214"/>
            <p:cNvGrpSpPr/>
            <p:nvPr/>
          </p:nvGrpSpPr>
          <p:grpSpPr>
            <a:xfrm>
              <a:off x="2578040" y="3709142"/>
              <a:ext cx="307964" cy="231771"/>
              <a:chOff x="4390685" y="1687844"/>
              <a:chExt cx="307964" cy="231771"/>
            </a:xfrm>
          </p:grpSpPr>
          <p:sp>
            <p:nvSpPr>
              <p:cNvPr id="233" name="Trapezoid 23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4" name="Straight Connector 23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6" name="Group 215"/>
            <p:cNvGrpSpPr/>
            <p:nvPr/>
          </p:nvGrpSpPr>
          <p:grpSpPr>
            <a:xfrm>
              <a:off x="2578040" y="4038600"/>
              <a:ext cx="307964" cy="231771"/>
              <a:chOff x="4390685" y="1687844"/>
              <a:chExt cx="307964" cy="231771"/>
            </a:xfrm>
          </p:grpSpPr>
          <p:sp>
            <p:nvSpPr>
              <p:cNvPr id="230" name="Trapezoid 22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1" name="Straight Connector 23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7" name="Group 216"/>
            <p:cNvGrpSpPr/>
            <p:nvPr/>
          </p:nvGrpSpPr>
          <p:grpSpPr>
            <a:xfrm>
              <a:off x="2578040" y="4381500"/>
              <a:ext cx="307964" cy="231771"/>
              <a:chOff x="4390685" y="1687844"/>
              <a:chExt cx="307964" cy="231771"/>
            </a:xfrm>
          </p:grpSpPr>
          <p:sp>
            <p:nvSpPr>
              <p:cNvPr id="227" name="Trapezoid 22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8" name="Straight Connector 22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8" name="Group 217"/>
            <p:cNvGrpSpPr/>
            <p:nvPr/>
          </p:nvGrpSpPr>
          <p:grpSpPr>
            <a:xfrm>
              <a:off x="2578040" y="4712071"/>
              <a:ext cx="307964" cy="231771"/>
              <a:chOff x="4390685" y="1687844"/>
              <a:chExt cx="307964" cy="231771"/>
            </a:xfrm>
          </p:grpSpPr>
          <p:sp>
            <p:nvSpPr>
              <p:cNvPr id="224" name="Trapezoid 22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5" name="Straight Connector 22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19" name="Group 218"/>
            <p:cNvGrpSpPr/>
            <p:nvPr/>
          </p:nvGrpSpPr>
          <p:grpSpPr>
            <a:xfrm>
              <a:off x="2578040" y="5060958"/>
              <a:ext cx="307964" cy="231771"/>
              <a:chOff x="4390685" y="1687844"/>
              <a:chExt cx="307964" cy="231771"/>
            </a:xfrm>
          </p:grpSpPr>
          <p:sp>
            <p:nvSpPr>
              <p:cNvPr id="221" name="Trapezoid 22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2" name="Straight Connector 22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73" name="Rectangle 372"/>
          <p:cNvSpPr/>
          <p:nvPr/>
        </p:nvSpPr>
        <p:spPr>
          <a:xfrm>
            <a:off x="5363391"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74" name="Group 373"/>
          <p:cNvGrpSpPr/>
          <p:nvPr/>
        </p:nvGrpSpPr>
        <p:grpSpPr>
          <a:xfrm>
            <a:off x="5363391" y="2755360"/>
            <a:ext cx="460100" cy="1858540"/>
            <a:chOff x="2578040" y="3378571"/>
            <a:chExt cx="307964" cy="1914158"/>
          </a:xfrm>
        </p:grpSpPr>
        <p:grpSp>
          <p:nvGrpSpPr>
            <p:cNvPr id="375" name="Group 374"/>
            <p:cNvGrpSpPr/>
            <p:nvPr/>
          </p:nvGrpSpPr>
          <p:grpSpPr>
            <a:xfrm>
              <a:off x="2578040" y="3378571"/>
              <a:ext cx="307964" cy="231771"/>
              <a:chOff x="4390685" y="1687844"/>
              <a:chExt cx="307964" cy="231771"/>
            </a:xfrm>
          </p:grpSpPr>
          <p:sp>
            <p:nvSpPr>
              <p:cNvPr id="391" name="Trapezoid 39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92" name="Straight Connector 39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6" name="Group 375"/>
            <p:cNvGrpSpPr/>
            <p:nvPr/>
          </p:nvGrpSpPr>
          <p:grpSpPr>
            <a:xfrm>
              <a:off x="2578040" y="3709142"/>
              <a:ext cx="307964" cy="231771"/>
              <a:chOff x="4390685" y="1687844"/>
              <a:chExt cx="307964" cy="231771"/>
            </a:xfrm>
          </p:grpSpPr>
          <p:sp>
            <p:nvSpPr>
              <p:cNvPr id="389" name="Trapezoid 38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90" name="Straight Connector 38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7" name="Group 376"/>
            <p:cNvGrpSpPr/>
            <p:nvPr/>
          </p:nvGrpSpPr>
          <p:grpSpPr>
            <a:xfrm>
              <a:off x="2578040" y="4038600"/>
              <a:ext cx="307964" cy="231771"/>
              <a:chOff x="4390685" y="1687844"/>
              <a:chExt cx="307964" cy="231771"/>
            </a:xfrm>
          </p:grpSpPr>
          <p:sp>
            <p:nvSpPr>
              <p:cNvPr id="387" name="Trapezoid 38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8" name="Straight Connector 38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8" name="Group 377"/>
            <p:cNvGrpSpPr/>
            <p:nvPr/>
          </p:nvGrpSpPr>
          <p:grpSpPr>
            <a:xfrm>
              <a:off x="2578040" y="4381500"/>
              <a:ext cx="307964" cy="231771"/>
              <a:chOff x="4390685" y="1687844"/>
              <a:chExt cx="307964" cy="231771"/>
            </a:xfrm>
          </p:grpSpPr>
          <p:sp>
            <p:nvSpPr>
              <p:cNvPr id="385" name="Trapezoid 3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6" name="Straight Connector 38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79" name="Group 378"/>
            <p:cNvGrpSpPr/>
            <p:nvPr/>
          </p:nvGrpSpPr>
          <p:grpSpPr>
            <a:xfrm>
              <a:off x="2578040" y="4712071"/>
              <a:ext cx="307964" cy="231771"/>
              <a:chOff x="4390685" y="1687844"/>
              <a:chExt cx="307964" cy="231771"/>
            </a:xfrm>
          </p:grpSpPr>
          <p:sp>
            <p:nvSpPr>
              <p:cNvPr id="383" name="Trapezoid 38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4" name="Straight Connector 38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80" name="Group 379"/>
            <p:cNvGrpSpPr/>
            <p:nvPr/>
          </p:nvGrpSpPr>
          <p:grpSpPr>
            <a:xfrm>
              <a:off x="2578040" y="5060958"/>
              <a:ext cx="307964" cy="231771"/>
              <a:chOff x="4390685" y="1687844"/>
              <a:chExt cx="307964" cy="231771"/>
            </a:xfrm>
          </p:grpSpPr>
          <p:sp>
            <p:nvSpPr>
              <p:cNvPr id="381" name="Trapezoid 38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82" name="Straight Connector 38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93" name="Rectangle 392"/>
          <p:cNvSpPr/>
          <p:nvPr/>
        </p:nvSpPr>
        <p:spPr>
          <a:xfrm>
            <a:off x="6465569" y="2573057"/>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394" name="Group 393"/>
          <p:cNvGrpSpPr/>
          <p:nvPr/>
        </p:nvGrpSpPr>
        <p:grpSpPr>
          <a:xfrm>
            <a:off x="6465569" y="2755360"/>
            <a:ext cx="460100" cy="1858540"/>
            <a:chOff x="2578040" y="3378571"/>
            <a:chExt cx="307964" cy="1914158"/>
          </a:xfrm>
        </p:grpSpPr>
        <p:grpSp>
          <p:nvGrpSpPr>
            <p:cNvPr id="395" name="Group 394"/>
            <p:cNvGrpSpPr/>
            <p:nvPr/>
          </p:nvGrpSpPr>
          <p:grpSpPr>
            <a:xfrm>
              <a:off x="2578040" y="3378571"/>
              <a:ext cx="307964" cy="231771"/>
              <a:chOff x="4390685" y="1687844"/>
              <a:chExt cx="307964" cy="231771"/>
            </a:xfrm>
          </p:grpSpPr>
          <p:sp>
            <p:nvSpPr>
              <p:cNvPr id="411" name="Trapezoid 41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12" name="Straight Connector 41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6" name="Group 395"/>
            <p:cNvGrpSpPr/>
            <p:nvPr/>
          </p:nvGrpSpPr>
          <p:grpSpPr>
            <a:xfrm>
              <a:off x="2578040" y="3709142"/>
              <a:ext cx="307964" cy="231771"/>
              <a:chOff x="4390685" y="1687844"/>
              <a:chExt cx="307964" cy="231771"/>
            </a:xfrm>
          </p:grpSpPr>
          <p:sp>
            <p:nvSpPr>
              <p:cNvPr id="409" name="Trapezoid 40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10" name="Straight Connector 409"/>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7" name="Group 396"/>
            <p:cNvGrpSpPr/>
            <p:nvPr/>
          </p:nvGrpSpPr>
          <p:grpSpPr>
            <a:xfrm>
              <a:off x="2578040" y="4038600"/>
              <a:ext cx="307964" cy="231771"/>
              <a:chOff x="4390685" y="1687844"/>
              <a:chExt cx="307964" cy="231771"/>
            </a:xfrm>
          </p:grpSpPr>
          <p:sp>
            <p:nvSpPr>
              <p:cNvPr id="407" name="Trapezoid 4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8" name="Straight Connector 407"/>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8" name="Group 397"/>
            <p:cNvGrpSpPr/>
            <p:nvPr/>
          </p:nvGrpSpPr>
          <p:grpSpPr>
            <a:xfrm>
              <a:off x="2578040" y="4381500"/>
              <a:ext cx="307964" cy="231771"/>
              <a:chOff x="4390685" y="1687844"/>
              <a:chExt cx="307964" cy="231771"/>
            </a:xfrm>
          </p:grpSpPr>
          <p:sp>
            <p:nvSpPr>
              <p:cNvPr id="405" name="Trapezoid 40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6" name="Straight Connector 405"/>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99" name="Group 398"/>
            <p:cNvGrpSpPr/>
            <p:nvPr/>
          </p:nvGrpSpPr>
          <p:grpSpPr>
            <a:xfrm>
              <a:off x="2578040" y="4712071"/>
              <a:ext cx="307964" cy="231771"/>
              <a:chOff x="4390685" y="1687844"/>
              <a:chExt cx="307964" cy="231771"/>
            </a:xfrm>
          </p:grpSpPr>
          <p:sp>
            <p:nvSpPr>
              <p:cNvPr id="403" name="Trapezoid 40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4" name="Straight Connector 403"/>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00" name="Group 399"/>
            <p:cNvGrpSpPr/>
            <p:nvPr/>
          </p:nvGrpSpPr>
          <p:grpSpPr>
            <a:xfrm>
              <a:off x="2578040" y="5060958"/>
              <a:ext cx="307964" cy="231771"/>
              <a:chOff x="4390685" y="1687844"/>
              <a:chExt cx="307964" cy="231771"/>
            </a:xfrm>
          </p:grpSpPr>
          <p:sp>
            <p:nvSpPr>
              <p:cNvPr id="401" name="Trapezoid 4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02" name="Straight Connector 401"/>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13" name="Rectangle 412"/>
          <p:cNvSpPr/>
          <p:nvPr/>
        </p:nvSpPr>
        <p:spPr>
          <a:xfrm>
            <a:off x="9319162"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cxnSp>
        <p:nvCxnSpPr>
          <p:cNvPr id="414" name="Straight Connector 413"/>
          <p:cNvCxnSpPr/>
          <p:nvPr/>
        </p:nvCxnSpPr>
        <p:spPr>
          <a:xfrm>
            <a:off x="11391258" y="2978427"/>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5" name="Straight Connector 414"/>
          <p:cNvCxnSpPr/>
          <p:nvPr/>
        </p:nvCxnSpPr>
        <p:spPr>
          <a:xfrm>
            <a:off x="11391258" y="4466329"/>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6" name="Straight Connector 415"/>
          <p:cNvCxnSpPr/>
          <p:nvPr/>
        </p:nvCxnSpPr>
        <p:spPr>
          <a:xfrm>
            <a:off x="11391258" y="3507611"/>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17" name="Straight Connector 416"/>
          <p:cNvCxnSpPr/>
          <p:nvPr/>
        </p:nvCxnSpPr>
        <p:spPr>
          <a:xfrm>
            <a:off x="11391258" y="3922356"/>
            <a:ext cx="467093"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420" name="Straight Connector 419"/>
          <p:cNvCxnSpPr/>
          <p:nvPr/>
        </p:nvCxnSpPr>
        <p:spPr>
          <a:xfrm flipV="1">
            <a:off x="10744200" y="3895117"/>
            <a:ext cx="811946" cy="0"/>
          </a:xfrm>
          <a:prstGeom prst="line">
            <a:avLst/>
          </a:prstGeom>
          <a:ln w="88900">
            <a:solidFill>
              <a:schemeClr val="tx1"/>
            </a:solidFill>
            <a:prstDash val="sysDot"/>
          </a:ln>
        </p:spPr>
        <p:style>
          <a:lnRef idx="2">
            <a:schemeClr val="accent1"/>
          </a:lnRef>
          <a:fillRef idx="0">
            <a:schemeClr val="accent1"/>
          </a:fillRef>
          <a:effectRef idx="1">
            <a:schemeClr val="accent1"/>
          </a:effectRef>
          <a:fontRef idx="minor">
            <a:schemeClr val="tx1"/>
          </a:fontRef>
        </p:style>
      </p:cxnSp>
      <p:grpSp>
        <p:nvGrpSpPr>
          <p:cNvPr id="422" name="Group 421"/>
          <p:cNvGrpSpPr/>
          <p:nvPr/>
        </p:nvGrpSpPr>
        <p:grpSpPr>
          <a:xfrm>
            <a:off x="9296400" y="2247900"/>
            <a:ext cx="2438400" cy="327581"/>
            <a:chOff x="1866900" y="2628900"/>
            <a:chExt cx="4419600" cy="190500"/>
          </a:xfrm>
        </p:grpSpPr>
        <p:cxnSp>
          <p:nvCxnSpPr>
            <p:cNvPr id="423" name="Straight Connector 422"/>
            <p:cNvCxnSpPr/>
            <p:nvPr/>
          </p:nvCxnSpPr>
          <p:spPr>
            <a:xfrm>
              <a:off x="18669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4" name="Straight Connector 423"/>
            <p:cNvCxnSpPr/>
            <p:nvPr/>
          </p:nvCxnSpPr>
          <p:spPr>
            <a:xfrm>
              <a:off x="6286500" y="2628900"/>
              <a:ext cx="0" cy="1905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5" name="Straight Connector 424"/>
            <p:cNvCxnSpPr/>
            <p:nvPr/>
          </p:nvCxnSpPr>
          <p:spPr>
            <a:xfrm flipH="1">
              <a:off x="1866900" y="2729063"/>
              <a:ext cx="441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6" name="TextBox 425"/>
          <p:cNvSpPr txBox="1"/>
          <p:nvPr/>
        </p:nvSpPr>
        <p:spPr>
          <a:xfrm>
            <a:off x="9525000" y="2095500"/>
            <a:ext cx="2223328" cy="374409"/>
          </a:xfrm>
          <a:prstGeom prst="rect">
            <a:avLst/>
          </a:prstGeom>
          <a:noFill/>
        </p:spPr>
        <p:txBody>
          <a:bodyPr wrap="none" lIns="130622" tIns="65311" rIns="130622" bIns="65311" rtlCol="0">
            <a:spAutoFit/>
          </a:bodyPr>
          <a:lstStyle/>
          <a:p>
            <a:r>
              <a:rPr lang="en-US" dirty="0">
                <a:latin typeface="Gadugi" charset="0"/>
                <a:ea typeface="Gadugi" charset="0"/>
                <a:cs typeface="Gadugi" charset="0"/>
              </a:rPr>
              <a:t>E</a:t>
            </a:r>
            <a:r>
              <a:rPr lang="en-US" dirty="0" smtClean="0">
                <a:latin typeface="Gadugi" charset="0"/>
                <a:ea typeface="Gadugi" charset="0"/>
                <a:cs typeface="Gadugi" charset="0"/>
              </a:rPr>
              <a:t>gress pipeline</a:t>
            </a:r>
            <a:endParaRPr lang="en-US" dirty="0">
              <a:latin typeface="Gadugi" charset="0"/>
              <a:ea typeface="Gadugi" charset="0"/>
              <a:cs typeface="Gadugi" charset="0"/>
            </a:endParaRPr>
          </a:p>
        </p:txBody>
      </p:sp>
      <p:grpSp>
        <p:nvGrpSpPr>
          <p:cNvPr id="427" name="Group 426"/>
          <p:cNvGrpSpPr/>
          <p:nvPr/>
        </p:nvGrpSpPr>
        <p:grpSpPr>
          <a:xfrm>
            <a:off x="9319162" y="2783373"/>
            <a:ext cx="460100" cy="1858540"/>
            <a:chOff x="2578040" y="3378571"/>
            <a:chExt cx="307964" cy="1914158"/>
          </a:xfrm>
        </p:grpSpPr>
        <p:grpSp>
          <p:nvGrpSpPr>
            <p:cNvPr id="428" name="Group 427"/>
            <p:cNvGrpSpPr/>
            <p:nvPr/>
          </p:nvGrpSpPr>
          <p:grpSpPr>
            <a:xfrm>
              <a:off x="2578040" y="3378571"/>
              <a:ext cx="307964" cy="231771"/>
              <a:chOff x="4390685" y="1687844"/>
              <a:chExt cx="307964" cy="231771"/>
            </a:xfrm>
          </p:grpSpPr>
          <p:sp>
            <p:nvSpPr>
              <p:cNvPr id="444" name="Trapezoid 44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45" name="Straight Connector 44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29" name="Group 428"/>
            <p:cNvGrpSpPr/>
            <p:nvPr/>
          </p:nvGrpSpPr>
          <p:grpSpPr>
            <a:xfrm>
              <a:off x="2578040" y="3709142"/>
              <a:ext cx="307964" cy="231771"/>
              <a:chOff x="4390685" y="1687844"/>
              <a:chExt cx="307964" cy="231771"/>
            </a:xfrm>
          </p:grpSpPr>
          <p:sp>
            <p:nvSpPr>
              <p:cNvPr id="442" name="Trapezoid 4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3" name="Straight Connector 44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0" name="Group 429"/>
            <p:cNvGrpSpPr/>
            <p:nvPr/>
          </p:nvGrpSpPr>
          <p:grpSpPr>
            <a:xfrm>
              <a:off x="2578040" y="4038600"/>
              <a:ext cx="307964" cy="231771"/>
              <a:chOff x="4390685" y="1687844"/>
              <a:chExt cx="307964" cy="231771"/>
            </a:xfrm>
          </p:grpSpPr>
          <p:sp>
            <p:nvSpPr>
              <p:cNvPr id="440" name="Trapezoid 4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41" name="Straight Connector 44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1" name="Group 430"/>
            <p:cNvGrpSpPr/>
            <p:nvPr/>
          </p:nvGrpSpPr>
          <p:grpSpPr>
            <a:xfrm>
              <a:off x="2578040" y="4381500"/>
              <a:ext cx="307964" cy="231771"/>
              <a:chOff x="4390685" y="1687844"/>
              <a:chExt cx="307964" cy="231771"/>
            </a:xfrm>
          </p:grpSpPr>
          <p:sp>
            <p:nvSpPr>
              <p:cNvPr id="438" name="Trapezoid 4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9" name="Straight Connector 43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2" name="Group 431"/>
            <p:cNvGrpSpPr/>
            <p:nvPr/>
          </p:nvGrpSpPr>
          <p:grpSpPr>
            <a:xfrm>
              <a:off x="2578040" y="4712071"/>
              <a:ext cx="307964" cy="231771"/>
              <a:chOff x="4390685" y="1687844"/>
              <a:chExt cx="307964" cy="231771"/>
            </a:xfrm>
          </p:grpSpPr>
          <p:sp>
            <p:nvSpPr>
              <p:cNvPr id="436" name="Trapezoid 43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7" name="Straight Connector 43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33" name="Group 432"/>
            <p:cNvGrpSpPr/>
            <p:nvPr/>
          </p:nvGrpSpPr>
          <p:grpSpPr>
            <a:xfrm>
              <a:off x="2578040" y="5060958"/>
              <a:ext cx="307964" cy="231771"/>
              <a:chOff x="4390685" y="1687844"/>
              <a:chExt cx="307964" cy="231771"/>
            </a:xfrm>
          </p:grpSpPr>
          <p:sp>
            <p:nvSpPr>
              <p:cNvPr id="434" name="Trapezoid 4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35" name="Straight Connector 43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46" name="Rectangle 445"/>
          <p:cNvSpPr/>
          <p:nvPr/>
        </p:nvSpPr>
        <p:spPr>
          <a:xfrm>
            <a:off x="10156818"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47" name="Group 446"/>
          <p:cNvGrpSpPr/>
          <p:nvPr/>
        </p:nvGrpSpPr>
        <p:grpSpPr>
          <a:xfrm>
            <a:off x="10156818" y="2783373"/>
            <a:ext cx="460100" cy="1858540"/>
            <a:chOff x="2578040" y="3378571"/>
            <a:chExt cx="307964" cy="1914158"/>
          </a:xfrm>
        </p:grpSpPr>
        <p:grpSp>
          <p:nvGrpSpPr>
            <p:cNvPr id="448" name="Group 447"/>
            <p:cNvGrpSpPr/>
            <p:nvPr/>
          </p:nvGrpSpPr>
          <p:grpSpPr>
            <a:xfrm>
              <a:off x="2578040" y="3378571"/>
              <a:ext cx="307964" cy="231771"/>
              <a:chOff x="4390685" y="1687844"/>
              <a:chExt cx="307964" cy="231771"/>
            </a:xfrm>
          </p:grpSpPr>
          <p:sp>
            <p:nvSpPr>
              <p:cNvPr id="464" name="Trapezoid 4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65" name="Straight Connector 46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49" name="Group 448"/>
            <p:cNvGrpSpPr/>
            <p:nvPr/>
          </p:nvGrpSpPr>
          <p:grpSpPr>
            <a:xfrm>
              <a:off x="2578040" y="3709142"/>
              <a:ext cx="307964" cy="231771"/>
              <a:chOff x="4390685" y="1687844"/>
              <a:chExt cx="307964" cy="231771"/>
            </a:xfrm>
          </p:grpSpPr>
          <p:sp>
            <p:nvSpPr>
              <p:cNvPr id="462" name="Trapezoid 46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3" name="Straight Connector 46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0" name="Group 449"/>
            <p:cNvGrpSpPr/>
            <p:nvPr/>
          </p:nvGrpSpPr>
          <p:grpSpPr>
            <a:xfrm>
              <a:off x="2578040" y="4038600"/>
              <a:ext cx="307964" cy="231771"/>
              <a:chOff x="4390685" y="1687844"/>
              <a:chExt cx="307964" cy="231771"/>
            </a:xfrm>
          </p:grpSpPr>
          <p:sp>
            <p:nvSpPr>
              <p:cNvPr id="460" name="Trapezoid 45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61" name="Straight Connector 46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1" name="Group 450"/>
            <p:cNvGrpSpPr/>
            <p:nvPr/>
          </p:nvGrpSpPr>
          <p:grpSpPr>
            <a:xfrm>
              <a:off x="2578040" y="4381500"/>
              <a:ext cx="307964" cy="231771"/>
              <a:chOff x="4390685" y="1687844"/>
              <a:chExt cx="307964" cy="231771"/>
            </a:xfrm>
          </p:grpSpPr>
          <p:sp>
            <p:nvSpPr>
              <p:cNvPr id="458" name="Trapezoid 45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9" name="Straight Connector 45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2" name="Group 451"/>
            <p:cNvGrpSpPr/>
            <p:nvPr/>
          </p:nvGrpSpPr>
          <p:grpSpPr>
            <a:xfrm>
              <a:off x="2578040" y="4712071"/>
              <a:ext cx="307964" cy="231771"/>
              <a:chOff x="4390685" y="1687844"/>
              <a:chExt cx="307964" cy="231771"/>
            </a:xfrm>
          </p:grpSpPr>
          <p:sp>
            <p:nvSpPr>
              <p:cNvPr id="456" name="Trapezoid 45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7" name="Straight Connector 45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53" name="Group 452"/>
            <p:cNvGrpSpPr/>
            <p:nvPr/>
          </p:nvGrpSpPr>
          <p:grpSpPr>
            <a:xfrm>
              <a:off x="2578040" y="5060958"/>
              <a:ext cx="307964" cy="231771"/>
              <a:chOff x="4390685" y="1687844"/>
              <a:chExt cx="307964" cy="231771"/>
            </a:xfrm>
          </p:grpSpPr>
          <p:sp>
            <p:nvSpPr>
              <p:cNvPr id="454" name="Trapezoid 4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55" name="Straight Connector 45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466" name="Rectangle 465"/>
          <p:cNvSpPr/>
          <p:nvPr/>
        </p:nvSpPr>
        <p:spPr>
          <a:xfrm>
            <a:off x="11258996" y="2601070"/>
            <a:ext cx="501209" cy="222385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grpSp>
        <p:nvGrpSpPr>
          <p:cNvPr id="467" name="Group 466"/>
          <p:cNvGrpSpPr/>
          <p:nvPr/>
        </p:nvGrpSpPr>
        <p:grpSpPr>
          <a:xfrm>
            <a:off x="11258996" y="2783373"/>
            <a:ext cx="460100" cy="1858540"/>
            <a:chOff x="2578040" y="3378571"/>
            <a:chExt cx="307964" cy="1914158"/>
          </a:xfrm>
        </p:grpSpPr>
        <p:grpSp>
          <p:nvGrpSpPr>
            <p:cNvPr id="468" name="Group 467"/>
            <p:cNvGrpSpPr/>
            <p:nvPr/>
          </p:nvGrpSpPr>
          <p:grpSpPr>
            <a:xfrm>
              <a:off x="2578040" y="3378571"/>
              <a:ext cx="307964" cy="231771"/>
              <a:chOff x="4390685" y="1687844"/>
              <a:chExt cx="307964" cy="231771"/>
            </a:xfrm>
          </p:grpSpPr>
          <p:sp>
            <p:nvSpPr>
              <p:cNvPr id="484" name="Trapezoid 48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485" name="Straight Connector 48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69" name="Group 468"/>
            <p:cNvGrpSpPr/>
            <p:nvPr/>
          </p:nvGrpSpPr>
          <p:grpSpPr>
            <a:xfrm>
              <a:off x="2578040" y="3709142"/>
              <a:ext cx="307964" cy="231771"/>
              <a:chOff x="4390685" y="1687844"/>
              <a:chExt cx="307964" cy="231771"/>
            </a:xfrm>
          </p:grpSpPr>
          <p:sp>
            <p:nvSpPr>
              <p:cNvPr id="482" name="Trapezoid 4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3" name="Straight Connector 48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0" name="Group 469"/>
            <p:cNvGrpSpPr/>
            <p:nvPr/>
          </p:nvGrpSpPr>
          <p:grpSpPr>
            <a:xfrm>
              <a:off x="2578040" y="4038600"/>
              <a:ext cx="307964" cy="231771"/>
              <a:chOff x="4390685" y="1687844"/>
              <a:chExt cx="307964" cy="231771"/>
            </a:xfrm>
          </p:grpSpPr>
          <p:sp>
            <p:nvSpPr>
              <p:cNvPr id="480" name="Trapezoid 47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81" name="Straight Connector 480"/>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1" name="Group 470"/>
            <p:cNvGrpSpPr/>
            <p:nvPr/>
          </p:nvGrpSpPr>
          <p:grpSpPr>
            <a:xfrm>
              <a:off x="2578040" y="4381500"/>
              <a:ext cx="307964" cy="231771"/>
              <a:chOff x="4390685" y="1687844"/>
              <a:chExt cx="307964" cy="231771"/>
            </a:xfrm>
          </p:grpSpPr>
          <p:sp>
            <p:nvSpPr>
              <p:cNvPr id="478" name="Trapezoid 47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9" name="Straight Connector 478"/>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2" name="Group 471"/>
            <p:cNvGrpSpPr/>
            <p:nvPr/>
          </p:nvGrpSpPr>
          <p:grpSpPr>
            <a:xfrm>
              <a:off x="2578040" y="4712071"/>
              <a:ext cx="307964" cy="231771"/>
              <a:chOff x="4390685" y="1687844"/>
              <a:chExt cx="307964" cy="231771"/>
            </a:xfrm>
          </p:grpSpPr>
          <p:sp>
            <p:nvSpPr>
              <p:cNvPr id="476" name="Trapezoid 4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7" name="Straight Connector 476"/>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473" name="Group 472"/>
            <p:cNvGrpSpPr/>
            <p:nvPr/>
          </p:nvGrpSpPr>
          <p:grpSpPr>
            <a:xfrm>
              <a:off x="2578040" y="5060958"/>
              <a:ext cx="307964" cy="231771"/>
              <a:chOff x="4390685" y="1687844"/>
              <a:chExt cx="307964" cy="231771"/>
            </a:xfrm>
          </p:grpSpPr>
          <p:sp>
            <p:nvSpPr>
              <p:cNvPr id="474" name="Trapezoid 47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475" name="Straight Connector 474"/>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92" name="Content Placeholder 2"/>
          <p:cNvSpPr>
            <a:spLocks noGrp="1"/>
          </p:cNvSpPr>
          <p:nvPr>
            <p:ph idx="1"/>
          </p:nvPr>
        </p:nvSpPr>
        <p:spPr>
          <a:xfrm>
            <a:off x="152400" y="2362200"/>
            <a:ext cx="4305300" cy="2743200"/>
          </a:xfrm>
        </p:spPr>
        <p:txBody>
          <a:bodyPr>
            <a:normAutofit fontScale="85000" lnSpcReduction="20000"/>
          </a:bodyPr>
          <a:lstStyle/>
          <a:p>
            <a:r>
              <a:rPr lang="en-US" dirty="0"/>
              <a:t>Domino (SIGCOMM </a:t>
            </a:r>
            <a:r>
              <a:rPr lang="en-US" dirty="0" smtClean="0"/>
              <a:t>‘16):</a:t>
            </a:r>
          </a:p>
          <a:p>
            <a:pPr marL="0" indent="0">
              <a:buNone/>
            </a:pPr>
            <a:r>
              <a:rPr lang="en-US" dirty="0"/>
              <a:t> </a:t>
            </a:r>
            <a:r>
              <a:rPr lang="en-US" dirty="0" smtClean="0"/>
              <a:t> programming streaming</a:t>
            </a:r>
          </a:p>
          <a:p>
            <a:pPr marL="0" indent="0">
              <a:buNone/>
            </a:pPr>
            <a:r>
              <a:rPr lang="en-US" dirty="0" smtClean="0"/>
              <a:t>  algorithms</a:t>
            </a:r>
            <a:endParaRPr lang="en-US" dirty="0"/>
          </a:p>
          <a:p>
            <a:endParaRPr lang="en-US" dirty="0" smtClean="0"/>
          </a:p>
          <a:p>
            <a:r>
              <a:rPr lang="en-US" dirty="0" smtClean="0"/>
              <a:t>PIFO (SIGCOMM ‘16):</a:t>
            </a:r>
          </a:p>
          <a:p>
            <a:pPr marL="0" indent="0">
              <a:buNone/>
            </a:pPr>
            <a:r>
              <a:rPr lang="en-US" dirty="0"/>
              <a:t> </a:t>
            </a:r>
            <a:r>
              <a:rPr lang="en-US" dirty="0" smtClean="0"/>
              <a:t> programming scheduling</a:t>
            </a:r>
          </a:p>
          <a:p>
            <a:pPr marL="0" indent="0">
              <a:buNone/>
            </a:pPr>
            <a:r>
              <a:rPr lang="en-US" dirty="0"/>
              <a:t> </a:t>
            </a:r>
            <a:r>
              <a:rPr lang="en-US" dirty="0" smtClean="0"/>
              <a:t> algorithms</a:t>
            </a:r>
          </a:p>
        </p:txBody>
      </p:sp>
      <p:sp>
        <p:nvSpPr>
          <p:cNvPr id="11" name="Rounded Rectangle 10"/>
          <p:cNvSpPr/>
          <p:nvPr/>
        </p:nvSpPr>
        <p:spPr>
          <a:xfrm>
            <a:off x="4381500" y="2057400"/>
            <a:ext cx="27051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ounded Rectangle 196"/>
          <p:cNvSpPr/>
          <p:nvPr/>
        </p:nvSpPr>
        <p:spPr>
          <a:xfrm>
            <a:off x="9220200" y="2057400"/>
            <a:ext cx="2667000" cy="3009900"/>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Arrow Connector 193"/>
          <p:cNvCxnSpPr/>
          <p:nvPr/>
        </p:nvCxnSpPr>
        <p:spPr>
          <a:xfrm>
            <a:off x="0" y="2514600"/>
            <a:ext cx="304800"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93" name="Rounded Rectangle 192"/>
          <p:cNvSpPr/>
          <p:nvPr/>
        </p:nvSpPr>
        <p:spPr>
          <a:xfrm>
            <a:off x="114300" y="6019800"/>
            <a:ext cx="12001500" cy="7239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err="1">
                <a:latin typeface="Gadugi" charset="0"/>
                <a:ea typeface="Gadugi" charset="0"/>
                <a:cs typeface="Gadugi" charset="0"/>
              </a:rPr>
              <a:t>P</a:t>
            </a:r>
            <a:r>
              <a:rPr lang="en-US" sz="2800" dirty="0" err="1" smtClean="0">
                <a:latin typeface="Gadugi" charset="0"/>
                <a:ea typeface="Gadugi" charset="0"/>
                <a:cs typeface="Gadugi" charset="0"/>
              </a:rPr>
              <a:t>erformance+programmability</a:t>
            </a:r>
            <a:r>
              <a:rPr lang="en-US" sz="2800" dirty="0" smtClean="0">
                <a:latin typeface="Gadugi" charset="0"/>
                <a:ea typeface="Gadugi" charset="0"/>
                <a:cs typeface="Gadugi" charset="0"/>
              </a:rPr>
              <a:t> for important classes of router functions</a:t>
            </a:r>
            <a:endParaRPr lang="en-US" sz="2800" dirty="0">
              <a:latin typeface="Gadugi" charset="0"/>
              <a:ea typeface="Gadugi" charset="0"/>
              <a:cs typeface="Gadugi" charset="0"/>
            </a:endParaRPr>
          </a:p>
        </p:txBody>
      </p:sp>
      <p:cxnSp>
        <p:nvCxnSpPr>
          <p:cNvPr id="203" name="Straight Arrow Connector 202"/>
          <p:cNvCxnSpPr>
            <a:stCxn id="373" idx="3"/>
            <a:endCxn id="393" idx="1"/>
          </p:cNvCxnSpPr>
          <p:nvPr/>
        </p:nvCxnSpPr>
        <p:spPr>
          <a:xfrm>
            <a:off x="5864600" y="3684982"/>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413" idx="3"/>
            <a:endCxn id="446" idx="1"/>
          </p:cNvCxnSpPr>
          <p:nvPr/>
        </p:nvCxnSpPr>
        <p:spPr>
          <a:xfrm>
            <a:off x="9820371" y="3712995"/>
            <a:ext cx="336447"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20" name="Straight Arrow Connector 219"/>
          <p:cNvCxnSpPr>
            <a:stCxn id="446" idx="3"/>
            <a:endCxn id="466" idx="1"/>
          </p:cNvCxnSpPr>
          <p:nvPr/>
        </p:nvCxnSpPr>
        <p:spPr>
          <a:xfrm>
            <a:off x="10658027" y="3712995"/>
            <a:ext cx="600969" cy="0"/>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sp>
        <p:nvSpPr>
          <p:cNvPr id="35" name="Right Arrow 34"/>
          <p:cNvSpPr/>
          <p:nvPr/>
        </p:nvSpPr>
        <p:spPr>
          <a:xfrm>
            <a:off x="7200900" y="34671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ight Arrow 231"/>
          <p:cNvSpPr/>
          <p:nvPr/>
        </p:nvSpPr>
        <p:spPr>
          <a:xfrm>
            <a:off x="8724900" y="3429000"/>
            <a:ext cx="457200" cy="5410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57912402"/>
      </p:ext>
    </p:extLst>
  </p:cSld>
  <p:clrMapOvr>
    <a:masterClrMapping/>
  </p:clrMapOvr>
  <mc:AlternateContent xmlns:mc="http://schemas.openxmlformats.org/markup-compatibility/2006" xmlns:p14="http://schemas.microsoft.com/office/powerpoint/2010/main">
    <mc:Choice Requires="p14">
      <p:transition spd="slow" p14:dur="2000" advTm="56767"/>
    </mc:Choice>
    <mc:Fallback xmlns="">
      <p:transition xmlns:p14="http://schemas.microsoft.com/office/powerpoint/2010/main" spd="slow" advTm="56767"/>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9" name="TextBox 8"/>
          <p:cNvSpPr txBox="1"/>
          <p:nvPr/>
        </p:nvSpPr>
        <p:spPr>
          <a:xfrm>
            <a:off x="2152651" y="4724400"/>
            <a:ext cx="7832593" cy="1631216"/>
          </a:xfrm>
          <a:prstGeom prst="rect">
            <a:avLst/>
          </a:prstGeom>
          <a:noFill/>
        </p:spPr>
        <p:txBody>
          <a:bodyPr wrap="none" rtlCol="0">
            <a:spAutoFit/>
          </a:bodyPr>
          <a:lstStyle/>
          <a:p>
            <a:r>
              <a:rPr lang="en-US" sz="2500" dirty="0" err="1">
                <a:solidFill>
                  <a:schemeClr val="accent1">
                    <a:lumMod val="75000"/>
                  </a:schemeClr>
                </a:solidFill>
                <a:latin typeface="Gadugi" panose="020B0502040204020203" pitchFamily="34" charset="0"/>
              </a:rPr>
              <a:t>pkt.tmp</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p>
          <a:p>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solidFill>
                  <a:schemeClr val="accent1">
                    <a:lumMod val="75000"/>
                  </a:schemeClr>
                </a:solidFill>
                <a:latin typeface="Gadugi" panose="020B0502040204020203" pitchFamily="34" charset="0"/>
              </a:rPr>
              <a:t>pkt.tmp</a:t>
            </a:r>
            <a:endParaRPr lang="en-US" sz="2500" dirty="0">
              <a:solidFill>
                <a:schemeClr val="accent1">
                  <a:lumMod val="75000"/>
                </a:schemeClr>
              </a:solidFill>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endParaRPr lang="en-US" sz="2500" dirty="0">
              <a:latin typeface="Gadugi" panose="020B0502040204020203" pitchFamily="34" charset="0"/>
            </a:endParaRPr>
          </a:p>
          <a:p>
            <a:r>
              <a:rPr lang="en-US" sz="2500" dirty="0">
                <a:latin typeface="Gadugi" panose="020B0502040204020203" pitchFamily="34" charset="0"/>
              </a:rPr>
              <a:t>                                      :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a:t>
            </a:r>
          </a:p>
        </p:txBody>
      </p:sp>
      <p:sp>
        <p:nvSpPr>
          <p:cNvPr id="11" name="TextBox 10"/>
          <p:cNvSpPr txBox="1"/>
          <p:nvPr/>
        </p:nvSpPr>
        <p:spPr>
          <a:xfrm>
            <a:off x="2158512" y="1829903"/>
            <a:ext cx="6910866" cy="1631216"/>
          </a:xfrm>
          <a:prstGeom prst="rect">
            <a:avLst/>
          </a:prstGeom>
          <a:noFill/>
        </p:spPr>
        <p:txBody>
          <a:bodyPr wrap="none" rtlCol="0">
            <a:spAutoFit/>
          </a:bodyPr>
          <a:lstStyle/>
          <a:p>
            <a:r>
              <a:rPr lang="en-US" sz="2500" dirty="0">
                <a:latin typeface="Gadugi" panose="020B0502040204020203" pitchFamily="34" charset="0"/>
              </a:rPr>
              <a:t>if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&gt; THRESHOLD</a:t>
            </a:r>
            <a:r>
              <a:rPr lang="en-US" sz="2500" dirty="0">
                <a:latin typeface="Gadugi" panose="020B0502040204020203" pitchFamily="34" charset="0"/>
              </a:rPr>
              <a:t>) {</a:t>
            </a:r>
          </a:p>
          <a:p>
            <a:r>
              <a:rPr lang="en-US" sz="2500" dirty="0">
                <a:latin typeface="Gadugi" panose="020B0502040204020203" pitchFamily="34" charset="0"/>
              </a:rPr>
              <a:t>     </a:t>
            </a:r>
            <a:r>
              <a:rPr lang="en-US" sz="2500" dirty="0" err="1">
                <a:latin typeface="Gadugi" panose="020B0502040204020203" pitchFamily="34" charset="0"/>
              </a:rPr>
              <a:t>saved_hop</a:t>
            </a:r>
            <a:r>
              <a:rPr lang="en-US" sz="2500" dirty="0">
                <a:latin typeface="Gadugi" panose="020B0502040204020203" pitchFamily="34" charset="0"/>
              </a:rPr>
              <a:t> [ </a:t>
            </a:r>
            <a:r>
              <a:rPr lang="en-US" sz="2500" dirty="0" err="1">
                <a:latin typeface="Gadugi" panose="020B0502040204020203" pitchFamily="34" charset="0"/>
              </a:rPr>
              <a:t>pkt</a:t>
            </a:r>
            <a:r>
              <a:rPr lang="en-US" sz="2500" dirty="0">
                <a:latin typeface="Gadugi" panose="020B0502040204020203" pitchFamily="34" charset="0"/>
              </a:rPr>
              <a:t> . id ] = </a:t>
            </a:r>
            <a:r>
              <a:rPr lang="en-US" sz="2500" dirty="0" err="1">
                <a:latin typeface="Gadugi" panose="020B0502040204020203" pitchFamily="34" charset="0"/>
              </a:rPr>
              <a:t>pkt</a:t>
            </a:r>
            <a:r>
              <a:rPr lang="en-US" sz="2500" dirty="0">
                <a:latin typeface="Gadugi" panose="020B0502040204020203" pitchFamily="34" charset="0"/>
              </a:rPr>
              <a:t> . </a:t>
            </a:r>
            <a:r>
              <a:rPr lang="en-US" sz="2500" dirty="0" err="1">
                <a:latin typeface="Gadugi" panose="020B0502040204020203" pitchFamily="34" charset="0"/>
              </a:rPr>
              <a:t>new_hop</a:t>
            </a:r>
            <a:r>
              <a:rPr lang="en-US" sz="2500" dirty="0">
                <a:latin typeface="Gadugi" panose="020B0502040204020203" pitchFamily="34" charset="0"/>
              </a:rPr>
              <a:t> ;</a:t>
            </a:r>
          </a:p>
          <a:p>
            <a:r>
              <a:rPr lang="en-US" sz="2500" dirty="0">
                <a:latin typeface="Gadugi" panose="020B0502040204020203" pitchFamily="34" charset="0"/>
              </a:rPr>
              <a:t> }</a:t>
            </a:r>
          </a:p>
          <a:p>
            <a:endParaRPr lang="en-US" sz="2500" dirty="0">
              <a:latin typeface="Gadugi" panose="020B0502040204020203" pitchFamily="34" charset="0"/>
            </a:endParaRPr>
          </a:p>
        </p:txBody>
      </p:sp>
      <p:sp>
        <p:nvSpPr>
          <p:cNvPr id="6" name="Down Arrow 5"/>
          <p:cNvSpPr/>
          <p:nvPr/>
        </p:nvSpPr>
        <p:spPr>
          <a:xfrm>
            <a:off x="5960165" y="3461119"/>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ight Arrow 19"/>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Right Arrow 21"/>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4" name="TextBox 2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25" name="Rounded Rectangle 24"/>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6" name="TextBox 2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09557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Handling State Variables</a:t>
            </a:r>
            <a:endParaRPr lang="en-US" dirty="0">
              <a:latin typeface="Gadugi" panose="020B0502040204020203" pitchFamily="34" charset="0"/>
            </a:endParaRPr>
          </a:p>
        </p:txBody>
      </p:sp>
      <p:sp>
        <p:nvSpPr>
          <p:cNvPr id="4" name="TextBox 3"/>
          <p:cNvSpPr txBox="1"/>
          <p:nvPr/>
        </p:nvSpPr>
        <p:spPr>
          <a:xfrm>
            <a:off x="1765102" y="1690689"/>
            <a:ext cx="9239250" cy="1631216"/>
          </a:xfrm>
          <a:prstGeom prst="rect">
            <a:avLst/>
          </a:prstGeom>
          <a:noFill/>
        </p:spPr>
        <p:txBody>
          <a:bodyPr wrap="squar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last_time</a:t>
            </a:r>
            <a:r>
              <a:rPr lang="en-US" sz="2500" dirty="0">
                <a:solidFill>
                  <a:schemeClr val="accent1">
                    <a:lumMod val="75000"/>
                  </a:schemeClr>
                </a:solidFill>
                <a:latin typeface="Gadugi" panose="020B0502040204020203" pitchFamily="34" charset="0"/>
              </a:rPr>
              <a:t>[pkt.id]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latin typeface="Gadugi" panose="020B0502040204020203" pitchFamily="34" charset="0"/>
              </a:rPr>
              <a:t>;</a:t>
            </a:r>
          </a:p>
          <a:p>
            <a:r>
              <a:rPr lang="en-US" sz="2500" dirty="0">
                <a:latin typeface="Gadugi" panose="020B0502040204020203" pitchFamily="34" charset="0"/>
              </a:rPr>
              <a:t>…</a:t>
            </a:r>
          </a:p>
        </p:txBody>
      </p:sp>
      <p:sp>
        <p:nvSpPr>
          <p:cNvPr id="6" name="TextBox 5"/>
          <p:cNvSpPr txBox="1"/>
          <p:nvPr/>
        </p:nvSpPr>
        <p:spPr>
          <a:xfrm>
            <a:off x="1765102" y="4199793"/>
            <a:ext cx="7951216" cy="2400657"/>
          </a:xfrm>
          <a:prstGeom prst="rect">
            <a:avLst/>
          </a:prstGeom>
          <a:noFill/>
        </p:spPr>
        <p:txBody>
          <a:bodyPr wrap="none" rtlCol="0">
            <a:spAutoFit/>
          </a:bodyPr>
          <a:lstStyle/>
          <a:p>
            <a:r>
              <a:rPr lang="en-US" sz="2500" dirty="0">
                <a:latin typeface="Gadugi" panose="020B0502040204020203" pitchFamily="34" charset="0"/>
              </a:rPr>
              <a:t>pkt.id = hash2(</a:t>
            </a:r>
            <a:r>
              <a:rPr lang="en-US" sz="2500" dirty="0" err="1">
                <a:latin typeface="Gadugi" panose="020B0502040204020203" pitchFamily="34" charset="0"/>
              </a:rPr>
              <a:t>pkt.sport</a:t>
            </a:r>
            <a:r>
              <a:rPr lang="en-US" sz="2500" dirty="0">
                <a:latin typeface="Gadugi" panose="020B0502040204020203" pitchFamily="34" charset="0"/>
              </a:rPr>
              <a:t>, </a:t>
            </a:r>
            <a:r>
              <a:rPr lang="en-US" sz="2500" dirty="0" err="1">
                <a:latin typeface="Gadugi" panose="020B0502040204020203" pitchFamily="34" charset="0"/>
              </a:rPr>
              <a:t>pkt.dport</a:t>
            </a:r>
            <a:r>
              <a:rPr lang="en-US" sz="2500" dirty="0">
                <a:latin typeface="Gadugi" panose="020B0502040204020203" pitchFamily="34" charset="0"/>
              </a:rPr>
              <a:t>) % NUM_FLOWLETS;</a:t>
            </a:r>
          </a:p>
          <a:p>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a:t>
            </a:r>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Read flank</a:t>
            </a:r>
          </a:p>
          <a:p>
            <a:r>
              <a:rPr lang="en-US" sz="2500" dirty="0">
                <a:latin typeface="Gadugi" panose="020B0502040204020203" pitchFamily="34" charset="0"/>
              </a:rPr>
              <a:t>...</a:t>
            </a:r>
          </a:p>
          <a:p>
            <a:r>
              <a:rPr lang="en-US" sz="2500" dirty="0" err="1">
                <a:solidFill>
                  <a:schemeClr val="accent1">
                    <a:lumMod val="75000"/>
                  </a:schemeClr>
                </a:solidFill>
                <a:latin typeface="Gadugi" panose="020B0502040204020203" pitchFamily="34" charset="0"/>
              </a:rPr>
              <a:t>pkt.last_time</a:t>
            </a:r>
            <a:r>
              <a:rPr lang="en-US" sz="2500" dirty="0">
                <a:solidFill>
                  <a:schemeClr val="accent1">
                    <a:lumMod val="75000"/>
                  </a:schemeClr>
                </a:solidFill>
                <a:latin typeface="Gadugi" panose="020B0502040204020203" pitchFamily="34" charset="0"/>
              </a:rPr>
              <a:t> = </a:t>
            </a:r>
            <a:r>
              <a:rPr lang="en-US" sz="2500" dirty="0" err="1">
                <a:solidFill>
                  <a:schemeClr val="accent1">
                    <a:lumMod val="75000"/>
                  </a:schemeClr>
                </a:solidFill>
                <a:latin typeface="Gadugi" panose="020B0502040204020203" pitchFamily="34" charset="0"/>
              </a:rPr>
              <a:t>pkt.arrival</a:t>
            </a:r>
            <a:r>
              <a:rPr lang="en-US" sz="2500" dirty="0">
                <a:solidFill>
                  <a:schemeClr val="accent1">
                    <a:lumMod val="75000"/>
                  </a:schemeClr>
                </a:solidFill>
              </a:rPr>
              <a:t>;</a:t>
            </a:r>
          </a:p>
          <a:p>
            <a:r>
              <a:rPr lang="en-US" sz="2500" dirty="0">
                <a:latin typeface="Gadugi" panose="020B0502040204020203" pitchFamily="34" charset="0"/>
              </a:rPr>
              <a:t>…</a:t>
            </a:r>
          </a:p>
          <a:p>
            <a:r>
              <a:rPr lang="en-US" sz="2500" dirty="0" err="1">
                <a:solidFill>
                  <a:srgbClr val="FF0000"/>
                </a:solidFill>
                <a:latin typeface="Gadugi" panose="020B0502040204020203" pitchFamily="34" charset="0"/>
              </a:rPr>
              <a:t>last_time</a:t>
            </a:r>
            <a:r>
              <a:rPr lang="en-US" sz="2500" dirty="0">
                <a:solidFill>
                  <a:srgbClr val="FF0000"/>
                </a:solidFill>
                <a:latin typeface="Gadugi" panose="020B0502040204020203" pitchFamily="34" charset="0"/>
              </a:rPr>
              <a:t>[pkt.id] = </a:t>
            </a:r>
            <a:r>
              <a:rPr lang="en-US" sz="2500" dirty="0" err="1">
                <a:solidFill>
                  <a:srgbClr val="FF0000"/>
                </a:solidFill>
                <a:latin typeface="Gadugi" panose="020B0502040204020203" pitchFamily="34" charset="0"/>
              </a:rPr>
              <a:t>pkt.last_time</a:t>
            </a:r>
            <a:r>
              <a:rPr lang="en-US" sz="2500" dirty="0">
                <a:solidFill>
                  <a:srgbClr val="FF0000"/>
                </a:solidFill>
                <a:latin typeface="Gadugi" panose="020B0502040204020203" pitchFamily="34" charset="0"/>
              </a:rPr>
              <a:t>; // Write flank</a:t>
            </a:r>
            <a:endParaRPr lang="en-US" sz="2500" dirty="0">
              <a:latin typeface="Gadugi" panose="020B0502040204020203" pitchFamily="34" charset="0"/>
            </a:endParaRPr>
          </a:p>
        </p:txBody>
      </p:sp>
      <p:sp>
        <p:nvSpPr>
          <p:cNvPr id="7" name="Down Arrow 6"/>
          <p:cNvSpPr/>
          <p:nvPr/>
        </p:nvSpPr>
        <p:spPr>
          <a:xfrm>
            <a:off x="5600700" y="3276601"/>
            <a:ext cx="990600" cy="869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5" name="Right Arrow 2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29" name="TextBox 2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0" name="Rounded Rectangle 29"/>
          <p:cNvSpPr/>
          <p:nvPr/>
        </p:nvSpPr>
        <p:spPr>
          <a:xfrm>
            <a:off x="458778" y="104339"/>
            <a:ext cx="2813538" cy="5373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TextBox 3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411069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en-US" dirty="0" smtClean="0">
                <a:latin typeface="Gadugi" panose="020B0502040204020203" pitchFamily="34" charset="0"/>
              </a:rPr>
              <a:t>Instruction mapping: the SKETCH algorithm</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a:bodyPr>
          <a:lstStyle/>
          <a:p>
            <a:r>
              <a:rPr lang="en-US" dirty="0" smtClean="0">
                <a:latin typeface="Gadugi" panose="020B0502040204020203" pitchFamily="34" charset="0"/>
              </a:rPr>
              <a:t>Map each </a:t>
            </a:r>
            <a:r>
              <a:rPr lang="en-US" dirty="0" err="1" smtClean="0">
                <a:latin typeface="Gadugi" panose="020B0502040204020203" pitchFamily="34" charset="0"/>
              </a:rPr>
              <a:t>codelet</a:t>
            </a:r>
            <a:r>
              <a:rPr lang="en-US" dirty="0" smtClean="0">
                <a:latin typeface="Gadugi" panose="020B0502040204020203" pitchFamily="34" charset="0"/>
              </a:rPr>
              <a:t> to an atom template</a:t>
            </a:r>
          </a:p>
          <a:p>
            <a:r>
              <a:rPr lang="en-US" dirty="0" smtClean="0">
                <a:latin typeface="Gadugi" panose="020B0502040204020203" pitchFamily="34" charset="0"/>
              </a:rPr>
              <a:t>Convert </a:t>
            </a:r>
            <a:r>
              <a:rPr lang="en-US" dirty="0" err="1" smtClean="0">
                <a:latin typeface="Gadugi" panose="020B0502040204020203" pitchFamily="34" charset="0"/>
              </a:rPr>
              <a:t>codelet</a:t>
            </a:r>
            <a:r>
              <a:rPr lang="en-US" dirty="0" smtClean="0">
                <a:latin typeface="Gadugi" panose="020B0502040204020203" pitchFamily="34" charset="0"/>
              </a:rPr>
              <a:t> and template both to functions of bit vectors</a:t>
            </a:r>
          </a:p>
          <a:p>
            <a:r>
              <a:rPr lang="en-US" dirty="0" smtClean="0">
                <a:latin typeface="Gadugi" panose="020B0502040204020203" pitchFamily="34" charset="0"/>
              </a:rPr>
              <a:t>Q: Does there exist a template </a:t>
            </a:r>
            <a:r>
              <a:rPr lang="en-US" dirty="0" err="1" smtClean="0">
                <a:latin typeface="Gadugi" panose="020B0502040204020203" pitchFamily="34" charset="0"/>
              </a:rPr>
              <a:t>config</a:t>
            </a:r>
            <a:r>
              <a:rPr lang="en-US" dirty="0">
                <a:latin typeface="Gadugi" panose="020B0502040204020203" pitchFamily="34" charset="0"/>
              </a:rPr>
              <a:t> </a:t>
            </a:r>
            <a:r>
              <a:rPr lang="en-US" dirty="0" err="1" smtClean="0">
                <a:latin typeface="Gadugi" panose="020B0502040204020203" pitchFamily="34" charset="0"/>
              </a:rPr>
              <a:t>s.t.</a:t>
            </a:r>
            <a:endParaRPr lang="en-US" dirty="0" smtClean="0">
              <a:latin typeface="Gadugi" panose="020B0502040204020203" pitchFamily="34" charset="0"/>
            </a:endParaRPr>
          </a:p>
          <a:p>
            <a:pPr marL="0" indent="0">
              <a:buNone/>
            </a:pPr>
            <a:r>
              <a:rPr lang="en-US" dirty="0">
                <a:latin typeface="Gadugi" panose="020B0502040204020203" pitchFamily="34" charset="0"/>
              </a:rPr>
              <a:t> </a:t>
            </a:r>
            <a:r>
              <a:rPr lang="en-US" dirty="0" smtClean="0">
                <a:latin typeface="Gadugi" panose="020B0502040204020203" pitchFamily="34" charset="0"/>
              </a:rPr>
              <a:t>                for all inputs,</a:t>
            </a:r>
          </a:p>
          <a:p>
            <a:pPr marL="0" indent="0">
              <a:buNone/>
            </a:pPr>
            <a:r>
              <a:rPr lang="en-US" dirty="0">
                <a:latin typeface="Gadugi" panose="020B0502040204020203" pitchFamily="34" charset="0"/>
              </a:rPr>
              <a:t> </a:t>
            </a:r>
            <a:r>
              <a:rPr lang="en-US" dirty="0" smtClean="0">
                <a:latin typeface="Gadugi" panose="020B0502040204020203" pitchFamily="34" charset="0"/>
              </a:rPr>
              <a:t>                </a:t>
            </a:r>
            <a:r>
              <a:rPr lang="en-US" dirty="0" err="1" smtClean="0">
                <a:latin typeface="Gadugi" panose="020B0502040204020203" pitchFamily="34" charset="0"/>
              </a:rPr>
              <a:t>codelet</a:t>
            </a:r>
            <a:r>
              <a:rPr lang="en-US" dirty="0" smtClean="0">
                <a:latin typeface="Gadugi" panose="020B0502040204020203" pitchFamily="34" charset="0"/>
              </a:rPr>
              <a:t> and template functions agree?</a:t>
            </a:r>
          </a:p>
          <a:p>
            <a:r>
              <a:rPr lang="en-US" dirty="0" smtClean="0">
                <a:latin typeface="Gadugi" panose="020B0502040204020203" pitchFamily="34" charset="0"/>
              </a:rPr>
              <a:t>Quantified </a:t>
            </a:r>
            <a:r>
              <a:rPr lang="en-US" dirty="0" err="1" smtClean="0">
                <a:latin typeface="Gadugi" panose="020B0502040204020203" pitchFamily="34" charset="0"/>
              </a:rPr>
              <a:t>boolean</a:t>
            </a:r>
            <a:r>
              <a:rPr lang="en-US" dirty="0" smtClean="0">
                <a:latin typeface="Gadugi" panose="020B0502040204020203" pitchFamily="34" charset="0"/>
              </a:rPr>
              <a:t> satisfiability (QBF) problem</a:t>
            </a:r>
          </a:p>
          <a:p>
            <a:r>
              <a:rPr lang="en-US" dirty="0" smtClean="0">
                <a:latin typeface="Gadugi" panose="020B0502040204020203" pitchFamily="34" charset="0"/>
              </a:rPr>
              <a:t>Use the SKETCH program synthesis tool to automate it</a:t>
            </a:r>
          </a:p>
        </p:txBody>
      </p:sp>
      <p:sp>
        <p:nvSpPr>
          <p:cNvPr id="4" name="Rounded Rectangle 3"/>
          <p:cNvSpPr/>
          <p:nvPr/>
        </p:nvSpPr>
        <p:spPr>
          <a:xfrm>
            <a:off x="8878878" y="104339"/>
            <a:ext cx="278130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ight Arrow 4"/>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687878" y="104339"/>
            <a:ext cx="2781300" cy="52157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ight Arrow 6"/>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9" name="TextBox 8"/>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10" name="Rounded Rectangle 9"/>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1" name="TextBox 10"/>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3755861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FAQ</a:t>
            </a:r>
            <a:endParaRPr lang="en-US" dirty="0">
              <a:latin typeface="Gadugi" panose="020B0502040204020203" pitchFamily="34" charset="0"/>
            </a:endParaRPr>
          </a:p>
        </p:txBody>
      </p:sp>
      <p:sp>
        <p:nvSpPr>
          <p:cNvPr id="3" name="Content Placeholder 2"/>
          <p:cNvSpPr>
            <a:spLocks noGrp="1"/>
          </p:cNvSpPr>
          <p:nvPr>
            <p:ph idx="1"/>
          </p:nvPr>
        </p:nvSpPr>
        <p:spPr/>
        <p:txBody>
          <a:bodyPr>
            <a:normAutofit fontScale="77500" lnSpcReduction="20000"/>
          </a:bodyPr>
          <a:lstStyle/>
          <a:p>
            <a:r>
              <a:rPr lang="en-US" dirty="0" smtClean="0">
                <a:latin typeface="Gadugi" panose="020B0502040204020203" pitchFamily="34" charset="0"/>
              </a:rPr>
              <a:t>Does predication require you to do twice the amount of work (for both the if and the else branch)?</a:t>
            </a:r>
          </a:p>
          <a:p>
            <a:pPr lvl="1"/>
            <a:r>
              <a:rPr lang="en-US" dirty="0" smtClean="0">
                <a:latin typeface="Gadugi" panose="020B0502040204020203" pitchFamily="34" charset="0"/>
              </a:rPr>
              <a:t>Yes, but it’s done in parallel, so it doesn’t affect timing.</a:t>
            </a:r>
          </a:p>
          <a:p>
            <a:pPr lvl="1"/>
            <a:r>
              <a:rPr lang="en-US" dirty="0" smtClean="0">
                <a:latin typeface="Gadugi" panose="020B0502040204020203" pitchFamily="34" charset="0"/>
              </a:rPr>
              <a:t>The additional area overhead is negligible.</a:t>
            </a:r>
            <a:endParaRPr lang="en-US" dirty="0">
              <a:latin typeface="Gadugi" panose="020B0502040204020203" pitchFamily="34" charset="0"/>
            </a:endParaRPr>
          </a:p>
          <a:p>
            <a:r>
              <a:rPr lang="en-US" dirty="0" smtClean="0">
                <a:latin typeface="Gadugi" panose="020B0502040204020203" pitchFamily="34" charset="0"/>
              </a:rPr>
              <a:t>What do you do when code doesn’t map?</a:t>
            </a:r>
          </a:p>
          <a:p>
            <a:pPr lvl="1"/>
            <a:r>
              <a:rPr lang="en-US" dirty="0" smtClean="0">
                <a:latin typeface="Gadugi" panose="020B0502040204020203" pitchFamily="34" charset="0"/>
              </a:rPr>
              <a:t>We reject it and the programmer retries</a:t>
            </a:r>
            <a:endParaRPr lang="en-US" dirty="0">
              <a:latin typeface="Gadugi" panose="020B0502040204020203" pitchFamily="34" charset="0"/>
            </a:endParaRPr>
          </a:p>
          <a:p>
            <a:r>
              <a:rPr lang="en-US" dirty="0" smtClean="0">
                <a:latin typeface="Gadugi" panose="020B0502040204020203" pitchFamily="34" charset="0"/>
              </a:rPr>
              <a:t>Why can’t you give better diagnostics?</a:t>
            </a:r>
          </a:p>
          <a:p>
            <a:pPr lvl="1"/>
            <a:r>
              <a:rPr lang="en-US" dirty="0" smtClean="0">
                <a:latin typeface="Gadugi" panose="020B0502040204020203" pitchFamily="34" charset="0"/>
              </a:rPr>
              <a:t>It’s hard to say why a SAT solver says </a:t>
            </a:r>
            <a:r>
              <a:rPr lang="en-US" dirty="0" err="1" smtClean="0">
                <a:latin typeface="Gadugi" panose="020B0502040204020203" pitchFamily="34" charset="0"/>
              </a:rPr>
              <a:t>unsatisfiable</a:t>
            </a:r>
            <a:r>
              <a:rPr lang="en-US" dirty="0" smtClean="0">
                <a:latin typeface="Gadugi" panose="020B0502040204020203" pitchFamily="34" charset="0"/>
              </a:rPr>
              <a:t>, which is at the heart of these issues.</a:t>
            </a:r>
            <a:endParaRPr lang="en-US" dirty="0">
              <a:latin typeface="Gadugi" panose="020B0502040204020203" pitchFamily="34" charset="0"/>
            </a:endParaRPr>
          </a:p>
          <a:p>
            <a:r>
              <a:rPr lang="en-US" dirty="0" smtClean="0">
                <a:latin typeface="Gadugi" panose="020B0502040204020203" pitchFamily="34" charset="0"/>
              </a:rPr>
              <a:t>Approximating square root.</a:t>
            </a:r>
          </a:p>
          <a:p>
            <a:pPr lvl="1"/>
            <a:r>
              <a:rPr lang="en-US" dirty="0" smtClean="0">
                <a:latin typeface="Gadugi" panose="020B0502040204020203" pitchFamily="34" charset="0"/>
              </a:rPr>
              <a:t>Approximation is a good next step, especially for algorithms that are ok with sampling.</a:t>
            </a:r>
            <a:endParaRPr lang="en-US" dirty="0">
              <a:latin typeface="Gadugi" panose="020B0502040204020203" pitchFamily="34" charset="0"/>
            </a:endParaRPr>
          </a:p>
          <a:p>
            <a:r>
              <a:rPr lang="en-US" dirty="0" smtClean="0">
                <a:latin typeface="Gadugi" panose="020B0502040204020203" pitchFamily="34" charset="0"/>
              </a:rPr>
              <a:t>How do you handle wrap arounds in the PIFO?</a:t>
            </a:r>
          </a:p>
          <a:p>
            <a:pPr lvl="1"/>
            <a:r>
              <a:rPr lang="en-US" dirty="0" smtClean="0">
                <a:latin typeface="Gadugi" panose="020B0502040204020203" pitchFamily="34" charset="0"/>
              </a:rPr>
              <a:t>We don’t right now.</a:t>
            </a:r>
          </a:p>
          <a:p>
            <a:r>
              <a:rPr lang="en-US" dirty="0" smtClean="0">
                <a:latin typeface="Gadugi" panose="020B0502040204020203" pitchFamily="34" charset="0"/>
              </a:rPr>
              <a:t>Is the compiler optimal?</a:t>
            </a:r>
          </a:p>
          <a:p>
            <a:pPr lvl="1"/>
            <a:r>
              <a:rPr lang="en-US" dirty="0" smtClean="0">
                <a:latin typeface="Gadugi" panose="020B0502040204020203" pitchFamily="34" charset="0"/>
              </a:rPr>
              <a:t>No, it’s only correct.</a:t>
            </a:r>
            <a:endParaRPr lang="en-US" dirty="0">
              <a:latin typeface="Gadugi" panose="020B0502040204020203" pitchFamily="34" charset="0"/>
            </a:endParaRPr>
          </a:p>
        </p:txBody>
      </p:sp>
    </p:spTree>
    <p:extLst>
      <p:ext uri="{BB962C8B-B14F-4D97-AF65-F5344CB8AC3E}">
        <p14:creationId xmlns:p14="http://schemas.microsoft.com/office/powerpoint/2010/main" val="3188665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Domino compiler</a:t>
            </a:r>
            <a:endParaRPr lang="en-US" dirty="0">
              <a:latin typeface="Gadugi" panose="020B0502040204020203" pitchFamily="34" charset="0"/>
            </a:endParaRPr>
          </a:p>
        </p:txBody>
      </p:sp>
      <p:sp>
        <p:nvSpPr>
          <p:cNvPr id="5" name="Rounded Rectangle 4"/>
          <p:cNvSpPr/>
          <p:nvPr/>
        </p:nvSpPr>
        <p:spPr>
          <a:xfrm>
            <a:off x="647700" y="2333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Branch Removal</a:t>
            </a:r>
            <a:endParaRPr lang="en-US" dirty="0">
              <a:latin typeface="Gadugi" panose="020B0502040204020203" pitchFamily="34" charset="0"/>
            </a:endParaRPr>
          </a:p>
        </p:txBody>
      </p:sp>
      <p:sp>
        <p:nvSpPr>
          <p:cNvPr id="6" name="TextBox 5"/>
          <p:cNvSpPr txBox="1"/>
          <p:nvPr/>
        </p:nvSpPr>
        <p:spPr>
          <a:xfrm>
            <a:off x="1543050" y="1514367"/>
            <a:ext cx="2000250" cy="369332"/>
          </a:xfrm>
          <a:prstGeom prst="rect">
            <a:avLst/>
          </a:prstGeom>
          <a:noFill/>
        </p:spPr>
        <p:txBody>
          <a:bodyPr wrap="square" rtlCol="0">
            <a:spAutoFit/>
          </a:bodyPr>
          <a:lstStyle/>
          <a:p>
            <a:r>
              <a:rPr lang="en-US" dirty="0" smtClean="0">
                <a:latin typeface="Gadugi" panose="020B0502040204020203" pitchFamily="34" charset="0"/>
              </a:rPr>
              <a:t>Domino</a:t>
            </a:r>
            <a:endParaRPr lang="en-US" dirty="0">
              <a:latin typeface="Gadugi" panose="020B0502040204020203" pitchFamily="34" charset="0"/>
            </a:endParaRPr>
          </a:p>
        </p:txBody>
      </p:sp>
      <p:sp>
        <p:nvSpPr>
          <p:cNvPr id="7" name="Down Arrow 6"/>
          <p:cNvSpPr/>
          <p:nvPr/>
        </p:nvSpPr>
        <p:spPr>
          <a:xfrm>
            <a:off x="1866900" y="1851433"/>
            <a:ext cx="342900" cy="2821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647700" y="3280508"/>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Handle state variables</a:t>
            </a:r>
            <a:endParaRPr lang="en-US" dirty="0">
              <a:latin typeface="Gadugi" panose="020B0502040204020203" pitchFamily="34" charset="0"/>
            </a:endParaRPr>
          </a:p>
        </p:txBody>
      </p:sp>
      <p:sp>
        <p:nvSpPr>
          <p:cNvPr id="15" name="Right Arrow 14"/>
          <p:cNvSpPr/>
          <p:nvPr/>
        </p:nvSpPr>
        <p:spPr>
          <a:xfrm>
            <a:off x="3924300" y="3541067"/>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5105400" y="3476733"/>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17" name="Right Arrow 16"/>
          <p:cNvSpPr/>
          <p:nvPr/>
        </p:nvSpPr>
        <p:spPr>
          <a:xfrm>
            <a:off x="8267700" y="3541066"/>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9258300" y="3482124"/>
            <a:ext cx="2781300" cy="4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Gadugi" panose="020B0502040204020203" pitchFamily="34" charset="0"/>
              </a:rPr>
              <a:t>Instruction Mapping</a:t>
            </a:r>
            <a:endParaRPr lang="en-US" dirty="0">
              <a:latin typeface="Gadugi" panose="020B0502040204020203" pitchFamily="34" charset="0"/>
            </a:endParaRPr>
          </a:p>
        </p:txBody>
      </p:sp>
      <p:sp>
        <p:nvSpPr>
          <p:cNvPr id="19" name="Up Arrow 18"/>
          <p:cNvSpPr/>
          <p:nvPr/>
        </p:nvSpPr>
        <p:spPr>
          <a:xfrm>
            <a:off x="10363200" y="2829033"/>
            <a:ext cx="381000" cy="404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944100" y="2248454"/>
            <a:ext cx="2000250" cy="646331"/>
          </a:xfrm>
          <a:prstGeom prst="rect">
            <a:avLst/>
          </a:prstGeom>
          <a:noFill/>
        </p:spPr>
        <p:txBody>
          <a:bodyPr wrap="square" rtlCol="0">
            <a:spAutoFit/>
          </a:bodyPr>
          <a:lstStyle/>
          <a:p>
            <a:r>
              <a:rPr lang="en-US" dirty="0" smtClean="0">
                <a:latin typeface="Gadugi" panose="020B0502040204020203" pitchFamily="34" charset="0"/>
              </a:rPr>
              <a:t>Processing Pipeline</a:t>
            </a:r>
            <a:endParaRPr lang="en-US" dirty="0">
              <a:latin typeface="Gadugi" panose="020B0502040204020203" pitchFamily="34" charset="0"/>
            </a:endParaRPr>
          </a:p>
        </p:txBody>
      </p:sp>
      <p:sp>
        <p:nvSpPr>
          <p:cNvPr id="21" name="Rounded Rectangle 20"/>
          <p:cNvSpPr/>
          <p:nvPr/>
        </p:nvSpPr>
        <p:spPr>
          <a:xfrm>
            <a:off x="419100" y="2183159"/>
            <a:ext cx="3238500" cy="1979374"/>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23459" y="4268279"/>
            <a:ext cx="1986441" cy="646331"/>
          </a:xfrm>
          <a:prstGeom prst="rect">
            <a:avLst/>
          </a:prstGeom>
          <a:noFill/>
        </p:spPr>
        <p:txBody>
          <a:bodyPr wrap="none" rtlCol="0">
            <a:spAutoFit/>
          </a:bodyPr>
          <a:lstStyle/>
          <a:p>
            <a:r>
              <a:rPr lang="en-US" dirty="0" smtClean="0">
                <a:latin typeface="Gadugi" panose="020B0502040204020203" pitchFamily="34" charset="0"/>
              </a:rPr>
              <a:t>Canonicalization</a:t>
            </a:r>
          </a:p>
          <a:p>
            <a:r>
              <a:rPr lang="en-US" dirty="0" smtClean="0">
                <a:latin typeface="Gadugi" panose="020B0502040204020203" pitchFamily="34" charset="0"/>
              </a:rPr>
              <a:t>(Sequential Code)</a:t>
            </a:r>
            <a:endParaRPr lang="en-US" dirty="0">
              <a:latin typeface="Gadugi" panose="020B0502040204020203" pitchFamily="34" charset="0"/>
            </a:endParaRPr>
          </a:p>
        </p:txBody>
      </p:sp>
      <p:sp>
        <p:nvSpPr>
          <p:cNvPr id="23" name="TextBox 22"/>
          <p:cNvSpPr txBox="1"/>
          <p:nvPr/>
        </p:nvSpPr>
        <p:spPr>
          <a:xfrm>
            <a:off x="5709759" y="4262687"/>
            <a:ext cx="1527982" cy="646331"/>
          </a:xfrm>
          <a:prstGeom prst="rect">
            <a:avLst/>
          </a:prstGeom>
          <a:noFill/>
        </p:spPr>
        <p:txBody>
          <a:bodyPr wrap="none" rtlCol="0">
            <a:spAutoFit/>
          </a:bodyPr>
          <a:lstStyle/>
          <a:p>
            <a:r>
              <a:rPr lang="en-US" dirty="0" smtClean="0">
                <a:latin typeface="Gadugi" panose="020B0502040204020203" pitchFamily="34" charset="0"/>
              </a:rPr>
              <a:t>Sequential to</a:t>
            </a:r>
          </a:p>
          <a:p>
            <a:r>
              <a:rPr lang="en-US" dirty="0">
                <a:latin typeface="Gadugi" panose="020B0502040204020203" pitchFamily="34" charset="0"/>
              </a:rPr>
              <a:t>p</a:t>
            </a:r>
            <a:r>
              <a:rPr lang="en-US" dirty="0" smtClean="0">
                <a:latin typeface="Gadugi" panose="020B0502040204020203" pitchFamily="34" charset="0"/>
              </a:rPr>
              <a:t>arallel code</a:t>
            </a:r>
            <a:endParaRPr lang="en-US" dirty="0">
              <a:latin typeface="Gadugi" panose="020B0502040204020203" pitchFamily="34" charset="0"/>
            </a:endParaRPr>
          </a:p>
        </p:txBody>
      </p:sp>
      <p:sp>
        <p:nvSpPr>
          <p:cNvPr id="24" name="TextBox 23"/>
          <p:cNvSpPr txBox="1"/>
          <p:nvPr/>
        </p:nvSpPr>
        <p:spPr>
          <a:xfrm>
            <a:off x="9525000" y="4262687"/>
            <a:ext cx="2315057" cy="646331"/>
          </a:xfrm>
          <a:prstGeom prst="rect">
            <a:avLst/>
          </a:prstGeom>
          <a:noFill/>
        </p:spPr>
        <p:txBody>
          <a:bodyPr wrap="none" rtlCol="0">
            <a:spAutoFit/>
          </a:bodyPr>
          <a:lstStyle/>
          <a:p>
            <a:r>
              <a:rPr lang="en-US" dirty="0" smtClean="0">
                <a:latin typeface="Gadugi" panose="020B0502040204020203" pitchFamily="34" charset="0"/>
              </a:rPr>
              <a:t>Respecting hardware</a:t>
            </a:r>
          </a:p>
          <a:p>
            <a:r>
              <a:rPr lang="en-US" dirty="0" smtClean="0">
                <a:latin typeface="Gadugi" panose="020B0502040204020203" pitchFamily="34" charset="0"/>
              </a:rPr>
              <a:t>constraints</a:t>
            </a:r>
            <a:endParaRPr lang="en-US" dirty="0">
              <a:latin typeface="Gadugi" panose="020B0502040204020203" pitchFamily="34" charset="0"/>
            </a:endParaRPr>
          </a:p>
        </p:txBody>
      </p:sp>
      <p:sp>
        <p:nvSpPr>
          <p:cNvPr id="25" name="Down Arrow 24"/>
          <p:cNvSpPr/>
          <p:nvPr/>
        </p:nvSpPr>
        <p:spPr>
          <a:xfrm>
            <a:off x="1866900" y="2937608"/>
            <a:ext cx="342900" cy="1895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5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30" name="Group 29"/>
          <p:cNvGrpSpPr/>
          <p:nvPr/>
        </p:nvGrpSpPr>
        <p:grpSpPr>
          <a:xfrm>
            <a:off x="2156661" y="1690689"/>
            <a:ext cx="3693126" cy="4237016"/>
            <a:chOff x="188151" y="1431976"/>
            <a:chExt cx="6186125" cy="4888865"/>
          </a:xfrm>
        </p:grpSpPr>
        <p:sp>
          <p:nvSpPr>
            <p:cNvPr id="32" name="Rounded Rectangle 31"/>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33" name="Rounded Rectangle 32"/>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35" name="Rounded Rectangle 34"/>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37" name="Rounded Rectangle 3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38" name="Rounded Rectangle 3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39" name="Rounded Rectangle 3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0" name="Rounded Rectangle 3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1" name="Rounded Rectangle 4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2" name="Rounded Rectangle 4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3" name="Straight Arrow Connector 42"/>
          <p:cNvCxnSpPr>
            <a:stCxn id="32" idx="2"/>
            <a:endCxn id="33"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p:cNvCxnSpPr>
            <a:endCxn id="35"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p:cNvCxnSpPr>
            <a:endCxn id="3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42" idx="3"/>
            <a:endCxn id="4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2"/>
            <a:endCxn id="4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9" name="Freeform 48"/>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815946" y="3383979"/>
            <a:ext cx="1894237" cy="646331"/>
          </a:xfrm>
          <a:prstGeom prst="rect">
            <a:avLst/>
          </a:prstGeom>
          <a:noFill/>
        </p:spPr>
        <p:txBody>
          <a:bodyPr wrap="none" rtlCol="0">
            <a:spAutoFit/>
          </a:bodyPr>
          <a:lstStyle/>
          <a:p>
            <a:r>
              <a:rPr lang="en-US" dirty="0" smtClean="0"/>
              <a:t>Pair up read/write</a:t>
            </a:r>
          </a:p>
          <a:p>
            <a:r>
              <a:rPr lang="en-US" dirty="0" smtClean="0"/>
              <a:t>flanks</a:t>
            </a:r>
          </a:p>
        </p:txBody>
      </p:sp>
      <p:cxnSp>
        <p:nvCxnSpPr>
          <p:cNvPr id="70" name="Straight Arrow Connector 69"/>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p:cNvCxnSpPr>
            <a:endCxn id="37"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1" name="Rounded Rectangle 30"/>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3" name="Right Arrow 52"/>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5" name="TextBox 54"/>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6" name="Rounded Rectangle 55"/>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extBox 56"/>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48412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7"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sp>
        <p:nvSpPr>
          <p:cNvPr id="37" name="Oval 36"/>
          <p:cNvSpPr/>
          <p:nvPr/>
        </p:nvSpPr>
        <p:spPr>
          <a:xfrm rot="1476570">
            <a:off x="3025256" y="2603493"/>
            <a:ext cx="2910554" cy="1117614"/>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rot="5400000">
            <a:off x="4032913" y="3998014"/>
            <a:ext cx="2057401" cy="2183737"/>
          </a:xfrm>
          <a:prstGeom prst="ellipse">
            <a:avLst/>
          </a:prstGeom>
          <a:solidFill>
            <a:schemeClr val="accent1">
              <a:alpha val="3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2156661" y="1690689"/>
            <a:ext cx="3693126" cy="4237016"/>
            <a:chOff x="188151" y="1431976"/>
            <a:chExt cx="6186125" cy="4888865"/>
          </a:xfrm>
        </p:grpSpPr>
        <p:sp>
          <p:nvSpPr>
            <p:cNvPr id="39" name="Rounded Rectangle 38"/>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40" name="Rounded Rectangle 39"/>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41" name="Rounded Rectangle 40"/>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42" name="Rounded Rectangle 41"/>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43" name="Rounded Rectangle 42"/>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44" name="Rounded Rectangle 43"/>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45" name="Rounded Rectangle 44"/>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6" name="Rounded Rectangle 45"/>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47" name="Rounded Rectangle 46"/>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48" name="Straight Arrow Connector 47"/>
          <p:cNvCxnSpPr>
            <a:stCxn id="39" idx="2"/>
            <a:endCxn id="40"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p:cNvCxnSpPr>
            <a:endCxn id="41"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endCxn id="43"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7" idx="3"/>
            <a:endCxn id="46"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a:stCxn id="44" idx="2"/>
            <a:endCxn id="45"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65" name="Freeform 6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p:nvSpPr>
        <p:spPr>
          <a:xfrm>
            <a:off x="6701646" y="3269566"/>
            <a:ext cx="241966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6728156" y="3310863"/>
            <a:ext cx="2393156" cy="923330"/>
          </a:xfrm>
          <a:prstGeom prst="rect">
            <a:avLst/>
          </a:prstGeom>
          <a:noFill/>
        </p:spPr>
        <p:txBody>
          <a:bodyPr wrap="none" rtlCol="0">
            <a:spAutoFit/>
          </a:bodyPr>
          <a:lstStyle/>
          <a:p>
            <a:r>
              <a:rPr lang="en-US" dirty="0" smtClean="0"/>
              <a:t>Condense strongly</a:t>
            </a:r>
          </a:p>
          <a:p>
            <a:r>
              <a:rPr lang="en-US" dirty="0"/>
              <a:t>c</a:t>
            </a:r>
            <a:r>
              <a:rPr lang="en-US" dirty="0" smtClean="0"/>
              <a:t>onnected components</a:t>
            </a:r>
          </a:p>
          <a:p>
            <a:r>
              <a:rPr lang="en-US" dirty="0"/>
              <a:t>i</a:t>
            </a:r>
            <a:r>
              <a:rPr lang="en-US" dirty="0" smtClean="0"/>
              <a:t>nto </a:t>
            </a:r>
            <a:r>
              <a:rPr lang="en-US" dirty="0" err="1" smtClean="0"/>
              <a:t>codelets</a:t>
            </a:r>
            <a:endParaRPr lang="en-US" dirty="0" smtClean="0"/>
          </a:p>
        </p:txBody>
      </p:sp>
      <p:cxnSp>
        <p:nvCxnSpPr>
          <p:cNvPr id="77" name="Straight Arrow Connector 76"/>
          <p:cNvCxnSpPr/>
          <p:nvPr/>
        </p:nvCxnSpPr>
        <p:spPr>
          <a:xfrm flipH="1" flipV="1">
            <a:off x="4430093" y="3012861"/>
            <a:ext cx="298241" cy="35680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42" idx="0"/>
          </p:cNvCxnSpPr>
          <p:nvPr/>
        </p:nvCxnSpPr>
        <p:spPr>
          <a:xfrm>
            <a:off x="4718761" y="3012861"/>
            <a:ext cx="277289" cy="3383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p:nvPr/>
        </p:nvCxnSpPr>
        <p:spPr>
          <a:xfrm flipH="1">
            <a:off x="5295900" y="4644072"/>
            <a:ext cx="1575" cy="64308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5523354" y="4644073"/>
            <a:ext cx="0" cy="60570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3" name="Rounded Rectangle 32"/>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4" name="Right Arrow 33"/>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6" name="Right Arrow 35"/>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54" name="TextBox 53"/>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55" name="Rounded Rectangle 54"/>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TextBox 55"/>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5005363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74" grpId="0" animBg="1"/>
      <p:bldP spid="75" grpId="0"/>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Code Pipelining</a:t>
            </a:r>
            <a:endParaRPr lang="en-US" dirty="0">
              <a:latin typeface="Gadugi" panose="020B0502040204020203" pitchFamily="34" charset="0"/>
            </a:endParaRPr>
          </a:p>
        </p:txBody>
      </p:sp>
      <p:grpSp>
        <p:nvGrpSpPr>
          <p:cNvPr id="53" name="Group 52"/>
          <p:cNvGrpSpPr/>
          <p:nvPr/>
        </p:nvGrpSpPr>
        <p:grpSpPr>
          <a:xfrm>
            <a:off x="2156661" y="1690689"/>
            <a:ext cx="3693126" cy="4237016"/>
            <a:chOff x="188151" y="1431976"/>
            <a:chExt cx="6186125" cy="4888865"/>
          </a:xfrm>
        </p:grpSpPr>
        <p:sp>
          <p:nvSpPr>
            <p:cNvPr id="54" name="Rounded Rectangle 53"/>
            <p:cNvSpPr/>
            <p:nvPr/>
          </p:nvSpPr>
          <p:spPr>
            <a:xfrm>
              <a:off x="2324100" y="1431976"/>
              <a:ext cx="2171700" cy="77782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pkt.id = hash2(</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 NUM_FLOWLETS</a:t>
              </a:r>
            </a:p>
          </p:txBody>
        </p:sp>
        <p:sp>
          <p:nvSpPr>
            <p:cNvPr id="55" name="Rounded Rectangle 54"/>
            <p:cNvSpPr/>
            <p:nvPr/>
          </p:nvSpPr>
          <p:spPr>
            <a:xfrm>
              <a:off x="2093778" y="2647589"/>
              <a:ext cx="3190176"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pkt.last_time</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last_time</a:t>
              </a:r>
              <a:r>
                <a:rPr lang="en-US" sz="953" kern="0" dirty="0">
                  <a:solidFill>
                    <a:prstClr val="white"/>
                  </a:solidFill>
                  <a:latin typeface="Calibri" panose="020F0502020204030204"/>
                </a:rPr>
                <a:t>[pkt.id]</a:t>
              </a:r>
            </a:p>
          </p:txBody>
        </p:sp>
        <p:sp>
          <p:nvSpPr>
            <p:cNvPr id="56" name="Rounded Rectangle 55"/>
            <p:cNvSpPr/>
            <p:nvPr/>
          </p:nvSpPr>
          <p:spPr>
            <a:xfrm>
              <a:off x="189638" y="3347933"/>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pkt.last_time</a:t>
              </a:r>
              <a:endParaRPr lang="en-US" sz="953" kern="0" dirty="0">
                <a:solidFill>
                  <a:prstClr val="white"/>
                </a:solidFill>
                <a:latin typeface="Calibri" panose="020F0502020204030204"/>
              </a:endParaRPr>
            </a:p>
          </p:txBody>
        </p:sp>
        <p:sp>
          <p:nvSpPr>
            <p:cNvPr id="57" name="Rounded Rectangle 56"/>
            <p:cNvSpPr/>
            <p:nvPr/>
          </p:nvSpPr>
          <p:spPr>
            <a:xfrm>
              <a:off x="3514191" y="3347933"/>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l</a:t>
              </a:r>
              <a:r>
                <a:rPr lang="en-US" sz="953" kern="0" dirty="0" err="1">
                  <a:solidFill>
                    <a:prstClr val="white"/>
                  </a:solidFill>
                  <a:latin typeface="Calibri" panose="020F0502020204030204"/>
                </a:rPr>
                <a:t>ast_time</a:t>
              </a:r>
              <a:r>
                <a:rPr lang="en-US" sz="953" kern="0" dirty="0">
                  <a:solidFill>
                    <a:prstClr val="white"/>
                  </a:solidFill>
                  <a:latin typeface="Calibri" panose="020F0502020204030204"/>
                </a:rPr>
                <a:t>[pkt.id] = </a:t>
              </a:r>
              <a:r>
                <a:rPr lang="en-US" sz="953" kern="0" dirty="0" err="1">
                  <a:solidFill>
                    <a:prstClr val="white"/>
                  </a:solidFill>
                  <a:latin typeface="Calibri" panose="020F0502020204030204"/>
                </a:rPr>
                <a:t>pkt.arrival</a:t>
              </a:r>
              <a:endParaRPr lang="en-US" sz="953" kern="0" dirty="0">
                <a:solidFill>
                  <a:prstClr val="white"/>
                </a:solidFill>
                <a:latin typeface="Calibri" panose="020F0502020204030204"/>
              </a:endParaRPr>
            </a:p>
          </p:txBody>
        </p:sp>
        <p:sp>
          <p:nvSpPr>
            <p:cNvPr id="58" name="Rounded Rectangle 57"/>
            <p:cNvSpPr/>
            <p:nvPr/>
          </p:nvSpPr>
          <p:spPr>
            <a:xfrm>
              <a:off x="188153" y="3986550"/>
              <a:ext cx="2860085"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a:solidFill>
                    <a:prstClr val="white"/>
                  </a:solidFill>
                  <a:latin typeface="Calibri" panose="020F0502020204030204"/>
                </a:rPr>
                <a:t>pkt.tmp2 = </a:t>
              </a:r>
              <a:r>
                <a:rPr lang="en-US" sz="953" kern="0" dirty="0" err="1">
                  <a:solidFill>
                    <a:prstClr val="white"/>
                  </a:solidFill>
                  <a:latin typeface="Calibri" panose="020F0502020204030204"/>
                </a:rPr>
                <a:t>pkt.tmp</a:t>
              </a:r>
              <a:r>
                <a:rPr lang="en-US" sz="953" kern="0" dirty="0">
                  <a:solidFill>
                    <a:prstClr val="white"/>
                  </a:solidFill>
                  <a:latin typeface="Calibri" panose="020F0502020204030204"/>
                </a:rPr>
                <a:t> &gt;	 	THRESHOLD</a:t>
              </a:r>
            </a:p>
          </p:txBody>
        </p:sp>
        <p:sp>
          <p:nvSpPr>
            <p:cNvPr id="59" name="Rounded Rectangle 58"/>
            <p:cNvSpPr/>
            <p:nvPr/>
          </p:nvSpPr>
          <p:spPr>
            <a:xfrm>
              <a:off x="3514192" y="4472442"/>
              <a:ext cx="2860084" cy="32730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pkt.saved_hop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a:t>
              </a:r>
            </a:p>
          </p:txBody>
        </p:sp>
        <p:sp>
          <p:nvSpPr>
            <p:cNvPr id="60" name="Rounded Rectangle 59"/>
            <p:cNvSpPr/>
            <p:nvPr/>
          </p:nvSpPr>
          <p:spPr>
            <a:xfrm>
              <a:off x="188151" y="5581746"/>
              <a:ext cx="2860085"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1" name="Rounded Rectangle 60"/>
            <p:cNvSpPr/>
            <p:nvPr/>
          </p:nvSpPr>
          <p:spPr>
            <a:xfrm>
              <a:off x="3514192" y="5581747"/>
              <a:ext cx="2860084" cy="739094"/>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saved_hop</a:t>
              </a:r>
              <a:r>
                <a:rPr lang="en-US" sz="953" kern="0" dirty="0">
                  <a:solidFill>
                    <a:prstClr val="white"/>
                  </a:solidFill>
                  <a:latin typeface="Calibri" panose="020F0502020204030204"/>
                </a:rPr>
                <a:t>[pkt.id] = pkt.tmp2 ?</a:t>
              </a:r>
              <a:r>
                <a:rPr lang="en-US" sz="953" kern="0" dirty="0" err="1">
                  <a:solidFill>
                    <a:prstClr val="white"/>
                  </a:solidFill>
                  <a:latin typeface="Calibri" panose="020F0502020204030204"/>
                </a:rPr>
                <a:t>pkt.new_hop</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pkt.saved_hop</a:t>
              </a:r>
              <a:endParaRPr lang="en-US" sz="953" kern="0" dirty="0">
                <a:solidFill>
                  <a:prstClr val="white"/>
                </a:solidFill>
                <a:latin typeface="Calibri" panose="020F0502020204030204"/>
              </a:endParaRPr>
            </a:p>
          </p:txBody>
        </p:sp>
        <p:sp>
          <p:nvSpPr>
            <p:cNvPr id="62" name="Rounded Rectangle 61"/>
            <p:cNvSpPr/>
            <p:nvPr/>
          </p:nvSpPr>
          <p:spPr>
            <a:xfrm>
              <a:off x="188152" y="4415714"/>
              <a:ext cx="2860084" cy="854312"/>
            </a:xfrm>
            <a:prstGeom prst="roundRect">
              <a:avLst/>
            </a:prstGeom>
            <a:solidFill>
              <a:srgbClr val="5B9BD5"/>
            </a:solidFill>
            <a:ln w="12700" cap="flat" cmpd="sng" algn="ctr">
              <a:solidFill>
                <a:srgbClr val="5B9BD5">
                  <a:shade val="50000"/>
                </a:srgbClr>
              </a:solidFill>
              <a:prstDash val="solid"/>
              <a:miter lim="800000"/>
            </a:ln>
            <a:effectLst/>
          </p:spPr>
          <p:txBody>
            <a:bodyPr rtlCol="0" anchor="ctr"/>
            <a:lstStyle/>
            <a:p>
              <a:pPr defTabSz="539347">
                <a:lnSpc>
                  <a:spcPct val="90000"/>
                </a:lnSpc>
                <a:spcBef>
                  <a:spcPct val="0"/>
                </a:spcBef>
                <a:spcAft>
                  <a:spcPct val="35000"/>
                </a:spcAft>
                <a:defRPr/>
              </a:pPr>
              <a:r>
                <a:rPr lang="en-US" sz="953" kern="0" dirty="0" err="1">
                  <a:solidFill>
                    <a:prstClr val="white"/>
                  </a:solidFill>
                  <a:latin typeface="Calibri" panose="020F0502020204030204"/>
                </a:rPr>
                <a:t>pkt.next_hop</a:t>
              </a:r>
              <a:r>
                <a:rPr lang="en-US" sz="953" kern="0" dirty="0">
                  <a:solidFill>
                    <a:prstClr val="white"/>
                  </a:solidFill>
                  <a:latin typeface="Calibri" panose="020F0502020204030204"/>
                </a:rPr>
                <a:t> = hash3(</a:t>
              </a:r>
              <a:r>
                <a:rPr lang="en-US" sz="953" kern="0" dirty="0" err="1">
                  <a:solidFill>
                    <a:prstClr val="white"/>
                  </a:solidFill>
                  <a:latin typeface="Calibri" panose="020F0502020204030204"/>
                </a:rPr>
                <a:t>pkt.sport</a:t>
              </a:r>
              <a:r>
                <a:rPr lang="en-US" sz="953" kern="0" dirty="0">
                  <a:solidFill>
                    <a:prstClr val="white"/>
                  </a:solidFill>
                  <a:latin typeface="Calibri" panose="020F0502020204030204"/>
                </a:rPr>
                <a:t>, </a:t>
              </a:r>
            </a:p>
            <a:p>
              <a:pPr defTabSz="539347">
                <a:lnSpc>
                  <a:spcPct val="90000"/>
                </a:lnSpc>
                <a:spcBef>
                  <a:spcPct val="0"/>
                </a:spcBef>
                <a:spcAft>
                  <a:spcPct val="35000"/>
                </a:spcAft>
                <a:defRPr/>
              </a:pPr>
              <a:r>
                <a:rPr lang="en-US" sz="953" kern="0" dirty="0" err="1">
                  <a:solidFill>
                    <a:prstClr val="white"/>
                  </a:solidFill>
                  <a:latin typeface="Calibri" panose="020F0502020204030204"/>
                </a:rPr>
                <a:t>pkt.dport</a:t>
              </a:r>
              <a:r>
                <a:rPr lang="en-US" sz="953" kern="0" dirty="0">
                  <a:solidFill>
                    <a:prstClr val="white"/>
                  </a:solidFill>
                  <a:latin typeface="Calibri" panose="020F0502020204030204"/>
                </a:rPr>
                <a:t>, 	</a:t>
              </a:r>
              <a:r>
                <a:rPr lang="en-US" sz="953" kern="0" dirty="0" err="1">
                  <a:solidFill>
                    <a:prstClr val="white"/>
                  </a:solidFill>
                  <a:latin typeface="Calibri" panose="020F0502020204030204"/>
                </a:rPr>
                <a:t>pkt.arrival</a:t>
              </a:r>
              <a:r>
                <a:rPr lang="en-US" sz="953" kern="0" dirty="0">
                  <a:solidFill>
                    <a:prstClr val="white"/>
                  </a:solidFill>
                  <a:latin typeface="Calibri" panose="020F0502020204030204"/>
                </a:rPr>
                <a:t>)</a:t>
              </a:r>
            </a:p>
            <a:p>
              <a:pPr defTabSz="539347">
                <a:lnSpc>
                  <a:spcPct val="90000"/>
                </a:lnSpc>
                <a:spcBef>
                  <a:spcPct val="0"/>
                </a:spcBef>
                <a:spcAft>
                  <a:spcPct val="35000"/>
                </a:spcAft>
                <a:defRPr/>
              </a:pPr>
              <a:r>
                <a:rPr lang="en-US" sz="953" kern="0" dirty="0">
                  <a:solidFill>
                    <a:prstClr val="white"/>
                  </a:solidFill>
                  <a:latin typeface="Calibri" panose="020F0502020204030204"/>
                </a:rPr>
                <a:t>%NUM_HOPS</a:t>
              </a:r>
            </a:p>
          </p:txBody>
        </p:sp>
      </p:grpSp>
      <p:cxnSp>
        <p:nvCxnSpPr>
          <p:cNvPr id="63" name="Straight Arrow Connector 62"/>
          <p:cNvCxnSpPr>
            <a:stCxn id="54" idx="2"/>
            <a:endCxn id="55" idx="0"/>
          </p:cNvCxnSpPr>
          <p:nvPr/>
        </p:nvCxnSpPr>
        <p:spPr>
          <a:xfrm>
            <a:off x="4080081" y="2364804"/>
            <a:ext cx="166513" cy="379417"/>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a:endCxn id="56" idx="0"/>
          </p:cNvCxnSpPr>
          <p:nvPr/>
        </p:nvCxnSpPr>
        <p:spPr>
          <a:xfrm flipH="1">
            <a:off x="3011287" y="3012861"/>
            <a:ext cx="337283" cy="33832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a:endCxn id="58" idx="0"/>
          </p:cNvCxnSpPr>
          <p:nvPr/>
        </p:nvCxnSpPr>
        <p:spPr>
          <a:xfrm>
            <a:off x="3010400" y="363402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p:nvPr/>
        </p:nvCxnSpPr>
        <p:spPr>
          <a:xfrm>
            <a:off x="3010398" y="5024719"/>
            <a:ext cx="1" cy="270624"/>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62" idx="3"/>
            <a:endCxn id="61" idx="0"/>
          </p:cNvCxnSpPr>
          <p:nvPr/>
        </p:nvCxnSpPr>
        <p:spPr>
          <a:xfrm>
            <a:off x="3864136" y="4646797"/>
            <a:ext cx="1131914" cy="64036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59" idx="2"/>
            <a:endCxn id="60" idx="0"/>
          </p:cNvCxnSpPr>
          <p:nvPr/>
        </p:nvCxnSpPr>
        <p:spPr>
          <a:xfrm flipH="1">
            <a:off x="3010400" y="4609422"/>
            <a:ext cx="1985651" cy="67773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5" name="Freeform 84"/>
          <p:cNvSpPr/>
          <p:nvPr/>
        </p:nvSpPr>
        <p:spPr>
          <a:xfrm>
            <a:off x="1752600" y="4042611"/>
            <a:ext cx="397042" cy="1620252"/>
          </a:xfrm>
          <a:custGeom>
            <a:avLst/>
            <a:gdLst>
              <a:gd name="connsiteX0" fmla="*/ 1267326 w 1267326"/>
              <a:gd name="connsiteY0" fmla="*/ 0 h 1620252"/>
              <a:gd name="connsiteX1" fmla="*/ 0 w 1267326"/>
              <a:gd name="connsiteY1" fmla="*/ 737936 h 1620252"/>
              <a:gd name="connsiteX2" fmla="*/ 1267326 w 1267326"/>
              <a:gd name="connsiteY2" fmla="*/ 1620252 h 1620252"/>
            </a:gdLst>
            <a:ahLst/>
            <a:cxnLst>
              <a:cxn ang="0">
                <a:pos x="connsiteX0" y="connsiteY0"/>
              </a:cxn>
              <a:cxn ang="0">
                <a:pos x="connsiteX1" y="connsiteY1"/>
              </a:cxn>
              <a:cxn ang="0">
                <a:pos x="connsiteX2" y="connsiteY2"/>
              </a:cxn>
            </a:cxnLst>
            <a:rect l="l" t="t" r="r" b="b"/>
            <a:pathLst>
              <a:path w="1267326" h="1620252">
                <a:moveTo>
                  <a:pt x="1267326" y="0"/>
                </a:moveTo>
                <a:cubicBezTo>
                  <a:pt x="633663" y="233947"/>
                  <a:pt x="0" y="467894"/>
                  <a:pt x="0" y="737936"/>
                </a:cubicBezTo>
                <a:cubicBezTo>
                  <a:pt x="0" y="1007978"/>
                  <a:pt x="1005305" y="1467852"/>
                  <a:pt x="1267326" y="1620252"/>
                </a:cubicBezTo>
              </a:path>
            </a:pathLst>
          </a:custGeom>
          <a:noFill/>
          <a:ln w="57150">
            <a:solidFill>
              <a:schemeClr val="tx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1551995" y="4061182"/>
            <a:ext cx="3646869" cy="2635561"/>
          </a:xfrm>
          <a:custGeom>
            <a:avLst/>
            <a:gdLst>
              <a:gd name="connsiteX0" fmla="*/ 566785 w 3646869"/>
              <a:gd name="connsiteY0" fmla="*/ 0 h 2635561"/>
              <a:gd name="connsiteX1" fmla="*/ 69480 w 3646869"/>
              <a:gd name="connsiteY1" fmla="*/ 1556084 h 2635561"/>
              <a:gd name="connsiteX2" fmla="*/ 1914322 w 3646869"/>
              <a:gd name="connsiteY2" fmla="*/ 2630905 h 2635561"/>
              <a:gd name="connsiteX3" fmla="*/ 3646869 w 3646869"/>
              <a:gd name="connsiteY3" fmla="*/ 1957137 h 2635561"/>
            </a:gdLst>
            <a:ahLst/>
            <a:cxnLst>
              <a:cxn ang="0">
                <a:pos x="connsiteX0" y="connsiteY0"/>
              </a:cxn>
              <a:cxn ang="0">
                <a:pos x="connsiteX1" y="connsiteY1"/>
              </a:cxn>
              <a:cxn ang="0">
                <a:pos x="connsiteX2" y="connsiteY2"/>
              </a:cxn>
              <a:cxn ang="0">
                <a:pos x="connsiteX3" y="connsiteY3"/>
              </a:cxn>
            </a:cxnLst>
            <a:rect l="l" t="t" r="r" b="b"/>
            <a:pathLst>
              <a:path w="3646869" h="2635561">
                <a:moveTo>
                  <a:pt x="566785" y="0"/>
                </a:moveTo>
                <a:cubicBezTo>
                  <a:pt x="205838" y="558800"/>
                  <a:pt x="-155109" y="1117600"/>
                  <a:pt x="69480" y="1556084"/>
                </a:cubicBezTo>
                <a:cubicBezTo>
                  <a:pt x="294069" y="1994568"/>
                  <a:pt x="1318091" y="2564063"/>
                  <a:pt x="1914322" y="2630905"/>
                </a:cubicBezTo>
                <a:cubicBezTo>
                  <a:pt x="2510554" y="2697747"/>
                  <a:pt x="3358111" y="2023979"/>
                  <a:pt x="3646869" y="1957137"/>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4764506" y="2149642"/>
            <a:ext cx="892911" cy="1251284"/>
          </a:xfrm>
          <a:custGeom>
            <a:avLst/>
            <a:gdLst>
              <a:gd name="connsiteX0" fmla="*/ 0 w 892911"/>
              <a:gd name="connsiteY0" fmla="*/ 0 h 1251284"/>
              <a:gd name="connsiteX1" fmla="*/ 882316 w 892911"/>
              <a:gd name="connsiteY1" fmla="*/ 465221 h 1251284"/>
              <a:gd name="connsiteX2" fmla="*/ 545432 w 892911"/>
              <a:gd name="connsiteY2" fmla="*/ 1251284 h 1251284"/>
            </a:gdLst>
            <a:ahLst/>
            <a:cxnLst>
              <a:cxn ang="0">
                <a:pos x="connsiteX0" y="connsiteY0"/>
              </a:cxn>
              <a:cxn ang="0">
                <a:pos x="connsiteX1" y="connsiteY1"/>
              </a:cxn>
              <a:cxn ang="0">
                <a:pos x="connsiteX2" y="connsiteY2"/>
              </a:cxn>
            </a:cxnLst>
            <a:rect l="l" t="t" r="r" b="b"/>
            <a:pathLst>
              <a:path w="892911" h="1251284">
                <a:moveTo>
                  <a:pt x="0" y="0"/>
                </a:moveTo>
                <a:cubicBezTo>
                  <a:pt x="395705" y="128337"/>
                  <a:pt x="791411" y="256674"/>
                  <a:pt x="882316" y="465221"/>
                </a:cubicBezTo>
                <a:cubicBezTo>
                  <a:pt x="973221" y="673768"/>
                  <a:pt x="446506" y="1125621"/>
                  <a:pt x="545432" y="1251284"/>
                </a:cubicBezTo>
              </a:path>
            </a:pathLst>
          </a:custGeom>
          <a:noFill/>
          <a:ln w="571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4780547" y="2149641"/>
            <a:ext cx="1271168" cy="222985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4818754" y="1981200"/>
            <a:ext cx="1409200" cy="3357974"/>
          </a:xfrm>
          <a:custGeom>
            <a:avLst/>
            <a:gdLst>
              <a:gd name="connsiteX0" fmla="*/ 0 w 1668078"/>
              <a:gd name="connsiteY0" fmla="*/ 0 h 2422358"/>
              <a:gd name="connsiteX1" fmla="*/ 1636295 w 1668078"/>
              <a:gd name="connsiteY1" fmla="*/ 641684 h 2422358"/>
              <a:gd name="connsiteX2" fmla="*/ 1122948 w 1668078"/>
              <a:gd name="connsiteY2" fmla="*/ 2422358 h 2422358"/>
            </a:gdLst>
            <a:ahLst/>
            <a:cxnLst>
              <a:cxn ang="0">
                <a:pos x="connsiteX0" y="connsiteY0"/>
              </a:cxn>
              <a:cxn ang="0">
                <a:pos x="connsiteX1" y="connsiteY1"/>
              </a:cxn>
              <a:cxn ang="0">
                <a:pos x="connsiteX2" y="connsiteY2"/>
              </a:cxn>
            </a:cxnLst>
            <a:rect l="l" t="t" r="r" b="b"/>
            <a:pathLst>
              <a:path w="1668078" h="2422358">
                <a:moveTo>
                  <a:pt x="0" y="0"/>
                </a:moveTo>
                <a:cubicBezTo>
                  <a:pt x="724568" y="118979"/>
                  <a:pt x="1449137" y="237958"/>
                  <a:pt x="1636295" y="641684"/>
                </a:cubicBezTo>
                <a:cubicBezTo>
                  <a:pt x="1823453" y="1045410"/>
                  <a:pt x="1122948" y="2422358"/>
                  <a:pt x="1122948" y="2422358"/>
                </a:cubicBezTo>
              </a:path>
            </a:pathLst>
          </a:custGeom>
          <a:noFill/>
          <a:ln w="571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6701646" y="3269566"/>
            <a:ext cx="225185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6815946" y="3383979"/>
            <a:ext cx="1716496" cy="646331"/>
          </a:xfrm>
          <a:prstGeom prst="rect">
            <a:avLst/>
          </a:prstGeom>
          <a:noFill/>
        </p:spPr>
        <p:txBody>
          <a:bodyPr wrap="none" rtlCol="0">
            <a:spAutoFit/>
          </a:bodyPr>
          <a:lstStyle/>
          <a:p>
            <a:r>
              <a:rPr lang="en-US" dirty="0" smtClean="0"/>
              <a:t>Add packet-field</a:t>
            </a:r>
          </a:p>
          <a:p>
            <a:r>
              <a:rPr lang="en-US" dirty="0" smtClean="0"/>
              <a:t>dependencies</a:t>
            </a:r>
            <a:endParaRPr lang="en-US" dirty="0"/>
          </a:p>
        </p:txBody>
      </p:sp>
      <p:sp>
        <p:nvSpPr>
          <p:cNvPr id="26" name="Rounded Rectangle 25"/>
          <p:cNvSpPr/>
          <p:nvPr/>
        </p:nvSpPr>
        <p:spPr>
          <a:xfrm>
            <a:off x="8878878" y="104339"/>
            <a:ext cx="2781300" cy="5336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7" name="Right Arrow 26"/>
          <p:cNvSpPr/>
          <p:nvPr/>
        </p:nvSpPr>
        <p:spPr>
          <a:xfrm>
            <a:off x="3582978" y="197743"/>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4687878" y="104339"/>
            <a:ext cx="2781300" cy="5215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1" name="Right Arrow 30"/>
          <p:cNvSpPr/>
          <p:nvPr/>
        </p:nvSpPr>
        <p:spPr>
          <a:xfrm>
            <a:off x="7773978" y="197742"/>
            <a:ext cx="800100" cy="463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4669609" y="188367"/>
            <a:ext cx="2990069" cy="369332"/>
          </a:xfrm>
          <a:prstGeom prst="rect">
            <a:avLst/>
          </a:prstGeom>
          <a:noFill/>
        </p:spPr>
        <p:txBody>
          <a:bodyPr wrap="square" rtlCol="0">
            <a:spAutoFit/>
          </a:bodyPr>
          <a:lstStyle/>
          <a:p>
            <a:r>
              <a:rPr lang="en-US" dirty="0" smtClean="0">
                <a:latin typeface="Gadugi" panose="020B0502040204020203" pitchFamily="34" charset="0"/>
              </a:rPr>
              <a:t>Sequential to parallel code</a:t>
            </a:r>
            <a:endParaRPr lang="en-US" dirty="0">
              <a:latin typeface="Gadugi" panose="020B0502040204020203" pitchFamily="34" charset="0"/>
            </a:endParaRPr>
          </a:p>
        </p:txBody>
      </p:sp>
      <p:sp>
        <p:nvSpPr>
          <p:cNvPr id="33" name="TextBox 32"/>
          <p:cNvSpPr txBox="1"/>
          <p:nvPr/>
        </p:nvSpPr>
        <p:spPr>
          <a:xfrm>
            <a:off x="9069378" y="180459"/>
            <a:ext cx="2335896" cy="369332"/>
          </a:xfrm>
          <a:prstGeom prst="rect">
            <a:avLst/>
          </a:prstGeom>
          <a:noFill/>
        </p:spPr>
        <p:txBody>
          <a:bodyPr wrap="none" rtlCol="0">
            <a:spAutoFit/>
          </a:bodyPr>
          <a:lstStyle/>
          <a:p>
            <a:r>
              <a:rPr lang="en-US" dirty="0" smtClean="0">
                <a:latin typeface="Gadugi" panose="020B0502040204020203" pitchFamily="34" charset="0"/>
              </a:rPr>
              <a:t>Hardware constraints</a:t>
            </a:r>
            <a:endParaRPr lang="en-US" dirty="0">
              <a:latin typeface="Gadugi" panose="020B0502040204020203" pitchFamily="34" charset="0"/>
            </a:endParaRPr>
          </a:p>
        </p:txBody>
      </p:sp>
      <p:sp>
        <p:nvSpPr>
          <p:cNvPr id="34" name="Rounded Rectangle 33"/>
          <p:cNvSpPr/>
          <p:nvPr/>
        </p:nvSpPr>
        <p:spPr>
          <a:xfrm>
            <a:off x="458778" y="104339"/>
            <a:ext cx="2813538" cy="53738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35" name="TextBox 34"/>
          <p:cNvSpPr txBox="1"/>
          <p:nvPr/>
        </p:nvSpPr>
        <p:spPr>
          <a:xfrm>
            <a:off x="1007289" y="188367"/>
            <a:ext cx="1851789" cy="369332"/>
          </a:xfrm>
          <a:prstGeom prst="rect">
            <a:avLst/>
          </a:prstGeom>
          <a:noFill/>
        </p:spPr>
        <p:txBody>
          <a:bodyPr wrap="none" rtlCol="0">
            <a:spAutoFit/>
          </a:bodyPr>
          <a:lstStyle/>
          <a:p>
            <a:r>
              <a:rPr lang="en-US" dirty="0" smtClean="0">
                <a:latin typeface="Gadugi" panose="020B0502040204020203" pitchFamily="34" charset="0"/>
              </a:rPr>
              <a:t>Canonicalization</a:t>
            </a:r>
          </a:p>
        </p:txBody>
      </p:sp>
    </p:spTree>
    <p:extLst>
      <p:ext uri="{BB962C8B-B14F-4D97-AF65-F5344CB8AC3E}">
        <p14:creationId xmlns:p14="http://schemas.microsoft.com/office/powerpoint/2010/main" val="27755416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Gadugi" panose="020B0502040204020203" pitchFamily="34" charset="0"/>
              </a:rPr>
              <a:t>Programming with Packet Transactions</a:t>
            </a:r>
          </a:p>
        </p:txBody>
      </p:sp>
      <p:sp>
        <p:nvSpPr>
          <p:cNvPr id="5" name="TextBox 4"/>
          <p:cNvSpPr txBox="1"/>
          <p:nvPr/>
        </p:nvSpPr>
        <p:spPr>
          <a:xfrm>
            <a:off x="1066800" y="1647885"/>
            <a:ext cx="5051383" cy="5329601"/>
          </a:xfrm>
          <a:prstGeom prst="rect">
            <a:avLst/>
          </a:prstGeom>
          <a:noFill/>
        </p:spPr>
        <p:txBody>
          <a:bodyPr wrap="none" rtlCol="0">
            <a:spAutoFit/>
          </a:bodyPr>
          <a:lstStyle/>
          <a:p>
            <a:pPr>
              <a:lnSpc>
                <a:spcPct val="120000"/>
              </a:lnSpc>
            </a:pPr>
            <a:r>
              <a:rPr lang="en-US" sz="1500" dirty="0">
                <a:solidFill>
                  <a:schemeClr val="accent2">
                    <a:lumMod val="75000"/>
                  </a:schemeClr>
                </a:solidFill>
                <a:latin typeface="Gadugi" panose="020B0502040204020203" pitchFamily="34" charset="0"/>
              </a:rPr>
              <a:t>#define</a:t>
            </a:r>
            <a:r>
              <a:rPr lang="en-US" sz="1500" dirty="0">
                <a:latin typeface="Gadugi" panose="020B0502040204020203" pitchFamily="34" charset="0"/>
              </a:rPr>
              <a:t> NUM_FLOWLETS 8000</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THRESHOLD    5</a:t>
            </a:r>
          </a:p>
          <a:p>
            <a:pPr>
              <a:lnSpc>
                <a:spcPct val="120000"/>
              </a:lnSpc>
            </a:pPr>
            <a:r>
              <a:rPr lang="en-US" sz="1500" dirty="0">
                <a:solidFill>
                  <a:schemeClr val="accent2">
                    <a:lumMod val="75000"/>
                  </a:schemeClr>
                </a:solidFill>
                <a:latin typeface="Gadugi" panose="020B0502040204020203" pitchFamily="34" charset="0"/>
              </a:rPr>
              <a:t>#define </a:t>
            </a:r>
            <a:r>
              <a:rPr lang="en-US" sz="1500" dirty="0">
                <a:latin typeface="Gadugi" panose="020B0502040204020203" pitchFamily="34" charset="0"/>
              </a:rPr>
              <a:t>NUM_HOPS     10</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 </a:t>
            </a:r>
            <a:r>
              <a:rPr lang="en-US" sz="1500" dirty="0" err="1">
                <a:solidFill>
                  <a:srgbClr val="0070C0"/>
                </a:solidFill>
                <a:latin typeface="Gadugi" panose="020B0502040204020203" pitchFamily="34" charset="0"/>
              </a:rPr>
              <a:t>int</a:t>
            </a:r>
            <a:r>
              <a:rPr lang="en-US" sz="1500" dirty="0">
                <a:solidFill>
                  <a:srgbClr val="0070C0"/>
                </a:solidFill>
                <a:latin typeface="Gadugi" panose="020B0502040204020203" pitchFamily="34" charset="0"/>
              </a:rPr>
              <a:t> </a:t>
            </a:r>
            <a:r>
              <a:rPr lang="en-US" sz="1500" dirty="0">
                <a:latin typeface="Gadugi" panose="020B0502040204020203" pitchFamily="34" charset="0"/>
              </a:rPr>
              <a:t>sport; </a:t>
            </a: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dport</a:t>
            </a:r>
            <a:r>
              <a:rPr lang="en-US" sz="1500" dirty="0">
                <a:latin typeface="Gadugi" panose="020B0502040204020203" pitchFamily="34" charset="0"/>
              </a:rPr>
              <a:t>; …};</a:t>
            </a:r>
          </a:p>
          <a:p>
            <a:pPr>
              <a:lnSpc>
                <a:spcPct val="120000"/>
              </a:lnSpc>
            </a:pPr>
            <a:endParaRPr lang="en-US" sz="1500" dirty="0">
              <a:latin typeface="Gadugi" panose="020B0502040204020203" pitchFamily="34" charset="0"/>
            </a:endParaRP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 [NUM_FLOWLETS] = {0};</a:t>
            </a:r>
          </a:p>
          <a:p>
            <a:pPr>
              <a:lnSpc>
                <a:spcPct val="120000"/>
              </a:lnSpc>
            </a:pPr>
            <a:r>
              <a:rPr lang="en-US" sz="1500" dirty="0" err="1">
                <a:solidFill>
                  <a:srgbClr val="0070C0"/>
                </a:solidFill>
                <a:latin typeface="Gadugi" panose="020B0502040204020203" pitchFamily="34" charset="0"/>
              </a:rPr>
              <a:t>int</a:t>
            </a: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 [NUM_FLOWLETS] = {0};</a:t>
            </a:r>
          </a:p>
          <a:p>
            <a:pPr>
              <a:lnSpc>
                <a:spcPct val="120000"/>
              </a:lnSpc>
            </a:pPr>
            <a:endParaRPr lang="en-US" sz="1500" dirty="0">
              <a:latin typeface="Gadugi" panose="020B0502040204020203" pitchFamily="34" charset="0"/>
            </a:endParaRPr>
          </a:p>
          <a:p>
            <a:pPr>
              <a:lnSpc>
                <a:spcPct val="120000"/>
              </a:lnSpc>
            </a:pPr>
            <a:r>
              <a:rPr lang="en-US" sz="1500" dirty="0">
                <a:solidFill>
                  <a:srgbClr val="0070C0"/>
                </a:solidFill>
                <a:latin typeface="Gadugi" panose="020B0502040204020203" pitchFamily="34" charset="0"/>
              </a:rPr>
              <a:t>void</a:t>
            </a:r>
            <a:r>
              <a:rPr lang="en-US" sz="1500" dirty="0">
                <a:latin typeface="Gadugi" panose="020B0502040204020203" pitchFamily="34" charset="0"/>
              </a:rPr>
              <a:t> </a:t>
            </a:r>
            <a:r>
              <a:rPr lang="en-US" sz="1500" dirty="0" err="1">
                <a:latin typeface="Gadugi" panose="020B0502040204020203" pitchFamily="34" charset="0"/>
              </a:rPr>
              <a:t>flowlet</a:t>
            </a:r>
            <a:r>
              <a:rPr lang="en-US" sz="1500" dirty="0">
                <a:latin typeface="Gadugi" panose="020B0502040204020203" pitchFamily="34" charset="0"/>
              </a:rPr>
              <a:t>(</a:t>
            </a:r>
            <a:r>
              <a:rPr lang="en-US" sz="1500" dirty="0" err="1">
                <a:solidFill>
                  <a:srgbClr val="0070C0"/>
                </a:solidFill>
                <a:latin typeface="Gadugi" panose="020B0502040204020203" pitchFamily="34" charset="0"/>
              </a:rPr>
              <a:t>struct</a:t>
            </a:r>
            <a:r>
              <a:rPr lang="en-US" sz="1500" dirty="0">
                <a:latin typeface="Gadugi" panose="020B0502040204020203" pitchFamily="34" charset="0"/>
              </a:rPr>
              <a:t> Packet </a:t>
            </a:r>
            <a:r>
              <a:rPr lang="en-US" sz="1500" dirty="0" err="1">
                <a:latin typeface="Gadugi" panose="020B0502040204020203" pitchFamily="34" charset="0"/>
              </a:rPr>
              <a:t>pkt</a:t>
            </a: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pkt.new_hop</a:t>
            </a:r>
            <a:r>
              <a:rPr lang="en-US" sz="1500" dirty="0">
                <a:latin typeface="Gadugi" panose="020B0502040204020203" pitchFamily="34" charset="0"/>
              </a:rPr>
              <a:t> = hash3(</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 NUM_HOPS;</a:t>
            </a:r>
          </a:p>
          <a:p>
            <a:pPr>
              <a:lnSpc>
                <a:spcPct val="120000"/>
              </a:lnSpc>
            </a:pPr>
            <a:r>
              <a:rPr lang="en-US" sz="1500" dirty="0">
                <a:latin typeface="Gadugi" panose="020B0502040204020203" pitchFamily="34" charset="0"/>
              </a:rPr>
              <a:t>  pkt.id  = hash2(</a:t>
            </a:r>
            <a:r>
              <a:rPr lang="en-US" sz="1500" dirty="0" err="1">
                <a:latin typeface="Gadugi" panose="020B0502040204020203" pitchFamily="34" charset="0"/>
              </a:rPr>
              <a:t>pkt.sport</a:t>
            </a:r>
            <a:r>
              <a:rPr lang="en-US" sz="1500" dirty="0">
                <a:latin typeface="Gadugi" panose="020B0502040204020203" pitchFamily="34" charset="0"/>
              </a:rPr>
              <a:t>, </a:t>
            </a:r>
            <a:r>
              <a:rPr lang="en-US" sz="1500" dirty="0" err="1">
                <a:latin typeface="Gadugi" panose="020B0502040204020203" pitchFamily="34" charset="0"/>
              </a:rPr>
              <a:t>pkt.dport</a:t>
            </a:r>
            <a:r>
              <a:rPr lang="en-US" sz="1500" dirty="0">
                <a:latin typeface="Gadugi" panose="020B0502040204020203" pitchFamily="34" charset="0"/>
              </a:rPr>
              <a:t>) % NUM_FLOWLETS;</a:t>
            </a:r>
          </a:p>
          <a:p>
            <a:pPr>
              <a:lnSpc>
                <a:spcPct val="120000"/>
              </a:lnSpc>
            </a:pPr>
            <a:r>
              <a:rPr lang="en-US" sz="1500" dirty="0">
                <a:latin typeface="Gadugi" panose="020B0502040204020203" pitchFamily="34" charset="0"/>
              </a:rPr>
              <a:t>  </a:t>
            </a:r>
            <a:r>
              <a:rPr lang="en-US" sz="1500" dirty="0">
                <a:solidFill>
                  <a:srgbClr val="00B050"/>
                </a:solidFill>
                <a:latin typeface="Gadugi" panose="020B0502040204020203" pitchFamily="34" charset="0"/>
              </a:rPr>
              <a:t>if</a:t>
            </a:r>
            <a:r>
              <a:rPr lang="en-US" sz="1500" dirty="0">
                <a:latin typeface="Gadugi" panose="020B0502040204020203" pitchFamily="34" charset="0"/>
              </a:rPr>
              <a:t> (</a:t>
            </a:r>
            <a:r>
              <a:rPr lang="en-US" sz="1500" dirty="0" err="1">
                <a:latin typeface="Gadugi" panose="020B0502040204020203" pitchFamily="34" charset="0"/>
              </a:rPr>
              <a:t>pkt.arrival</a:t>
            </a:r>
            <a:r>
              <a:rPr lang="en-US" sz="1500" dirty="0">
                <a:latin typeface="Gadugi" panose="020B0502040204020203" pitchFamily="34" charset="0"/>
              </a:rPr>
              <a:t> - </a:t>
            </a:r>
            <a:r>
              <a:rPr lang="en-US" sz="1500" dirty="0" err="1">
                <a:latin typeface="Gadugi" panose="020B0502040204020203" pitchFamily="34" charset="0"/>
              </a:rPr>
              <a:t>last_time</a:t>
            </a:r>
            <a:r>
              <a:rPr lang="en-US" sz="1500" dirty="0">
                <a:latin typeface="Gadugi" panose="020B0502040204020203" pitchFamily="34" charset="0"/>
              </a:rPr>
              <a:t>[pkt.id] &gt; THRESHOLD)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saved_hop</a:t>
            </a:r>
            <a:r>
              <a:rPr lang="en-US" sz="1500" dirty="0">
                <a:latin typeface="Gadugi" panose="020B0502040204020203" pitchFamily="34" charset="0"/>
              </a:rPr>
              <a:t>[pkt.id] = </a:t>
            </a:r>
            <a:r>
              <a:rPr lang="en-US" sz="1500" dirty="0" err="1">
                <a:latin typeface="Gadugi" panose="020B0502040204020203" pitchFamily="34" charset="0"/>
              </a:rPr>
              <a:t>pkt.new_hop</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last_time</a:t>
            </a:r>
            <a:r>
              <a:rPr lang="en-US" sz="1500" dirty="0">
                <a:latin typeface="Gadugi" panose="020B0502040204020203" pitchFamily="34" charset="0"/>
              </a:rPr>
              <a:t>[pkt.id] = </a:t>
            </a:r>
            <a:r>
              <a:rPr lang="en-US" sz="1500" dirty="0" err="1">
                <a:latin typeface="Gadugi" panose="020B0502040204020203" pitchFamily="34" charset="0"/>
              </a:rPr>
              <a:t>pkt.arrival</a:t>
            </a:r>
            <a:r>
              <a:rPr lang="en-US" sz="1500" dirty="0">
                <a:latin typeface="Gadugi" panose="020B0502040204020203" pitchFamily="34" charset="0"/>
              </a:rPr>
              <a:t>;</a:t>
            </a:r>
          </a:p>
          <a:p>
            <a:pPr>
              <a:lnSpc>
                <a:spcPct val="120000"/>
              </a:lnSpc>
            </a:pPr>
            <a:r>
              <a:rPr lang="en-US" sz="1500" dirty="0">
                <a:latin typeface="Gadugi" panose="020B0502040204020203" pitchFamily="34" charset="0"/>
              </a:rPr>
              <a:t>  </a:t>
            </a:r>
            <a:r>
              <a:rPr lang="en-US" sz="1500" dirty="0" err="1">
                <a:latin typeface="Gadugi" panose="020B0502040204020203" pitchFamily="34" charset="0"/>
              </a:rPr>
              <a:t>pkt.next_hop</a:t>
            </a:r>
            <a:r>
              <a:rPr lang="en-US" sz="1500" dirty="0">
                <a:latin typeface="Gadugi" panose="020B0502040204020203" pitchFamily="34" charset="0"/>
              </a:rPr>
              <a:t> = </a:t>
            </a:r>
            <a:r>
              <a:rPr lang="en-US" sz="1500" dirty="0" err="1">
                <a:latin typeface="Gadugi" panose="020B0502040204020203" pitchFamily="34" charset="0"/>
              </a:rPr>
              <a:t>saved_hop</a:t>
            </a:r>
            <a:r>
              <a:rPr lang="en-US" sz="1500" dirty="0">
                <a:latin typeface="Gadugi" panose="020B0502040204020203" pitchFamily="34" charset="0"/>
              </a:rPr>
              <a:t>[pkt.id];</a:t>
            </a:r>
          </a:p>
          <a:p>
            <a:pPr>
              <a:lnSpc>
                <a:spcPct val="120000"/>
              </a:lnSpc>
            </a:pPr>
            <a:r>
              <a:rPr lang="en-US" sz="1500" dirty="0">
                <a:latin typeface="Gadugi" panose="020B0502040204020203" pitchFamily="34" charset="0"/>
              </a:rPr>
              <a:t>}</a:t>
            </a:r>
          </a:p>
        </p:txBody>
      </p:sp>
      <p:sp>
        <p:nvSpPr>
          <p:cNvPr id="20" name="Right Arrow 19"/>
          <p:cNvSpPr/>
          <p:nvPr/>
        </p:nvSpPr>
        <p:spPr>
          <a:xfrm>
            <a:off x="6134100" y="3821112"/>
            <a:ext cx="914400" cy="6746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7"/>
          <p:cNvSpPr txBox="1">
            <a:spLocks/>
          </p:cNvSpPr>
          <p:nvPr/>
        </p:nvSpPr>
        <p:spPr>
          <a:xfrm>
            <a:off x="6693735" y="1028701"/>
            <a:ext cx="3369072" cy="714057"/>
          </a:xfrm>
          <a:prstGeom prst="rect">
            <a:avLst/>
          </a:prstGeom>
        </p:spPr>
        <p:txBody>
          <a:bodyPr vert="horz" lIns="79248" tIns="39624" rIns="79248" bIns="39624" rtlCol="0" anchor="b">
            <a:norm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endParaRPr lang="en-US" sz="3813" dirty="0">
              <a:solidFill>
                <a:srgbClr val="C00000"/>
              </a:solidFill>
              <a:latin typeface="Gadugi"/>
              <a:ea typeface="+mj-ea"/>
              <a:cs typeface="+mj-cs"/>
            </a:endParaRPr>
          </a:p>
        </p:txBody>
      </p:sp>
      <p:sp>
        <p:nvSpPr>
          <p:cNvPr id="10" name="TextBox 9"/>
          <p:cNvSpPr txBox="1"/>
          <p:nvPr/>
        </p:nvSpPr>
        <p:spPr>
          <a:xfrm>
            <a:off x="7108982" y="1277028"/>
            <a:ext cx="1055097" cy="369332"/>
          </a:xfrm>
          <a:prstGeom prst="rect">
            <a:avLst/>
          </a:prstGeom>
          <a:noFill/>
        </p:spPr>
        <p:txBody>
          <a:bodyPr wrap="none" rtlCol="0">
            <a:spAutoFit/>
          </a:bodyPr>
          <a:lstStyle/>
          <a:p>
            <a:r>
              <a:rPr lang="en-US" b="1" dirty="0" smtClean="0">
                <a:latin typeface="Gadugi" panose="020B0502040204020203" pitchFamily="34" charset="0"/>
              </a:rPr>
              <a:t>Pipeline</a:t>
            </a:r>
            <a:endParaRPr lang="en-US" b="1" dirty="0">
              <a:latin typeface="Gadugi" panose="020B0502040204020203" pitchFamily="34" charset="0"/>
            </a:endParaRPr>
          </a:p>
        </p:txBody>
      </p:sp>
      <p:sp>
        <p:nvSpPr>
          <p:cNvPr id="11" name="TextBox 10"/>
          <p:cNvSpPr txBox="1"/>
          <p:nvPr/>
        </p:nvSpPr>
        <p:spPr>
          <a:xfrm>
            <a:off x="332430" y="1277028"/>
            <a:ext cx="1053494" cy="369332"/>
          </a:xfrm>
          <a:prstGeom prst="rect">
            <a:avLst/>
          </a:prstGeom>
          <a:noFill/>
        </p:spPr>
        <p:txBody>
          <a:bodyPr wrap="none" rtlCol="0">
            <a:spAutoFit/>
          </a:bodyPr>
          <a:lstStyle/>
          <a:p>
            <a:r>
              <a:rPr lang="en-US" b="1" dirty="0" smtClean="0">
                <a:latin typeface="Gadugi" panose="020B0502040204020203" pitchFamily="34" charset="0"/>
              </a:rPr>
              <a:t>Domino</a:t>
            </a:r>
            <a:endParaRPr lang="en-US" b="1" dirty="0">
              <a:latin typeface="Gadugi" panose="020B0502040204020203" pitchFamily="34" charset="0"/>
            </a:endParaRPr>
          </a:p>
        </p:txBody>
      </p:sp>
      <p:grpSp>
        <p:nvGrpSpPr>
          <p:cNvPr id="45" name="Group 44"/>
          <p:cNvGrpSpPr/>
          <p:nvPr/>
        </p:nvGrpSpPr>
        <p:grpSpPr>
          <a:xfrm>
            <a:off x="8381642" y="1633660"/>
            <a:ext cx="2898628" cy="4769260"/>
            <a:chOff x="563894" y="965242"/>
            <a:chExt cx="3344567" cy="5502988"/>
          </a:xfrm>
        </p:grpSpPr>
        <p:sp>
          <p:nvSpPr>
            <p:cNvPr id="46" name="Freeform 45"/>
            <p:cNvSpPr/>
            <p:nvPr/>
          </p:nvSpPr>
          <p:spPr>
            <a:xfrm>
              <a:off x="563894" y="965242"/>
              <a:ext cx="1575561" cy="1270205"/>
            </a:xfrm>
            <a:custGeom>
              <a:avLst/>
              <a:gdLst>
                <a:gd name="connsiteX0" fmla="*/ 0 w 2895603"/>
                <a:gd name="connsiteY0" fmla="*/ 92703 h 927028"/>
                <a:gd name="connsiteX1" fmla="*/ 92703 w 2895603"/>
                <a:gd name="connsiteY1" fmla="*/ 0 h 927028"/>
                <a:gd name="connsiteX2" fmla="*/ 2802900 w 2895603"/>
                <a:gd name="connsiteY2" fmla="*/ 0 h 927028"/>
                <a:gd name="connsiteX3" fmla="*/ 2895603 w 2895603"/>
                <a:gd name="connsiteY3" fmla="*/ 92703 h 927028"/>
                <a:gd name="connsiteX4" fmla="*/ 2895603 w 2895603"/>
                <a:gd name="connsiteY4" fmla="*/ 834325 h 927028"/>
                <a:gd name="connsiteX5" fmla="*/ 2802900 w 2895603"/>
                <a:gd name="connsiteY5" fmla="*/ 927028 h 927028"/>
                <a:gd name="connsiteX6" fmla="*/ 92703 w 2895603"/>
                <a:gd name="connsiteY6" fmla="*/ 927028 h 927028"/>
                <a:gd name="connsiteX7" fmla="*/ 0 w 2895603"/>
                <a:gd name="connsiteY7" fmla="*/ 834325 h 927028"/>
                <a:gd name="connsiteX8" fmla="*/ 0 w 2895603"/>
                <a:gd name="connsiteY8" fmla="*/ 92703 h 927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5603" h="927028">
                  <a:moveTo>
                    <a:pt x="0" y="92703"/>
                  </a:moveTo>
                  <a:cubicBezTo>
                    <a:pt x="0" y="41505"/>
                    <a:pt x="41505" y="0"/>
                    <a:pt x="92703" y="0"/>
                  </a:cubicBezTo>
                  <a:lnTo>
                    <a:pt x="2802900" y="0"/>
                  </a:lnTo>
                  <a:cubicBezTo>
                    <a:pt x="2854098" y="0"/>
                    <a:pt x="2895603" y="41505"/>
                    <a:pt x="2895603" y="92703"/>
                  </a:cubicBezTo>
                  <a:lnTo>
                    <a:pt x="2895603" y="834325"/>
                  </a:lnTo>
                  <a:cubicBezTo>
                    <a:pt x="2895603" y="885523"/>
                    <a:pt x="2854098" y="927028"/>
                    <a:pt x="2802900" y="927028"/>
                  </a:cubicBezTo>
                  <a:lnTo>
                    <a:pt x="92703" y="927028"/>
                  </a:lnTo>
                  <a:cubicBezTo>
                    <a:pt x="41505" y="927028"/>
                    <a:pt x="0" y="885523"/>
                    <a:pt x="0" y="834325"/>
                  </a:cubicBezTo>
                  <a:lnTo>
                    <a:pt x="0" y="92703"/>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9760" tIns="69760" rIns="69760" bIns="6976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pkt.new_hop</a:t>
              </a:r>
              <a:r>
                <a:rPr lang="en-US" sz="1213" kern="0" dirty="0">
                  <a:solidFill>
                    <a:prstClr val="white"/>
                  </a:solidFill>
                  <a:latin typeface="Gadugi"/>
                </a:rPr>
                <a:t>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hash3(</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pkt.arrival</a:t>
              </a:r>
              <a:r>
                <a:rPr lang="en-US" sz="1213" kern="0" dirty="0" smtClean="0">
                  <a:solidFill>
                    <a:prstClr val="white"/>
                  </a:solidFill>
                  <a:latin typeface="Gadugi"/>
                </a:rPr>
                <a:t>)</a:t>
              </a:r>
              <a:endParaRPr lang="en-US" sz="1213" kern="0" dirty="0">
                <a:solidFill>
                  <a:prstClr val="white"/>
                </a:solidFill>
                <a:latin typeface="Gadugi"/>
              </a:endParaRPr>
            </a:p>
            <a:p>
              <a:pPr defTabSz="539347">
                <a:lnSpc>
                  <a:spcPct val="90000"/>
                </a:lnSpc>
                <a:spcBef>
                  <a:spcPct val="0"/>
                </a:spcBef>
                <a:spcAft>
                  <a:spcPct val="35000"/>
                </a:spcAft>
                <a:defRPr/>
              </a:pPr>
              <a:r>
                <a:rPr lang="en-US" sz="1213" kern="0" dirty="0" smtClean="0">
                  <a:solidFill>
                    <a:prstClr val="white"/>
                  </a:solidFill>
                  <a:latin typeface="Gadugi"/>
                </a:rPr>
                <a:t>%NUM_HOPS;</a:t>
              </a:r>
              <a:endParaRPr lang="en-US" sz="1213" kern="0" dirty="0">
                <a:solidFill>
                  <a:prstClr val="white"/>
                </a:solidFill>
                <a:latin typeface="Gadugi"/>
              </a:endParaRPr>
            </a:p>
          </p:txBody>
        </p:sp>
        <p:sp>
          <p:nvSpPr>
            <p:cNvPr id="47" name="Freeform 46"/>
            <p:cNvSpPr/>
            <p:nvPr/>
          </p:nvSpPr>
          <p:spPr>
            <a:xfrm rot="10800000" flipH="1">
              <a:off x="2489664" y="1921050"/>
              <a:ext cx="354662" cy="13089"/>
            </a:xfrm>
            <a:custGeom>
              <a:avLst/>
              <a:gdLst>
                <a:gd name="connsiteX0" fmla="*/ 0 w 13089"/>
                <a:gd name="connsiteY0" fmla="*/ 70933 h 354663"/>
                <a:gd name="connsiteX1" fmla="*/ 6545 w 13089"/>
                <a:gd name="connsiteY1" fmla="*/ 70933 h 354663"/>
                <a:gd name="connsiteX2" fmla="*/ 6545 w 13089"/>
                <a:gd name="connsiteY2" fmla="*/ 0 h 354663"/>
                <a:gd name="connsiteX3" fmla="*/ 13089 w 13089"/>
                <a:gd name="connsiteY3" fmla="*/ 177332 h 354663"/>
                <a:gd name="connsiteX4" fmla="*/ 6545 w 13089"/>
                <a:gd name="connsiteY4" fmla="*/ 354663 h 354663"/>
                <a:gd name="connsiteX5" fmla="*/ 6545 w 13089"/>
                <a:gd name="connsiteY5" fmla="*/ 283730 h 354663"/>
                <a:gd name="connsiteX6" fmla="*/ 0 w 13089"/>
                <a:gd name="connsiteY6" fmla="*/ 283730 h 354663"/>
                <a:gd name="connsiteX7" fmla="*/ 0 w 13089"/>
                <a:gd name="connsiteY7" fmla="*/ 70933 h 35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089" h="354663">
                  <a:moveTo>
                    <a:pt x="10471" y="14"/>
                  </a:moveTo>
                  <a:lnTo>
                    <a:pt x="10471" y="177345"/>
                  </a:lnTo>
                  <a:lnTo>
                    <a:pt x="13089" y="177345"/>
                  </a:lnTo>
                  <a:lnTo>
                    <a:pt x="6544" y="354649"/>
                  </a:lnTo>
                  <a:lnTo>
                    <a:pt x="0" y="177345"/>
                  </a:lnTo>
                  <a:lnTo>
                    <a:pt x="2618" y="177345"/>
                  </a:lnTo>
                  <a:lnTo>
                    <a:pt x="2618" y="14"/>
                  </a:lnTo>
                  <a:lnTo>
                    <a:pt x="10471" y="14"/>
                  </a:lnTo>
                  <a:close/>
                </a:path>
              </a:pathLst>
            </a:custGeom>
            <a:noFill/>
            <a:ln>
              <a:noFill/>
            </a:ln>
            <a:effectLst/>
          </p:spPr>
          <p:txBody>
            <a:bodyPr spcFirstLastPara="0" vert="horz" wrap="square" lIns="61474" tIns="3403" rIns="61477" bIns="0"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48" name="Freeform 47"/>
            <p:cNvSpPr/>
            <p:nvPr/>
          </p:nvSpPr>
          <p:spPr>
            <a:xfrm>
              <a:off x="2227381" y="965242"/>
              <a:ext cx="1681080" cy="1268315"/>
            </a:xfrm>
            <a:custGeom>
              <a:avLst/>
              <a:gdLst>
                <a:gd name="connsiteX0" fmla="*/ 0 w 2971792"/>
                <a:gd name="connsiteY0" fmla="*/ 54812 h 548119"/>
                <a:gd name="connsiteX1" fmla="*/ 54812 w 2971792"/>
                <a:gd name="connsiteY1" fmla="*/ 0 h 548119"/>
                <a:gd name="connsiteX2" fmla="*/ 2916980 w 2971792"/>
                <a:gd name="connsiteY2" fmla="*/ 0 h 548119"/>
                <a:gd name="connsiteX3" fmla="*/ 2971792 w 2971792"/>
                <a:gd name="connsiteY3" fmla="*/ 54812 h 548119"/>
                <a:gd name="connsiteX4" fmla="*/ 2971792 w 2971792"/>
                <a:gd name="connsiteY4" fmla="*/ 493307 h 548119"/>
                <a:gd name="connsiteX5" fmla="*/ 2916980 w 2971792"/>
                <a:gd name="connsiteY5" fmla="*/ 548119 h 548119"/>
                <a:gd name="connsiteX6" fmla="*/ 54812 w 2971792"/>
                <a:gd name="connsiteY6" fmla="*/ 548119 h 548119"/>
                <a:gd name="connsiteX7" fmla="*/ 0 w 2971792"/>
                <a:gd name="connsiteY7" fmla="*/ 493307 h 548119"/>
                <a:gd name="connsiteX8" fmla="*/ 0 w 2971792"/>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792" h="548119">
                  <a:moveTo>
                    <a:pt x="0" y="54812"/>
                  </a:moveTo>
                  <a:cubicBezTo>
                    <a:pt x="0" y="24540"/>
                    <a:pt x="24540" y="0"/>
                    <a:pt x="54812" y="0"/>
                  </a:cubicBezTo>
                  <a:lnTo>
                    <a:pt x="2916980" y="0"/>
                  </a:lnTo>
                  <a:cubicBezTo>
                    <a:pt x="2947252" y="0"/>
                    <a:pt x="2971792" y="24540"/>
                    <a:pt x="2971792" y="54812"/>
                  </a:cubicBezTo>
                  <a:lnTo>
                    <a:pt x="2971792" y="493307"/>
                  </a:lnTo>
                  <a:cubicBezTo>
                    <a:pt x="2971792" y="523579"/>
                    <a:pt x="2947252" y="548119"/>
                    <a:pt x="2916980"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pkt.id </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hash2(</a:t>
              </a:r>
              <a:r>
                <a:rPr lang="en-US" sz="1213" kern="0" dirty="0" err="1" smtClean="0">
                  <a:solidFill>
                    <a:prstClr val="white"/>
                  </a:solidFill>
                  <a:latin typeface="Gadugi"/>
                </a:rPr>
                <a:t>pkt.sport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err="1" smtClean="0">
                  <a:solidFill>
                    <a:prstClr val="white"/>
                  </a:solidFill>
                  <a:latin typeface="Gadugi"/>
                </a:rPr>
                <a:t>pkt.dport</a:t>
              </a:r>
              <a:r>
                <a:rPr lang="en-US" sz="1213" kern="0" dirty="0" smtClean="0">
                  <a:solidFill>
                    <a:prstClr val="white"/>
                  </a:solidFill>
                  <a:latin typeface="Gadugi"/>
                </a:rPr>
                <a:t>)</a:t>
              </a:r>
            </a:p>
            <a:p>
              <a:pPr defTabSz="539347">
                <a:lnSpc>
                  <a:spcPct val="90000"/>
                </a:lnSpc>
                <a:spcBef>
                  <a:spcPct val="0"/>
                </a:spcBef>
                <a:spcAft>
                  <a:spcPct val="35000"/>
                </a:spcAft>
                <a:defRPr/>
              </a:pPr>
              <a:r>
                <a:rPr lang="en-US" sz="1213" kern="0" dirty="0" smtClean="0">
                  <a:solidFill>
                    <a:prstClr val="white"/>
                  </a:solidFill>
                  <a:latin typeface="Gadugi"/>
                </a:rPr>
                <a:t>% </a:t>
              </a:r>
              <a:r>
                <a:rPr lang="en-US" sz="1213" kern="0" dirty="0">
                  <a:solidFill>
                    <a:prstClr val="white"/>
                  </a:solidFill>
                  <a:latin typeface="Gadugi"/>
                </a:rPr>
                <a:t>NUM_FLOWLETS</a:t>
              </a:r>
            </a:p>
          </p:txBody>
        </p:sp>
        <p:sp>
          <p:nvSpPr>
            <p:cNvPr id="49" name="Freeform 48"/>
            <p:cNvSpPr/>
            <p:nvPr/>
          </p:nvSpPr>
          <p:spPr>
            <a:xfrm>
              <a:off x="716865" y="2667785"/>
              <a:ext cx="2971786" cy="548119"/>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pkt.last_time</a:t>
              </a:r>
              <a:r>
                <a:rPr lang="en-US" sz="1213" kern="0" dirty="0">
                  <a:solidFill>
                    <a:prstClr val="white"/>
                  </a:solidFill>
                  <a:latin typeface="Gadugi"/>
                </a:rPr>
                <a:t> = </a:t>
              </a:r>
              <a:r>
                <a:rPr lang="en-US" sz="1213" kern="0" dirty="0" err="1">
                  <a:solidFill>
                    <a:prstClr val="white"/>
                  </a:solidFill>
                  <a:latin typeface="Gadugi"/>
                </a:rPr>
                <a:t>last_time</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last_time</a:t>
              </a:r>
              <a:r>
                <a:rPr lang="en-US" sz="1213" kern="0" dirty="0">
                  <a:solidFill>
                    <a:prstClr val="white"/>
                  </a:solidFill>
                  <a:latin typeface="Gadugi"/>
                </a:rPr>
                <a:t>[pkt.id] = </a:t>
              </a:r>
              <a:r>
                <a:rPr lang="en-US" sz="1213" kern="0" dirty="0" err="1">
                  <a:solidFill>
                    <a:prstClr val="white"/>
                  </a:solidFill>
                  <a:latin typeface="Gadugi"/>
                </a:rPr>
                <a:t>pkt.arrival</a:t>
              </a:r>
              <a:r>
                <a:rPr lang="en-US" sz="1213" kern="0" dirty="0">
                  <a:solidFill>
                    <a:prstClr val="white"/>
                  </a:solidFill>
                  <a:latin typeface="Gadugi"/>
                </a:rPr>
                <a:t>;</a:t>
              </a:r>
            </a:p>
          </p:txBody>
        </p:sp>
        <p:sp>
          <p:nvSpPr>
            <p:cNvPr id="50" name="Freeform 49"/>
            <p:cNvSpPr/>
            <p:nvPr/>
          </p:nvSpPr>
          <p:spPr>
            <a:xfrm>
              <a:off x="2079431" y="322514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1" name="Freeform 50"/>
            <p:cNvSpPr/>
            <p:nvPr/>
          </p:nvSpPr>
          <p:spPr>
            <a:xfrm>
              <a:off x="716865" y="3421800"/>
              <a:ext cx="2971787" cy="426298"/>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pkt.tmp</a:t>
              </a:r>
              <a:r>
                <a:rPr lang="en-US" sz="1213" kern="0" dirty="0">
                  <a:solidFill>
                    <a:prstClr val="white"/>
                  </a:solidFill>
                  <a:latin typeface="Gadugi"/>
                </a:rPr>
                <a:t> = </a:t>
              </a:r>
              <a:r>
                <a:rPr lang="en-US" sz="1213" kern="0" dirty="0" err="1">
                  <a:solidFill>
                    <a:prstClr val="white"/>
                  </a:solidFill>
                  <a:latin typeface="Gadugi"/>
                </a:rPr>
                <a:t>pkt.arrival</a:t>
              </a:r>
              <a:r>
                <a:rPr lang="en-US" sz="1213" kern="0" dirty="0">
                  <a:solidFill>
                    <a:prstClr val="white"/>
                  </a:solidFill>
                  <a:latin typeface="Gadugi"/>
                </a:rPr>
                <a:t> – </a:t>
              </a:r>
              <a:r>
                <a:rPr lang="en-US" sz="1213" kern="0" dirty="0" err="1">
                  <a:solidFill>
                    <a:prstClr val="white"/>
                  </a:solidFill>
                  <a:latin typeface="Gadugi"/>
                </a:rPr>
                <a:t>pkt.last_time</a:t>
              </a:r>
              <a:r>
                <a:rPr lang="en-US" sz="1213" kern="0" dirty="0">
                  <a:solidFill>
                    <a:prstClr val="white"/>
                  </a:solidFill>
                  <a:latin typeface="Gadugi"/>
                </a:rPr>
                <a:t>;</a:t>
              </a:r>
            </a:p>
          </p:txBody>
        </p:sp>
        <p:sp>
          <p:nvSpPr>
            <p:cNvPr id="52" name="Freeform 51"/>
            <p:cNvSpPr/>
            <p:nvPr/>
          </p:nvSpPr>
          <p:spPr>
            <a:xfrm>
              <a:off x="2079431" y="3847002"/>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3" name="Freeform 52"/>
            <p:cNvSpPr/>
            <p:nvPr/>
          </p:nvSpPr>
          <p:spPr>
            <a:xfrm>
              <a:off x="716865" y="4052547"/>
              <a:ext cx="2971786" cy="238771"/>
            </a:xfrm>
            <a:custGeom>
              <a:avLst/>
              <a:gdLst>
                <a:gd name="connsiteX0" fmla="*/ 0 w 2628011"/>
                <a:gd name="connsiteY0" fmla="*/ 23877 h 238771"/>
                <a:gd name="connsiteX1" fmla="*/ 23877 w 2628011"/>
                <a:gd name="connsiteY1" fmla="*/ 0 h 238771"/>
                <a:gd name="connsiteX2" fmla="*/ 2604134 w 2628011"/>
                <a:gd name="connsiteY2" fmla="*/ 0 h 238771"/>
                <a:gd name="connsiteX3" fmla="*/ 2628011 w 2628011"/>
                <a:gd name="connsiteY3" fmla="*/ 23877 h 238771"/>
                <a:gd name="connsiteX4" fmla="*/ 2628011 w 2628011"/>
                <a:gd name="connsiteY4" fmla="*/ 214894 h 238771"/>
                <a:gd name="connsiteX5" fmla="*/ 2604134 w 2628011"/>
                <a:gd name="connsiteY5" fmla="*/ 238771 h 238771"/>
                <a:gd name="connsiteX6" fmla="*/ 23877 w 2628011"/>
                <a:gd name="connsiteY6" fmla="*/ 238771 h 238771"/>
                <a:gd name="connsiteX7" fmla="*/ 0 w 2628011"/>
                <a:gd name="connsiteY7" fmla="*/ 214894 h 238771"/>
                <a:gd name="connsiteX8" fmla="*/ 0 w 2628011"/>
                <a:gd name="connsiteY8" fmla="*/ 23877 h 238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238771">
                  <a:moveTo>
                    <a:pt x="0" y="23877"/>
                  </a:moveTo>
                  <a:cubicBezTo>
                    <a:pt x="0" y="10690"/>
                    <a:pt x="10690" y="0"/>
                    <a:pt x="23877" y="0"/>
                  </a:cubicBezTo>
                  <a:lnTo>
                    <a:pt x="2604134" y="0"/>
                  </a:lnTo>
                  <a:cubicBezTo>
                    <a:pt x="2617321" y="0"/>
                    <a:pt x="2628011" y="10690"/>
                    <a:pt x="2628011" y="23877"/>
                  </a:cubicBezTo>
                  <a:lnTo>
                    <a:pt x="2628011" y="214894"/>
                  </a:lnTo>
                  <a:cubicBezTo>
                    <a:pt x="2628011" y="228081"/>
                    <a:pt x="2617321" y="238771"/>
                    <a:pt x="2604134" y="238771"/>
                  </a:cubicBezTo>
                  <a:lnTo>
                    <a:pt x="23877" y="238771"/>
                  </a:lnTo>
                  <a:cubicBezTo>
                    <a:pt x="10690" y="238771"/>
                    <a:pt x="0" y="228081"/>
                    <a:pt x="0" y="214894"/>
                  </a:cubicBezTo>
                  <a:lnTo>
                    <a:pt x="0" y="23877"/>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52289" tIns="52289" rIns="52289" bIns="52289"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a:solidFill>
                    <a:prstClr val="white"/>
                  </a:solidFill>
                  <a:latin typeface="Gadugi"/>
                </a:rPr>
                <a:t>pkt.tmp2 = </a:t>
              </a:r>
              <a:r>
                <a:rPr lang="en-US" sz="1213" kern="0" dirty="0" err="1">
                  <a:solidFill>
                    <a:prstClr val="white"/>
                  </a:solidFill>
                  <a:latin typeface="Gadugi"/>
                </a:rPr>
                <a:t>pkt.tmp</a:t>
              </a:r>
              <a:r>
                <a:rPr lang="en-US" sz="1213" kern="0" dirty="0">
                  <a:solidFill>
                    <a:prstClr val="white"/>
                  </a:solidFill>
                  <a:latin typeface="Gadugi"/>
                </a:rPr>
                <a:t> &gt; 5;</a:t>
              </a:r>
            </a:p>
          </p:txBody>
        </p:sp>
        <p:sp>
          <p:nvSpPr>
            <p:cNvPr id="54" name="Freeform 53"/>
            <p:cNvSpPr/>
            <p:nvPr/>
          </p:nvSpPr>
          <p:spPr>
            <a:xfrm>
              <a:off x="2079431" y="4291318"/>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5" name="Freeform 54"/>
            <p:cNvSpPr/>
            <p:nvPr/>
          </p:nvSpPr>
          <p:spPr>
            <a:xfrm>
              <a:off x="716866" y="4470774"/>
              <a:ext cx="2971785" cy="1038796"/>
            </a:xfrm>
            <a:custGeom>
              <a:avLst/>
              <a:gdLst>
                <a:gd name="connsiteX0" fmla="*/ 0 w 2628011"/>
                <a:gd name="connsiteY0" fmla="*/ 54812 h 548119"/>
                <a:gd name="connsiteX1" fmla="*/ 54812 w 2628011"/>
                <a:gd name="connsiteY1" fmla="*/ 0 h 548119"/>
                <a:gd name="connsiteX2" fmla="*/ 2573199 w 2628011"/>
                <a:gd name="connsiteY2" fmla="*/ 0 h 548119"/>
                <a:gd name="connsiteX3" fmla="*/ 2628011 w 2628011"/>
                <a:gd name="connsiteY3" fmla="*/ 54812 h 548119"/>
                <a:gd name="connsiteX4" fmla="*/ 2628011 w 2628011"/>
                <a:gd name="connsiteY4" fmla="*/ 493307 h 548119"/>
                <a:gd name="connsiteX5" fmla="*/ 2573199 w 2628011"/>
                <a:gd name="connsiteY5" fmla="*/ 548119 h 548119"/>
                <a:gd name="connsiteX6" fmla="*/ 54812 w 2628011"/>
                <a:gd name="connsiteY6" fmla="*/ 548119 h 548119"/>
                <a:gd name="connsiteX7" fmla="*/ 0 w 2628011"/>
                <a:gd name="connsiteY7" fmla="*/ 493307 h 548119"/>
                <a:gd name="connsiteX8" fmla="*/ 0 w 2628011"/>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28011" h="548119">
                  <a:moveTo>
                    <a:pt x="0" y="54812"/>
                  </a:moveTo>
                  <a:cubicBezTo>
                    <a:pt x="0" y="24540"/>
                    <a:pt x="24540" y="0"/>
                    <a:pt x="54812" y="0"/>
                  </a:cubicBezTo>
                  <a:lnTo>
                    <a:pt x="2573199" y="0"/>
                  </a:lnTo>
                  <a:cubicBezTo>
                    <a:pt x="2603471" y="0"/>
                    <a:pt x="2628011" y="24540"/>
                    <a:pt x="2628011" y="54812"/>
                  </a:cubicBezTo>
                  <a:lnTo>
                    <a:pt x="2628011" y="493307"/>
                  </a:lnTo>
                  <a:cubicBezTo>
                    <a:pt x="2628011" y="523579"/>
                    <a:pt x="2603471" y="548119"/>
                    <a:pt x="2573199"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pkt.saved_hop</a:t>
              </a:r>
              <a:r>
                <a:rPr lang="en-US" sz="1213" kern="0" dirty="0">
                  <a:solidFill>
                    <a:prstClr val="white"/>
                  </a:solidFill>
                  <a:latin typeface="Gadugi"/>
                </a:rPr>
                <a:t> = </a:t>
              </a:r>
              <a:r>
                <a:rPr lang="en-US" sz="1213" kern="0" dirty="0" err="1">
                  <a:solidFill>
                    <a:prstClr val="white"/>
                  </a:solidFill>
                  <a:latin typeface="Gadugi"/>
                </a:rPr>
                <a:t>saved_hop</a:t>
              </a:r>
              <a:r>
                <a:rPr lang="en-US" sz="1213" kern="0" dirty="0">
                  <a:solidFill>
                    <a:prstClr val="white"/>
                  </a:solidFill>
                  <a:latin typeface="Gadugi"/>
                </a:rPr>
                <a:t>[pkt.id];</a:t>
              </a:r>
            </a:p>
            <a:p>
              <a:pPr defTabSz="539347">
                <a:lnSpc>
                  <a:spcPct val="90000"/>
                </a:lnSpc>
                <a:spcBef>
                  <a:spcPct val="0"/>
                </a:spcBef>
                <a:spcAft>
                  <a:spcPct val="35000"/>
                </a:spcAft>
                <a:defRPr/>
              </a:pPr>
              <a:r>
                <a:rPr lang="en-US" sz="1213" kern="0" dirty="0" err="1">
                  <a:solidFill>
                    <a:prstClr val="white"/>
                  </a:solidFill>
                  <a:latin typeface="Gadugi"/>
                </a:rPr>
                <a:t>saved_hop</a:t>
              </a:r>
              <a:r>
                <a:rPr lang="en-US" sz="1213" kern="0" dirty="0">
                  <a:solidFill>
                    <a:prstClr val="white"/>
                  </a:solidFill>
                  <a:latin typeface="Gadugi"/>
                </a:rPr>
                <a:t>[pkt.id]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a:t>
              </a:r>
            </a:p>
          </p:txBody>
        </p:sp>
        <p:sp>
          <p:nvSpPr>
            <p:cNvPr id="56" name="Freeform 55"/>
            <p:cNvSpPr/>
            <p:nvPr/>
          </p:nvSpPr>
          <p:spPr>
            <a:xfrm>
              <a:off x="2079431" y="5509570"/>
              <a:ext cx="246654" cy="20554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sp>
          <p:nvSpPr>
            <p:cNvPr id="57" name="Freeform 56"/>
            <p:cNvSpPr/>
            <p:nvPr/>
          </p:nvSpPr>
          <p:spPr>
            <a:xfrm>
              <a:off x="716865" y="5701469"/>
              <a:ext cx="2971787" cy="766761"/>
            </a:xfrm>
            <a:custGeom>
              <a:avLst/>
              <a:gdLst>
                <a:gd name="connsiteX0" fmla="*/ 0 w 2705296"/>
                <a:gd name="connsiteY0" fmla="*/ 54812 h 548119"/>
                <a:gd name="connsiteX1" fmla="*/ 54812 w 2705296"/>
                <a:gd name="connsiteY1" fmla="*/ 0 h 548119"/>
                <a:gd name="connsiteX2" fmla="*/ 2650484 w 2705296"/>
                <a:gd name="connsiteY2" fmla="*/ 0 h 548119"/>
                <a:gd name="connsiteX3" fmla="*/ 2705296 w 2705296"/>
                <a:gd name="connsiteY3" fmla="*/ 54812 h 548119"/>
                <a:gd name="connsiteX4" fmla="*/ 2705296 w 2705296"/>
                <a:gd name="connsiteY4" fmla="*/ 493307 h 548119"/>
                <a:gd name="connsiteX5" fmla="*/ 2650484 w 2705296"/>
                <a:gd name="connsiteY5" fmla="*/ 548119 h 548119"/>
                <a:gd name="connsiteX6" fmla="*/ 54812 w 2705296"/>
                <a:gd name="connsiteY6" fmla="*/ 548119 h 548119"/>
                <a:gd name="connsiteX7" fmla="*/ 0 w 2705296"/>
                <a:gd name="connsiteY7" fmla="*/ 493307 h 548119"/>
                <a:gd name="connsiteX8" fmla="*/ 0 w 2705296"/>
                <a:gd name="connsiteY8" fmla="*/ 54812 h 548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296" h="548119">
                  <a:moveTo>
                    <a:pt x="0" y="54812"/>
                  </a:moveTo>
                  <a:cubicBezTo>
                    <a:pt x="0" y="24540"/>
                    <a:pt x="24540" y="0"/>
                    <a:pt x="54812" y="0"/>
                  </a:cubicBezTo>
                  <a:lnTo>
                    <a:pt x="2650484" y="0"/>
                  </a:lnTo>
                  <a:cubicBezTo>
                    <a:pt x="2680756" y="0"/>
                    <a:pt x="2705296" y="24540"/>
                    <a:pt x="2705296" y="54812"/>
                  </a:cubicBezTo>
                  <a:lnTo>
                    <a:pt x="2705296" y="493307"/>
                  </a:lnTo>
                  <a:cubicBezTo>
                    <a:pt x="2705296" y="523579"/>
                    <a:pt x="2680756" y="548119"/>
                    <a:pt x="2650484" y="548119"/>
                  </a:cubicBezTo>
                  <a:lnTo>
                    <a:pt x="54812" y="548119"/>
                  </a:lnTo>
                  <a:cubicBezTo>
                    <a:pt x="24540" y="548119"/>
                    <a:pt x="0" y="523579"/>
                    <a:pt x="0" y="493307"/>
                  </a:cubicBezTo>
                  <a:lnTo>
                    <a:pt x="0" y="54812"/>
                  </a:lnTo>
                  <a:close/>
                </a:path>
              </a:pathLst>
            </a:cu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p:spPr>
          <p:txBody>
            <a:bodyPr spcFirstLastPara="0" vert="horz" wrap="square" lIns="60141" tIns="60141" rIns="60141" bIns="601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539347">
                <a:lnSpc>
                  <a:spcPct val="90000"/>
                </a:lnSpc>
                <a:spcBef>
                  <a:spcPct val="0"/>
                </a:spcBef>
                <a:spcAft>
                  <a:spcPct val="35000"/>
                </a:spcAft>
                <a:defRPr/>
              </a:pPr>
              <a:r>
                <a:rPr lang="en-US" sz="1213" kern="0" dirty="0" err="1">
                  <a:solidFill>
                    <a:prstClr val="white"/>
                  </a:solidFill>
                  <a:latin typeface="Gadugi"/>
                </a:rPr>
                <a:t>pkt.next_hop</a:t>
              </a:r>
              <a:r>
                <a:rPr lang="en-US" sz="1213" kern="0" dirty="0">
                  <a:solidFill>
                    <a:prstClr val="white"/>
                  </a:solidFill>
                  <a:latin typeface="Gadugi"/>
                </a:rPr>
                <a:t> = pkt.tmp2 ?</a:t>
              </a:r>
            </a:p>
            <a:p>
              <a:pPr marL="0" lvl="1"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pkt.new_hop</a:t>
              </a:r>
              <a:r>
                <a:rPr lang="en-US" sz="1213" kern="0" dirty="0">
                  <a:solidFill>
                    <a:prstClr val="white"/>
                  </a:solidFill>
                  <a:latin typeface="Gadugi"/>
                </a:rPr>
                <a:t> :</a:t>
              </a:r>
            </a:p>
            <a:p>
              <a:pPr marL="99064" lvl="2" defTabSz="539347">
                <a:lnSpc>
                  <a:spcPct val="90000"/>
                </a:lnSpc>
                <a:spcBef>
                  <a:spcPct val="0"/>
                </a:spcBef>
                <a:spcAft>
                  <a:spcPct val="15000"/>
                </a:spcAft>
                <a:defRPr/>
              </a:pPr>
              <a:r>
                <a:rPr lang="en-US" sz="1213" kern="0" dirty="0">
                  <a:solidFill>
                    <a:prstClr val="white"/>
                  </a:solidFill>
                  <a:latin typeface="Gadugi"/>
                </a:rPr>
                <a:t>		</a:t>
              </a:r>
              <a:r>
                <a:rPr lang="en-US" sz="1213" kern="0" dirty="0" err="1">
                  <a:solidFill>
                    <a:prstClr val="white"/>
                  </a:solidFill>
                  <a:latin typeface="Gadugi"/>
                </a:rPr>
                <a:t>pkt.saved_hop</a:t>
              </a:r>
              <a:r>
                <a:rPr lang="en-US" sz="1213" kern="0" dirty="0">
                  <a:solidFill>
                    <a:prstClr val="white"/>
                  </a:solidFill>
                  <a:latin typeface="Gadugi"/>
                </a:rPr>
                <a:t> ;</a:t>
              </a:r>
            </a:p>
          </p:txBody>
        </p:sp>
        <p:sp>
          <p:nvSpPr>
            <p:cNvPr id="58" name="Freeform 57"/>
            <p:cNvSpPr/>
            <p:nvPr/>
          </p:nvSpPr>
          <p:spPr>
            <a:xfrm>
              <a:off x="2062077" y="2279964"/>
              <a:ext cx="246654" cy="423655"/>
            </a:xfrm>
            <a:custGeom>
              <a:avLst/>
              <a:gdLst>
                <a:gd name="connsiteX0" fmla="*/ 0 w 205544"/>
                <a:gd name="connsiteY0" fmla="*/ 49331 h 246653"/>
                <a:gd name="connsiteX1" fmla="*/ 102772 w 205544"/>
                <a:gd name="connsiteY1" fmla="*/ 49331 h 246653"/>
                <a:gd name="connsiteX2" fmla="*/ 102772 w 205544"/>
                <a:gd name="connsiteY2" fmla="*/ 0 h 246653"/>
                <a:gd name="connsiteX3" fmla="*/ 205544 w 205544"/>
                <a:gd name="connsiteY3" fmla="*/ 123327 h 246653"/>
                <a:gd name="connsiteX4" fmla="*/ 102772 w 205544"/>
                <a:gd name="connsiteY4" fmla="*/ 246653 h 246653"/>
                <a:gd name="connsiteX5" fmla="*/ 102772 w 205544"/>
                <a:gd name="connsiteY5" fmla="*/ 197322 h 246653"/>
                <a:gd name="connsiteX6" fmla="*/ 0 w 205544"/>
                <a:gd name="connsiteY6" fmla="*/ 197322 h 246653"/>
                <a:gd name="connsiteX7" fmla="*/ 0 w 205544"/>
                <a:gd name="connsiteY7" fmla="*/ 49331 h 246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544" h="246653">
                  <a:moveTo>
                    <a:pt x="164435" y="1"/>
                  </a:moveTo>
                  <a:lnTo>
                    <a:pt x="164435" y="123327"/>
                  </a:lnTo>
                  <a:lnTo>
                    <a:pt x="205544" y="123326"/>
                  </a:lnTo>
                  <a:lnTo>
                    <a:pt x="102772" y="246652"/>
                  </a:lnTo>
                  <a:lnTo>
                    <a:pt x="0" y="123327"/>
                  </a:lnTo>
                  <a:lnTo>
                    <a:pt x="41109" y="123327"/>
                  </a:lnTo>
                  <a:lnTo>
                    <a:pt x="41109" y="1"/>
                  </a:lnTo>
                  <a:lnTo>
                    <a:pt x="164435" y="1"/>
                  </a:lnTo>
                  <a:close/>
                </a:path>
              </a:pathLst>
            </a:custGeom>
            <a:solidFill>
              <a:srgbClr val="5B9BD5">
                <a:tint val="60000"/>
                <a:hueOff val="0"/>
                <a:satOff val="0"/>
                <a:lumOff val="0"/>
                <a:alphaOff val="0"/>
              </a:srgbClr>
            </a:solidFill>
            <a:ln>
              <a:noFill/>
            </a:ln>
            <a:effectLst/>
          </p:spPr>
          <p:txBody>
            <a:bodyPr spcFirstLastPara="0" vert="horz" wrap="square" lIns="42754" tIns="1" rIns="42754" bIns="53441" numCol="1" spcCol="1270" anchor="ctr" anchorCtr="0">
              <a:no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algn="ctr" defTabSz="462298">
                <a:lnSpc>
                  <a:spcPct val="90000"/>
                </a:lnSpc>
                <a:spcBef>
                  <a:spcPct val="0"/>
                </a:spcBef>
                <a:spcAft>
                  <a:spcPct val="35000"/>
                </a:spcAft>
                <a:defRPr/>
              </a:pPr>
              <a:endParaRPr lang="en-US" sz="1040" kern="0">
                <a:solidFill>
                  <a:prstClr val="white"/>
                </a:solidFill>
                <a:latin typeface="Gadugi"/>
              </a:endParaRPr>
            </a:p>
          </p:txBody>
        </p:sp>
      </p:grpSp>
      <p:sp>
        <p:nvSpPr>
          <p:cNvPr id="59" name="TextBox 404"/>
          <p:cNvSpPr txBox="1"/>
          <p:nvPr/>
        </p:nvSpPr>
        <p:spPr>
          <a:xfrm>
            <a:off x="7451049" y="1932663"/>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1</a:t>
            </a:r>
          </a:p>
        </p:txBody>
      </p:sp>
      <p:sp>
        <p:nvSpPr>
          <p:cNvPr id="60" name="TextBox 405"/>
          <p:cNvSpPr txBox="1"/>
          <p:nvPr/>
        </p:nvSpPr>
        <p:spPr>
          <a:xfrm>
            <a:off x="7460905" y="3168707"/>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2</a:t>
            </a:r>
          </a:p>
        </p:txBody>
      </p:sp>
      <p:sp>
        <p:nvSpPr>
          <p:cNvPr id="61" name="TextBox 406"/>
          <p:cNvSpPr txBox="1"/>
          <p:nvPr/>
        </p:nvSpPr>
        <p:spPr>
          <a:xfrm>
            <a:off x="7451049" y="3860210"/>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3</a:t>
            </a:r>
          </a:p>
        </p:txBody>
      </p:sp>
      <p:sp>
        <p:nvSpPr>
          <p:cNvPr id="62" name="TextBox 407"/>
          <p:cNvSpPr txBox="1"/>
          <p:nvPr/>
        </p:nvSpPr>
        <p:spPr>
          <a:xfrm>
            <a:off x="7451049" y="4325594"/>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4</a:t>
            </a:r>
          </a:p>
        </p:txBody>
      </p:sp>
      <p:sp>
        <p:nvSpPr>
          <p:cNvPr id="63" name="TextBox 408"/>
          <p:cNvSpPr txBox="1"/>
          <p:nvPr/>
        </p:nvSpPr>
        <p:spPr>
          <a:xfrm>
            <a:off x="7451047" y="5797902"/>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6</a:t>
            </a:r>
          </a:p>
        </p:txBody>
      </p:sp>
      <p:sp>
        <p:nvSpPr>
          <p:cNvPr id="64" name="TextBox 409"/>
          <p:cNvSpPr txBox="1"/>
          <p:nvPr/>
        </p:nvSpPr>
        <p:spPr>
          <a:xfrm>
            <a:off x="7451048" y="4753026"/>
            <a:ext cx="771365" cy="305789"/>
          </a:xfrm>
          <a:prstGeom prst="rect">
            <a:avLst/>
          </a:prstGeom>
          <a:noFill/>
        </p:spPr>
        <p:txBody>
          <a:bodyPr wrap="none" rtlCol="0">
            <a:spAutoFit/>
          </a:bodyPr>
          <a:lstStyle>
            <a:defPPr>
              <a:defRPr lang="en-US"/>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a:lstStyle>
          <a:p>
            <a:pPr defTabSz="792510">
              <a:defRPr/>
            </a:pPr>
            <a:r>
              <a:rPr lang="en-US" sz="1387" kern="0" dirty="0">
                <a:solidFill>
                  <a:prstClr val="black"/>
                </a:solidFill>
                <a:latin typeface="Gadugi"/>
              </a:rPr>
              <a:t>Stage 5</a:t>
            </a:r>
          </a:p>
        </p:txBody>
      </p:sp>
    </p:spTree>
    <p:extLst>
      <p:ext uri="{BB962C8B-B14F-4D97-AF65-F5344CB8AC3E}">
        <p14:creationId xmlns:p14="http://schemas.microsoft.com/office/powerpoint/2010/main" val="4281012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5" end="1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6" end="1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7" end="1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8" end="1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9" grpId="0"/>
      <p:bldP spid="60" grpId="0"/>
      <p:bldP spid="61" grpId="0"/>
      <p:bldP spid="62" grpId="0"/>
      <p:bldP spid="63" grpId="0"/>
      <p:bldP spid="64"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graphicFrame>
        <p:nvGraphicFramePr>
          <p:cNvPr id="7" name="Content Placeholder 6"/>
          <p:cNvGraphicFramePr>
            <a:graphicFrameLocks noGrp="1"/>
          </p:cNvGraphicFramePr>
          <p:nvPr>
            <p:ph idx="1"/>
            <p:extLst/>
          </p:nvPr>
        </p:nvGraphicFramePr>
        <p:xfrm>
          <a:off x="6731001" y="2333943"/>
          <a:ext cx="4546599" cy="2225040"/>
        </p:xfrm>
        <a:graphic>
          <a:graphicData uri="http://schemas.openxmlformats.org/drawingml/2006/table">
            <a:tbl>
              <a:tblPr firstRow="1" bandRow="1">
                <a:tableStyleId>{5C22544A-7EE6-4342-B048-85BDC9FD1C3A}</a:tableStyleId>
              </a:tblPr>
              <a:tblGrid>
                <a:gridCol w="2489199"/>
                <a:gridCol w="685800"/>
                <a:gridCol w="1371600"/>
              </a:tblGrid>
              <a:tr h="370840">
                <a:tc>
                  <a:txBody>
                    <a:bodyPr/>
                    <a:lstStyle/>
                    <a:p>
                      <a:r>
                        <a:rPr lang="en-US" dirty="0" smtClean="0"/>
                        <a:t>Switch</a:t>
                      </a:r>
                      <a:endParaRPr lang="en-US" dirty="0"/>
                    </a:p>
                  </a:txBody>
                  <a:tcPr/>
                </a:tc>
                <a:tc>
                  <a:txBody>
                    <a:bodyPr/>
                    <a:lstStyle/>
                    <a:p>
                      <a:r>
                        <a:rPr lang="en-US" dirty="0" smtClean="0"/>
                        <a:t>Year</a:t>
                      </a:r>
                      <a:endParaRPr lang="en-US" dirty="0"/>
                    </a:p>
                  </a:txBody>
                  <a:tcPr/>
                </a:tc>
                <a:tc>
                  <a:txBody>
                    <a:bodyPr/>
                    <a:lstStyle/>
                    <a:p>
                      <a:r>
                        <a:rPr lang="en-US" dirty="0" smtClean="0"/>
                        <a:t>Line-rate</a:t>
                      </a:r>
                      <a:endParaRPr lang="en-US" dirty="0"/>
                    </a:p>
                  </a:txBody>
                  <a:tcPr/>
                </a:tc>
              </a:tr>
              <a:tr h="370840">
                <a:tc>
                  <a:txBody>
                    <a:bodyPr/>
                    <a:lstStyle/>
                    <a:p>
                      <a:r>
                        <a:rPr lang="en-US" dirty="0" smtClean="0"/>
                        <a:t>Cisco Catalyst</a:t>
                      </a:r>
                      <a:endParaRPr lang="en-US" dirty="0"/>
                    </a:p>
                  </a:txBody>
                  <a:tcPr/>
                </a:tc>
                <a:tc>
                  <a:txBody>
                    <a:bodyPr/>
                    <a:lstStyle/>
                    <a:p>
                      <a:r>
                        <a:rPr lang="en-US" dirty="0" smtClean="0"/>
                        <a:t>1999</a:t>
                      </a:r>
                      <a:endParaRPr lang="en-US" dirty="0"/>
                    </a:p>
                  </a:txBody>
                  <a:tcPr/>
                </a:tc>
                <a:tc>
                  <a:txBody>
                    <a:bodyPr/>
                    <a:lstStyle/>
                    <a:p>
                      <a:r>
                        <a:rPr lang="en-US" dirty="0" smtClean="0"/>
                        <a:t>32 </a:t>
                      </a:r>
                      <a:r>
                        <a:rPr lang="en-US" dirty="0" err="1" smtClean="0"/>
                        <a:t>Gbit</a:t>
                      </a:r>
                      <a:r>
                        <a:rPr lang="en-US" dirty="0" smtClean="0"/>
                        <a:t>/s</a:t>
                      </a:r>
                      <a:endParaRPr lang="en-US" dirty="0"/>
                    </a:p>
                  </a:txBody>
                  <a:tcPr/>
                </a:tc>
              </a:tr>
              <a:tr h="370840">
                <a:tc>
                  <a:txBody>
                    <a:bodyPr/>
                    <a:lstStyle/>
                    <a:p>
                      <a:r>
                        <a:rPr lang="en-US" dirty="0" smtClean="0"/>
                        <a:t>Broadcom 5670</a:t>
                      </a:r>
                      <a:endParaRPr lang="en-US" dirty="0"/>
                    </a:p>
                  </a:txBody>
                  <a:tcPr/>
                </a:tc>
                <a:tc>
                  <a:txBody>
                    <a:bodyPr/>
                    <a:lstStyle/>
                    <a:p>
                      <a:r>
                        <a:rPr lang="en-US" dirty="0" smtClean="0"/>
                        <a:t>2004</a:t>
                      </a:r>
                      <a:endParaRPr lang="en-US" dirty="0"/>
                    </a:p>
                  </a:txBody>
                  <a:tcPr/>
                </a:tc>
                <a:tc>
                  <a:txBody>
                    <a:bodyPr/>
                    <a:lstStyle/>
                    <a:p>
                      <a:r>
                        <a:rPr lang="en-US" dirty="0" smtClean="0"/>
                        <a:t>80 </a:t>
                      </a:r>
                      <a:r>
                        <a:rPr lang="en-US" dirty="0" err="1" smtClean="0"/>
                        <a:t>Gbit</a:t>
                      </a:r>
                      <a:r>
                        <a:rPr lang="en-US" dirty="0" smtClean="0"/>
                        <a:t>/s</a:t>
                      </a:r>
                      <a:endParaRPr lang="en-US" dirty="0"/>
                    </a:p>
                  </a:txBody>
                  <a:tcPr/>
                </a:tc>
              </a:tr>
              <a:tr h="370840">
                <a:tc>
                  <a:txBody>
                    <a:bodyPr/>
                    <a:lstStyle/>
                    <a:p>
                      <a:r>
                        <a:rPr lang="en-US" dirty="0" smtClean="0"/>
                        <a:t>Broadcom Scorpion</a:t>
                      </a:r>
                      <a:endParaRPr lang="en-US" dirty="0"/>
                    </a:p>
                  </a:txBody>
                  <a:tcPr/>
                </a:tc>
                <a:tc>
                  <a:txBody>
                    <a:bodyPr/>
                    <a:lstStyle/>
                    <a:p>
                      <a:r>
                        <a:rPr lang="en-US" dirty="0" smtClean="0"/>
                        <a:t>2007</a:t>
                      </a:r>
                      <a:endParaRPr lang="en-US" dirty="0"/>
                    </a:p>
                  </a:txBody>
                  <a:tcPr/>
                </a:tc>
                <a:tc>
                  <a:txBody>
                    <a:bodyPr/>
                    <a:lstStyle/>
                    <a:p>
                      <a:r>
                        <a:rPr lang="en-US" dirty="0" smtClean="0"/>
                        <a:t>240 </a:t>
                      </a:r>
                      <a:r>
                        <a:rPr lang="en-US" baseline="0" dirty="0" err="1" smtClean="0"/>
                        <a:t>Gbit</a:t>
                      </a:r>
                      <a:r>
                        <a:rPr lang="en-US" baseline="0" dirty="0" smtClean="0"/>
                        <a:t>/s</a:t>
                      </a:r>
                      <a:endParaRPr lang="en-US" dirty="0"/>
                    </a:p>
                  </a:txBody>
                  <a:tcPr/>
                </a:tc>
              </a:tr>
              <a:tr h="370840">
                <a:tc>
                  <a:txBody>
                    <a:bodyPr/>
                    <a:lstStyle/>
                    <a:p>
                      <a:r>
                        <a:rPr lang="en-US" dirty="0" smtClean="0"/>
                        <a:t>Broadcom Trident</a:t>
                      </a:r>
                      <a:endParaRPr lang="en-US" dirty="0"/>
                    </a:p>
                  </a:txBody>
                  <a:tcPr/>
                </a:tc>
                <a:tc>
                  <a:txBody>
                    <a:bodyPr/>
                    <a:lstStyle/>
                    <a:p>
                      <a:r>
                        <a:rPr lang="en-US" dirty="0" smtClean="0"/>
                        <a:t>2010</a:t>
                      </a:r>
                      <a:endParaRPr lang="en-US" dirty="0"/>
                    </a:p>
                  </a:txBody>
                  <a:tcPr/>
                </a:tc>
                <a:tc>
                  <a:txBody>
                    <a:bodyPr/>
                    <a:lstStyle/>
                    <a:p>
                      <a:r>
                        <a:rPr lang="en-US" dirty="0" smtClean="0"/>
                        <a:t>640</a:t>
                      </a:r>
                      <a:r>
                        <a:rPr lang="en-US" baseline="0" dirty="0" smtClean="0"/>
                        <a:t> </a:t>
                      </a:r>
                      <a:r>
                        <a:rPr lang="en-US" baseline="0" dirty="0" err="1" smtClean="0"/>
                        <a:t>Gbit</a:t>
                      </a:r>
                      <a:r>
                        <a:rPr lang="en-US" baseline="0" dirty="0" smtClean="0"/>
                        <a:t>/s</a:t>
                      </a:r>
                      <a:endParaRPr lang="en-US" dirty="0"/>
                    </a:p>
                  </a:txBody>
                  <a:tcPr/>
                </a:tc>
              </a:tr>
              <a:tr h="370840">
                <a:tc>
                  <a:txBody>
                    <a:bodyPr/>
                    <a:lstStyle/>
                    <a:p>
                      <a:r>
                        <a:rPr lang="en-US" dirty="0" smtClean="0"/>
                        <a:t>Broadcom Tomahawk</a:t>
                      </a:r>
                      <a:endParaRPr lang="en-US" dirty="0"/>
                    </a:p>
                  </a:txBody>
                  <a:tcPr/>
                </a:tc>
                <a:tc>
                  <a:txBody>
                    <a:bodyPr/>
                    <a:lstStyle/>
                    <a:p>
                      <a:r>
                        <a:rPr lang="en-US" dirty="0" smtClean="0"/>
                        <a:t>2014</a:t>
                      </a:r>
                      <a:endParaRPr lang="en-US" dirty="0"/>
                    </a:p>
                  </a:txBody>
                  <a:tcPr/>
                </a:tc>
                <a:tc>
                  <a:txBody>
                    <a:bodyPr/>
                    <a:lstStyle/>
                    <a:p>
                      <a:r>
                        <a:rPr lang="en-US" dirty="0" smtClean="0"/>
                        <a:t>3.2</a:t>
                      </a:r>
                      <a:r>
                        <a:rPr lang="en-US" baseline="0" dirty="0" smtClean="0"/>
                        <a:t> </a:t>
                      </a:r>
                      <a:r>
                        <a:rPr lang="en-US" baseline="0" dirty="0" err="1" smtClean="0"/>
                        <a:t>Tbit</a:t>
                      </a:r>
                      <a:r>
                        <a:rPr lang="en-US" baseline="0" dirty="0" smtClean="0"/>
                        <a:t>/s</a:t>
                      </a:r>
                      <a:endParaRPr lang="en-US" dirty="0"/>
                    </a:p>
                  </a:txBody>
                  <a:tcPr/>
                </a:tc>
              </a:tr>
            </a:tbl>
          </a:graphicData>
        </a:graphic>
      </p:graphicFrame>
      <p:sp>
        <p:nvSpPr>
          <p:cNvPr id="4" name="Rounded Rectangle 3"/>
          <p:cNvSpPr/>
          <p:nvPr/>
        </p:nvSpPr>
        <p:spPr>
          <a:xfrm>
            <a:off x="1104900" y="5067300"/>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5" name="Table 4"/>
          <p:cNvGraphicFramePr>
            <a:graphicFrameLocks noGrp="1"/>
          </p:cNvGraphicFramePr>
          <p:nvPr>
            <p:extLst/>
          </p:nvPr>
        </p:nvGraphicFramePr>
        <p:xfrm>
          <a:off x="1104900" y="2333943"/>
          <a:ext cx="5067300" cy="3032760"/>
        </p:xfrm>
        <a:graphic>
          <a:graphicData uri="http://schemas.openxmlformats.org/drawingml/2006/table">
            <a:tbl>
              <a:tblPr firstRow="1" bandRow="1">
                <a:tableStyleId>{5C22544A-7EE6-4342-B048-85BDC9FD1C3A}</a:tableStyleId>
              </a:tblPr>
              <a:tblGrid>
                <a:gridCol w="1638300"/>
                <a:gridCol w="762000"/>
                <a:gridCol w="1219200"/>
                <a:gridCol w="1447800"/>
              </a:tblGrid>
              <a:tr h="370840">
                <a:tc>
                  <a:txBody>
                    <a:bodyPr/>
                    <a:lstStyle/>
                    <a:p>
                      <a:r>
                        <a:rPr lang="en-US" dirty="0" smtClean="0"/>
                        <a:t>System</a:t>
                      </a:r>
                      <a:endParaRPr lang="en-US" dirty="0"/>
                    </a:p>
                  </a:txBody>
                  <a:tcPr/>
                </a:tc>
                <a:tc>
                  <a:txBody>
                    <a:bodyPr/>
                    <a:lstStyle/>
                    <a:p>
                      <a:r>
                        <a:rPr lang="en-US" dirty="0" smtClean="0"/>
                        <a:t>Year</a:t>
                      </a:r>
                      <a:endParaRPr lang="en-US" dirty="0"/>
                    </a:p>
                  </a:txBody>
                  <a:tcPr/>
                </a:tc>
                <a:tc>
                  <a:txBody>
                    <a:bodyPr/>
                    <a:lstStyle/>
                    <a:p>
                      <a:r>
                        <a:rPr lang="en-US" dirty="0" smtClean="0"/>
                        <a:t>Substrate</a:t>
                      </a:r>
                      <a:endParaRPr lang="en-US" dirty="0"/>
                    </a:p>
                  </a:txBody>
                  <a:tcPr/>
                </a:tc>
                <a:tc>
                  <a:txBody>
                    <a:bodyPr/>
                    <a:lstStyle/>
                    <a:p>
                      <a:r>
                        <a:rPr lang="en-US" dirty="0" smtClean="0"/>
                        <a:t>Performance</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2000</a:t>
                      </a:r>
                    </a:p>
                  </a:txBody>
                  <a:tcPr/>
                </a:tc>
                <a:tc>
                  <a:txBody>
                    <a:bodyPr/>
                    <a:lstStyle/>
                    <a:p>
                      <a:r>
                        <a:rPr lang="en-US" dirty="0" smtClean="0"/>
                        <a:t>CPUs</a:t>
                      </a:r>
                      <a:endParaRPr lang="en-US" dirty="0"/>
                    </a:p>
                  </a:txBody>
                  <a:tcPr/>
                </a:tc>
                <a:tc>
                  <a:txBody>
                    <a:bodyPr/>
                    <a:lstStyle/>
                    <a:p>
                      <a:r>
                        <a:rPr lang="en-US" dirty="0" smtClean="0"/>
                        <a:t>170 Mbit/s</a:t>
                      </a:r>
                      <a:endParaRPr lang="en-US" dirty="0"/>
                    </a:p>
                  </a:txBody>
                  <a:tcPr/>
                </a:tc>
              </a:tr>
              <a:tr h="370840">
                <a:tc>
                  <a:txBody>
                    <a:bodyPr/>
                    <a:lstStyle/>
                    <a:p>
                      <a:r>
                        <a:rPr lang="en-US" dirty="0" smtClean="0"/>
                        <a:t>Intel IXP 2400</a:t>
                      </a:r>
                      <a:endParaRPr lang="en-US" dirty="0"/>
                    </a:p>
                  </a:txBody>
                  <a:tcPr/>
                </a:tc>
                <a:tc>
                  <a:txBody>
                    <a:bodyPr/>
                    <a:lstStyle/>
                    <a:p>
                      <a:r>
                        <a:rPr lang="en-US" dirty="0" smtClean="0"/>
                        <a:t>2002</a:t>
                      </a:r>
                      <a:endParaRPr lang="en-US" dirty="0"/>
                    </a:p>
                  </a:txBody>
                  <a:tcPr/>
                </a:tc>
                <a:tc>
                  <a:txBody>
                    <a:bodyPr/>
                    <a:lstStyle/>
                    <a:p>
                      <a:r>
                        <a:rPr lang="en-US" dirty="0" smtClean="0"/>
                        <a:t>NPUs</a:t>
                      </a:r>
                      <a:endParaRPr lang="en-US" dirty="0"/>
                    </a:p>
                  </a:txBody>
                  <a:tcPr/>
                </a:tc>
                <a:tc>
                  <a:txBody>
                    <a:bodyPr/>
                    <a:lstStyle/>
                    <a:p>
                      <a:r>
                        <a:rPr lang="en-US" dirty="0" smtClean="0"/>
                        <a:t>4 </a:t>
                      </a:r>
                      <a:r>
                        <a:rPr lang="en-US" dirty="0" err="1" smtClean="0"/>
                        <a:t>Gbit</a:t>
                      </a:r>
                      <a:r>
                        <a:rPr lang="en-US" dirty="0" smtClean="0"/>
                        <a:t>/s</a:t>
                      </a:r>
                      <a:endParaRPr lang="en-US" dirty="0"/>
                    </a:p>
                  </a:txBody>
                  <a:tcPr/>
                </a:tc>
              </a:tr>
              <a:tr h="370840">
                <a:tc>
                  <a:txBody>
                    <a:bodyPr/>
                    <a:lstStyle/>
                    <a:p>
                      <a:r>
                        <a:rPr lang="en-US" dirty="0" err="1" smtClean="0"/>
                        <a:t>RouteBricks</a:t>
                      </a:r>
                      <a:endParaRPr lang="en-US" dirty="0"/>
                    </a:p>
                  </a:txBody>
                  <a:tcPr/>
                </a:tc>
                <a:tc>
                  <a:txBody>
                    <a:bodyPr/>
                    <a:lstStyle/>
                    <a:p>
                      <a:r>
                        <a:rPr lang="en-US" dirty="0" smtClean="0"/>
                        <a:t>2009</a:t>
                      </a:r>
                      <a:endParaRPr lang="en-US" dirty="0"/>
                    </a:p>
                  </a:txBody>
                  <a:tcPr/>
                </a:tc>
                <a:tc>
                  <a:txBody>
                    <a:bodyPr/>
                    <a:lstStyle/>
                    <a:p>
                      <a:r>
                        <a:rPr lang="en-US" dirty="0" smtClean="0"/>
                        <a:t>Multi-core</a:t>
                      </a:r>
                      <a:endParaRPr lang="en-US" dirty="0"/>
                    </a:p>
                  </a:txBody>
                  <a:tcPr/>
                </a:tc>
                <a:tc>
                  <a:txBody>
                    <a:bodyPr/>
                    <a:lstStyle/>
                    <a:p>
                      <a:r>
                        <a:rPr lang="en-US" dirty="0" smtClean="0"/>
                        <a:t>35 </a:t>
                      </a:r>
                      <a:r>
                        <a:rPr lang="en-US" dirty="0" err="1" smtClean="0"/>
                        <a:t>Gbit</a:t>
                      </a:r>
                      <a:r>
                        <a:rPr lang="en-US" dirty="0" smtClean="0"/>
                        <a:t>/s</a:t>
                      </a:r>
                      <a:endParaRPr lang="en-US" dirty="0"/>
                    </a:p>
                  </a:txBody>
                  <a:tcPr/>
                </a:tc>
              </a:tr>
              <a:tr h="370840">
                <a:tc>
                  <a:txBody>
                    <a:bodyPr/>
                    <a:lstStyle/>
                    <a:p>
                      <a:r>
                        <a:rPr lang="en-US" dirty="0" err="1" smtClean="0"/>
                        <a:t>PacketShader</a:t>
                      </a:r>
                      <a:endParaRPr lang="en-US" dirty="0"/>
                    </a:p>
                  </a:txBody>
                  <a:tcPr/>
                </a:tc>
                <a:tc>
                  <a:txBody>
                    <a:bodyPr/>
                    <a:lstStyle/>
                    <a:p>
                      <a:r>
                        <a:rPr lang="en-US" dirty="0" smtClean="0"/>
                        <a:t>2010</a:t>
                      </a:r>
                      <a:endParaRPr lang="en-US" dirty="0"/>
                    </a:p>
                  </a:txBody>
                  <a:tcPr/>
                </a:tc>
                <a:tc>
                  <a:txBody>
                    <a:bodyPr/>
                    <a:lstStyle/>
                    <a:p>
                      <a:r>
                        <a:rPr lang="en-US" dirty="0" smtClean="0"/>
                        <a:t>GPUs</a:t>
                      </a:r>
                    </a:p>
                  </a:txBody>
                  <a:tcPr/>
                </a:tc>
                <a:tc>
                  <a:txBody>
                    <a:bodyPr/>
                    <a:lstStyle/>
                    <a:p>
                      <a:r>
                        <a:rPr lang="en-US" dirty="0" smtClean="0"/>
                        <a:t>40 </a:t>
                      </a:r>
                      <a:r>
                        <a:rPr lang="en-US" dirty="0" err="1" smtClean="0"/>
                        <a:t>Gbit</a:t>
                      </a:r>
                      <a:r>
                        <a:rPr lang="en-US" dirty="0" smtClean="0"/>
                        <a:t>/s</a:t>
                      </a:r>
                      <a:endParaRPr lang="en-US" dirty="0"/>
                    </a:p>
                  </a:txBody>
                  <a:tcPr/>
                </a:tc>
              </a:tr>
              <a:tr h="370840">
                <a:tc>
                  <a:txBody>
                    <a:bodyPr/>
                    <a:lstStyle/>
                    <a:p>
                      <a:r>
                        <a:rPr lang="en-US" dirty="0" err="1" smtClean="0"/>
                        <a:t>NetFPGA</a:t>
                      </a:r>
                      <a:r>
                        <a:rPr lang="en-US" dirty="0" smtClean="0"/>
                        <a:t> SUME</a:t>
                      </a:r>
                      <a:endParaRPr lang="en-US" dirty="0"/>
                    </a:p>
                  </a:txBody>
                  <a:tcPr/>
                </a:tc>
                <a:tc>
                  <a:txBody>
                    <a:bodyPr/>
                    <a:lstStyle/>
                    <a:p>
                      <a:r>
                        <a:rPr lang="en-US" dirty="0" smtClean="0"/>
                        <a:t>2014</a:t>
                      </a:r>
                      <a:endParaRPr lang="en-US" dirty="0"/>
                    </a:p>
                  </a:txBody>
                  <a:tcPr/>
                </a:tc>
                <a:tc>
                  <a:txBody>
                    <a:bodyPr/>
                    <a:lstStyle/>
                    <a:p>
                      <a:r>
                        <a:rPr lang="en-US" dirty="0" smtClean="0"/>
                        <a:t>FPGA</a:t>
                      </a:r>
                      <a:endParaRPr lang="en-US" dirty="0"/>
                    </a:p>
                  </a:txBody>
                  <a:tcPr/>
                </a:tc>
                <a:tc>
                  <a:txBody>
                    <a:bodyPr/>
                    <a:lstStyle/>
                    <a:p>
                      <a:r>
                        <a:rPr lang="en-US" dirty="0" smtClean="0"/>
                        <a:t>100 </a:t>
                      </a:r>
                      <a:r>
                        <a:rPr lang="en-US" dirty="0" err="1" smtClean="0"/>
                        <a:t>Gbit</a:t>
                      </a:r>
                      <a:r>
                        <a:rPr lang="en-US" dirty="0" smtClean="0"/>
                        <a:t>/s</a:t>
                      </a:r>
                      <a:endParaRPr lang="en-US" dirty="0"/>
                    </a:p>
                  </a:txBody>
                  <a:tcPr/>
                </a:tc>
              </a:tr>
            </a:tbl>
          </a:graphicData>
        </a:graphic>
      </p:graphicFrame>
    </p:spTree>
    <p:extLst>
      <p:ext uri="{BB962C8B-B14F-4D97-AF65-F5344CB8AC3E}">
        <p14:creationId xmlns:p14="http://schemas.microsoft.com/office/powerpoint/2010/main" val="624897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3" name="Group 302"/>
          <p:cNvGrpSpPr/>
          <p:nvPr/>
        </p:nvGrpSpPr>
        <p:grpSpPr>
          <a:xfrm>
            <a:off x="1485900" y="1905000"/>
            <a:ext cx="573594" cy="3216970"/>
            <a:chOff x="1519491" y="1920327"/>
            <a:chExt cx="641432" cy="3216970"/>
          </a:xfrm>
        </p:grpSpPr>
        <p:sp>
          <p:nvSpPr>
            <p:cNvPr id="304" name="Rectangle 303"/>
            <p:cNvSpPr/>
            <p:nvPr/>
          </p:nvSpPr>
          <p:spPr>
            <a:xfrm>
              <a:off x="1638300" y="1920327"/>
              <a:ext cx="457200" cy="3216970"/>
            </a:xfrm>
            <a:prstGeom prst="rect">
              <a:avLst/>
            </a:prstGeom>
            <a:solidFill>
              <a:srgbClr val="00B0F0"/>
            </a:solidFill>
            <a:ln>
              <a:solidFill>
                <a:srgbClr val="00B0F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305" name="TextBox 304"/>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306" name="TextBox 305"/>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307" name="TextBox 306"/>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308" name="Straight Connector 307"/>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A fixed-function router pipeline</a:t>
            </a:r>
            <a:endParaRPr lang="en-US" dirty="0"/>
          </a:p>
        </p:txBody>
      </p:sp>
      <p:sp>
        <p:nvSpPr>
          <p:cNvPr id="18" name="TextBox 17"/>
          <p:cNvSpPr txBox="1"/>
          <p:nvPr/>
        </p:nvSpPr>
        <p:spPr>
          <a:xfrm>
            <a:off x="-76200" y="1371600"/>
            <a:ext cx="792786" cy="685895"/>
          </a:xfrm>
          <a:prstGeom prst="rect">
            <a:avLst/>
          </a:prstGeom>
          <a:noFill/>
        </p:spPr>
        <p:txBody>
          <a:bodyPr wrap="none" lIns="130622" tIns="65311" rIns="130622" bIns="65311" rtlCol="0">
            <a:spAutoFit/>
          </a:bodyPr>
          <a:lstStyle/>
          <a:p>
            <a:r>
              <a:rPr lang="en-US" dirty="0" smtClean="0">
                <a:latin typeface="Seravek"/>
                <a:cs typeface="Seravek"/>
              </a:rPr>
              <a:t>Input</a:t>
            </a:r>
          </a:p>
          <a:p>
            <a:r>
              <a:rPr lang="en-US" dirty="0">
                <a:latin typeface="Seravek"/>
                <a:cs typeface="Seravek"/>
              </a:rPr>
              <a:t>P</a:t>
            </a:r>
            <a:r>
              <a:rPr lang="en-US" dirty="0" smtClean="0">
                <a:latin typeface="Seravek"/>
                <a:cs typeface="Seravek"/>
              </a:rPr>
              <a:t>orts</a:t>
            </a:r>
            <a:endParaRPr lang="en-US" dirty="0">
              <a:latin typeface="Seravek"/>
              <a:cs typeface="Seravek"/>
            </a:endParaRPr>
          </a:p>
        </p:txBody>
      </p:sp>
      <p:sp>
        <p:nvSpPr>
          <p:cNvPr id="19" name="TextBox 18"/>
          <p:cNvSpPr txBox="1"/>
          <p:nvPr/>
        </p:nvSpPr>
        <p:spPr>
          <a:xfrm>
            <a:off x="6969842" y="1333405"/>
            <a:ext cx="1297858" cy="685895"/>
          </a:xfrm>
          <a:prstGeom prst="rect">
            <a:avLst/>
          </a:prstGeom>
          <a:noFill/>
        </p:spPr>
        <p:txBody>
          <a:bodyPr wrap="square" lIns="130622" tIns="65311" rIns="130622" bIns="65311" rtlCol="0">
            <a:spAutoFit/>
          </a:bodyPr>
          <a:lstStyle/>
          <a:p>
            <a:pPr algn="ctr"/>
            <a:r>
              <a:rPr lang="en-US" dirty="0" smtClean="0">
                <a:latin typeface="Seravek"/>
                <a:cs typeface="Seravek"/>
              </a:rPr>
              <a:t>Queues/</a:t>
            </a:r>
          </a:p>
          <a:p>
            <a:pPr algn="ctr"/>
            <a:r>
              <a:rPr lang="en-US" dirty="0" smtClean="0">
                <a:latin typeface="Seravek"/>
                <a:cs typeface="Seravek"/>
              </a:rPr>
              <a:t>Scheduler</a:t>
            </a:r>
            <a:endParaRPr lang="en-US" dirty="0">
              <a:latin typeface="Seravek"/>
              <a:cs typeface="Seravek"/>
            </a:endParaRPr>
          </a:p>
        </p:txBody>
      </p:sp>
      <p:sp>
        <p:nvSpPr>
          <p:cNvPr id="25" name="TextBox 24"/>
          <p:cNvSpPr txBox="1"/>
          <p:nvPr/>
        </p:nvSpPr>
        <p:spPr>
          <a:xfrm>
            <a:off x="419100" y="3467100"/>
            <a:ext cx="916049" cy="410071"/>
          </a:xfrm>
          <a:prstGeom prst="rect">
            <a:avLst/>
          </a:prstGeom>
          <a:noFill/>
        </p:spPr>
        <p:txBody>
          <a:bodyPr wrap="none" lIns="130622" tIns="65311" rIns="130622" bIns="65311" rtlCol="0">
            <a:spAutoFit/>
          </a:bodyPr>
          <a:lstStyle/>
          <a:p>
            <a:r>
              <a:rPr lang="en-US" dirty="0" smtClean="0">
                <a:latin typeface="Seravek"/>
                <a:cs typeface="Seravek"/>
              </a:rPr>
              <a:t>Parser</a:t>
            </a:r>
            <a:endParaRPr lang="en-US" dirty="0">
              <a:latin typeface="Seravek"/>
              <a:cs typeface="Seravek"/>
            </a:endParaRPr>
          </a:p>
        </p:txBody>
      </p:sp>
      <p:cxnSp>
        <p:nvCxnSpPr>
          <p:cNvPr id="71" name="Straight Connector 70"/>
          <p:cNvCxnSpPr/>
          <p:nvPr/>
        </p:nvCxnSpPr>
        <p:spPr>
          <a:xfrm>
            <a:off x="5007227"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6961105" y="1927712"/>
            <a:ext cx="1230395" cy="3209586"/>
            <a:chOff x="7022460" y="1927712"/>
            <a:chExt cx="1230395" cy="3209586"/>
          </a:xfrm>
        </p:grpSpPr>
        <p:sp>
          <p:nvSpPr>
            <p:cNvPr id="52" name="Rectangle 51"/>
            <p:cNvSpPr/>
            <p:nvPr/>
          </p:nvSpPr>
          <p:spPr>
            <a:xfrm>
              <a:off x="7022460" y="1927712"/>
              <a:ext cx="1230395" cy="3209586"/>
            </a:xfrm>
            <a:prstGeom prst="rect">
              <a:avLst/>
            </a:prstGeom>
            <a:ln/>
          </p:spPr>
          <p:style>
            <a:lnRef idx="1">
              <a:schemeClr val="accent3"/>
            </a:lnRef>
            <a:fillRef idx="3">
              <a:schemeClr val="accent3"/>
            </a:fillRef>
            <a:effectRef idx="2">
              <a:schemeClr val="accent3"/>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66" name="Freeform 65"/>
            <p:cNvSpPr/>
            <p:nvPr/>
          </p:nvSpPr>
          <p:spPr>
            <a:xfrm>
              <a:off x="7385518" y="2577271"/>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7" name="Straight Connector 66"/>
            <p:cNvCxnSpPr/>
            <p:nvPr/>
          </p:nvCxnSpPr>
          <p:spPr>
            <a:xfrm>
              <a:off x="7829702"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706751" y="2577271"/>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3" name="Freeform 62"/>
            <p:cNvSpPr/>
            <p:nvPr/>
          </p:nvSpPr>
          <p:spPr>
            <a:xfrm>
              <a:off x="7385518" y="3080347"/>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4" name="Straight Connector 63"/>
            <p:cNvCxnSpPr/>
            <p:nvPr/>
          </p:nvCxnSpPr>
          <p:spPr>
            <a:xfrm>
              <a:off x="7829702"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706751" y="3080347"/>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Freeform 59"/>
            <p:cNvSpPr/>
            <p:nvPr/>
          </p:nvSpPr>
          <p:spPr>
            <a:xfrm>
              <a:off x="7385518" y="3577069"/>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61" name="Straight Connector 60"/>
            <p:cNvCxnSpPr/>
            <p:nvPr/>
          </p:nvCxnSpPr>
          <p:spPr>
            <a:xfrm>
              <a:off x="7829702"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7706751" y="3577069"/>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7" name="Freeform 56"/>
            <p:cNvSpPr/>
            <p:nvPr/>
          </p:nvSpPr>
          <p:spPr>
            <a:xfrm>
              <a:off x="7385518" y="4073790"/>
              <a:ext cx="549816" cy="299321"/>
            </a:xfrm>
            <a:custGeom>
              <a:avLst/>
              <a:gdLst>
                <a:gd name="connsiteX0" fmla="*/ 0 w 1040580"/>
                <a:gd name="connsiteY0" fmla="*/ 0 h 450645"/>
                <a:gd name="connsiteX1" fmla="*/ 1040580 w 1040580"/>
                <a:gd name="connsiteY1" fmla="*/ 8193 h 450645"/>
                <a:gd name="connsiteX2" fmla="*/ 1032387 w 1040580"/>
                <a:gd name="connsiteY2" fmla="*/ 450645 h 450645"/>
                <a:gd name="connsiteX3" fmla="*/ 16387 w 1040580"/>
                <a:gd name="connsiteY3" fmla="*/ 442451 h 450645"/>
              </a:gdLst>
              <a:ahLst/>
              <a:cxnLst>
                <a:cxn ang="0">
                  <a:pos x="connsiteX0" y="connsiteY0"/>
                </a:cxn>
                <a:cxn ang="0">
                  <a:pos x="connsiteX1" y="connsiteY1"/>
                </a:cxn>
                <a:cxn ang="0">
                  <a:pos x="connsiteX2" y="connsiteY2"/>
                </a:cxn>
                <a:cxn ang="0">
                  <a:pos x="connsiteX3" y="connsiteY3"/>
                </a:cxn>
              </a:cxnLst>
              <a:rect l="l" t="t" r="r" b="b"/>
              <a:pathLst>
                <a:path w="1040580" h="450645">
                  <a:moveTo>
                    <a:pt x="0" y="0"/>
                  </a:moveTo>
                  <a:lnTo>
                    <a:pt x="1040580" y="8193"/>
                  </a:lnTo>
                  <a:lnTo>
                    <a:pt x="1032387" y="450645"/>
                  </a:lnTo>
                  <a:lnTo>
                    <a:pt x="16387" y="442451"/>
                  </a:lnTo>
                </a:path>
              </a:pathLst>
            </a:custGeom>
            <a:noFill/>
            <a:ln w="1905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Seravek"/>
                <a:cs typeface="Seravek"/>
              </a:endParaRPr>
            </a:p>
          </p:txBody>
        </p:sp>
        <p:cxnSp>
          <p:nvCxnSpPr>
            <p:cNvPr id="58" name="Straight Connector 57"/>
            <p:cNvCxnSpPr/>
            <p:nvPr/>
          </p:nvCxnSpPr>
          <p:spPr>
            <a:xfrm>
              <a:off x="7829702"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706751" y="4073790"/>
              <a:ext cx="0" cy="299321"/>
            </a:xfrm>
            <a:prstGeom prst="line">
              <a:avLst/>
            </a:prstGeom>
            <a:ln w="19050" cmpd="sng">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Connector 40"/>
          <p:cNvCxnSpPr/>
          <p:nvPr/>
        </p:nvCxnSpPr>
        <p:spPr>
          <a:xfrm>
            <a:off x="9730358" y="3532505"/>
            <a:ext cx="505599" cy="0"/>
          </a:xfrm>
          <a:prstGeom prst="line">
            <a:avLst/>
          </a:prstGeom>
          <a:ln w="25400">
            <a:solidFill>
              <a:schemeClr val="tx1"/>
            </a:solidFill>
            <a:prstDash val="dot"/>
          </a:ln>
        </p:spPr>
        <p:style>
          <a:lnRef idx="2">
            <a:schemeClr val="accent1"/>
          </a:lnRef>
          <a:fillRef idx="0">
            <a:schemeClr val="accent1"/>
          </a:fillRef>
          <a:effectRef idx="1">
            <a:schemeClr val="accent1"/>
          </a:effectRef>
          <a:fontRef idx="minor">
            <a:schemeClr val="tx1"/>
          </a:fontRef>
        </p:style>
      </p:cxnSp>
      <p:grpSp>
        <p:nvGrpSpPr>
          <p:cNvPr id="45" name="Group 44"/>
          <p:cNvGrpSpPr/>
          <p:nvPr/>
        </p:nvGrpSpPr>
        <p:grpSpPr>
          <a:xfrm>
            <a:off x="3679878" y="2133601"/>
            <a:ext cx="1313752" cy="3188731"/>
            <a:chOff x="3679878" y="2133601"/>
            <a:chExt cx="1313752" cy="3188731"/>
          </a:xfrm>
        </p:grpSpPr>
        <p:sp>
          <p:nvSpPr>
            <p:cNvPr id="22" name="Rectangle 21"/>
            <p:cNvSpPr/>
            <p:nvPr/>
          </p:nvSpPr>
          <p:spPr>
            <a:xfrm>
              <a:off x="3765424"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37" name="Rectangle 136"/>
            <p:cNvSpPr/>
            <p:nvPr/>
          </p:nvSpPr>
          <p:spPr>
            <a:xfrm>
              <a:off x="3763305" y="2133601"/>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61" name="Rectangle 160"/>
            <p:cNvSpPr/>
            <p:nvPr/>
          </p:nvSpPr>
          <p:spPr>
            <a:xfrm>
              <a:off x="3828679"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2" name="Trapezoid 161"/>
            <p:cNvSpPr/>
            <p:nvPr/>
          </p:nvSpPr>
          <p:spPr>
            <a:xfrm rot="5400000">
              <a:off x="45814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3" name="Straight Connector 162"/>
            <p:cNvCxnSpPr/>
            <p:nvPr/>
          </p:nvCxnSpPr>
          <p:spPr>
            <a:xfrm flipV="1">
              <a:off x="45057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8" name="Rectangle 157"/>
            <p:cNvSpPr/>
            <p:nvPr/>
          </p:nvSpPr>
          <p:spPr>
            <a:xfrm>
              <a:off x="38286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9" name="Trapezoid 158"/>
            <p:cNvSpPr/>
            <p:nvPr/>
          </p:nvSpPr>
          <p:spPr>
            <a:xfrm rot="5400000">
              <a:off x="45814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0" name="Straight Connector 159"/>
            <p:cNvCxnSpPr/>
            <p:nvPr/>
          </p:nvCxnSpPr>
          <p:spPr>
            <a:xfrm flipV="1">
              <a:off x="45057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5" name="Rectangle 154"/>
            <p:cNvSpPr/>
            <p:nvPr/>
          </p:nvSpPr>
          <p:spPr>
            <a:xfrm>
              <a:off x="38286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6" name="Trapezoid 155"/>
            <p:cNvSpPr/>
            <p:nvPr/>
          </p:nvSpPr>
          <p:spPr>
            <a:xfrm rot="5400000">
              <a:off x="45814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7" name="Straight Connector 156"/>
            <p:cNvCxnSpPr>
              <a:stCxn id="253" idx="3"/>
            </p:cNvCxnSpPr>
            <p:nvPr/>
          </p:nvCxnSpPr>
          <p:spPr>
            <a:xfrm flipV="1">
              <a:off x="45057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52" name="Rectangle 151"/>
            <p:cNvSpPr/>
            <p:nvPr/>
          </p:nvSpPr>
          <p:spPr>
            <a:xfrm>
              <a:off x="38286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3" name="Trapezoid 152"/>
            <p:cNvSpPr/>
            <p:nvPr/>
          </p:nvSpPr>
          <p:spPr>
            <a:xfrm rot="5400000">
              <a:off x="45814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4" name="Straight Connector 153"/>
            <p:cNvCxnSpPr>
              <a:stCxn id="250" idx="3"/>
              <a:endCxn id="251" idx="2"/>
            </p:cNvCxnSpPr>
            <p:nvPr/>
          </p:nvCxnSpPr>
          <p:spPr>
            <a:xfrm flipV="1">
              <a:off x="45057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9" name="Rectangle 148"/>
            <p:cNvSpPr/>
            <p:nvPr/>
          </p:nvSpPr>
          <p:spPr>
            <a:xfrm>
              <a:off x="38286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0" name="Trapezoid 149"/>
            <p:cNvSpPr/>
            <p:nvPr/>
          </p:nvSpPr>
          <p:spPr>
            <a:xfrm rot="5400000">
              <a:off x="45814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1" name="Straight Connector 150"/>
            <p:cNvCxnSpPr>
              <a:stCxn id="247" idx="3"/>
              <a:endCxn id="248" idx="2"/>
            </p:cNvCxnSpPr>
            <p:nvPr/>
          </p:nvCxnSpPr>
          <p:spPr>
            <a:xfrm flipV="1">
              <a:off x="45057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38286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47" name="Trapezoid 146"/>
            <p:cNvSpPr/>
            <p:nvPr/>
          </p:nvSpPr>
          <p:spPr>
            <a:xfrm rot="5400000">
              <a:off x="45814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48" name="Straight Connector 147"/>
            <p:cNvCxnSpPr>
              <a:stCxn id="244" idx="3"/>
              <a:endCxn id="245" idx="2"/>
            </p:cNvCxnSpPr>
            <p:nvPr/>
          </p:nvCxnSpPr>
          <p:spPr>
            <a:xfrm flipV="1">
              <a:off x="45057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39" name="TextBox 138"/>
            <p:cNvSpPr txBox="1"/>
            <p:nvPr/>
          </p:nvSpPr>
          <p:spPr>
            <a:xfrm>
              <a:off x="36798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36" name="TextBox 135"/>
            <p:cNvSpPr txBox="1"/>
            <p:nvPr/>
          </p:nvSpPr>
          <p:spPr>
            <a:xfrm>
              <a:off x="3962400" y="4953000"/>
              <a:ext cx="582852" cy="369332"/>
            </a:xfrm>
            <a:prstGeom prst="rect">
              <a:avLst/>
            </a:prstGeom>
            <a:noFill/>
          </p:spPr>
          <p:txBody>
            <a:bodyPr wrap="none" rtlCol="0">
              <a:spAutoFit/>
            </a:bodyPr>
            <a:lstStyle/>
            <a:p>
              <a:r>
                <a:rPr lang="en-US" smtClean="0">
                  <a:latin typeface="Seravek"/>
                  <a:cs typeface="Seravek"/>
                </a:rPr>
                <a:t>ACL</a:t>
              </a:r>
              <a:endParaRPr lang="en-US" dirty="0">
                <a:latin typeface="Seravek"/>
                <a:cs typeface="Seravek"/>
              </a:endParaRPr>
            </a:p>
          </p:txBody>
        </p:sp>
      </p:grpSp>
      <p:cxnSp>
        <p:nvCxnSpPr>
          <p:cNvPr id="26" name="Straight Connector 25"/>
          <p:cNvCxnSpPr/>
          <p:nvPr/>
        </p:nvCxnSpPr>
        <p:spPr>
          <a:xfrm>
            <a:off x="6556745" y="2609973"/>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6556745" y="450001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556745" y="3282180"/>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6556745" y="3809018"/>
            <a:ext cx="403662" cy="0"/>
          </a:xfrm>
          <a:prstGeom prst="line">
            <a:avLst/>
          </a:prstGeom>
          <a:ln>
            <a:solidFill>
              <a:srgbClr val="FFFFFF"/>
            </a:solidFill>
            <a:prstDash val="dot"/>
          </a:ln>
        </p:spPr>
        <p:style>
          <a:lnRef idx="2">
            <a:schemeClr val="accent1"/>
          </a:lnRef>
          <a:fillRef idx="0">
            <a:schemeClr val="accent1"/>
          </a:fillRef>
          <a:effectRef idx="1">
            <a:schemeClr val="accent1"/>
          </a:effectRef>
          <a:fontRef idx="minor">
            <a:schemeClr val="tx1"/>
          </a:fontRef>
        </p:style>
      </p:cxnSp>
      <p:grpSp>
        <p:nvGrpSpPr>
          <p:cNvPr id="76" name="Group 75"/>
          <p:cNvGrpSpPr/>
          <p:nvPr/>
        </p:nvGrpSpPr>
        <p:grpSpPr>
          <a:xfrm>
            <a:off x="8448123" y="1331979"/>
            <a:ext cx="2905678" cy="534921"/>
            <a:chOff x="8448122" y="1331979"/>
            <a:chExt cx="3016453" cy="534921"/>
          </a:xfrm>
        </p:grpSpPr>
        <p:cxnSp>
          <p:nvCxnSpPr>
            <p:cNvPr id="10" name="Straight Connector 9"/>
            <p:cNvCxnSpPr/>
            <p:nvPr/>
          </p:nvCxnSpPr>
          <p:spPr>
            <a:xfrm>
              <a:off x="8448122"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448122" y="1776304"/>
              <a:ext cx="301645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83162" y="1331979"/>
              <a:ext cx="1786109" cy="410070"/>
            </a:xfrm>
            <a:prstGeom prst="rect">
              <a:avLst/>
            </a:prstGeom>
            <a:noFill/>
          </p:spPr>
          <p:txBody>
            <a:bodyPr wrap="none" lIns="130622" tIns="65311" rIns="130622" bIns="65311" rtlCol="0">
              <a:spAutoFit/>
            </a:bodyPr>
            <a:lstStyle/>
            <a:p>
              <a:r>
                <a:rPr lang="en-US" dirty="0" smtClean="0">
                  <a:latin typeface="Seravek"/>
                  <a:cs typeface="Seravek"/>
                </a:rPr>
                <a:t>Egress pipeline</a:t>
              </a:r>
              <a:endParaRPr lang="en-US" dirty="0">
                <a:latin typeface="Seravek"/>
                <a:cs typeface="Seravek"/>
              </a:endParaRPr>
            </a:p>
          </p:txBody>
        </p:sp>
        <p:cxnSp>
          <p:nvCxnSpPr>
            <p:cNvPr id="11" name="Straight Connector 10"/>
            <p:cNvCxnSpPr/>
            <p:nvPr/>
          </p:nvCxnSpPr>
          <p:spPr>
            <a:xfrm>
              <a:off x="11464575" y="1674879"/>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0191114" y="2120900"/>
            <a:ext cx="1313752" cy="3201432"/>
            <a:chOff x="10191114" y="2120900"/>
            <a:chExt cx="1313752" cy="3201432"/>
          </a:xfrm>
        </p:grpSpPr>
        <p:sp>
          <p:nvSpPr>
            <p:cNvPr id="37" name="Rectangle 36"/>
            <p:cNvSpPr/>
            <p:nvPr/>
          </p:nvSpPr>
          <p:spPr>
            <a:xfrm>
              <a:off x="10274613"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227" name="Rectangle 226"/>
            <p:cNvSpPr/>
            <p:nvPr/>
          </p:nvSpPr>
          <p:spPr>
            <a:xfrm>
              <a:off x="10274541" y="2120900"/>
              <a:ext cx="1116363" cy="2827867"/>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51" name="Rectangle 250"/>
            <p:cNvSpPr/>
            <p:nvPr/>
          </p:nvSpPr>
          <p:spPr>
            <a:xfrm>
              <a:off x="10339915" y="26800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2" name="Trapezoid 251"/>
            <p:cNvSpPr/>
            <p:nvPr/>
          </p:nvSpPr>
          <p:spPr>
            <a:xfrm rot="5400000">
              <a:off x="11092698" y="26777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3" name="Straight Connector 252"/>
            <p:cNvCxnSpPr/>
            <p:nvPr/>
          </p:nvCxnSpPr>
          <p:spPr>
            <a:xfrm flipV="1">
              <a:off x="11016957" y="27959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8" name="Rectangle 247"/>
            <p:cNvSpPr/>
            <p:nvPr/>
          </p:nvSpPr>
          <p:spPr>
            <a:xfrm>
              <a:off x="10339915" y="30106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9" name="Trapezoid 248"/>
            <p:cNvSpPr/>
            <p:nvPr/>
          </p:nvSpPr>
          <p:spPr>
            <a:xfrm rot="5400000">
              <a:off x="11092698" y="30083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0" name="Straight Connector 249"/>
            <p:cNvCxnSpPr/>
            <p:nvPr/>
          </p:nvCxnSpPr>
          <p:spPr>
            <a:xfrm flipV="1">
              <a:off x="11016957" y="31265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5" name="Rectangle 244"/>
            <p:cNvSpPr/>
            <p:nvPr/>
          </p:nvSpPr>
          <p:spPr>
            <a:xfrm>
              <a:off x="10339915" y="33401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6" name="Trapezoid 245"/>
            <p:cNvSpPr/>
            <p:nvPr/>
          </p:nvSpPr>
          <p:spPr>
            <a:xfrm rot="5400000">
              <a:off x="11092698" y="33378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7" name="Straight Connector 246"/>
            <p:cNvCxnSpPr/>
            <p:nvPr/>
          </p:nvCxnSpPr>
          <p:spPr>
            <a:xfrm flipV="1">
              <a:off x="11016957" y="34559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42" name="Rectangle 241"/>
            <p:cNvSpPr/>
            <p:nvPr/>
          </p:nvSpPr>
          <p:spPr>
            <a:xfrm>
              <a:off x="10339915" y="36830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3" name="Trapezoid 242"/>
            <p:cNvSpPr/>
            <p:nvPr/>
          </p:nvSpPr>
          <p:spPr>
            <a:xfrm rot="5400000">
              <a:off x="11092698" y="36807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4" name="Straight Connector 243"/>
            <p:cNvCxnSpPr/>
            <p:nvPr/>
          </p:nvCxnSpPr>
          <p:spPr>
            <a:xfrm flipV="1">
              <a:off x="11016957" y="37988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9" name="Rectangle 238"/>
            <p:cNvSpPr/>
            <p:nvPr/>
          </p:nvSpPr>
          <p:spPr>
            <a:xfrm>
              <a:off x="10339915" y="40135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0" name="Trapezoid 239"/>
            <p:cNvSpPr/>
            <p:nvPr/>
          </p:nvSpPr>
          <p:spPr>
            <a:xfrm rot="5400000">
              <a:off x="11092698" y="40112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1" name="Straight Connector 240"/>
            <p:cNvCxnSpPr/>
            <p:nvPr/>
          </p:nvCxnSpPr>
          <p:spPr>
            <a:xfrm flipV="1">
              <a:off x="11016957" y="41294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36" name="Rectangle 235"/>
            <p:cNvSpPr/>
            <p:nvPr/>
          </p:nvSpPr>
          <p:spPr>
            <a:xfrm>
              <a:off x="10339915" y="4362459"/>
              <a:ext cx="677046"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37" name="Trapezoid 236"/>
            <p:cNvSpPr/>
            <p:nvPr/>
          </p:nvSpPr>
          <p:spPr>
            <a:xfrm rot="5400000">
              <a:off x="11092696" y="4360175"/>
              <a:ext cx="231771" cy="236339"/>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38" name="Straight Connector 237"/>
            <p:cNvCxnSpPr/>
            <p:nvPr/>
          </p:nvCxnSpPr>
          <p:spPr>
            <a:xfrm flipV="1">
              <a:off x="11016942" y="44783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0191114" y="23069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226" name="TextBox 225"/>
            <p:cNvSpPr txBox="1"/>
            <p:nvPr/>
          </p:nvSpPr>
          <p:spPr>
            <a:xfrm>
              <a:off x="10325100" y="4953000"/>
              <a:ext cx="1119217" cy="369332"/>
            </a:xfrm>
            <a:prstGeom prst="rect">
              <a:avLst/>
            </a:prstGeom>
            <a:noFill/>
          </p:spPr>
          <p:txBody>
            <a:bodyPr wrap="none" rtlCol="0">
              <a:spAutoFit/>
            </a:bodyPr>
            <a:lstStyle/>
            <a:p>
              <a:r>
                <a:rPr lang="en-US" dirty="0" smtClean="0">
                  <a:latin typeface="Seravek"/>
                  <a:cs typeface="Seravek"/>
                </a:rPr>
                <a:t>Multicast</a:t>
              </a:r>
              <a:endParaRPr lang="en-US" dirty="0">
                <a:latin typeface="Seravek"/>
                <a:cs typeface="Seravek"/>
              </a:endParaRPr>
            </a:p>
          </p:txBody>
        </p:sp>
      </p:grpSp>
      <p:sp>
        <p:nvSpPr>
          <p:cNvPr id="257" name="Rounded Rectangle 256"/>
          <p:cNvSpPr/>
          <p:nvPr/>
        </p:nvSpPr>
        <p:spPr>
          <a:xfrm>
            <a:off x="1371600" y="5334000"/>
            <a:ext cx="9448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Deterministic pipelines supporting </a:t>
            </a:r>
            <a:r>
              <a:rPr lang="en-US" sz="2800" smtClean="0">
                <a:latin typeface="Gadugi" charset="0"/>
                <a:ea typeface="Gadugi" charset="0"/>
                <a:cs typeface="Gadugi" charset="0"/>
              </a:rPr>
              <a:t>1 packet/cycle (1 GHz)</a:t>
            </a:r>
            <a:endParaRPr lang="en-US" sz="2800" dirty="0">
              <a:latin typeface="Gadugi" charset="0"/>
              <a:ea typeface="Gadugi" charset="0"/>
              <a:cs typeface="Gadugi" charset="0"/>
            </a:endParaRPr>
          </a:p>
        </p:txBody>
      </p:sp>
      <p:sp>
        <p:nvSpPr>
          <p:cNvPr id="259" name="Rounded Rectangle 258"/>
          <p:cNvSpPr/>
          <p:nvPr/>
        </p:nvSpPr>
        <p:spPr>
          <a:xfrm>
            <a:off x="1562100" y="6096000"/>
            <a:ext cx="47625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State is local to action units</a:t>
            </a:r>
            <a:endParaRPr lang="en-US" sz="2800" dirty="0">
              <a:latin typeface="Gadugi" charset="0"/>
              <a:ea typeface="Gadugi" charset="0"/>
              <a:cs typeface="Gadugi" charset="0"/>
            </a:endParaRPr>
          </a:p>
        </p:txBody>
      </p:sp>
      <p:sp>
        <p:nvSpPr>
          <p:cNvPr id="254" name="Right Arrow 253"/>
          <p:cNvSpPr/>
          <p:nvPr/>
        </p:nvSpPr>
        <p:spPr>
          <a:xfrm>
            <a:off x="20574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5" name="Right Arrow 254"/>
          <p:cNvSpPr/>
          <p:nvPr/>
        </p:nvSpPr>
        <p:spPr>
          <a:xfrm>
            <a:off x="34755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58" name="Right Arrow 257"/>
          <p:cNvSpPr/>
          <p:nvPr/>
        </p:nvSpPr>
        <p:spPr>
          <a:xfrm>
            <a:off x="51138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0" name="Right Arrow 259"/>
          <p:cNvSpPr/>
          <p:nvPr/>
        </p:nvSpPr>
        <p:spPr>
          <a:xfrm>
            <a:off x="67140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1" name="Right Arrow 260"/>
          <p:cNvSpPr/>
          <p:nvPr/>
        </p:nvSpPr>
        <p:spPr>
          <a:xfrm>
            <a:off x="8191500"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sp>
        <p:nvSpPr>
          <p:cNvPr id="262" name="Right Arrow 261"/>
          <p:cNvSpPr/>
          <p:nvPr/>
        </p:nvSpPr>
        <p:spPr>
          <a:xfrm>
            <a:off x="9800158" y="3505200"/>
            <a:ext cx="266700"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49" name="Group 48"/>
          <p:cNvGrpSpPr/>
          <p:nvPr/>
        </p:nvGrpSpPr>
        <p:grpSpPr>
          <a:xfrm>
            <a:off x="5459933" y="2124798"/>
            <a:ext cx="1313752" cy="3197534"/>
            <a:chOff x="5459933" y="2124798"/>
            <a:chExt cx="1313752" cy="3197534"/>
          </a:xfrm>
        </p:grpSpPr>
        <p:sp>
          <p:nvSpPr>
            <p:cNvPr id="30" name="Rectangle 29"/>
            <p:cNvSpPr/>
            <p:nvPr/>
          </p:nvSpPr>
          <p:spPr>
            <a:xfrm>
              <a:off x="5551482" y="2124798"/>
              <a:ext cx="1113766" cy="2824891"/>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67" name="Rectangle 166"/>
            <p:cNvSpPr/>
            <p:nvPr/>
          </p:nvSpPr>
          <p:spPr>
            <a:xfrm>
              <a:off x="5543360" y="2125724"/>
              <a:ext cx="1116363"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91" name="Rectangle 190"/>
            <p:cNvSpPr/>
            <p:nvPr/>
          </p:nvSpPr>
          <p:spPr>
            <a:xfrm>
              <a:off x="5608734" y="26848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92" name="Trapezoid 191"/>
            <p:cNvSpPr/>
            <p:nvPr/>
          </p:nvSpPr>
          <p:spPr>
            <a:xfrm rot="5400000">
              <a:off x="6361517" y="26826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93" name="Straight Connector 192"/>
            <p:cNvCxnSpPr/>
            <p:nvPr/>
          </p:nvCxnSpPr>
          <p:spPr>
            <a:xfrm flipV="1">
              <a:off x="6285776" y="28007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8" name="Rectangle 187"/>
            <p:cNvSpPr/>
            <p:nvPr/>
          </p:nvSpPr>
          <p:spPr>
            <a:xfrm>
              <a:off x="5608734" y="3015466"/>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9" name="Trapezoid 188"/>
            <p:cNvSpPr/>
            <p:nvPr/>
          </p:nvSpPr>
          <p:spPr>
            <a:xfrm rot="5400000">
              <a:off x="6361517" y="3013183"/>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90" name="Straight Connector 189"/>
            <p:cNvCxnSpPr/>
            <p:nvPr/>
          </p:nvCxnSpPr>
          <p:spPr>
            <a:xfrm flipV="1">
              <a:off x="6285776" y="3131352"/>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5" name="Rectangle 184"/>
            <p:cNvSpPr/>
            <p:nvPr/>
          </p:nvSpPr>
          <p:spPr>
            <a:xfrm>
              <a:off x="5608734" y="33449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6" name="Trapezoid 185"/>
            <p:cNvSpPr/>
            <p:nvPr/>
          </p:nvSpPr>
          <p:spPr>
            <a:xfrm rot="5400000">
              <a:off x="6361517" y="33426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7" name="Straight Connector 186"/>
            <p:cNvCxnSpPr/>
            <p:nvPr/>
          </p:nvCxnSpPr>
          <p:spPr>
            <a:xfrm flipV="1">
              <a:off x="6285776" y="34608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82" name="Rectangle 181"/>
            <p:cNvSpPr/>
            <p:nvPr/>
          </p:nvSpPr>
          <p:spPr>
            <a:xfrm>
              <a:off x="5608734" y="3687824"/>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3" name="Trapezoid 182"/>
            <p:cNvSpPr/>
            <p:nvPr/>
          </p:nvSpPr>
          <p:spPr>
            <a:xfrm rot="5400000">
              <a:off x="6361517" y="3685541"/>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4" name="Straight Connector 183"/>
            <p:cNvCxnSpPr/>
            <p:nvPr/>
          </p:nvCxnSpPr>
          <p:spPr>
            <a:xfrm flipV="1">
              <a:off x="6285776" y="3803710"/>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9" name="Rectangle 178"/>
            <p:cNvSpPr/>
            <p:nvPr/>
          </p:nvSpPr>
          <p:spPr>
            <a:xfrm>
              <a:off x="5608734" y="4018395"/>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80" name="Trapezoid 179"/>
            <p:cNvSpPr/>
            <p:nvPr/>
          </p:nvSpPr>
          <p:spPr>
            <a:xfrm rot="5400000">
              <a:off x="6361517" y="4016112"/>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81" name="Straight Connector 180"/>
            <p:cNvCxnSpPr/>
            <p:nvPr/>
          </p:nvCxnSpPr>
          <p:spPr>
            <a:xfrm flipV="1">
              <a:off x="6285776" y="4134281"/>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76" name="Rectangle 175"/>
            <p:cNvSpPr/>
            <p:nvPr/>
          </p:nvSpPr>
          <p:spPr>
            <a:xfrm>
              <a:off x="5608734" y="436728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77" name="Trapezoid 176"/>
            <p:cNvSpPr/>
            <p:nvPr/>
          </p:nvSpPr>
          <p:spPr>
            <a:xfrm rot="5400000">
              <a:off x="6361517" y="436499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78" name="Straight Connector 177"/>
            <p:cNvCxnSpPr/>
            <p:nvPr/>
          </p:nvCxnSpPr>
          <p:spPr>
            <a:xfrm flipV="1">
              <a:off x="6285776" y="448316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459933" y="2311783"/>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66" name="TextBox 165"/>
            <p:cNvSpPr txBox="1"/>
            <p:nvPr/>
          </p:nvSpPr>
          <p:spPr>
            <a:xfrm>
              <a:off x="5600700" y="4953000"/>
              <a:ext cx="943207" cy="369332"/>
            </a:xfrm>
            <a:prstGeom prst="rect">
              <a:avLst/>
            </a:prstGeom>
            <a:noFill/>
          </p:spPr>
          <p:txBody>
            <a:bodyPr wrap="none" rtlCol="0">
              <a:spAutoFit/>
            </a:bodyPr>
            <a:lstStyle/>
            <a:p>
              <a:r>
                <a:rPr lang="en-US" dirty="0" smtClean="0">
                  <a:latin typeface="Seravek"/>
                  <a:cs typeface="Seravek"/>
                </a:rPr>
                <a:t>Tunnels</a:t>
              </a:r>
              <a:endParaRPr lang="en-US" dirty="0">
                <a:latin typeface="Seravek"/>
                <a:cs typeface="Seravek"/>
              </a:endParaRPr>
            </a:p>
          </p:txBody>
        </p:sp>
      </p:grpSp>
      <p:grpSp>
        <p:nvGrpSpPr>
          <p:cNvPr id="48" name="Group 47"/>
          <p:cNvGrpSpPr/>
          <p:nvPr/>
        </p:nvGrpSpPr>
        <p:grpSpPr>
          <a:xfrm>
            <a:off x="2245771" y="2130627"/>
            <a:ext cx="1335629" cy="3191705"/>
            <a:chOff x="2245771" y="2130627"/>
            <a:chExt cx="1335629" cy="3191705"/>
          </a:xfrm>
        </p:grpSpPr>
        <p:sp>
          <p:nvSpPr>
            <p:cNvPr id="23" name="Rectangle 22"/>
            <p:cNvSpPr/>
            <p:nvPr/>
          </p:nvSpPr>
          <p:spPr>
            <a:xfrm>
              <a:off x="2336578" y="2130627"/>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07" name="Rectangle 106"/>
            <p:cNvSpPr/>
            <p:nvPr/>
          </p:nvSpPr>
          <p:spPr>
            <a:xfrm>
              <a:off x="2324101" y="2133600"/>
              <a:ext cx="1143000" cy="28194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31" name="Rectangle 130"/>
            <p:cNvSpPr/>
            <p:nvPr/>
          </p:nvSpPr>
          <p:spPr>
            <a:xfrm>
              <a:off x="2393693" y="26927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2" name="Trapezoid 131"/>
            <p:cNvSpPr/>
            <p:nvPr/>
          </p:nvSpPr>
          <p:spPr>
            <a:xfrm rot="5400000">
              <a:off x="3141341" y="26911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sp>
          <p:nvSpPr>
            <p:cNvPr id="128" name="Rectangle 127"/>
            <p:cNvSpPr/>
            <p:nvPr/>
          </p:nvSpPr>
          <p:spPr>
            <a:xfrm>
              <a:off x="2393693" y="3023342"/>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9" name="Trapezoid 128"/>
            <p:cNvSpPr/>
            <p:nvPr/>
          </p:nvSpPr>
          <p:spPr>
            <a:xfrm rot="5400000">
              <a:off x="3141341" y="3021757"/>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0" name="Straight Connector 129"/>
            <p:cNvCxnSpPr/>
            <p:nvPr/>
          </p:nvCxnSpPr>
          <p:spPr>
            <a:xfrm flipV="1">
              <a:off x="3066733" y="3139228"/>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2393693" y="33528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6" name="Trapezoid 125"/>
            <p:cNvSpPr/>
            <p:nvPr/>
          </p:nvSpPr>
          <p:spPr>
            <a:xfrm rot="5400000">
              <a:off x="3141341" y="33512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7" name="Straight Connector 126"/>
            <p:cNvCxnSpPr>
              <a:stCxn id="206" idx="3"/>
              <a:endCxn id="207" idx="2"/>
            </p:cNvCxnSpPr>
            <p:nvPr/>
          </p:nvCxnSpPr>
          <p:spPr>
            <a:xfrm flipV="1">
              <a:off x="3066733" y="34686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2393693" y="3695700"/>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3" name="Trapezoid 122"/>
            <p:cNvSpPr/>
            <p:nvPr/>
          </p:nvSpPr>
          <p:spPr>
            <a:xfrm rot="5400000">
              <a:off x="3141341" y="3694115"/>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4" name="Straight Connector 123"/>
            <p:cNvCxnSpPr>
              <a:stCxn id="210" idx="3"/>
              <a:endCxn id="211" idx="2"/>
            </p:cNvCxnSpPr>
            <p:nvPr/>
          </p:nvCxnSpPr>
          <p:spPr>
            <a:xfrm flipV="1">
              <a:off x="3066733" y="3811586"/>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9" name="Rectangle 118"/>
            <p:cNvSpPr/>
            <p:nvPr/>
          </p:nvSpPr>
          <p:spPr>
            <a:xfrm>
              <a:off x="2393693" y="4026271"/>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0" name="Trapezoid 119"/>
            <p:cNvSpPr/>
            <p:nvPr/>
          </p:nvSpPr>
          <p:spPr>
            <a:xfrm rot="5400000">
              <a:off x="3141341" y="4024686"/>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1" name="Straight Connector 120"/>
            <p:cNvCxnSpPr>
              <a:stCxn id="214" idx="3"/>
              <a:endCxn id="215" idx="2"/>
            </p:cNvCxnSpPr>
            <p:nvPr/>
          </p:nvCxnSpPr>
          <p:spPr>
            <a:xfrm flipV="1">
              <a:off x="3066733" y="41421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2393693" y="4375158"/>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17" name="Trapezoid 116"/>
            <p:cNvSpPr/>
            <p:nvPr/>
          </p:nvSpPr>
          <p:spPr>
            <a:xfrm rot="5400000">
              <a:off x="3141341" y="4373573"/>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18" name="Straight Connector 117"/>
            <p:cNvCxnSpPr>
              <a:stCxn id="222" idx="3"/>
              <a:endCxn id="223" idx="2"/>
            </p:cNvCxnSpPr>
            <p:nvPr/>
          </p:nvCxnSpPr>
          <p:spPr>
            <a:xfrm flipV="1">
              <a:off x="3066733" y="4491044"/>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2245771" y="2319659"/>
              <a:ext cx="1305987"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sp>
          <p:nvSpPr>
            <p:cNvPr id="106" name="TextBox 105"/>
            <p:cNvSpPr txBox="1"/>
            <p:nvPr/>
          </p:nvSpPr>
          <p:spPr>
            <a:xfrm>
              <a:off x="2271426" y="4953000"/>
              <a:ext cx="1309974" cy="369332"/>
            </a:xfrm>
            <a:prstGeom prst="rect">
              <a:avLst/>
            </a:prstGeom>
            <a:noFill/>
          </p:spPr>
          <p:txBody>
            <a:bodyPr wrap="none" rtlCol="0">
              <a:spAutoFit/>
            </a:bodyPr>
            <a:lstStyle/>
            <a:p>
              <a:r>
                <a:rPr lang="en-US" smtClean="0">
                  <a:latin typeface="Seravek"/>
                  <a:cs typeface="Seravek"/>
                </a:rPr>
                <a:t>Forwarding</a:t>
              </a:r>
              <a:endParaRPr lang="en-US" dirty="0">
                <a:latin typeface="Seravek"/>
                <a:cs typeface="Seravek"/>
              </a:endParaRPr>
            </a:p>
          </p:txBody>
        </p:sp>
      </p:grpSp>
      <p:grpSp>
        <p:nvGrpSpPr>
          <p:cNvPr id="75" name="Group 74"/>
          <p:cNvGrpSpPr/>
          <p:nvPr/>
        </p:nvGrpSpPr>
        <p:grpSpPr>
          <a:xfrm>
            <a:off x="2256358" y="1334043"/>
            <a:ext cx="4495800" cy="532857"/>
            <a:chOff x="2256358" y="1334043"/>
            <a:chExt cx="4495800" cy="532857"/>
          </a:xfrm>
        </p:grpSpPr>
        <p:cxnSp>
          <p:nvCxnSpPr>
            <p:cNvPr id="15" name="Straight Connector 14"/>
            <p:cNvCxnSpPr/>
            <p:nvPr/>
          </p:nvCxnSpPr>
          <p:spPr>
            <a:xfrm flipH="1">
              <a:off x="2259638" y="1778374"/>
              <a:ext cx="448499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3529725" y="1334043"/>
              <a:ext cx="1859688" cy="410070"/>
            </a:xfrm>
            <a:prstGeom prst="rect">
              <a:avLst/>
            </a:prstGeom>
            <a:noFill/>
          </p:spPr>
          <p:txBody>
            <a:bodyPr wrap="none" lIns="130622" tIns="65311" rIns="130622" bIns="65311" rtlCol="0">
              <a:spAutoFit/>
            </a:bodyPr>
            <a:lstStyle/>
            <a:p>
              <a:r>
                <a:rPr lang="en-US" dirty="0" smtClean="0">
                  <a:latin typeface="Seravek"/>
                  <a:cs typeface="Seravek"/>
                </a:rPr>
                <a:t>Ingress pipeline</a:t>
              </a:r>
              <a:endParaRPr lang="en-US" dirty="0">
                <a:latin typeface="Seravek"/>
                <a:cs typeface="Seravek"/>
              </a:endParaRPr>
            </a:p>
          </p:txBody>
        </p:sp>
        <p:cxnSp>
          <p:nvCxnSpPr>
            <p:cNvPr id="264" name="Straight Connector 263"/>
            <p:cNvCxnSpPr/>
            <p:nvPr/>
          </p:nvCxnSpPr>
          <p:spPr>
            <a:xfrm>
              <a:off x="67521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7" name="Straight Connector 266"/>
            <p:cNvCxnSpPr/>
            <p:nvPr/>
          </p:nvCxnSpPr>
          <p:spPr>
            <a:xfrm>
              <a:off x="2256358" y="1675853"/>
              <a:ext cx="0" cy="19104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24" name="Rounded Rectangle 223"/>
          <p:cNvSpPr/>
          <p:nvPr/>
        </p:nvSpPr>
        <p:spPr>
          <a:xfrm>
            <a:off x="6629400" y="6096000"/>
            <a:ext cx="4114800" cy="6096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smtClean="0">
                <a:latin typeface="Gadugi" charset="0"/>
                <a:ea typeface="Gadugi" charset="0"/>
                <a:cs typeface="Gadugi" charset="0"/>
              </a:rPr>
              <a:t>Constrained action units </a:t>
            </a:r>
            <a:endParaRPr lang="en-US" sz="2800" dirty="0">
              <a:latin typeface="Gadugi" charset="0"/>
              <a:ea typeface="Gadugi" charset="0"/>
              <a:cs typeface="Gadugi" charset="0"/>
            </a:endParaRPr>
          </a:p>
        </p:txBody>
      </p:sp>
      <p:sp>
        <p:nvSpPr>
          <p:cNvPr id="256" name="Right Arrow 255"/>
          <p:cNvSpPr/>
          <p:nvPr/>
        </p:nvSpPr>
        <p:spPr>
          <a:xfrm>
            <a:off x="1181100" y="3505200"/>
            <a:ext cx="396032" cy="374842"/>
          </a:xfrm>
          <a:prstGeom prst="rightArrow">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a:latin typeface="Seravek"/>
              <a:cs typeface="Seravek"/>
            </a:endParaRPr>
          </a:p>
        </p:txBody>
      </p:sp>
      <p:grpSp>
        <p:nvGrpSpPr>
          <p:cNvPr id="73" name="Group 72"/>
          <p:cNvGrpSpPr/>
          <p:nvPr/>
        </p:nvGrpSpPr>
        <p:grpSpPr>
          <a:xfrm>
            <a:off x="1485899" y="1920327"/>
            <a:ext cx="573594" cy="3216970"/>
            <a:chOff x="1519491" y="1920327"/>
            <a:chExt cx="641432" cy="3216970"/>
          </a:xfrm>
        </p:grpSpPr>
        <p:sp>
          <p:nvSpPr>
            <p:cNvPr id="24" name="Rectangle 23"/>
            <p:cNvSpPr/>
            <p:nvPr/>
          </p:nvSpPr>
          <p:spPr>
            <a:xfrm>
              <a:off x="1638300" y="1920327"/>
              <a:ext cx="457200" cy="3216970"/>
            </a:xfrm>
            <a:prstGeom prst="rect">
              <a:avLst/>
            </a:prstGeom>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68" name="TextBox 267"/>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69" name="TextBox 268"/>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70" name="TextBox 269"/>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71" name="Straight Connector 270"/>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8305800" y="2133601"/>
            <a:ext cx="1567987" cy="3188731"/>
            <a:chOff x="8305800" y="2133601"/>
            <a:chExt cx="1567987" cy="3188731"/>
          </a:xfrm>
        </p:grpSpPr>
        <p:grpSp>
          <p:nvGrpSpPr>
            <p:cNvPr id="50" name="Group 49"/>
            <p:cNvGrpSpPr/>
            <p:nvPr/>
          </p:nvGrpSpPr>
          <p:grpSpPr>
            <a:xfrm>
              <a:off x="8305800" y="2133601"/>
              <a:ext cx="1567987" cy="3188731"/>
              <a:chOff x="8305800" y="2133601"/>
              <a:chExt cx="1567987" cy="3188731"/>
            </a:xfrm>
          </p:grpSpPr>
          <p:sp>
            <p:nvSpPr>
              <p:cNvPr id="199" name="TextBox 198"/>
              <p:cNvSpPr txBox="1"/>
              <p:nvPr/>
            </p:nvSpPr>
            <p:spPr>
              <a:xfrm>
                <a:off x="8404278" y="231966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nvGrpSpPr>
              <p:cNvPr id="47" name="Group 46"/>
              <p:cNvGrpSpPr/>
              <p:nvPr/>
            </p:nvGrpSpPr>
            <p:grpSpPr>
              <a:xfrm>
                <a:off x="8305800" y="2133601"/>
                <a:ext cx="1567987" cy="3188731"/>
                <a:chOff x="8305800" y="2133601"/>
                <a:chExt cx="1567987" cy="3188731"/>
              </a:xfrm>
            </p:grpSpPr>
            <p:sp>
              <p:nvSpPr>
                <p:cNvPr id="36" name="Rectangle 35"/>
                <p:cNvSpPr/>
                <p:nvPr/>
              </p:nvSpPr>
              <p:spPr>
                <a:xfrm>
                  <a:off x="8488556" y="2137686"/>
                  <a:ext cx="1113766" cy="2824890"/>
                </a:xfrm>
                <a:prstGeom prst="rect">
                  <a:avLst/>
                </a:prstGeom>
              </p:spPr>
              <p:style>
                <a:lnRef idx="1">
                  <a:schemeClr val="accent1"/>
                </a:lnRef>
                <a:fillRef idx="3">
                  <a:schemeClr val="accent1"/>
                </a:fillRef>
                <a:effectRef idx="2">
                  <a:schemeClr val="accent1"/>
                </a:effectRef>
                <a:fontRef idx="minor">
                  <a:schemeClr val="lt1"/>
                </a:fontRef>
              </p:style>
              <p:txBody>
                <a:bodyPr lIns="130622" tIns="65311" rIns="130622" bIns="65311" rtlCol="0" anchor="ctr"/>
                <a:lstStyle/>
                <a:p>
                  <a:pPr algn="ctr"/>
                  <a:endParaRPr lang="en-US" sz="3400" dirty="0">
                    <a:solidFill>
                      <a:schemeClr val="tx1"/>
                    </a:solidFill>
                    <a:latin typeface="Seravek"/>
                    <a:cs typeface="Seravek"/>
                  </a:endParaRPr>
                </a:p>
              </p:txBody>
            </p:sp>
            <p:sp>
              <p:nvSpPr>
                <p:cNvPr id="197" name="Rectangle 196"/>
                <p:cNvSpPr/>
                <p:nvPr/>
              </p:nvSpPr>
              <p:spPr>
                <a:xfrm>
                  <a:off x="8487705" y="2133601"/>
                  <a:ext cx="1116363" cy="2832100"/>
                </a:xfrm>
                <a:prstGeom prst="rect">
                  <a:avLst/>
                </a:prstGeom>
                <a:solidFill>
                  <a:srgbClr val="FFFFFF">
                    <a:alpha val="70000"/>
                  </a:srgb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221" name="Rectangle 220"/>
                <p:cNvSpPr/>
                <p:nvPr/>
              </p:nvSpPr>
              <p:spPr>
                <a:xfrm>
                  <a:off x="8553078" y="26927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22" name="Trapezoid 221"/>
                <p:cNvSpPr/>
                <p:nvPr/>
              </p:nvSpPr>
              <p:spPr>
                <a:xfrm rot="5400000">
                  <a:off x="9305862" y="26904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23" name="Straight Connector 222"/>
                <p:cNvCxnSpPr/>
                <p:nvPr/>
              </p:nvCxnSpPr>
              <p:spPr>
                <a:xfrm flipV="1">
                  <a:off x="9230121" y="28086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8" name="Rectangle 217"/>
                <p:cNvSpPr/>
                <p:nvPr/>
              </p:nvSpPr>
              <p:spPr>
                <a:xfrm>
                  <a:off x="8553079" y="3023343"/>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9" name="Trapezoid 218"/>
                <p:cNvSpPr/>
                <p:nvPr/>
              </p:nvSpPr>
              <p:spPr>
                <a:xfrm rot="5400000">
                  <a:off x="9305862" y="3021060"/>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20" name="Straight Connector 219"/>
                <p:cNvCxnSpPr/>
                <p:nvPr/>
              </p:nvCxnSpPr>
              <p:spPr>
                <a:xfrm flipV="1">
                  <a:off x="9230121" y="3139229"/>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5" name="Rectangle 214"/>
                <p:cNvSpPr/>
                <p:nvPr/>
              </p:nvSpPr>
              <p:spPr>
                <a:xfrm>
                  <a:off x="8553079" y="33528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6" name="Trapezoid 215"/>
                <p:cNvSpPr/>
                <p:nvPr/>
              </p:nvSpPr>
              <p:spPr>
                <a:xfrm rot="5400000">
                  <a:off x="9305862" y="33505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7" name="Straight Connector 216"/>
                <p:cNvCxnSpPr/>
                <p:nvPr/>
              </p:nvCxnSpPr>
              <p:spPr>
                <a:xfrm flipV="1">
                  <a:off x="9230121" y="34686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12" name="Rectangle 211"/>
                <p:cNvSpPr/>
                <p:nvPr/>
              </p:nvSpPr>
              <p:spPr>
                <a:xfrm>
                  <a:off x="8553079" y="3695701"/>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3" name="Trapezoid 212"/>
                <p:cNvSpPr/>
                <p:nvPr/>
              </p:nvSpPr>
              <p:spPr>
                <a:xfrm rot="5400000">
                  <a:off x="9305862" y="3693418"/>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4" name="Straight Connector 213"/>
                <p:cNvCxnSpPr/>
                <p:nvPr/>
              </p:nvCxnSpPr>
              <p:spPr>
                <a:xfrm flipV="1">
                  <a:off x="9230121" y="3811587"/>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9" name="Rectangle 208"/>
                <p:cNvSpPr/>
                <p:nvPr/>
              </p:nvSpPr>
              <p:spPr>
                <a:xfrm>
                  <a:off x="8553079" y="4026272"/>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10" name="Trapezoid 209"/>
                <p:cNvSpPr/>
                <p:nvPr/>
              </p:nvSpPr>
              <p:spPr>
                <a:xfrm rot="5400000">
                  <a:off x="9305862" y="4023989"/>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11" name="Straight Connector 210"/>
                <p:cNvCxnSpPr/>
                <p:nvPr/>
              </p:nvCxnSpPr>
              <p:spPr>
                <a:xfrm flipV="1">
                  <a:off x="9230121" y="4142158"/>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206" name="Rectangle 205"/>
                <p:cNvSpPr/>
                <p:nvPr/>
              </p:nvSpPr>
              <p:spPr>
                <a:xfrm>
                  <a:off x="8553079" y="4375159"/>
                  <a:ext cx="677042"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07" name="Trapezoid 206"/>
                <p:cNvSpPr/>
                <p:nvPr/>
              </p:nvSpPr>
              <p:spPr>
                <a:xfrm rot="5400000">
                  <a:off x="9305862" y="4372876"/>
                  <a:ext cx="231771" cy="236338"/>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08" name="Straight Connector 207"/>
                <p:cNvCxnSpPr/>
                <p:nvPr/>
              </p:nvCxnSpPr>
              <p:spPr>
                <a:xfrm flipV="1">
                  <a:off x="9230121" y="4491045"/>
                  <a:ext cx="73457" cy="1585"/>
                </a:xfrm>
                <a:prstGeom prst="line">
                  <a:avLst/>
                </a:prstGeom>
                <a:ln w="12700" cmpd="sng"/>
              </p:spPr>
              <p:style>
                <a:lnRef idx="2">
                  <a:schemeClr val="accent1"/>
                </a:lnRef>
                <a:fillRef idx="0">
                  <a:schemeClr val="accent1"/>
                </a:fillRef>
                <a:effectRef idx="1">
                  <a:schemeClr val="accent1"/>
                </a:effectRef>
                <a:fontRef idx="minor">
                  <a:schemeClr val="tx1"/>
                </a:fontRef>
              </p:style>
            </p:cxnSp>
            <p:sp>
              <p:nvSpPr>
                <p:cNvPr id="196" name="TextBox 195"/>
                <p:cNvSpPr txBox="1"/>
                <p:nvPr/>
              </p:nvSpPr>
              <p:spPr>
                <a:xfrm>
                  <a:off x="8305800" y="4953000"/>
                  <a:ext cx="1567987" cy="369332"/>
                </a:xfrm>
                <a:prstGeom prst="rect">
                  <a:avLst/>
                </a:prstGeom>
                <a:noFill/>
              </p:spPr>
              <p:txBody>
                <a:bodyPr wrap="square" rtlCol="0">
                  <a:spAutoFit/>
                </a:bodyPr>
                <a:lstStyle/>
                <a:p>
                  <a:r>
                    <a:rPr lang="en-US" dirty="0" smtClean="0">
                      <a:latin typeface="Seravek"/>
                      <a:cs typeface="Seravek"/>
                    </a:rPr>
                    <a:t>Measurement</a:t>
                  </a:r>
                  <a:endParaRPr lang="en-US" dirty="0">
                    <a:latin typeface="Seravek"/>
                    <a:cs typeface="Seravek"/>
                  </a:endParaRPr>
                </a:p>
              </p:txBody>
            </p:sp>
          </p:grpSp>
        </p:grpSp>
        <p:sp>
          <p:nvSpPr>
            <p:cNvPr id="273" name="TextBox 272"/>
            <p:cNvSpPr txBox="1"/>
            <p:nvPr/>
          </p:nvSpPr>
          <p:spPr>
            <a:xfrm>
              <a:off x="8382000" y="2247900"/>
              <a:ext cx="1313752" cy="347341"/>
            </a:xfrm>
            <a:prstGeom prst="rect">
              <a:avLst/>
            </a:prstGeom>
            <a:noFill/>
          </p:spPr>
          <p:txBody>
            <a:bodyPr wrap="none" lIns="130622" tIns="65311" rIns="130622" bIns="65311" rtlCol="0">
              <a:spAutoFit/>
            </a:bodyPr>
            <a:lstStyle/>
            <a:p>
              <a:r>
                <a:rPr lang="en-US" sz="1400" dirty="0" smtClean="0">
                  <a:solidFill>
                    <a:srgbClr val="000000"/>
                  </a:solidFill>
                  <a:latin typeface="Seravek"/>
                  <a:cs typeface="Seravek"/>
                </a:rPr>
                <a:t>match/action</a:t>
              </a:r>
              <a:endParaRPr lang="en-US" sz="1400" dirty="0">
                <a:solidFill>
                  <a:srgbClr val="000000"/>
                </a:solidFill>
                <a:latin typeface="Seravek"/>
                <a:cs typeface="Seravek"/>
              </a:endParaRPr>
            </a:p>
          </p:txBody>
        </p:sp>
      </p:grpSp>
      <p:grpSp>
        <p:nvGrpSpPr>
          <p:cNvPr id="282" name="Group 281"/>
          <p:cNvGrpSpPr/>
          <p:nvPr/>
        </p:nvGrpSpPr>
        <p:grpSpPr>
          <a:xfrm>
            <a:off x="1485900" y="1905000"/>
            <a:ext cx="573594" cy="3216970"/>
            <a:chOff x="1519491" y="1920327"/>
            <a:chExt cx="641432" cy="3216970"/>
          </a:xfrm>
        </p:grpSpPr>
        <p:sp>
          <p:nvSpPr>
            <p:cNvPr id="283" name="Rectangle 282"/>
            <p:cNvSpPr/>
            <p:nvPr/>
          </p:nvSpPr>
          <p:spPr>
            <a:xfrm>
              <a:off x="1638300" y="1920327"/>
              <a:ext cx="457200" cy="3216970"/>
            </a:xfrm>
            <a:prstGeom prst="rect">
              <a:avLst/>
            </a:prstGeom>
            <a:solidFill>
              <a:srgbClr val="92D050"/>
            </a:solidFill>
            <a:ln>
              <a:solidFill>
                <a:srgbClr val="92D050"/>
              </a:solidFill>
            </a:ln>
          </p:spPr>
          <p:style>
            <a:lnRef idx="1">
              <a:schemeClr val="accent2"/>
            </a:lnRef>
            <a:fillRef idx="3">
              <a:schemeClr val="accent2"/>
            </a:fillRef>
            <a:effectRef idx="2">
              <a:schemeClr val="accent2"/>
            </a:effectRef>
            <a:fontRef idx="minor">
              <a:schemeClr val="lt1"/>
            </a:fontRef>
          </p:style>
          <p:txBody>
            <a:bodyPr lIns="130622" tIns="65311" rIns="130622" bIns="65311" rtlCol="0" anchor="ctr"/>
            <a:lstStyle/>
            <a:p>
              <a:pPr algn="ctr"/>
              <a:endParaRPr lang="en-US" dirty="0">
                <a:latin typeface="Seravek"/>
                <a:cs typeface="Seravek"/>
              </a:endParaRPr>
            </a:p>
          </p:txBody>
        </p:sp>
        <p:sp>
          <p:nvSpPr>
            <p:cNvPr id="284" name="TextBox 283"/>
            <p:cNvSpPr txBox="1"/>
            <p:nvPr/>
          </p:nvSpPr>
          <p:spPr>
            <a:xfrm>
              <a:off x="1562100" y="2438400"/>
              <a:ext cx="598823" cy="408897"/>
            </a:xfrm>
            <a:prstGeom prst="rect">
              <a:avLst/>
            </a:prstGeom>
            <a:noFill/>
          </p:spPr>
          <p:txBody>
            <a:bodyPr wrap="none" lIns="130622" tIns="65311" rIns="130622" bIns="65311" rtlCol="0">
              <a:spAutoFit/>
            </a:bodyPr>
            <a:lstStyle/>
            <a:p>
              <a:r>
                <a:rPr lang="en-US" smtClean="0">
                  <a:latin typeface="Seravek"/>
                  <a:cs typeface="Seravek"/>
                </a:rPr>
                <a:t>Eth</a:t>
              </a:r>
              <a:endParaRPr lang="en-US" dirty="0">
                <a:latin typeface="Seravek"/>
                <a:cs typeface="Seravek"/>
              </a:endParaRPr>
            </a:p>
          </p:txBody>
        </p:sp>
        <p:sp>
          <p:nvSpPr>
            <p:cNvPr id="285" name="TextBox 284"/>
            <p:cNvSpPr txBox="1"/>
            <p:nvPr/>
          </p:nvSpPr>
          <p:spPr>
            <a:xfrm>
              <a:off x="1638300" y="3390900"/>
              <a:ext cx="441729" cy="408897"/>
            </a:xfrm>
            <a:prstGeom prst="rect">
              <a:avLst/>
            </a:prstGeom>
            <a:noFill/>
          </p:spPr>
          <p:txBody>
            <a:bodyPr wrap="none" lIns="130622" tIns="65311" rIns="130622" bIns="65311" rtlCol="0">
              <a:spAutoFit/>
            </a:bodyPr>
            <a:lstStyle/>
            <a:p>
              <a:r>
                <a:rPr lang="en-US" dirty="0" smtClean="0">
                  <a:latin typeface="Seravek"/>
                  <a:cs typeface="Seravek"/>
                </a:rPr>
                <a:t>IP</a:t>
              </a:r>
              <a:endParaRPr lang="en-US" dirty="0">
                <a:latin typeface="Seravek"/>
                <a:cs typeface="Seravek"/>
              </a:endParaRPr>
            </a:p>
          </p:txBody>
        </p:sp>
        <p:sp>
          <p:nvSpPr>
            <p:cNvPr id="286" name="TextBox 285"/>
            <p:cNvSpPr txBox="1"/>
            <p:nvPr/>
          </p:nvSpPr>
          <p:spPr>
            <a:xfrm>
              <a:off x="1519491" y="4495800"/>
              <a:ext cx="639092" cy="408897"/>
            </a:xfrm>
            <a:prstGeom prst="rect">
              <a:avLst/>
            </a:prstGeom>
            <a:noFill/>
          </p:spPr>
          <p:txBody>
            <a:bodyPr wrap="none" lIns="130622" tIns="65311" rIns="130622" bIns="65311" rtlCol="0">
              <a:spAutoFit/>
            </a:bodyPr>
            <a:lstStyle/>
            <a:p>
              <a:r>
                <a:rPr lang="en-US" dirty="0" smtClean="0">
                  <a:latin typeface="Seravek"/>
                  <a:cs typeface="Seravek"/>
                </a:rPr>
                <a:t>TCP</a:t>
              </a:r>
              <a:endParaRPr lang="en-US" dirty="0">
                <a:latin typeface="Seravek"/>
                <a:cs typeface="Seravek"/>
              </a:endParaRPr>
            </a:p>
          </p:txBody>
        </p:sp>
        <p:cxnSp>
          <p:nvCxnSpPr>
            <p:cNvPr id="287" name="Straight Connector 286"/>
            <p:cNvCxnSpPr/>
            <p:nvPr/>
          </p:nvCxnSpPr>
          <p:spPr>
            <a:xfrm>
              <a:off x="1638300" y="41148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a:off x="1638300" y="3086100"/>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1315700" y="1371600"/>
            <a:ext cx="989956" cy="685895"/>
          </a:xfrm>
          <a:prstGeom prst="rect">
            <a:avLst/>
          </a:prstGeom>
          <a:noFill/>
        </p:spPr>
        <p:txBody>
          <a:bodyPr wrap="none" lIns="130622" tIns="65311" rIns="130622" bIns="65311" rtlCol="0">
            <a:spAutoFit/>
          </a:bodyPr>
          <a:lstStyle/>
          <a:p>
            <a:r>
              <a:rPr lang="en-US" dirty="0" smtClean="0">
                <a:latin typeface="Seravek"/>
                <a:cs typeface="Seravek"/>
              </a:rPr>
              <a:t>Output</a:t>
            </a:r>
          </a:p>
          <a:p>
            <a:r>
              <a:rPr lang="en-US" dirty="0" smtClean="0">
                <a:latin typeface="Seravek"/>
                <a:cs typeface="Seravek"/>
              </a:rPr>
              <a:t>Ports</a:t>
            </a:r>
            <a:endParaRPr lang="en-US" dirty="0">
              <a:latin typeface="Seravek"/>
              <a:cs typeface="Seravek"/>
            </a:endParaRPr>
          </a:p>
        </p:txBody>
      </p:sp>
      <p:sp>
        <p:nvSpPr>
          <p:cNvPr id="203" name="TextBox 202"/>
          <p:cNvSpPr txBox="1"/>
          <p:nvPr/>
        </p:nvSpPr>
        <p:spPr>
          <a:xfrm>
            <a:off x="1295400" y="1295400"/>
            <a:ext cx="970720" cy="685895"/>
          </a:xfrm>
          <a:prstGeom prst="rect">
            <a:avLst/>
          </a:prstGeom>
          <a:noFill/>
        </p:spPr>
        <p:txBody>
          <a:bodyPr wrap="none" lIns="130622" tIns="65311" rIns="130622" bIns="65311" rtlCol="0">
            <a:spAutoFit/>
          </a:bodyPr>
          <a:lstStyle/>
          <a:p>
            <a:r>
              <a:rPr lang="en-US" dirty="0" smtClean="0">
                <a:latin typeface="Seravek"/>
                <a:cs typeface="Seravek"/>
              </a:rPr>
              <a:t>Header</a:t>
            </a:r>
          </a:p>
          <a:p>
            <a:r>
              <a:rPr lang="en-US" dirty="0" smtClean="0">
                <a:latin typeface="Seravek"/>
                <a:cs typeface="Seravek"/>
              </a:rPr>
              <a:t>Vector</a:t>
            </a:r>
            <a:endParaRPr lang="en-US" dirty="0">
              <a:latin typeface="Seravek"/>
              <a:cs typeface="Seravek"/>
            </a:endParaRPr>
          </a:p>
        </p:txBody>
      </p:sp>
      <p:grpSp>
        <p:nvGrpSpPr>
          <p:cNvPr id="94" name="Group 93"/>
          <p:cNvGrpSpPr/>
          <p:nvPr/>
        </p:nvGrpSpPr>
        <p:grpSpPr>
          <a:xfrm>
            <a:off x="0" y="2552700"/>
            <a:ext cx="533400" cy="2286000"/>
            <a:chOff x="0" y="2552700"/>
            <a:chExt cx="571500" cy="2286000"/>
          </a:xfrm>
        </p:grpSpPr>
        <p:cxnSp>
          <p:nvCxnSpPr>
            <p:cNvPr id="8" name="Straight Arrow Connector 7"/>
            <p:cNvCxnSpPr/>
            <p:nvPr/>
          </p:nvCxnSpPr>
          <p:spPr>
            <a:xfrm>
              <a:off x="0" y="2552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p:cNvCxnSpPr/>
            <p:nvPr/>
          </p:nvCxnSpPr>
          <p:spPr>
            <a:xfrm>
              <a:off x="0" y="2705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p:nvPr/>
          </p:nvCxnSpPr>
          <p:spPr>
            <a:xfrm>
              <a:off x="0" y="2857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0" y="3009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a:off x="0" y="3162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a:off x="0" y="3314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0" y="3467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0" y="3619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a:off x="0" y="3771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0" y="3924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0" y="4076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0" y="42291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a:off x="0" y="43815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a:off x="0" y="45339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a:off x="0" y="46863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Straight Arrow Connector 312"/>
            <p:cNvCxnSpPr/>
            <p:nvPr/>
          </p:nvCxnSpPr>
          <p:spPr>
            <a:xfrm>
              <a:off x="0" y="48387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5" name="Group 94"/>
          <p:cNvGrpSpPr/>
          <p:nvPr/>
        </p:nvGrpSpPr>
        <p:grpSpPr>
          <a:xfrm>
            <a:off x="11506200" y="2552700"/>
            <a:ext cx="571500" cy="2286000"/>
            <a:chOff x="11506200" y="2590800"/>
            <a:chExt cx="571500" cy="2286000"/>
          </a:xfrm>
        </p:grpSpPr>
        <p:cxnSp>
          <p:nvCxnSpPr>
            <p:cNvPr id="314" name="Straight Arrow Connector 313"/>
            <p:cNvCxnSpPr/>
            <p:nvPr/>
          </p:nvCxnSpPr>
          <p:spPr>
            <a:xfrm>
              <a:off x="11506200" y="2590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p:cNvCxnSpPr/>
            <p:nvPr/>
          </p:nvCxnSpPr>
          <p:spPr>
            <a:xfrm>
              <a:off x="11506200" y="2743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Straight Arrow Connector 315"/>
            <p:cNvCxnSpPr/>
            <p:nvPr/>
          </p:nvCxnSpPr>
          <p:spPr>
            <a:xfrm>
              <a:off x="11506200" y="2895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p:nvPr/>
          </p:nvCxnSpPr>
          <p:spPr>
            <a:xfrm>
              <a:off x="11506200" y="3048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p:nvPr/>
          </p:nvCxnSpPr>
          <p:spPr>
            <a:xfrm>
              <a:off x="11506200" y="3200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p:nvPr/>
          </p:nvCxnSpPr>
          <p:spPr>
            <a:xfrm>
              <a:off x="11506200" y="3352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a:off x="11506200" y="3505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p:cNvCxnSpPr/>
            <p:nvPr/>
          </p:nvCxnSpPr>
          <p:spPr>
            <a:xfrm>
              <a:off x="11506200" y="3657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p:cNvCxnSpPr/>
            <p:nvPr/>
          </p:nvCxnSpPr>
          <p:spPr>
            <a:xfrm>
              <a:off x="11506200" y="3810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p:cNvCxnSpPr/>
            <p:nvPr/>
          </p:nvCxnSpPr>
          <p:spPr>
            <a:xfrm>
              <a:off x="11506200" y="3962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p:cNvCxnSpPr/>
            <p:nvPr/>
          </p:nvCxnSpPr>
          <p:spPr>
            <a:xfrm>
              <a:off x="11506200" y="4114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a:off x="11506200" y="42672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11506200" y="44196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p:cNvCxnSpPr/>
            <p:nvPr/>
          </p:nvCxnSpPr>
          <p:spPr>
            <a:xfrm>
              <a:off x="11506200" y="45720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11506200" y="47244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p:cNvCxnSpPr/>
            <p:nvPr/>
          </p:nvCxnSpPr>
          <p:spPr>
            <a:xfrm>
              <a:off x="11506200" y="4876800"/>
              <a:ext cx="57150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0" name="Straight Connector 329"/>
          <p:cNvCxnSpPr>
            <a:stCxn id="131" idx="3"/>
            <a:endCxn id="132" idx="2"/>
          </p:cNvCxnSpPr>
          <p:nvPr/>
        </p:nvCxnSpPr>
        <p:spPr>
          <a:xfrm flipV="1">
            <a:off x="3066733" y="2808657"/>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2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2.5E-6 -3.33333E-6 L 0.15781 -0.00347 " pathEditMode="relative" rAng="0" ptsTypes="AA">
                                      <p:cBhvr>
                                        <p:cTn id="76" dur="1000" fill="hold"/>
                                        <p:tgtEl>
                                          <p:spTgt spid="73"/>
                                        </p:tgtEl>
                                        <p:attrNameLst>
                                          <p:attrName>ppt_x</p:attrName>
                                          <p:attrName>ppt_y</p:attrName>
                                        </p:attrNameLst>
                                      </p:cBhvr>
                                      <p:rCtr x="8047" y="-185"/>
                                    </p:animMotion>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282"/>
                                        </p:tgtEl>
                                        <p:attrNameLst>
                                          <p:attrName>style.visibility</p:attrName>
                                        </p:attrNameLst>
                                      </p:cBhvr>
                                      <p:to>
                                        <p:strVal val="visible"/>
                                      </p:to>
                                    </p:set>
                                  </p:childTnLst>
                                </p:cTn>
                              </p:par>
                            </p:childTnLst>
                          </p:cTn>
                        </p:par>
                        <p:par>
                          <p:cTn id="80" fill="hold">
                            <p:stCondLst>
                              <p:cond delay="1000"/>
                            </p:stCondLst>
                            <p:childTnLst>
                              <p:par>
                                <p:cTn id="81" presetID="42" presetClass="path" presetSubtype="0" accel="50000" decel="50000" fill="hold" nodeType="afterEffect">
                                  <p:stCondLst>
                                    <p:cond delay="0"/>
                                  </p:stCondLst>
                                  <p:childTnLst>
                                    <p:animMotion origin="layout" path="M 0.15781 -0.00347 L 0.29219 -0.00347 " pathEditMode="relative" rAng="0" ptsTypes="AA">
                                      <p:cBhvr>
                                        <p:cTn id="82" dur="1000" fill="hold"/>
                                        <p:tgtEl>
                                          <p:spTgt spid="73"/>
                                        </p:tgtEl>
                                        <p:attrNameLst>
                                          <p:attrName>ppt_x</p:attrName>
                                          <p:attrName>ppt_y</p:attrName>
                                        </p:attrNameLst>
                                      </p:cBhvr>
                                      <p:rCtr x="6875" y="0"/>
                                    </p:animMotion>
                                  </p:childTnLst>
                                </p:cTn>
                              </p:par>
                              <p:par>
                                <p:cTn id="83" presetID="42" presetClass="path" presetSubtype="0" accel="50000" decel="50000" fill="hold" nodeType="withEffect">
                                  <p:stCondLst>
                                    <p:cond delay="0"/>
                                  </p:stCondLst>
                                  <p:childTnLst>
                                    <p:animMotion origin="layout" path="M -2.5E-6 1.48148E-6 L 0.15782 -0.00347 " pathEditMode="relative" rAng="0" ptsTypes="AA">
                                      <p:cBhvr>
                                        <p:cTn id="84" dur="1000" fill="hold"/>
                                        <p:tgtEl>
                                          <p:spTgt spid="282"/>
                                        </p:tgtEl>
                                        <p:attrNameLst>
                                          <p:attrName>ppt_x</p:attrName>
                                          <p:attrName>ppt_y</p:attrName>
                                        </p:attrNameLst>
                                      </p:cBhvr>
                                      <p:rCtr x="7891" y="-185"/>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03"/>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73"/>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28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5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57" grpId="0" animBg="1"/>
      <p:bldP spid="259" grpId="0" animBg="1"/>
      <p:bldP spid="254" grpId="1" animBg="1"/>
      <p:bldP spid="255" grpId="0" animBg="1"/>
      <p:bldP spid="258" grpId="0" animBg="1"/>
      <p:bldP spid="260" grpId="0" animBg="1"/>
      <p:bldP spid="261" grpId="0" animBg="1"/>
      <p:bldP spid="262" grpId="0" animBg="1"/>
      <p:bldP spid="224" grpId="0" animBg="1"/>
      <p:bldP spid="256" grpId="1" animBg="1"/>
      <p:bldP spid="202" grpId="0"/>
      <p:bldP spid="203" grpId="0"/>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The quest for programmability</a:t>
            </a:r>
            <a:endParaRPr lang="en-US" dirty="0">
              <a:latin typeface="Gadugi" panose="020B0502040204020203" pitchFamily="34" charset="0"/>
            </a:endParaRPr>
          </a:p>
        </p:txBody>
      </p:sp>
      <p:sp>
        <p:nvSpPr>
          <p:cNvPr id="4" name="Rounded Rectangle 3"/>
          <p:cNvSpPr/>
          <p:nvPr/>
        </p:nvSpPr>
        <p:spPr>
          <a:xfrm>
            <a:off x="1136650" y="5791858"/>
            <a:ext cx="99187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latin typeface="Gadugi" panose="020B0502040204020203" pitchFamily="34" charset="0"/>
              </a:rPr>
              <a:t>Programmability =&gt; 10--100x slower than line rate.</a:t>
            </a:r>
            <a:endParaRPr lang="en-US" sz="3000" dirty="0">
              <a:latin typeface="Gadugi" panose="020B0502040204020203" pitchFamily="34" charset="0"/>
            </a:endParaRPr>
          </a:p>
        </p:txBody>
      </p:sp>
      <p:graphicFrame>
        <p:nvGraphicFramePr>
          <p:cNvPr id="15" name="Chart 14"/>
          <p:cNvGraphicFramePr>
            <a:graphicFrameLocks/>
          </p:cNvGraphicFramePr>
          <p:nvPr>
            <p:extLst/>
          </p:nvPr>
        </p:nvGraphicFramePr>
        <p:xfrm>
          <a:off x="2152650" y="1447800"/>
          <a:ext cx="7810500" cy="4100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4395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Graphic spid="15" grpId="0">
        <p:bldSub>
          <a:bldChart bld="series"/>
        </p:bldSub>
      </p:bldGraphic>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Compiler targets: diagram</a:t>
            </a:r>
            <a:endParaRPr lang="en-US" dirty="0">
              <a:latin typeface="Gadugi" panose="020B0502040204020203" pitchFamily="34" charset="0"/>
            </a:endParaRPr>
          </a:p>
        </p:txBody>
      </p:sp>
      <p:sp>
        <p:nvSpPr>
          <p:cNvPr id="4" name="Rounded Rectangle 3"/>
          <p:cNvSpPr/>
          <p:nvPr/>
        </p:nvSpPr>
        <p:spPr>
          <a:xfrm>
            <a:off x="1816554" y="3992336"/>
            <a:ext cx="1146051" cy="901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 name="Rounded Rectangle 4"/>
          <p:cNvSpPr/>
          <p:nvPr/>
        </p:nvSpPr>
        <p:spPr>
          <a:xfrm>
            <a:off x="337222" y="44982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 name="Rounded Rectangle 5"/>
          <p:cNvSpPr/>
          <p:nvPr/>
        </p:nvSpPr>
        <p:spPr>
          <a:xfrm>
            <a:off x="341814" y="38867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 name="Rounded Rectangle 6"/>
          <p:cNvSpPr/>
          <p:nvPr/>
        </p:nvSpPr>
        <p:spPr>
          <a:xfrm>
            <a:off x="3455577" y="4204775"/>
            <a:ext cx="727250"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10" name="TextBox 9"/>
          <p:cNvSpPr txBox="1"/>
          <p:nvPr/>
        </p:nvSpPr>
        <p:spPr>
          <a:xfrm>
            <a:off x="1768497" y="3970830"/>
            <a:ext cx="1194109" cy="923330"/>
          </a:xfrm>
          <a:prstGeom prst="rect">
            <a:avLst/>
          </a:prstGeom>
          <a:noFill/>
        </p:spPr>
        <p:txBody>
          <a:bodyPr wrap="none" rtlCol="0">
            <a:spAutoFit/>
          </a:bodyPr>
          <a:lstStyle/>
          <a:p>
            <a:r>
              <a:rPr lang="en-US" dirty="0" smtClean="0"/>
              <a:t>Operation:</a:t>
            </a:r>
          </a:p>
          <a:p>
            <a:r>
              <a:rPr lang="en-US" dirty="0" smtClean="0"/>
              <a:t>  +, -, &gt;, &lt;,</a:t>
            </a:r>
          </a:p>
          <a:p>
            <a:r>
              <a:rPr lang="en-US" dirty="0" smtClean="0"/>
              <a:t>AND, OR</a:t>
            </a:r>
            <a:endParaRPr lang="en-US" dirty="0"/>
          </a:p>
        </p:txBody>
      </p:sp>
      <p:sp>
        <p:nvSpPr>
          <p:cNvPr id="13" name="TextBox 12"/>
          <p:cNvSpPr txBox="1"/>
          <p:nvPr/>
        </p:nvSpPr>
        <p:spPr>
          <a:xfrm>
            <a:off x="341814" y="3830422"/>
            <a:ext cx="992772" cy="646331"/>
          </a:xfrm>
          <a:prstGeom prst="rect">
            <a:avLst/>
          </a:prstGeom>
          <a:noFill/>
        </p:spPr>
        <p:txBody>
          <a:bodyPr wrap="none" rtlCol="0">
            <a:spAutoFit/>
          </a:bodyPr>
          <a:lstStyle/>
          <a:p>
            <a:r>
              <a:rPr lang="en-US" dirty="0" smtClean="0"/>
              <a:t>pkt.f1/</a:t>
            </a:r>
          </a:p>
          <a:p>
            <a:r>
              <a:rPr lang="en-US" dirty="0" smtClean="0"/>
              <a:t>constant</a:t>
            </a:r>
            <a:endParaRPr lang="en-US" dirty="0"/>
          </a:p>
        </p:txBody>
      </p:sp>
      <p:sp>
        <p:nvSpPr>
          <p:cNvPr id="14" name="TextBox 13"/>
          <p:cNvSpPr txBox="1"/>
          <p:nvPr/>
        </p:nvSpPr>
        <p:spPr>
          <a:xfrm>
            <a:off x="341814" y="4476753"/>
            <a:ext cx="992772" cy="646331"/>
          </a:xfrm>
          <a:prstGeom prst="rect">
            <a:avLst/>
          </a:prstGeom>
          <a:noFill/>
        </p:spPr>
        <p:txBody>
          <a:bodyPr wrap="none" rtlCol="0">
            <a:spAutoFit/>
          </a:bodyPr>
          <a:lstStyle/>
          <a:p>
            <a:r>
              <a:rPr lang="en-US" dirty="0" smtClean="0"/>
              <a:t>pkt.f2/</a:t>
            </a:r>
          </a:p>
          <a:p>
            <a:r>
              <a:rPr lang="en-US" dirty="0" smtClean="0"/>
              <a:t>constant</a:t>
            </a:r>
            <a:endParaRPr lang="en-US" dirty="0"/>
          </a:p>
        </p:txBody>
      </p:sp>
      <p:sp>
        <p:nvSpPr>
          <p:cNvPr id="16" name="TextBox 15"/>
          <p:cNvSpPr txBox="1"/>
          <p:nvPr/>
        </p:nvSpPr>
        <p:spPr>
          <a:xfrm>
            <a:off x="3455577" y="4276847"/>
            <a:ext cx="727250" cy="369332"/>
          </a:xfrm>
          <a:prstGeom prst="rect">
            <a:avLst/>
          </a:prstGeom>
          <a:noFill/>
        </p:spPr>
        <p:txBody>
          <a:bodyPr wrap="none" rtlCol="0">
            <a:spAutoFit/>
          </a:bodyPr>
          <a:lstStyle/>
          <a:p>
            <a:r>
              <a:rPr lang="en-US" dirty="0" smtClean="0"/>
              <a:t>pkt.f3</a:t>
            </a:r>
            <a:endParaRPr lang="en-US" dirty="0"/>
          </a:p>
        </p:txBody>
      </p:sp>
      <p:sp>
        <p:nvSpPr>
          <p:cNvPr id="19" name="Rounded Rectangle 18"/>
          <p:cNvSpPr/>
          <p:nvPr/>
        </p:nvSpPr>
        <p:spPr>
          <a:xfrm>
            <a:off x="6853408" y="2035361"/>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0" name="Rounded Rectangle 19"/>
          <p:cNvSpPr/>
          <p:nvPr/>
        </p:nvSpPr>
        <p:spPr>
          <a:xfrm>
            <a:off x="6858000" y="142386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1" name="Rounded Rectangle 20"/>
          <p:cNvSpPr/>
          <p:nvPr/>
        </p:nvSpPr>
        <p:spPr>
          <a:xfrm>
            <a:off x="9524844" y="1740761"/>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22" name="Trapezoid 21"/>
          <p:cNvSpPr/>
          <p:nvPr/>
        </p:nvSpPr>
        <p:spPr>
          <a:xfrm rot="5400000">
            <a:off x="8077044" y="1692699"/>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051082" y="1531828"/>
            <a:ext cx="610232" cy="369332"/>
          </a:xfrm>
          <a:prstGeom prst="rect">
            <a:avLst/>
          </a:prstGeom>
          <a:noFill/>
        </p:spPr>
        <p:txBody>
          <a:bodyPr wrap="none" rtlCol="0">
            <a:spAutoFit/>
          </a:bodyPr>
          <a:lstStyle/>
          <a:p>
            <a:r>
              <a:rPr lang="en-US" dirty="0" err="1" smtClean="0"/>
              <a:t>pkt.f</a:t>
            </a:r>
            <a:endParaRPr lang="en-US" dirty="0" smtClean="0"/>
          </a:p>
        </p:txBody>
      </p:sp>
      <p:sp>
        <p:nvSpPr>
          <p:cNvPr id="28" name="TextBox 27"/>
          <p:cNvSpPr txBox="1"/>
          <p:nvPr/>
        </p:nvSpPr>
        <p:spPr>
          <a:xfrm>
            <a:off x="6893772" y="2121813"/>
            <a:ext cx="992772" cy="369332"/>
          </a:xfrm>
          <a:prstGeom prst="rect">
            <a:avLst/>
          </a:prstGeom>
          <a:noFill/>
        </p:spPr>
        <p:txBody>
          <a:bodyPr wrap="none" rtlCol="0">
            <a:spAutoFit/>
          </a:bodyPr>
          <a:lstStyle/>
          <a:p>
            <a:r>
              <a:rPr lang="en-US" dirty="0" smtClean="0"/>
              <a:t>constant</a:t>
            </a:r>
            <a:endParaRPr lang="en-US" dirty="0"/>
          </a:p>
        </p:txBody>
      </p:sp>
      <p:sp>
        <p:nvSpPr>
          <p:cNvPr id="30" name="TextBox 29"/>
          <p:cNvSpPr txBox="1"/>
          <p:nvPr/>
        </p:nvSpPr>
        <p:spPr>
          <a:xfrm>
            <a:off x="9524844" y="1812833"/>
            <a:ext cx="284052" cy="369332"/>
          </a:xfrm>
          <a:prstGeom prst="rect">
            <a:avLst/>
          </a:prstGeom>
          <a:noFill/>
        </p:spPr>
        <p:txBody>
          <a:bodyPr wrap="none" rtlCol="0">
            <a:spAutoFit/>
          </a:bodyPr>
          <a:lstStyle/>
          <a:p>
            <a:r>
              <a:rPr lang="en-US" dirty="0"/>
              <a:t>x</a:t>
            </a:r>
          </a:p>
        </p:txBody>
      </p:sp>
      <p:sp>
        <p:nvSpPr>
          <p:cNvPr id="31" name="TextBox 30"/>
          <p:cNvSpPr txBox="1"/>
          <p:nvPr/>
        </p:nvSpPr>
        <p:spPr>
          <a:xfrm>
            <a:off x="8270395" y="1712195"/>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34" name="Straight Arrow Connector 33"/>
          <p:cNvCxnSpPr>
            <a:stCxn id="6" idx="3"/>
          </p:cNvCxnSpPr>
          <p:nvPr/>
        </p:nvCxnSpPr>
        <p:spPr>
          <a:xfrm flipV="1">
            <a:off x="1334586" y="4153587"/>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p:cNvCxnSpPr>
          <p:nvPr/>
        </p:nvCxnSpPr>
        <p:spPr>
          <a:xfrm>
            <a:off x="1329994" y="4765080"/>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2962605" y="446151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7854350" y="1670680"/>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849758" y="2282173"/>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9028491" y="203536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4" name="Rounded Rectangle 53"/>
          <p:cNvSpPr/>
          <p:nvPr/>
        </p:nvSpPr>
        <p:spPr>
          <a:xfrm>
            <a:off x="6878532" y="3689079"/>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5" name="Rounded Rectangle 54"/>
          <p:cNvSpPr/>
          <p:nvPr/>
        </p:nvSpPr>
        <p:spPr>
          <a:xfrm>
            <a:off x="6883124" y="3077587"/>
            <a:ext cx="99277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6" name="Rounded Rectangle 55"/>
          <p:cNvSpPr/>
          <p:nvPr/>
        </p:nvSpPr>
        <p:spPr>
          <a:xfrm>
            <a:off x="10965905" y="4081515"/>
            <a:ext cx="284052"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57" name="Trapezoid 56"/>
          <p:cNvSpPr/>
          <p:nvPr/>
        </p:nvSpPr>
        <p:spPr>
          <a:xfrm rot="5400000">
            <a:off x="8102168" y="3346417"/>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76206" y="3185546"/>
            <a:ext cx="610232" cy="369332"/>
          </a:xfrm>
          <a:prstGeom prst="rect">
            <a:avLst/>
          </a:prstGeom>
          <a:noFill/>
        </p:spPr>
        <p:txBody>
          <a:bodyPr wrap="none" rtlCol="0">
            <a:spAutoFit/>
          </a:bodyPr>
          <a:lstStyle/>
          <a:p>
            <a:r>
              <a:rPr lang="en-US" dirty="0" err="1" smtClean="0"/>
              <a:t>pkt.f</a:t>
            </a:r>
            <a:endParaRPr lang="en-US" dirty="0" smtClean="0"/>
          </a:p>
        </p:txBody>
      </p:sp>
      <p:sp>
        <p:nvSpPr>
          <p:cNvPr id="59" name="TextBox 58"/>
          <p:cNvSpPr txBox="1"/>
          <p:nvPr/>
        </p:nvSpPr>
        <p:spPr>
          <a:xfrm>
            <a:off x="6918896" y="3775531"/>
            <a:ext cx="992772" cy="369332"/>
          </a:xfrm>
          <a:prstGeom prst="rect">
            <a:avLst/>
          </a:prstGeom>
          <a:noFill/>
        </p:spPr>
        <p:txBody>
          <a:bodyPr wrap="none" rtlCol="0">
            <a:spAutoFit/>
          </a:bodyPr>
          <a:lstStyle/>
          <a:p>
            <a:r>
              <a:rPr lang="en-US" dirty="0" smtClean="0"/>
              <a:t>constant</a:t>
            </a:r>
            <a:endParaRPr lang="en-US" dirty="0"/>
          </a:p>
        </p:txBody>
      </p:sp>
      <p:sp>
        <p:nvSpPr>
          <p:cNvPr id="60" name="TextBox 59"/>
          <p:cNvSpPr txBox="1"/>
          <p:nvPr/>
        </p:nvSpPr>
        <p:spPr>
          <a:xfrm>
            <a:off x="10965905" y="4153587"/>
            <a:ext cx="284052" cy="369332"/>
          </a:xfrm>
          <a:prstGeom prst="rect">
            <a:avLst/>
          </a:prstGeom>
          <a:noFill/>
        </p:spPr>
        <p:txBody>
          <a:bodyPr wrap="none" rtlCol="0">
            <a:spAutoFit/>
          </a:bodyPr>
          <a:lstStyle/>
          <a:p>
            <a:r>
              <a:rPr lang="en-US" dirty="0"/>
              <a:t>x</a:t>
            </a:r>
          </a:p>
        </p:txBody>
      </p:sp>
      <p:sp>
        <p:nvSpPr>
          <p:cNvPr id="61" name="TextBox 60"/>
          <p:cNvSpPr txBox="1"/>
          <p:nvPr/>
        </p:nvSpPr>
        <p:spPr>
          <a:xfrm>
            <a:off x="8295519" y="3365913"/>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62" name="Straight Arrow Connector 61"/>
          <p:cNvCxnSpPr/>
          <p:nvPr/>
        </p:nvCxnSpPr>
        <p:spPr>
          <a:xfrm flipV="1">
            <a:off x="7879474" y="3324398"/>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7874882" y="3935891"/>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9053615" y="3689079"/>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p:cNvSpPr/>
          <p:nvPr/>
        </p:nvSpPr>
        <p:spPr>
          <a:xfrm>
            <a:off x="7570298" y="5133825"/>
            <a:ext cx="303436"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6" name="Rounded Rectangle 65"/>
          <p:cNvSpPr/>
          <p:nvPr/>
        </p:nvSpPr>
        <p:spPr>
          <a:xfrm>
            <a:off x="7561480" y="4522333"/>
            <a:ext cx="316845" cy="533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67" name="Trapezoid 66"/>
          <p:cNvSpPr/>
          <p:nvPr/>
        </p:nvSpPr>
        <p:spPr>
          <a:xfrm rot="5400000">
            <a:off x="8104598" y="4791163"/>
            <a:ext cx="1143000" cy="609600"/>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7570298" y="4664170"/>
            <a:ext cx="284052" cy="369332"/>
          </a:xfrm>
          <a:prstGeom prst="rect">
            <a:avLst/>
          </a:prstGeom>
          <a:noFill/>
        </p:spPr>
        <p:txBody>
          <a:bodyPr wrap="none" rtlCol="0">
            <a:spAutoFit/>
          </a:bodyPr>
          <a:lstStyle/>
          <a:p>
            <a:r>
              <a:rPr lang="en-US" dirty="0" smtClean="0"/>
              <a:t>x</a:t>
            </a:r>
          </a:p>
        </p:txBody>
      </p:sp>
      <p:sp>
        <p:nvSpPr>
          <p:cNvPr id="69" name="TextBox 68"/>
          <p:cNvSpPr txBox="1"/>
          <p:nvPr/>
        </p:nvSpPr>
        <p:spPr>
          <a:xfrm>
            <a:off x="7561481" y="5272324"/>
            <a:ext cx="301686" cy="369332"/>
          </a:xfrm>
          <a:prstGeom prst="rect">
            <a:avLst/>
          </a:prstGeom>
          <a:noFill/>
        </p:spPr>
        <p:txBody>
          <a:bodyPr wrap="none" rtlCol="0">
            <a:spAutoFit/>
          </a:bodyPr>
          <a:lstStyle/>
          <a:p>
            <a:r>
              <a:rPr lang="en-US" dirty="0" smtClean="0"/>
              <a:t>0</a:t>
            </a:r>
            <a:endParaRPr lang="en-US" dirty="0"/>
          </a:p>
        </p:txBody>
      </p:sp>
      <p:sp>
        <p:nvSpPr>
          <p:cNvPr id="70" name="TextBox 69"/>
          <p:cNvSpPr txBox="1"/>
          <p:nvPr/>
        </p:nvSpPr>
        <p:spPr>
          <a:xfrm>
            <a:off x="8297949" y="4810659"/>
            <a:ext cx="756297" cy="646331"/>
          </a:xfrm>
          <a:prstGeom prst="rect">
            <a:avLst/>
          </a:prstGeom>
          <a:noFill/>
        </p:spPr>
        <p:txBody>
          <a:bodyPr wrap="none" rtlCol="0">
            <a:spAutoFit/>
          </a:bodyPr>
          <a:lstStyle/>
          <a:p>
            <a:r>
              <a:rPr lang="en-US" dirty="0" smtClean="0"/>
              <a:t>2-to-1</a:t>
            </a:r>
          </a:p>
          <a:p>
            <a:r>
              <a:rPr lang="en-US" dirty="0" smtClean="0"/>
              <a:t>Mux</a:t>
            </a:r>
            <a:endParaRPr lang="en-US" dirty="0"/>
          </a:p>
        </p:txBody>
      </p:sp>
      <p:cxnSp>
        <p:nvCxnSpPr>
          <p:cNvPr id="71" name="Straight Arrow Connector 70"/>
          <p:cNvCxnSpPr/>
          <p:nvPr/>
        </p:nvCxnSpPr>
        <p:spPr>
          <a:xfrm flipV="1">
            <a:off x="7881904" y="4769144"/>
            <a:ext cx="48903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7877312" y="5380637"/>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9056045" y="5133825"/>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p:cNvSpPr/>
          <p:nvPr/>
        </p:nvSpPr>
        <p:spPr>
          <a:xfrm>
            <a:off x="9553746" y="3626910"/>
            <a:ext cx="765749" cy="18300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adugi" panose="020B0502040204020203" pitchFamily="34" charset="0"/>
            </a:endParaRPr>
          </a:p>
        </p:txBody>
      </p:sp>
      <p:sp>
        <p:nvSpPr>
          <p:cNvPr id="75" name="TextBox 74"/>
          <p:cNvSpPr txBox="1"/>
          <p:nvPr/>
        </p:nvSpPr>
        <p:spPr>
          <a:xfrm>
            <a:off x="9594110" y="4330236"/>
            <a:ext cx="756938" cy="369332"/>
          </a:xfrm>
          <a:prstGeom prst="rect">
            <a:avLst/>
          </a:prstGeom>
          <a:noFill/>
        </p:spPr>
        <p:txBody>
          <a:bodyPr wrap="none" rtlCol="0">
            <a:spAutoFit/>
          </a:bodyPr>
          <a:lstStyle/>
          <a:p>
            <a:r>
              <a:rPr lang="en-US" dirty="0" smtClean="0"/>
              <a:t>Adder</a:t>
            </a:r>
            <a:endParaRPr lang="en-US" dirty="0"/>
          </a:p>
        </p:txBody>
      </p:sp>
      <p:cxnSp>
        <p:nvCxnSpPr>
          <p:cNvPr id="76" name="Straight Arrow Connector 75"/>
          <p:cNvCxnSpPr/>
          <p:nvPr/>
        </p:nvCxnSpPr>
        <p:spPr>
          <a:xfrm>
            <a:off x="10469552" y="4407642"/>
            <a:ext cx="49635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344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switches pipelined?</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12297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Performance requirements at line rate</a:t>
            </a:r>
            <a:endParaRPr lang="en-US" dirty="0">
              <a:latin typeface="Gadugi" panose="020B0502040204020203" pitchFamily="34" charset="0"/>
            </a:endParaRPr>
          </a:p>
        </p:txBody>
      </p:sp>
      <p:sp>
        <p:nvSpPr>
          <p:cNvPr id="3" name="Content Placeholder 2"/>
          <p:cNvSpPr>
            <a:spLocks noGrp="1"/>
          </p:cNvSpPr>
          <p:nvPr>
            <p:ph idx="1"/>
          </p:nvPr>
        </p:nvSpPr>
        <p:spPr>
          <a:xfrm>
            <a:off x="838200" y="1825625"/>
            <a:ext cx="10972800" cy="4351338"/>
          </a:xfrm>
        </p:spPr>
        <p:txBody>
          <a:bodyPr/>
          <a:lstStyle/>
          <a:p>
            <a:r>
              <a:rPr lang="en-US" dirty="0" smtClean="0">
                <a:latin typeface="Gadugi" panose="020B0502040204020203" pitchFamily="34" charset="0"/>
              </a:rPr>
              <a:t>Aggregate capacity ~ 1 </a:t>
            </a:r>
            <a:r>
              <a:rPr lang="en-US" dirty="0" err="1" smtClean="0">
                <a:latin typeface="Gadugi" panose="020B0502040204020203" pitchFamily="34" charset="0"/>
              </a:rPr>
              <a:t>Tbit</a:t>
            </a:r>
            <a:r>
              <a:rPr lang="en-US" dirty="0" smtClean="0">
                <a:latin typeface="Gadugi" panose="020B0502040204020203" pitchFamily="34" charset="0"/>
              </a:rPr>
              <a:t>/s</a:t>
            </a:r>
          </a:p>
          <a:p>
            <a:endParaRPr lang="en-US" dirty="0" smtClean="0">
              <a:latin typeface="Gadugi" panose="020B0502040204020203" pitchFamily="34" charset="0"/>
            </a:endParaRPr>
          </a:p>
          <a:p>
            <a:r>
              <a:rPr lang="en-US" dirty="0">
                <a:latin typeface="Gadugi" panose="020B0502040204020203" pitchFamily="34" charset="0"/>
              </a:rPr>
              <a:t>P</a:t>
            </a:r>
            <a:r>
              <a:rPr lang="en-US" dirty="0" smtClean="0">
                <a:latin typeface="Gadugi" panose="020B0502040204020203" pitchFamily="34" charset="0"/>
              </a:rPr>
              <a:t>acket size ~ 1000 bits</a:t>
            </a:r>
          </a:p>
          <a:p>
            <a:endParaRPr lang="en-US" dirty="0">
              <a:latin typeface="Gadugi" panose="020B0502040204020203" pitchFamily="34" charset="0"/>
            </a:endParaRPr>
          </a:p>
          <a:p>
            <a:r>
              <a:rPr lang="en-US" dirty="0" smtClean="0">
                <a:latin typeface="Gadugi" panose="020B0502040204020203" pitchFamily="34" charset="0"/>
              </a:rPr>
              <a:t>10 operations per packet: routing, access control (ACL), tunnels, …</a:t>
            </a:r>
          </a:p>
        </p:txBody>
      </p:sp>
      <p:sp>
        <p:nvSpPr>
          <p:cNvPr id="5" name="Rounded Rectangle 4"/>
          <p:cNvSpPr/>
          <p:nvPr/>
        </p:nvSpPr>
        <p:spPr>
          <a:xfrm>
            <a:off x="1238250" y="4876800"/>
            <a:ext cx="97155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Need to process 1 billion </a:t>
            </a:r>
            <a:r>
              <a:rPr lang="en-US" sz="3200" dirty="0" err="1" smtClean="0"/>
              <a:t>pkts</a:t>
            </a:r>
            <a:r>
              <a:rPr lang="en-US" sz="3200" dirty="0" smtClean="0"/>
              <a:t>/s, 10 ops per packet</a:t>
            </a:r>
            <a:endParaRPr lang="en-US" sz="3200" dirty="0"/>
          </a:p>
        </p:txBody>
      </p:sp>
    </p:spTree>
    <p:extLst>
      <p:ext uri="{BB962C8B-B14F-4D97-AF65-F5344CB8AC3E}">
        <p14:creationId xmlns:p14="http://schemas.microsoft.com/office/powerpoint/2010/main" val="8228874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 name="Down Arrow 141"/>
          <p:cNvSpPr/>
          <p:nvPr/>
        </p:nvSpPr>
        <p:spPr>
          <a:xfrm>
            <a:off x="5753100" y="3505201"/>
            <a:ext cx="533400" cy="533399"/>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Gadugi" panose="020B0502040204020203" pitchFamily="34" charset="0"/>
              </a:rPr>
              <a:t>Single processor architecture</a:t>
            </a:r>
            <a:endParaRPr lang="en-US" dirty="0">
              <a:latin typeface="Gadugi" panose="020B0502040204020203" pitchFamily="34" charset="0"/>
            </a:endParaRPr>
          </a:p>
        </p:txBody>
      </p:sp>
      <p:sp>
        <p:nvSpPr>
          <p:cNvPr id="4" name="Rounded Rectangle 3"/>
          <p:cNvSpPr/>
          <p:nvPr/>
        </p:nvSpPr>
        <p:spPr>
          <a:xfrm>
            <a:off x="4914900" y="4152900"/>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71" name="TextBox 70"/>
          <p:cNvSpPr txBox="1"/>
          <p:nvPr/>
        </p:nvSpPr>
        <p:spPr>
          <a:xfrm>
            <a:off x="5244099" y="6403333"/>
            <a:ext cx="1820819" cy="369332"/>
          </a:xfrm>
          <a:prstGeom prst="rect">
            <a:avLst/>
          </a:prstGeom>
          <a:noFill/>
        </p:spPr>
        <p:txBody>
          <a:bodyPr wrap="none" rtlCol="0">
            <a:spAutoFit/>
          </a:bodyPr>
          <a:lstStyle/>
          <a:p>
            <a:r>
              <a:rPr lang="en-US" dirty="0" smtClean="0"/>
              <a:t>10 GHz processor</a:t>
            </a:r>
            <a:endParaRPr lang="en-US" dirty="0"/>
          </a:p>
        </p:txBody>
      </p:sp>
      <p:cxnSp>
        <p:nvCxnSpPr>
          <p:cNvPr id="74" name="Straight Arrow Connector 73"/>
          <p:cNvCxnSpPr/>
          <p:nvPr/>
        </p:nvCxnSpPr>
        <p:spPr>
          <a:xfrm>
            <a:off x="3390900" y="5257800"/>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96395" y="4888468"/>
            <a:ext cx="950901" cy="369332"/>
          </a:xfrm>
          <a:prstGeom prst="rect">
            <a:avLst/>
          </a:prstGeom>
          <a:noFill/>
        </p:spPr>
        <p:txBody>
          <a:bodyPr wrap="none" rtlCol="0">
            <a:spAutoFit/>
          </a:bodyPr>
          <a:lstStyle/>
          <a:p>
            <a:r>
              <a:rPr lang="en-US" dirty="0" smtClean="0">
                <a:latin typeface="Gadugi" panose="020B0502040204020203" pitchFamily="34" charset="0"/>
              </a:rPr>
              <a:t>Packets</a:t>
            </a:r>
            <a:endParaRPr lang="en-US" dirty="0">
              <a:latin typeface="Gadugi" panose="020B0502040204020203" pitchFamily="34" charset="0"/>
            </a:endParaRPr>
          </a:p>
        </p:txBody>
      </p:sp>
      <p:grpSp>
        <p:nvGrpSpPr>
          <p:cNvPr id="114" name="Group 113"/>
          <p:cNvGrpSpPr/>
          <p:nvPr/>
        </p:nvGrpSpPr>
        <p:grpSpPr>
          <a:xfrm>
            <a:off x="5372100" y="1638300"/>
            <a:ext cx="1310557" cy="1828800"/>
            <a:chOff x="1780113" y="3029339"/>
            <a:chExt cx="1310557" cy="2761861"/>
          </a:xfrm>
        </p:grpSpPr>
        <p:sp>
          <p:nvSpPr>
            <p:cNvPr id="115" name="Rectangle 114"/>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16" name="Group 115"/>
            <p:cNvGrpSpPr/>
            <p:nvPr/>
          </p:nvGrpSpPr>
          <p:grpSpPr>
            <a:xfrm>
              <a:off x="1889935" y="3530971"/>
              <a:ext cx="981004" cy="1917329"/>
              <a:chOff x="1905000" y="3378571"/>
              <a:chExt cx="981004" cy="1917329"/>
            </a:xfrm>
          </p:grpSpPr>
          <p:grpSp>
            <p:nvGrpSpPr>
              <p:cNvPr id="118" name="Group 117"/>
              <p:cNvGrpSpPr/>
              <p:nvPr/>
            </p:nvGrpSpPr>
            <p:grpSpPr>
              <a:xfrm>
                <a:off x="1905000" y="3378571"/>
                <a:ext cx="981004" cy="234942"/>
                <a:chOff x="3717645" y="1687844"/>
                <a:chExt cx="981004" cy="234942"/>
              </a:xfrm>
            </p:grpSpPr>
            <p:sp>
              <p:nvSpPr>
                <p:cNvPr id="139" name="Rectangle 13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40" name="Trapezoid 13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41" name="Straight Connector 140"/>
                <p:cNvCxnSpPr>
                  <a:stCxn id="139" idx="3"/>
                  <a:endCxn id="14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9" name="Group 118"/>
              <p:cNvGrpSpPr/>
              <p:nvPr/>
            </p:nvGrpSpPr>
            <p:grpSpPr>
              <a:xfrm>
                <a:off x="1905000" y="3709142"/>
                <a:ext cx="981004" cy="234942"/>
                <a:chOff x="3717645" y="1687844"/>
                <a:chExt cx="981004" cy="234942"/>
              </a:xfrm>
            </p:grpSpPr>
            <p:sp>
              <p:nvSpPr>
                <p:cNvPr id="136" name="Rectangle 13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7" name="Trapezoid 13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8" name="Straight Connector 137"/>
                <p:cNvCxnSpPr>
                  <a:stCxn id="136" idx="3"/>
                  <a:endCxn id="13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0" name="Group 119"/>
              <p:cNvGrpSpPr/>
              <p:nvPr/>
            </p:nvGrpSpPr>
            <p:grpSpPr>
              <a:xfrm>
                <a:off x="1905000" y="4038600"/>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1" name="Group 120"/>
              <p:cNvGrpSpPr/>
              <p:nvPr/>
            </p:nvGrpSpPr>
            <p:grpSpPr>
              <a:xfrm>
                <a:off x="1905000" y="4381500"/>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1905000" y="4712071"/>
                <a:ext cx="981004" cy="234942"/>
                <a:chOff x="3717645" y="1687844"/>
                <a:chExt cx="981004" cy="234942"/>
              </a:xfrm>
            </p:grpSpPr>
            <p:sp>
              <p:nvSpPr>
                <p:cNvPr id="127" name="Rectangle 12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8" name="Trapezoid 12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9" name="Straight Connector 128"/>
                <p:cNvCxnSpPr>
                  <a:stCxn id="127" idx="3"/>
                  <a:endCxn id="12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23" name="Group 122"/>
              <p:cNvGrpSpPr/>
              <p:nvPr/>
            </p:nvGrpSpPr>
            <p:grpSpPr>
              <a:xfrm>
                <a:off x="1905000" y="5060958"/>
                <a:ext cx="981004" cy="234942"/>
                <a:chOff x="3717645" y="1687844"/>
                <a:chExt cx="981004" cy="234942"/>
              </a:xfrm>
            </p:grpSpPr>
            <p:sp>
              <p:nvSpPr>
                <p:cNvPr id="124" name="Rectangle 12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25" name="Trapezoid 12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26" name="Straight Connector 125"/>
                <p:cNvCxnSpPr>
                  <a:stCxn id="124" idx="3"/>
                  <a:endCxn id="12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17" name="TextBox 116"/>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37" name="Rounded Rectangle 36"/>
          <p:cNvSpPr/>
          <p:nvPr/>
        </p:nvSpPr>
        <p:spPr>
          <a:xfrm>
            <a:off x="2933700" y="3581400"/>
            <a:ext cx="63246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smtClean="0"/>
              <a:t>Can’t build a 10 GHz processor!</a:t>
            </a:r>
            <a:endParaRPr lang="en-US" sz="3200" dirty="0"/>
          </a:p>
        </p:txBody>
      </p:sp>
    </p:spTree>
    <p:extLst>
      <p:ext uri="{BB962C8B-B14F-4D97-AF65-F5344CB8AC3E}">
        <p14:creationId xmlns:p14="http://schemas.microsoft.com/office/powerpoint/2010/main" val="2492640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7" name="Down Arrow 26"/>
          <p:cNvSpPr/>
          <p:nvPr/>
        </p:nvSpPr>
        <p:spPr>
          <a:xfrm rot="18563448">
            <a:off x="6992167" y="2313044"/>
            <a:ext cx="533400" cy="150794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0" name="Down Arrow 29"/>
          <p:cNvSpPr/>
          <p:nvPr/>
        </p:nvSpPr>
        <p:spPr>
          <a:xfrm rot="4148830">
            <a:off x="3137080" y="588312"/>
            <a:ext cx="533400" cy="4282935"/>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3" name="Down Arrow 32"/>
          <p:cNvSpPr/>
          <p:nvPr/>
        </p:nvSpPr>
        <p:spPr>
          <a:xfrm rot="3539565">
            <a:off x="4399469" y="2270391"/>
            <a:ext cx="533400" cy="165305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37" name="Oval 36"/>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7273253">
            <a:off x="8483756" y="516661"/>
            <a:ext cx="533400" cy="438979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endCxn id="32" idx="3"/>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26" idx="1"/>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52" name="Group 51"/>
          <p:cNvGrpSpPr/>
          <p:nvPr/>
        </p:nvGrpSpPr>
        <p:grpSpPr>
          <a:xfrm>
            <a:off x="5372100" y="1371600"/>
            <a:ext cx="1310557" cy="1828800"/>
            <a:chOff x="1780113" y="3029339"/>
            <a:chExt cx="1310557" cy="2761861"/>
          </a:xfrm>
        </p:grpSpPr>
        <p:sp>
          <p:nvSpPr>
            <p:cNvPr id="54" name="Rectangle 53"/>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55" name="Group 54"/>
            <p:cNvGrpSpPr/>
            <p:nvPr/>
          </p:nvGrpSpPr>
          <p:grpSpPr>
            <a:xfrm>
              <a:off x="1889935" y="3530971"/>
              <a:ext cx="981004" cy="1917329"/>
              <a:chOff x="1905000" y="3378571"/>
              <a:chExt cx="981004" cy="1917329"/>
            </a:xfrm>
          </p:grpSpPr>
          <p:grpSp>
            <p:nvGrpSpPr>
              <p:cNvPr id="57" name="Group 56"/>
              <p:cNvGrpSpPr/>
              <p:nvPr/>
            </p:nvGrpSpPr>
            <p:grpSpPr>
              <a:xfrm>
                <a:off x="1905000" y="3378571"/>
                <a:ext cx="981004" cy="234942"/>
                <a:chOff x="3717645" y="1687844"/>
                <a:chExt cx="981004" cy="234942"/>
              </a:xfrm>
            </p:grpSpPr>
            <p:sp>
              <p:nvSpPr>
                <p:cNvPr id="106" name="Rectangle 1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07" name="Trapezoid 1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08" name="Straight Connector 107"/>
                <p:cNvCxnSpPr>
                  <a:stCxn id="106" idx="3"/>
                  <a:endCxn id="1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905000" y="3709142"/>
                <a:ext cx="981004" cy="234942"/>
                <a:chOff x="3717645" y="1687844"/>
                <a:chExt cx="981004" cy="234942"/>
              </a:xfrm>
            </p:grpSpPr>
            <p:sp>
              <p:nvSpPr>
                <p:cNvPr id="103" name="Rectangle 1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04" name="Trapezoid 1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05" name="Straight Connector 104"/>
                <p:cNvCxnSpPr>
                  <a:stCxn id="103" idx="3"/>
                  <a:endCxn id="1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59" name="Group 58"/>
              <p:cNvGrpSpPr/>
              <p:nvPr/>
            </p:nvGrpSpPr>
            <p:grpSpPr>
              <a:xfrm>
                <a:off x="1905000" y="4038600"/>
                <a:ext cx="981004" cy="234942"/>
                <a:chOff x="3717645" y="1687844"/>
                <a:chExt cx="981004" cy="234942"/>
              </a:xfrm>
            </p:grpSpPr>
            <p:sp>
              <p:nvSpPr>
                <p:cNvPr id="72" name="Rectangle 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3" name="Trapezoid 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4" name="Straight Connector 73"/>
                <p:cNvCxnSpPr>
                  <a:stCxn id="72" idx="3"/>
                  <a:endCxn id="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1905000" y="4381500"/>
                <a:ext cx="981004" cy="234942"/>
                <a:chOff x="3717645" y="1687844"/>
                <a:chExt cx="981004" cy="234942"/>
              </a:xfrm>
            </p:grpSpPr>
            <p:sp>
              <p:nvSpPr>
                <p:cNvPr id="69" name="Rectangle 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70" name="Trapezoid 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71" name="Straight Connector 70"/>
                <p:cNvCxnSpPr>
                  <a:stCxn id="69" idx="3"/>
                  <a:endCxn id="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1" name="Group 60"/>
              <p:cNvGrpSpPr/>
              <p:nvPr/>
            </p:nvGrpSpPr>
            <p:grpSpPr>
              <a:xfrm>
                <a:off x="1905000" y="4712071"/>
                <a:ext cx="981004" cy="234942"/>
                <a:chOff x="3717645" y="1687844"/>
                <a:chExt cx="981004" cy="234942"/>
              </a:xfrm>
            </p:grpSpPr>
            <p:sp>
              <p:nvSpPr>
                <p:cNvPr id="66" name="Rectangle 6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7" name="Trapezoid 6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8" name="Straight Connector 67"/>
                <p:cNvCxnSpPr>
                  <a:stCxn id="66" idx="3"/>
                  <a:endCxn id="6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62" name="Group 61"/>
              <p:cNvGrpSpPr/>
              <p:nvPr/>
            </p:nvGrpSpPr>
            <p:grpSpPr>
              <a:xfrm>
                <a:off x="1905000" y="5060958"/>
                <a:ext cx="981004" cy="234942"/>
                <a:chOff x="3717645" y="1687844"/>
                <a:chExt cx="981004" cy="234942"/>
              </a:xfrm>
            </p:grpSpPr>
            <p:sp>
              <p:nvSpPr>
                <p:cNvPr id="63" name="Rectangle 6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64" name="Trapezoid 6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65" name="Straight Connector 64"/>
                <p:cNvCxnSpPr>
                  <a:stCxn id="63" idx="3"/>
                  <a:endCxn id="6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56" name="TextBox 55"/>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Tree>
    <p:extLst>
      <p:ext uri="{BB962C8B-B14F-4D97-AF65-F5344CB8AC3E}">
        <p14:creationId xmlns:p14="http://schemas.microsoft.com/office/powerpoint/2010/main" val="364754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Packet-parallel architecture</a:t>
            </a:r>
            <a:endParaRPr lang="en-US" dirty="0">
              <a:latin typeface="Gadugi" panose="020B0502040204020203" pitchFamily="34" charset="0"/>
            </a:endParaRPr>
          </a:p>
        </p:txBody>
      </p:sp>
      <p:sp>
        <p:nvSpPr>
          <p:cNvPr id="5" name="Rounded Rectangle 4"/>
          <p:cNvSpPr/>
          <p:nvPr/>
        </p:nvSpPr>
        <p:spPr>
          <a:xfrm>
            <a:off x="701320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26" name="TextBox 25"/>
          <p:cNvSpPr txBox="1"/>
          <p:nvPr/>
        </p:nvSpPr>
        <p:spPr>
          <a:xfrm>
            <a:off x="7342403" y="5811395"/>
            <a:ext cx="1703800" cy="369332"/>
          </a:xfrm>
          <a:prstGeom prst="rect">
            <a:avLst/>
          </a:prstGeom>
          <a:noFill/>
        </p:spPr>
        <p:txBody>
          <a:bodyPr wrap="none" rtlCol="0">
            <a:spAutoFit/>
          </a:bodyPr>
          <a:lstStyle/>
          <a:p>
            <a:r>
              <a:rPr lang="en-US" dirty="0" smtClean="0"/>
              <a:t>1 GHz processor</a:t>
            </a:r>
            <a:endParaRPr lang="en-US" dirty="0"/>
          </a:p>
        </p:txBody>
      </p:sp>
      <p:sp>
        <p:nvSpPr>
          <p:cNvPr id="28" name="Rounded Rectangle 27"/>
          <p:cNvSpPr/>
          <p:nvPr/>
        </p:nvSpPr>
        <p:spPr>
          <a:xfrm>
            <a:off x="48054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p>
        </p:txBody>
      </p:sp>
      <p:sp>
        <p:nvSpPr>
          <p:cNvPr id="29" name="TextBox 28"/>
          <p:cNvSpPr txBox="1"/>
          <p:nvPr/>
        </p:nvSpPr>
        <p:spPr>
          <a:xfrm>
            <a:off x="809744" y="5811395"/>
            <a:ext cx="1703800" cy="369332"/>
          </a:xfrm>
          <a:prstGeom prst="rect">
            <a:avLst/>
          </a:prstGeom>
          <a:noFill/>
        </p:spPr>
        <p:txBody>
          <a:bodyPr wrap="none" rtlCol="0">
            <a:spAutoFit/>
          </a:bodyPr>
          <a:lstStyle/>
          <a:p>
            <a:r>
              <a:rPr lang="en-US" dirty="0" smtClean="0"/>
              <a:t>1 GHz processor</a:t>
            </a:r>
            <a:endParaRPr lang="en-US" dirty="0"/>
          </a:p>
        </p:txBody>
      </p:sp>
      <p:sp>
        <p:nvSpPr>
          <p:cNvPr id="31" name="Rounded Rectangle 30"/>
          <p:cNvSpPr/>
          <p:nvPr/>
        </p:nvSpPr>
        <p:spPr>
          <a:xfrm>
            <a:off x="3020825"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2" name="TextBox 31"/>
          <p:cNvSpPr txBox="1"/>
          <p:nvPr/>
        </p:nvSpPr>
        <p:spPr>
          <a:xfrm>
            <a:off x="3350024" y="5811395"/>
            <a:ext cx="1703800" cy="369332"/>
          </a:xfrm>
          <a:prstGeom prst="rect">
            <a:avLst/>
          </a:prstGeom>
          <a:noFill/>
        </p:spPr>
        <p:txBody>
          <a:bodyPr wrap="none" rtlCol="0">
            <a:spAutoFit/>
          </a:bodyPr>
          <a:lstStyle/>
          <a:p>
            <a:r>
              <a:rPr lang="en-US" dirty="0" smtClean="0"/>
              <a:t>1 GHz processor</a:t>
            </a:r>
            <a:endParaRPr lang="en-US" dirty="0"/>
          </a:p>
        </p:txBody>
      </p:sp>
      <p:sp>
        <p:nvSpPr>
          <p:cNvPr id="34" name="Rounded Rectangle 33"/>
          <p:cNvSpPr/>
          <p:nvPr/>
        </p:nvSpPr>
        <p:spPr>
          <a:xfrm>
            <a:off x="9554694" y="3560962"/>
            <a:ext cx="2286000" cy="2133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latin typeface="Gadugi" panose="020B0502040204020203" pitchFamily="34" charset="0"/>
            </a:endParaRPr>
          </a:p>
          <a:p>
            <a:r>
              <a:rPr lang="en-US" dirty="0" smtClean="0">
                <a:latin typeface="Gadugi" panose="020B0502040204020203" pitchFamily="34" charset="0"/>
              </a:rPr>
              <a:t>1: route lookup</a:t>
            </a:r>
          </a:p>
          <a:p>
            <a:r>
              <a:rPr lang="en-US" dirty="0" smtClean="0">
                <a:latin typeface="Gadugi" panose="020B0502040204020203" pitchFamily="34" charset="0"/>
              </a:rPr>
              <a:t>2: ACL lookup</a:t>
            </a:r>
          </a:p>
          <a:p>
            <a:r>
              <a:rPr lang="en-US" dirty="0" smtClean="0">
                <a:latin typeface="Gadugi" panose="020B0502040204020203" pitchFamily="34" charset="0"/>
              </a:rPr>
              <a:t>3: tunnel lookup</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a:t>
            </a:r>
          </a:p>
          <a:p>
            <a:r>
              <a:rPr lang="en-US" dirty="0" smtClean="0">
                <a:latin typeface="Gadugi" panose="020B0502040204020203" pitchFamily="34" charset="0"/>
              </a:rPr>
              <a:t>10: …</a:t>
            </a:r>
          </a:p>
          <a:p>
            <a:pPr marL="342900" indent="-342900" algn="ctr">
              <a:buAutoNum type="arabicPeriod"/>
            </a:pPr>
            <a:endParaRPr lang="en-US" dirty="0" smtClean="0">
              <a:latin typeface="Gadugi" panose="020B0502040204020203" pitchFamily="34" charset="0"/>
            </a:endParaRPr>
          </a:p>
        </p:txBody>
      </p:sp>
      <p:sp>
        <p:nvSpPr>
          <p:cNvPr id="35" name="TextBox 34"/>
          <p:cNvSpPr txBox="1"/>
          <p:nvPr/>
        </p:nvSpPr>
        <p:spPr>
          <a:xfrm>
            <a:off x="9883893" y="5811395"/>
            <a:ext cx="1703800" cy="369332"/>
          </a:xfrm>
          <a:prstGeom prst="rect">
            <a:avLst/>
          </a:prstGeom>
          <a:noFill/>
        </p:spPr>
        <p:txBody>
          <a:bodyPr wrap="none" rtlCol="0">
            <a:spAutoFit/>
          </a:bodyPr>
          <a:lstStyle/>
          <a:p>
            <a:r>
              <a:rPr lang="en-US" dirty="0" smtClean="0"/>
              <a:t>1 GHz processor</a:t>
            </a:r>
            <a:endParaRPr lang="en-US" dirty="0"/>
          </a:p>
        </p:txBody>
      </p:sp>
      <p:sp>
        <p:nvSpPr>
          <p:cNvPr id="43" name="TextBox 42"/>
          <p:cNvSpPr txBox="1"/>
          <p:nvPr/>
        </p:nvSpPr>
        <p:spPr>
          <a:xfrm>
            <a:off x="5741545" y="6457832"/>
            <a:ext cx="884409" cy="369332"/>
          </a:xfrm>
          <a:prstGeom prst="rect">
            <a:avLst/>
          </a:prstGeom>
          <a:noFill/>
        </p:spPr>
        <p:txBody>
          <a:bodyPr wrap="none" rtlCol="0">
            <a:spAutoFit/>
          </a:bodyPr>
          <a:lstStyle/>
          <a:p>
            <a:r>
              <a:rPr lang="en-US" dirty="0" smtClean="0"/>
              <a:t>Packets</a:t>
            </a:r>
            <a:endParaRPr lang="en-US" dirty="0"/>
          </a:p>
        </p:txBody>
      </p:sp>
      <p:cxnSp>
        <p:nvCxnSpPr>
          <p:cNvPr id="46" name="Straight Arrow Connector 45"/>
          <p:cNvCxnSpPr>
            <a:stCxn id="43" idx="1"/>
          </p:cNvCxnSpPr>
          <p:nvPr/>
        </p:nvCxnSpPr>
        <p:spPr>
          <a:xfrm flipH="1" flipV="1">
            <a:off x="2469358" y="6144436"/>
            <a:ext cx="3272187" cy="498062"/>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35" idx="1"/>
          </p:cNvCxnSpPr>
          <p:nvPr/>
        </p:nvCxnSpPr>
        <p:spPr>
          <a:xfrm flipV="1">
            <a:off x="6625954" y="5996061"/>
            <a:ext cx="3257939" cy="646437"/>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10" name="Down Arrow 109"/>
          <p:cNvSpPr/>
          <p:nvPr/>
        </p:nvSpPr>
        <p:spPr>
          <a:xfrm rot="10800000" flipV="1">
            <a:off x="1267802" y="326465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Down Arrow 110"/>
          <p:cNvSpPr/>
          <p:nvPr/>
        </p:nvSpPr>
        <p:spPr>
          <a:xfrm rot="10800000" flipV="1">
            <a:off x="3883884" y="3262241"/>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Down Arrow 111"/>
          <p:cNvSpPr/>
          <p:nvPr/>
        </p:nvSpPr>
        <p:spPr>
          <a:xfrm rot="10800000" flipV="1">
            <a:off x="7832891" y="3262019"/>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Down Arrow 112"/>
          <p:cNvSpPr/>
          <p:nvPr/>
        </p:nvSpPr>
        <p:spPr>
          <a:xfrm rot="10800000" flipV="1">
            <a:off x="10477500" y="3231750"/>
            <a:ext cx="533400" cy="28757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flipH="1" flipV="1">
            <a:off x="5548555" y="461540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flipH="1" flipV="1">
            <a:off x="6069646" y="4615402"/>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flipH="1" flipV="1">
            <a:off x="6590299" y="4625879"/>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5053824" y="5996061"/>
            <a:ext cx="967114"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V="1">
            <a:off x="6379184" y="5996061"/>
            <a:ext cx="963219" cy="557139"/>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231" name="Group 230"/>
          <p:cNvGrpSpPr/>
          <p:nvPr/>
        </p:nvGrpSpPr>
        <p:grpSpPr>
          <a:xfrm>
            <a:off x="879223" y="1292679"/>
            <a:ext cx="1310557" cy="1828800"/>
            <a:chOff x="1780113" y="3029339"/>
            <a:chExt cx="1310557" cy="2761861"/>
          </a:xfrm>
        </p:grpSpPr>
        <p:sp>
          <p:nvSpPr>
            <p:cNvPr id="232" name="Rectangle 231"/>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33" name="Group 232"/>
            <p:cNvGrpSpPr/>
            <p:nvPr/>
          </p:nvGrpSpPr>
          <p:grpSpPr>
            <a:xfrm>
              <a:off x="1889935" y="3530971"/>
              <a:ext cx="981004" cy="1917329"/>
              <a:chOff x="1905000" y="3378571"/>
              <a:chExt cx="981004" cy="1917329"/>
            </a:xfrm>
          </p:grpSpPr>
          <p:grpSp>
            <p:nvGrpSpPr>
              <p:cNvPr id="235" name="Group 234"/>
              <p:cNvGrpSpPr/>
              <p:nvPr/>
            </p:nvGrpSpPr>
            <p:grpSpPr>
              <a:xfrm>
                <a:off x="1905000" y="3378571"/>
                <a:ext cx="981004" cy="234942"/>
                <a:chOff x="3717645" y="1687844"/>
                <a:chExt cx="981004" cy="234942"/>
              </a:xfrm>
            </p:grpSpPr>
            <p:sp>
              <p:nvSpPr>
                <p:cNvPr id="256" name="Rectangle 25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57" name="Trapezoid 25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58" name="Straight Connector 257"/>
                <p:cNvCxnSpPr>
                  <a:stCxn id="256" idx="3"/>
                  <a:endCxn id="25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6" name="Group 235"/>
              <p:cNvGrpSpPr/>
              <p:nvPr/>
            </p:nvGrpSpPr>
            <p:grpSpPr>
              <a:xfrm>
                <a:off x="1905000" y="3709142"/>
                <a:ext cx="981004" cy="234942"/>
                <a:chOff x="3717645" y="1687844"/>
                <a:chExt cx="981004" cy="234942"/>
              </a:xfrm>
            </p:grpSpPr>
            <p:sp>
              <p:nvSpPr>
                <p:cNvPr id="253" name="Rectangle 25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4" name="Trapezoid 25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5" name="Straight Connector 254"/>
                <p:cNvCxnSpPr>
                  <a:stCxn id="253" idx="3"/>
                  <a:endCxn id="25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1905000" y="4038600"/>
                <a:ext cx="981004" cy="234942"/>
                <a:chOff x="3717645" y="1687844"/>
                <a:chExt cx="981004" cy="234942"/>
              </a:xfrm>
            </p:grpSpPr>
            <p:sp>
              <p:nvSpPr>
                <p:cNvPr id="250" name="Rectangle 24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51" name="Trapezoid 25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52" name="Straight Connector 251"/>
                <p:cNvCxnSpPr>
                  <a:stCxn id="250" idx="3"/>
                  <a:endCxn id="25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8" name="Group 237"/>
              <p:cNvGrpSpPr/>
              <p:nvPr/>
            </p:nvGrpSpPr>
            <p:grpSpPr>
              <a:xfrm>
                <a:off x="1905000" y="4381500"/>
                <a:ext cx="981004" cy="234942"/>
                <a:chOff x="3717645" y="1687844"/>
                <a:chExt cx="981004" cy="234942"/>
              </a:xfrm>
            </p:grpSpPr>
            <p:sp>
              <p:nvSpPr>
                <p:cNvPr id="247" name="Rectangle 24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8" name="Trapezoid 24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9" name="Straight Connector 248"/>
                <p:cNvCxnSpPr>
                  <a:stCxn id="247" idx="3"/>
                  <a:endCxn id="24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1905000" y="4712071"/>
                <a:ext cx="981004" cy="234942"/>
                <a:chOff x="3717645" y="1687844"/>
                <a:chExt cx="981004" cy="234942"/>
              </a:xfrm>
            </p:grpSpPr>
            <p:sp>
              <p:nvSpPr>
                <p:cNvPr id="244" name="Rectangle 24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5" name="Trapezoid 24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6" name="Straight Connector 245"/>
                <p:cNvCxnSpPr>
                  <a:stCxn id="244" idx="3"/>
                  <a:endCxn id="24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40" name="Group 239"/>
              <p:cNvGrpSpPr/>
              <p:nvPr/>
            </p:nvGrpSpPr>
            <p:grpSpPr>
              <a:xfrm>
                <a:off x="1905000" y="5060958"/>
                <a:ext cx="981004" cy="234942"/>
                <a:chOff x="3717645" y="1687844"/>
                <a:chExt cx="981004" cy="234942"/>
              </a:xfrm>
            </p:grpSpPr>
            <p:sp>
              <p:nvSpPr>
                <p:cNvPr id="241" name="Rectangle 24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42" name="Trapezoid 24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43" name="Straight Connector 242"/>
                <p:cNvCxnSpPr>
                  <a:stCxn id="241" idx="3"/>
                  <a:endCxn id="24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34" name="TextBox 233"/>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59" name="Group 258"/>
          <p:cNvGrpSpPr/>
          <p:nvPr/>
        </p:nvGrpSpPr>
        <p:grpSpPr>
          <a:xfrm>
            <a:off x="3508546" y="1292679"/>
            <a:ext cx="1310557" cy="1828800"/>
            <a:chOff x="1780113" y="3029339"/>
            <a:chExt cx="1310557" cy="2761861"/>
          </a:xfrm>
        </p:grpSpPr>
        <p:sp>
          <p:nvSpPr>
            <p:cNvPr id="260" name="Rectangle 259"/>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61" name="Group 260"/>
            <p:cNvGrpSpPr/>
            <p:nvPr/>
          </p:nvGrpSpPr>
          <p:grpSpPr>
            <a:xfrm>
              <a:off x="1889935" y="3530971"/>
              <a:ext cx="981004" cy="1917329"/>
              <a:chOff x="1905000" y="3378571"/>
              <a:chExt cx="981004" cy="1917329"/>
            </a:xfrm>
          </p:grpSpPr>
          <p:grpSp>
            <p:nvGrpSpPr>
              <p:cNvPr id="263" name="Group 262"/>
              <p:cNvGrpSpPr/>
              <p:nvPr/>
            </p:nvGrpSpPr>
            <p:grpSpPr>
              <a:xfrm>
                <a:off x="1905000" y="3378571"/>
                <a:ext cx="981004" cy="234942"/>
                <a:chOff x="3717645" y="1687844"/>
                <a:chExt cx="981004" cy="234942"/>
              </a:xfrm>
            </p:grpSpPr>
            <p:sp>
              <p:nvSpPr>
                <p:cNvPr id="284" name="Rectangle 28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285" name="Trapezoid 28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286" name="Straight Connector 285"/>
                <p:cNvCxnSpPr>
                  <a:stCxn id="284" idx="3"/>
                  <a:endCxn id="28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4" name="Group 263"/>
              <p:cNvGrpSpPr/>
              <p:nvPr/>
            </p:nvGrpSpPr>
            <p:grpSpPr>
              <a:xfrm>
                <a:off x="1905000" y="3709142"/>
                <a:ext cx="981004" cy="234942"/>
                <a:chOff x="3717645" y="1687844"/>
                <a:chExt cx="981004" cy="234942"/>
              </a:xfrm>
            </p:grpSpPr>
            <p:sp>
              <p:nvSpPr>
                <p:cNvPr id="281" name="Rectangle 28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82" name="Trapezoid 28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3" name="Straight Connector 282"/>
                <p:cNvCxnSpPr>
                  <a:stCxn id="281" idx="3"/>
                  <a:endCxn id="28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5" name="Group 264"/>
              <p:cNvGrpSpPr/>
              <p:nvPr/>
            </p:nvGrpSpPr>
            <p:grpSpPr>
              <a:xfrm>
                <a:off x="1905000" y="4038600"/>
                <a:ext cx="981004" cy="234942"/>
                <a:chOff x="3717645" y="1687844"/>
                <a:chExt cx="981004" cy="234942"/>
              </a:xfrm>
            </p:grpSpPr>
            <p:sp>
              <p:nvSpPr>
                <p:cNvPr id="278" name="Rectangle 27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9" name="Trapezoid 27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80" name="Straight Connector 279"/>
                <p:cNvCxnSpPr>
                  <a:stCxn id="278" idx="3"/>
                  <a:endCxn id="27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6" name="Group 265"/>
              <p:cNvGrpSpPr/>
              <p:nvPr/>
            </p:nvGrpSpPr>
            <p:grpSpPr>
              <a:xfrm>
                <a:off x="1905000" y="4381500"/>
                <a:ext cx="981004" cy="234942"/>
                <a:chOff x="3717645" y="1687844"/>
                <a:chExt cx="981004" cy="234942"/>
              </a:xfrm>
            </p:grpSpPr>
            <p:sp>
              <p:nvSpPr>
                <p:cNvPr id="275" name="Rectangle 27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6" name="Trapezoid 27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7" name="Straight Connector 276"/>
                <p:cNvCxnSpPr>
                  <a:stCxn id="275" idx="3"/>
                  <a:endCxn id="27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7" name="Group 266"/>
              <p:cNvGrpSpPr/>
              <p:nvPr/>
            </p:nvGrpSpPr>
            <p:grpSpPr>
              <a:xfrm>
                <a:off x="1905000" y="4712071"/>
                <a:ext cx="981004" cy="234942"/>
                <a:chOff x="3717645" y="1687844"/>
                <a:chExt cx="981004" cy="234942"/>
              </a:xfrm>
            </p:grpSpPr>
            <p:sp>
              <p:nvSpPr>
                <p:cNvPr id="272" name="Rectangle 27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3" name="Trapezoid 27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4" name="Straight Connector 273"/>
                <p:cNvCxnSpPr>
                  <a:stCxn id="272" idx="3"/>
                  <a:endCxn id="27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68" name="Group 267"/>
              <p:cNvGrpSpPr/>
              <p:nvPr/>
            </p:nvGrpSpPr>
            <p:grpSpPr>
              <a:xfrm>
                <a:off x="1905000" y="5060958"/>
                <a:ext cx="981004" cy="234942"/>
                <a:chOff x="3717645" y="1687844"/>
                <a:chExt cx="981004" cy="234942"/>
              </a:xfrm>
            </p:grpSpPr>
            <p:sp>
              <p:nvSpPr>
                <p:cNvPr id="269" name="Rectangle 26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70" name="Trapezoid 26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71" name="Straight Connector 270"/>
                <p:cNvCxnSpPr>
                  <a:stCxn id="269" idx="3"/>
                  <a:endCxn id="27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62" name="TextBox 261"/>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287" name="Group 286"/>
          <p:cNvGrpSpPr/>
          <p:nvPr/>
        </p:nvGrpSpPr>
        <p:grpSpPr>
          <a:xfrm>
            <a:off x="7474544" y="1295120"/>
            <a:ext cx="1310557" cy="1828800"/>
            <a:chOff x="1780113" y="3029339"/>
            <a:chExt cx="1310557" cy="2761861"/>
          </a:xfrm>
        </p:grpSpPr>
        <p:sp>
          <p:nvSpPr>
            <p:cNvPr id="288" name="Rectangle 287"/>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289" name="Group 288"/>
            <p:cNvGrpSpPr/>
            <p:nvPr/>
          </p:nvGrpSpPr>
          <p:grpSpPr>
            <a:xfrm>
              <a:off x="1889935" y="3530971"/>
              <a:ext cx="981004" cy="1917329"/>
              <a:chOff x="1905000" y="3378571"/>
              <a:chExt cx="981004" cy="1917329"/>
            </a:xfrm>
          </p:grpSpPr>
          <p:grpSp>
            <p:nvGrpSpPr>
              <p:cNvPr id="291" name="Group 290"/>
              <p:cNvGrpSpPr/>
              <p:nvPr/>
            </p:nvGrpSpPr>
            <p:grpSpPr>
              <a:xfrm>
                <a:off x="1905000" y="3378571"/>
                <a:ext cx="981004" cy="234942"/>
                <a:chOff x="3717645" y="1687844"/>
                <a:chExt cx="981004" cy="234942"/>
              </a:xfrm>
            </p:grpSpPr>
            <p:sp>
              <p:nvSpPr>
                <p:cNvPr id="312" name="Rectangle 31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13" name="Trapezoid 31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14" name="Straight Connector 313"/>
                <p:cNvCxnSpPr>
                  <a:stCxn id="312" idx="3"/>
                  <a:endCxn id="31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2" name="Group 291"/>
              <p:cNvGrpSpPr/>
              <p:nvPr/>
            </p:nvGrpSpPr>
            <p:grpSpPr>
              <a:xfrm>
                <a:off x="1905000" y="3709142"/>
                <a:ext cx="981004" cy="234942"/>
                <a:chOff x="3717645" y="1687844"/>
                <a:chExt cx="981004" cy="234942"/>
              </a:xfrm>
            </p:grpSpPr>
            <p:sp>
              <p:nvSpPr>
                <p:cNvPr id="309" name="Rectangle 308"/>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10" name="Trapezoid 309"/>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11" name="Straight Connector 310"/>
                <p:cNvCxnSpPr>
                  <a:stCxn id="309" idx="3"/>
                  <a:endCxn id="310"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3" name="Group 292"/>
              <p:cNvGrpSpPr/>
              <p:nvPr/>
            </p:nvGrpSpPr>
            <p:grpSpPr>
              <a:xfrm>
                <a:off x="1905000" y="4038600"/>
                <a:ext cx="981004" cy="234942"/>
                <a:chOff x="3717645" y="1687844"/>
                <a:chExt cx="981004" cy="234942"/>
              </a:xfrm>
            </p:grpSpPr>
            <p:sp>
              <p:nvSpPr>
                <p:cNvPr id="306" name="Rectangle 305"/>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7" name="Trapezoid 306"/>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8" name="Straight Connector 307"/>
                <p:cNvCxnSpPr>
                  <a:stCxn id="306" idx="3"/>
                  <a:endCxn id="307"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4" name="Group 293"/>
              <p:cNvGrpSpPr/>
              <p:nvPr/>
            </p:nvGrpSpPr>
            <p:grpSpPr>
              <a:xfrm>
                <a:off x="1905000" y="4381500"/>
                <a:ext cx="981004" cy="234942"/>
                <a:chOff x="3717645" y="1687844"/>
                <a:chExt cx="981004" cy="234942"/>
              </a:xfrm>
            </p:grpSpPr>
            <p:sp>
              <p:nvSpPr>
                <p:cNvPr id="303" name="Rectangle 30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4" name="Trapezoid 30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5" name="Straight Connector 304"/>
                <p:cNvCxnSpPr>
                  <a:stCxn id="303" idx="3"/>
                  <a:endCxn id="30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5" name="Group 294"/>
              <p:cNvGrpSpPr/>
              <p:nvPr/>
            </p:nvGrpSpPr>
            <p:grpSpPr>
              <a:xfrm>
                <a:off x="1905000" y="4712071"/>
                <a:ext cx="981004" cy="234942"/>
                <a:chOff x="3717645" y="1687844"/>
                <a:chExt cx="981004" cy="234942"/>
              </a:xfrm>
            </p:grpSpPr>
            <p:sp>
              <p:nvSpPr>
                <p:cNvPr id="300" name="Rectangle 29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01" name="Trapezoid 30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02" name="Straight Connector 301"/>
                <p:cNvCxnSpPr>
                  <a:stCxn id="300" idx="3"/>
                  <a:endCxn id="30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296" name="Group 295"/>
              <p:cNvGrpSpPr/>
              <p:nvPr/>
            </p:nvGrpSpPr>
            <p:grpSpPr>
              <a:xfrm>
                <a:off x="1905000" y="5060958"/>
                <a:ext cx="981004" cy="234942"/>
                <a:chOff x="3717645" y="1687844"/>
                <a:chExt cx="981004" cy="234942"/>
              </a:xfrm>
            </p:grpSpPr>
            <p:sp>
              <p:nvSpPr>
                <p:cNvPr id="297" name="Rectangle 29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298" name="Trapezoid 29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299" name="Straight Connector 298"/>
                <p:cNvCxnSpPr>
                  <a:stCxn id="297" idx="3"/>
                  <a:endCxn id="29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290" name="TextBox 289"/>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grpSp>
        <p:nvGrpSpPr>
          <p:cNvPr id="315" name="Group 314"/>
          <p:cNvGrpSpPr/>
          <p:nvPr/>
        </p:nvGrpSpPr>
        <p:grpSpPr>
          <a:xfrm>
            <a:off x="10103867" y="1295120"/>
            <a:ext cx="1310557" cy="1828800"/>
            <a:chOff x="1780113" y="3029339"/>
            <a:chExt cx="1310557" cy="2761861"/>
          </a:xfrm>
        </p:grpSpPr>
        <p:sp>
          <p:nvSpPr>
            <p:cNvPr id="316" name="Rectangle 315"/>
            <p:cNvSpPr/>
            <p:nvPr/>
          </p:nvSpPr>
          <p:spPr>
            <a:xfrm>
              <a:off x="1824947" y="3086878"/>
              <a:ext cx="1109765" cy="2704322"/>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317" name="Group 316"/>
            <p:cNvGrpSpPr/>
            <p:nvPr/>
          </p:nvGrpSpPr>
          <p:grpSpPr>
            <a:xfrm>
              <a:off x="1889935" y="3530971"/>
              <a:ext cx="981004" cy="1917329"/>
              <a:chOff x="1905000" y="3378571"/>
              <a:chExt cx="981004" cy="1917329"/>
            </a:xfrm>
          </p:grpSpPr>
          <p:grpSp>
            <p:nvGrpSpPr>
              <p:cNvPr id="319" name="Group 318"/>
              <p:cNvGrpSpPr/>
              <p:nvPr/>
            </p:nvGrpSpPr>
            <p:grpSpPr>
              <a:xfrm>
                <a:off x="1905000" y="3378571"/>
                <a:ext cx="981004" cy="234942"/>
                <a:chOff x="3717645" y="1687844"/>
                <a:chExt cx="981004" cy="234942"/>
              </a:xfrm>
            </p:grpSpPr>
            <p:sp>
              <p:nvSpPr>
                <p:cNvPr id="340" name="Rectangle 33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341" name="Trapezoid 34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342" name="Straight Connector 341"/>
                <p:cNvCxnSpPr>
                  <a:stCxn id="340" idx="3"/>
                  <a:endCxn id="34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0" name="Group 319"/>
              <p:cNvGrpSpPr/>
              <p:nvPr/>
            </p:nvGrpSpPr>
            <p:grpSpPr>
              <a:xfrm>
                <a:off x="1905000" y="3709142"/>
                <a:ext cx="981004" cy="234942"/>
                <a:chOff x="3717645" y="1687844"/>
                <a:chExt cx="981004" cy="234942"/>
              </a:xfrm>
            </p:grpSpPr>
            <p:sp>
              <p:nvSpPr>
                <p:cNvPr id="337" name="Rectangle 336"/>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8" name="Trapezoid 337"/>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9" name="Straight Connector 338"/>
                <p:cNvCxnSpPr>
                  <a:stCxn id="337" idx="3"/>
                  <a:endCxn id="338"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1" name="Group 320"/>
              <p:cNvGrpSpPr/>
              <p:nvPr/>
            </p:nvGrpSpPr>
            <p:grpSpPr>
              <a:xfrm>
                <a:off x="1905000" y="4038600"/>
                <a:ext cx="981004" cy="234942"/>
                <a:chOff x="3717645" y="1687844"/>
                <a:chExt cx="981004" cy="234942"/>
              </a:xfrm>
            </p:grpSpPr>
            <p:sp>
              <p:nvSpPr>
                <p:cNvPr id="334" name="Rectangle 33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5" name="Trapezoid 33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6" name="Straight Connector 335"/>
                <p:cNvCxnSpPr>
                  <a:stCxn id="334" idx="3"/>
                  <a:endCxn id="33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2" name="Group 321"/>
              <p:cNvGrpSpPr/>
              <p:nvPr/>
            </p:nvGrpSpPr>
            <p:grpSpPr>
              <a:xfrm>
                <a:off x="1905000" y="4381500"/>
                <a:ext cx="981004" cy="234942"/>
                <a:chOff x="3717645" y="1687844"/>
                <a:chExt cx="981004" cy="234942"/>
              </a:xfrm>
            </p:grpSpPr>
            <p:sp>
              <p:nvSpPr>
                <p:cNvPr id="331" name="Rectangle 33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32" name="Trapezoid 33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3" name="Straight Connector 332"/>
                <p:cNvCxnSpPr>
                  <a:stCxn id="331" idx="3"/>
                  <a:endCxn id="33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3" name="Group 322"/>
              <p:cNvGrpSpPr/>
              <p:nvPr/>
            </p:nvGrpSpPr>
            <p:grpSpPr>
              <a:xfrm>
                <a:off x="1905000" y="4712071"/>
                <a:ext cx="981004" cy="234942"/>
                <a:chOff x="3717645" y="1687844"/>
                <a:chExt cx="981004" cy="234942"/>
              </a:xfrm>
            </p:grpSpPr>
            <p:sp>
              <p:nvSpPr>
                <p:cNvPr id="328" name="Rectangle 327"/>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9" name="Trapezoid 328"/>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30" name="Straight Connector 329"/>
                <p:cNvCxnSpPr>
                  <a:stCxn id="328" idx="3"/>
                  <a:endCxn id="329"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324" name="Group 323"/>
              <p:cNvGrpSpPr/>
              <p:nvPr/>
            </p:nvGrpSpPr>
            <p:grpSpPr>
              <a:xfrm>
                <a:off x="1905000" y="5060958"/>
                <a:ext cx="981004" cy="234942"/>
                <a:chOff x="3717645" y="1687844"/>
                <a:chExt cx="981004" cy="234942"/>
              </a:xfrm>
            </p:grpSpPr>
            <p:sp>
              <p:nvSpPr>
                <p:cNvPr id="325" name="Rectangle 32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326" name="Trapezoid 32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327" name="Straight Connector 326"/>
                <p:cNvCxnSpPr>
                  <a:stCxn id="325" idx="3"/>
                  <a:endCxn id="32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318" name="TextBox 317"/>
            <p:cNvSpPr txBox="1"/>
            <p:nvPr/>
          </p:nvSpPr>
          <p:spPr>
            <a:xfrm>
              <a:off x="1780113" y="3029339"/>
              <a:ext cx="1310557" cy="524556"/>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grpSp>
      <p:sp>
        <p:nvSpPr>
          <p:cNvPr id="136" name="Rounded Rectangle 135"/>
          <p:cNvSpPr/>
          <p:nvPr/>
        </p:nvSpPr>
        <p:spPr>
          <a:xfrm>
            <a:off x="2514600" y="3543300"/>
            <a:ext cx="7162800" cy="8763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200" dirty="0" smtClean="0"/>
              <a:t>Memory </a:t>
            </a:r>
            <a:r>
              <a:rPr lang="en-US" sz="3200" smtClean="0"/>
              <a:t>replication increases die area</a:t>
            </a:r>
            <a:endParaRPr lang="en-US" sz="3200" dirty="0"/>
          </a:p>
        </p:txBody>
      </p:sp>
    </p:spTree>
    <p:extLst>
      <p:ext uri="{BB962C8B-B14F-4D97-AF65-F5344CB8AC3E}">
        <p14:creationId xmlns:p14="http://schemas.microsoft.com/office/powerpoint/2010/main" val="5224196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adugi" panose="020B0502040204020203" pitchFamily="34" charset="0"/>
              </a:rPr>
              <a:t>Function-parallel or pipelined architecture</a:t>
            </a:r>
            <a:endParaRPr lang="en-US" dirty="0">
              <a:latin typeface="Gadugi" panose="020B0502040204020203" pitchFamily="34" charset="0"/>
            </a:endParaRPr>
          </a:p>
        </p:txBody>
      </p:sp>
      <p:sp>
        <p:nvSpPr>
          <p:cNvPr id="6" name="TextBox 5"/>
          <p:cNvSpPr txBox="1"/>
          <p:nvPr/>
        </p:nvSpPr>
        <p:spPr>
          <a:xfrm>
            <a:off x="1676400" y="1866900"/>
            <a:ext cx="2013500" cy="369332"/>
          </a:xfrm>
          <a:prstGeom prst="rect">
            <a:avLst/>
          </a:prstGeom>
          <a:noFill/>
        </p:spPr>
        <p:txBody>
          <a:bodyPr wrap="none" rtlCol="0">
            <a:spAutoFit/>
          </a:bodyPr>
          <a:lstStyle/>
          <a:p>
            <a:r>
              <a:rPr lang="en-US" dirty="0" smtClean="0"/>
              <a:t>Route lookup table</a:t>
            </a:r>
            <a:endParaRPr lang="en-US" dirty="0"/>
          </a:p>
        </p:txBody>
      </p:sp>
      <p:sp>
        <p:nvSpPr>
          <p:cNvPr id="29" name="TextBox 28"/>
          <p:cNvSpPr txBox="1"/>
          <p:nvPr/>
        </p:nvSpPr>
        <p:spPr>
          <a:xfrm>
            <a:off x="14620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30" name="Down Arrow 29"/>
          <p:cNvSpPr/>
          <p:nvPr/>
        </p:nvSpPr>
        <p:spPr>
          <a:xfrm>
            <a:off x="2339894" y="3143429"/>
            <a:ext cx="533400" cy="40711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33" name="Down Arrow 32"/>
          <p:cNvSpPr/>
          <p:nvPr/>
        </p:nvSpPr>
        <p:spPr>
          <a:xfrm>
            <a:off x="5574652" y="3156829"/>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50" name="Down Arrow 49"/>
          <p:cNvSpPr/>
          <p:nvPr/>
        </p:nvSpPr>
        <p:spPr>
          <a:xfrm rot="5400000" flipV="1">
            <a:off x="3982211" y="3544123"/>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rot="5400000" flipV="1">
            <a:off x="7298219" y="3532918"/>
            <a:ext cx="533400" cy="9986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022408" y="1905000"/>
            <a:ext cx="1759392" cy="369332"/>
          </a:xfrm>
          <a:prstGeom prst="rect">
            <a:avLst/>
          </a:prstGeom>
          <a:noFill/>
        </p:spPr>
        <p:txBody>
          <a:bodyPr wrap="none" rtlCol="0">
            <a:spAutoFit/>
          </a:bodyPr>
          <a:lstStyle/>
          <a:p>
            <a:r>
              <a:rPr lang="en-US" dirty="0" smtClean="0"/>
              <a:t>ACL lookup table</a:t>
            </a:r>
            <a:endParaRPr lang="en-US" dirty="0"/>
          </a:p>
        </p:txBody>
      </p:sp>
      <p:sp>
        <p:nvSpPr>
          <p:cNvPr id="67" name="Down Arrow 66"/>
          <p:cNvSpPr/>
          <p:nvPr/>
        </p:nvSpPr>
        <p:spPr>
          <a:xfrm>
            <a:off x="10732968" y="3171416"/>
            <a:ext cx="533400" cy="398424"/>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68" name="TextBox 67"/>
          <p:cNvSpPr txBox="1"/>
          <p:nvPr/>
        </p:nvSpPr>
        <p:spPr>
          <a:xfrm>
            <a:off x="10001093" y="1905000"/>
            <a:ext cx="2038507" cy="369332"/>
          </a:xfrm>
          <a:prstGeom prst="rect">
            <a:avLst/>
          </a:prstGeom>
          <a:noFill/>
        </p:spPr>
        <p:txBody>
          <a:bodyPr wrap="none" rtlCol="0">
            <a:spAutoFit/>
          </a:bodyPr>
          <a:lstStyle/>
          <a:p>
            <a:r>
              <a:rPr lang="en-US" dirty="0" smtClean="0"/>
              <a:t>Tunnel lookup table</a:t>
            </a:r>
            <a:endParaRPr lang="en-US" dirty="0"/>
          </a:p>
        </p:txBody>
      </p:sp>
      <p:cxnSp>
        <p:nvCxnSpPr>
          <p:cNvPr id="78" name="Straight Arrow Connector 77"/>
          <p:cNvCxnSpPr/>
          <p:nvPr/>
        </p:nvCxnSpPr>
        <p:spPr>
          <a:xfrm>
            <a:off x="152400" y="4026932"/>
            <a:ext cx="1295400" cy="0"/>
          </a:xfrm>
          <a:prstGeom prst="straightConnector1">
            <a:avLst/>
          </a:prstGeom>
          <a:ln w="571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7895" y="3657600"/>
            <a:ext cx="884409" cy="369332"/>
          </a:xfrm>
          <a:prstGeom prst="rect">
            <a:avLst/>
          </a:prstGeom>
          <a:noFill/>
        </p:spPr>
        <p:txBody>
          <a:bodyPr wrap="none" rtlCol="0">
            <a:spAutoFit/>
          </a:bodyPr>
          <a:lstStyle/>
          <a:p>
            <a:r>
              <a:rPr lang="en-US" dirty="0" smtClean="0"/>
              <a:t>Packets</a:t>
            </a:r>
            <a:endParaRPr lang="en-US" dirty="0"/>
          </a:p>
        </p:txBody>
      </p:sp>
      <p:sp>
        <p:nvSpPr>
          <p:cNvPr id="41" name="Oval 40"/>
          <p:cNvSpPr/>
          <p:nvPr/>
        </p:nvSpPr>
        <p:spPr>
          <a:xfrm flipH="1" flipV="1">
            <a:off x="8066477" y="3900714"/>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flipH="1" flipV="1">
            <a:off x="8587568" y="3900713"/>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flipH="1" flipV="1">
            <a:off x="9067800" y="3911190"/>
            <a:ext cx="267701" cy="2916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00000" flipV="1">
            <a:off x="9345128" y="3835942"/>
            <a:ext cx="533400" cy="43595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584034" y="3695700"/>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5" name="TextBox 44"/>
          <p:cNvSpPr txBox="1"/>
          <p:nvPr/>
        </p:nvSpPr>
        <p:spPr>
          <a:xfrm>
            <a:off x="4814884"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6" name="TextBox 45"/>
          <p:cNvSpPr txBox="1"/>
          <p:nvPr/>
        </p:nvSpPr>
        <p:spPr>
          <a:xfrm>
            <a:off x="9740201" y="4533900"/>
            <a:ext cx="2337499" cy="553998"/>
          </a:xfrm>
          <a:prstGeom prst="rect">
            <a:avLst/>
          </a:prstGeom>
          <a:noFill/>
        </p:spPr>
        <p:txBody>
          <a:bodyPr wrap="none" rtlCol="0">
            <a:spAutoFit/>
          </a:bodyPr>
          <a:lstStyle/>
          <a:p>
            <a:r>
              <a:rPr lang="en-US" sz="3000" dirty="0" smtClean="0">
                <a:latin typeface="Gadugi" panose="020B0502040204020203" pitchFamily="34" charset="0"/>
              </a:rPr>
              <a:t>1 GHz circuit</a:t>
            </a:r>
            <a:endParaRPr lang="en-US" sz="3000" dirty="0">
              <a:latin typeface="Gadugi" panose="020B0502040204020203" pitchFamily="34" charset="0"/>
            </a:endParaRPr>
          </a:p>
        </p:txBody>
      </p:sp>
      <p:sp>
        <p:nvSpPr>
          <p:cNvPr id="47" name="Rounded Rectangle 46"/>
          <p:cNvSpPr/>
          <p:nvPr/>
        </p:nvSpPr>
        <p:spPr>
          <a:xfrm>
            <a:off x="4910621"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8" name="Rounded Rectangle 47"/>
          <p:cNvSpPr/>
          <p:nvPr/>
        </p:nvSpPr>
        <p:spPr>
          <a:xfrm>
            <a:off x="9982200" y="3706905"/>
            <a:ext cx="2055759" cy="673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49" name="TextBox 48"/>
          <p:cNvSpPr txBox="1"/>
          <p:nvPr/>
        </p:nvSpPr>
        <p:spPr>
          <a:xfrm>
            <a:off x="1621079" y="3842266"/>
            <a:ext cx="1432828" cy="369332"/>
          </a:xfrm>
          <a:prstGeom prst="rect">
            <a:avLst/>
          </a:prstGeom>
          <a:noFill/>
        </p:spPr>
        <p:txBody>
          <a:bodyPr wrap="none" rtlCol="0">
            <a:spAutoFit/>
          </a:bodyPr>
          <a:lstStyle/>
          <a:p>
            <a:r>
              <a:rPr lang="en-US" dirty="0" smtClean="0">
                <a:solidFill>
                  <a:schemeClr val="bg1"/>
                </a:solidFill>
              </a:rPr>
              <a:t>Route lookup</a:t>
            </a:r>
            <a:endParaRPr lang="en-US" dirty="0">
              <a:solidFill>
                <a:schemeClr val="bg1"/>
              </a:solidFill>
            </a:endParaRPr>
          </a:p>
        </p:txBody>
      </p:sp>
      <p:sp>
        <p:nvSpPr>
          <p:cNvPr id="53" name="TextBox 52"/>
          <p:cNvSpPr txBox="1"/>
          <p:nvPr/>
        </p:nvSpPr>
        <p:spPr>
          <a:xfrm>
            <a:off x="5035378" y="3858773"/>
            <a:ext cx="1231619" cy="369332"/>
          </a:xfrm>
          <a:prstGeom prst="rect">
            <a:avLst/>
          </a:prstGeom>
          <a:noFill/>
        </p:spPr>
        <p:txBody>
          <a:bodyPr wrap="none" rtlCol="0">
            <a:spAutoFit/>
          </a:bodyPr>
          <a:lstStyle/>
          <a:p>
            <a:r>
              <a:rPr lang="en-US" dirty="0" smtClean="0">
                <a:solidFill>
                  <a:schemeClr val="bg1"/>
                </a:solidFill>
              </a:rPr>
              <a:t>ACL lookup</a:t>
            </a:r>
            <a:endParaRPr lang="en-US" dirty="0">
              <a:solidFill>
                <a:schemeClr val="bg1"/>
              </a:solidFill>
            </a:endParaRPr>
          </a:p>
        </p:txBody>
      </p:sp>
      <p:sp>
        <p:nvSpPr>
          <p:cNvPr id="55" name="TextBox 54"/>
          <p:cNvSpPr txBox="1"/>
          <p:nvPr/>
        </p:nvSpPr>
        <p:spPr>
          <a:xfrm>
            <a:off x="10170450" y="3858773"/>
            <a:ext cx="1510735" cy="369332"/>
          </a:xfrm>
          <a:prstGeom prst="rect">
            <a:avLst/>
          </a:prstGeom>
          <a:noFill/>
        </p:spPr>
        <p:txBody>
          <a:bodyPr wrap="none" rtlCol="0">
            <a:spAutoFit/>
          </a:bodyPr>
          <a:lstStyle/>
          <a:p>
            <a:r>
              <a:rPr lang="en-US" dirty="0" smtClean="0">
                <a:solidFill>
                  <a:schemeClr val="bg1"/>
                </a:solidFill>
              </a:rPr>
              <a:t>Tunnel lookup</a:t>
            </a:r>
            <a:endParaRPr lang="en-US" dirty="0">
              <a:solidFill>
                <a:schemeClr val="bg1"/>
              </a:solidFill>
            </a:endParaRPr>
          </a:p>
        </p:txBody>
      </p:sp>
      <p:sp>
        <p:nvSpPr>
          <p:cNvPr id="3" name="TextBox 2"/>
          <p:cNvSpPr txBox="1"/>
          <p:nvPr/>
        </p:nvSpPr>
        <p:spPr>
          <a:xfrm>
            <a:off x="152400" y="5103514"/>
            <a:ext cx="8223726"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smtClean="0"/>
              <a:t>Factors out global state into per-stage local state</a:t>
            </a:r>
          </a:p>
          <a:p>
            <a:pPr marL="285750" indent="-285750">
              <a:buFont typeface="Arial" panose="020B0604020202020204" pitchFamily="34" charset="0"/>
              <a:buChar char="•"/>
            </a:pPr>
            <a:r>
              <a:rPr lang="en-US" sz="2800" dirty="0" smtClean="0"/>
              <a:t>Replaces full-blown processor with a circuit</a:t>
            </a:r>
          </a:p>
        </p:txBody>
      </p:sp>
      <p:sp>
        <p:nvSpPr>
          <p:cNvPr id="92" name="Rectangle 91"/>
          <p:cNvSpPr/>
          <p:nvPr/>
        </p:nvSpPr>
        <p:spPr>
          <a:xfrm>
            <a:off x="2069518" y="230262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93" name="Group 92"/>
          <p:cNvGrpSpPr/>
          <p:nvPr/>
        </p:nvGrpSpPr>
        <p:grpSpPr>
          <a:xfrm>
            <a:off x="2134506" y="2596683"/>
            <a:ext cx="981004" cy="374461"/>
            <a:chOff x="1905000" y="3378571"/>
            <a:chExt cx="981004" cy="565513"/>
          </a:xfrm>
        </p:grpSpPr>
        <p:grpSp>
          <p:nvGrpSpPr>
            <p:cNvPr id="95" name="Group 94"/>
            <p:cNvGrpSpPr/>
            <p:nvPr/>
          </p:nvGrpSpPr>
          <p:grpSpPr>
            <a:xfrm>
              <a:off x="1905000" y="3378571"/>
              <a:ext cx="981004" cy="234942"/>
              <a:chOff x="3717645" y="1687844"/>
              <a:chExt cx="981004" cy="234942"/>
            </a:xfrm>
          </p:grpSpPr>
          <p:sp>
            <p:nvSpPr>
              <p:cNvPr id="133" name="Rectangle 132"/>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34" name="Trapezoid 133"/>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35" name="Straight Connector 134"/>
              <p:cNvCxnSpPr>
                <a:stCxn id="133" idx="3"/>
                <a:endCxn id="134"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13" name="Group 112"/>
            <p:cNvGrpSpPr/>
            <p:nvPr/>
          </p:nvGrpSpPr>
          <p:grpSpPr>
            <a:xfrm>
              <a:off x="1905000" y="3709142"/>
              <a:ext cx="981004" cy="234942"/>
              <a:chOff x="3717645" y="1687844"/>
              <a:chExt cx="981004" cy="234942"/>
            </a:xfrm>
          </p:grpSpPr>
          <p:sp>
            <p:nvSpPr>
              <p:cNvPr id="130" name="Rectangle 129"/>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31" name="Trapezoid 130"/>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32" name="Straight Connector 131"/>
              <p:cNvCxnSpPr>
                <a:stCxn id="130" idx="3"/>
                <a:endCxn id="131"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94" name="TextBox 93"/>
          <p:cNvSpPr txBox="1"/>
          <p:nvPr/>
        </p:nvSpPr>
        <p:spPr>
          <a:xfrm>
            <a:off x="2024684" y="226452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47" name="Rectangle 146"/>
          <p:cNvSpPr/>
          <p:nvPr/>
        </p:nvSpPr>
        <p:spPr>
          <a:xfrm>
            <a:off x="5376069" y="2300664"/>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48" name="Group 147"/>
          <p:cNvGrpSpPr/>
          <p:nvPr/>
        </p:nvGrpSpPr>
        <p:grpSpPr>
          <a:xfrm>
            <a:off x="5441057" y="2594723"/>
            <a:ext cx="981004" cy="374461"/>
            <a:chOff x="1905000" y="3378571"/>
            <a:chExt cx="981004" cy="565513"/>
          </a:xfrm>
        </p:grpSpPr>
        <p:grpSp>
          <p:nvGrpSpPr>
            <p:cNvPr id="149" name="Group 148"/>
            <p:cNvGrpSpPr/>
            <p:nvPr/>
          </p:nvGrpSpPr>
          <p:grpSpPr>
            <a:xfrm>
              <a:off x="1905000" y="3378571"/>
              <a:ext cx="981004" cy="234942"/>
              <a:chOff x="3717645" y="1687844"/>
              <a:chExt cx="981004" cy="234942"/>
            </a:xfrm>
          </p:grpSpPr>
          <p:sp>
            <p:nvSpPr>
              <p:cNvPr id="154" name="Rectangle 153"/>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55" name="Trapezoid 154"/>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56" name="Straight Connector 155"/>
              <p:cNvCxnSpPr>
                <a:stCxn id="154" idx="3"/>
                <a:endCxn id="155"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50" name="Group 149"/>
            <p:cNvGrpSpPr/>
            <p:nvPr/>
          </p:nvGrpSpPr>
          <p:grpSpPr>
            <a:xfrm>
              <a:off x="1905000" y="3709142"/>
              <a:ext cx="981004" cy="234942"/>
              <a:chOff x="3717645" y="1687844"/>
              <a:chExt cx="981004" cy="234942"/>
            </a:xfrm>
          </p:grpSpPr>
          <p:sp>
            <p:nvSpPr>
              <p:cNvPr id="151" name="Rectangle 150"/>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52" name="Trapezoid 151"/>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53" name="Straight Connector 152"/>
              <p:cNvCxnSpPr>
                <a:stCxn id="151" idx="3"/>
                <a:endCxn id="152"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57" name="TextBox 156"/>
          <p:cNvSpPr txBox="1"/>
          <p:nvPr/>
        </p:nvSpPr>
        <p:spPr>
          <a:xfrm>
            <a:off x="5331235" y="2262564"/>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
        <p:nvSpPr>
          <p:cNvPr id="158" name="Rectangle 157"/>
          <p:cNvSpPr/>
          <p:nvPr/>
        </p:nvSpPr>
        <p:spPr>
          <a:xfrm>
            <a:off x="10405839" y="2319806"/>
            <a:ext cx="1109765" cy="728194"/>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grpSp>
        <p:nvGrpSpPr>
          <p:cNvPr id="159" name="Group 158"/>
          <p:cNvGrpSpPr/>
          <p:nvPr/>
        </p:nvGrpSpPr>
        <p:grpSpPr>
          <a:xfrm>
            <a:off x="10470827" y="2613865"/>
            <a:ext cx="981004" cy="374461"/>
            <a:chOff x="1905000" y="3378571"/>
            <a:chExt cx="981004" cy="565513"/>
          </a:xfrm>
        </p:grpSpPr>
        <p:grpSp>
          <p:nvGrpSpPr>
            <p:cNvPr id="160" name="Group 159"/>
            <p:cNvGrpSpPr/>
            <p:nvPr/>
          </p:nvGrpSpPr>
          <p:grpSpPr>
            <a:xfrm>
              <a:off x="1905000" y="3378571"/>
              <a:ext cx="981004" cy="234942"/>
              <a:chOff x="3717645" y="1687844"/>
              <a:chExt cx="981004" cy="234942"/>
            </a:xfrm>
          </p:grpSpPr>
          <p:sp>
            <p:nvSpPr>
              <p:cNvPr id="165" name="Rectangle 164"/>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1200" dirty="0">
                  <a:solidFill>
                    <a:srgbClr val="000000"/>
                  </a:solidFill>
                  <a:latin typeface="Calibri"/>
                </a:endParaRPr>
              </a:p>
            </p:txBody>
          </p:sp>
          <p:sp>
            <p:nvSpPr>
              <p:cNvPr id="166" name="Trapezoid 165"/>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smtClean="0">
                  <a:solidFill>
                    <a:srgbClr val="000000"/>
                  </a:solidFill>
                  <a:latin typeface="Calibri"/>
                </a:endParaRPr>
              </a:p>
            </p:txBody>
          </p:sp>
          <p:cxnSp>
            <p:nvCxnSpPr>
              <p:cNvPr id="167" name="Straight Connector 166"/>
              <p:cNvCxnSpPr>
                <a:stCxn id="165" idx="3"/>
                <a:endCxn id="166"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nvGrpSpPr>
            <p:cNvPr id="161" name="Group 160"/>
            <p:cNvGrpSpPr/>
            <p:nvPr/>
          </p:nvGrpSpPr>
          <p:grpSpPr>
            <a:xfrm>
              <a:off x="1905000" y="3709142"/>
              <a:ext cx="981004" cy="234942"/>
              <a:chOff x="3717645" y="1687844"/>
              <a:chExt cx="981004" cy="234942"/>
            </a:xfrm>
          </p:grpSpPr>
          <p:sp>
            <p:nvSpPr>
              <p:cNvPr id="162" name="Rectangle 161"/>
              <p:cNvSpPr/>
              <p:nvPr/>
            </p:nvSpPr>
            <p:spPr>
              <a:xfrm>
                <a:off x="3717645" y="1687844"/>
                <a:ext cx="673040" cy="234942"/>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sp>
            <p:nvSpPr>
              <p:cNvPr id="163" name="Trapezoid 162"/>
              <p:cNvSpPr/>
              <p:nvPr/>
            </p:nvSpPr>
            <p:spPr>
              <a:xfrm rot="5400000">
                <a:off x="4465293" y="1686259"/>
                <a:ext cx="231771" cy="234941"/>
              </a:xfrm>
              <a:prstGeom prst="trapezoid">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a:solidFill>
                    <a:srgbClr val="000000"/>
                  </a:solidFill>
                  <a:latin typeface="Calibri"/>
                </a:endParaRPr>
              </a:p>
            </p:txBody>
          </p:sp>
          <p:cxnSp>
            <p:nvCxnSpPr>
              <p:cNvPr id="164" name="Straight Connector 163"/>
              <p:cNvCxnSpPr>
                <a:stCxn id="162" idx="3"/>
                <a:endCxn id="163" idx="2"/>
              </p:cNvCxnSpPr>
              <p:nvPr/>
            </p:nvCxnSpPr>
            <p:spPr>
              <a:xfrm flipV="1">
                <a:off x="4390685" y="1803730"/>
                <a:ext cx="73023" cy="1585"/>
              </a:xfrm>
              <a:prstGeom prst="line">
                <a:avLst/>
              </a:prstGeom>
              <a:ln w="12700" cmpd="sng"/>
            </p:spPr>
            <p:style>
              <a:lnRef idx="2">
                <a:schemeClr val="accent1"/>
              </a:lnRef>
              <a:fillRef idx="0">
                <a:schemeClr val="accent1"/>
              </a:fillRef>
              <a:effectRef idx="1">
                <a:schemeClr val="accent1"/>
              </a:effectRef>
              <a:fontRef idx="minor">
                <a:schemeClr val="tx1"/>
              </a:fontRef>
            </p:style>
          </p:cxnSp>
        </p:grpSp>
      </p:grpSp>
      <p:sp>
        <p:nvSpPr>
          <p:cNvPr id="168" name="TextBox 167"/>
          <p:cNvSpPr txBox="1"/>
          <p:nvPr/>
        </p:nvSpPr>
        <p:spPr>
          <a:xfrm>
            <a:off x="10361005" y="2281706"/>
            <a:ext cx="1310557" cy="347341"/>
          </a:xfrm>
          <a:prstGeom prst="rect">
            <a:avLst/>
          </a:prstGeom>
          <a:noFill/>
        </p:spPr>
        <p:txBody>
          <a:bodyPr wrap="none" lIns="130622" tIns="65311" rIns="130622" bIns="65311" rtlCol="0">
            <a:spAutoFit/>
          </a:bodyPr>
          <a:lstStyle/>
          <a:p>
            <a:r>
              <a:rPr lang="en-US" sz="1400" dirty="0" smtClean="0">
                <a:solidFill>
                  <a:srgbClr val="000000"/>
                </a:solidFill>
                <a:latin typeface="Gadugi" panose="020B0502040204020203" pitchFamily="34" charset="0"/>
                <a:cs typeface="Seravek"/>
              </a:rPr>
              <a:t>match/action</a:t>
            </a:r>
            <a:endParaRPr lang="en-US" sz="1400" dirty="0">
              <a:solidFill>
                <a:srgbClr val="000000"/>
              </a:solidFill>
              <a:latin typeface="Gadugi" panose="020B0502040204020203" pitchFamily="34" charset="0"/>
              <a:cs typeface="Seravek"/>
            </a:endParaRPr>
          </a:p>
        </p:txBody>
      </p:sp>
    </p:spTree>
    <p:extLst>
      <p:ext uri="{BB962C8B-B14F-4D97-AF65-F5344CB8AC3E}">
        <p14:creationId xmlns:p14="http://schemas.microsoft.com/office/powerpoint/2010/main" val="407293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comparison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829513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with packet transactions</a:t>
            </a:r>
            <a:endParaRPr lang="en-US" dirty="0"/>
          </a:p>
        </p:txBody>
      </p:sp>
      <p:graphicFrame>
        <p:nvGraphicFramePr>
          <p:cNvPr id="7" name="Table 6"/>
          <p:cNvGraphicFramePr>
            <a:graphicFrameLocks noGrp="1"/>
          </p:cNvGraphicFramePr>
          <p:nvPr>
            <p:extLst/>
          </p:nvPr>
        </p:nvGraphicFramePr>
        <p:xfrm>
          <a:off x="1485900" y="1409700"/>
          <a:ext cx="4953000" cy="4588816"/>
        </p:xfrm>
        <a:graphic>
          <a:graphicData uri="http://schemas.openxmlformats.org/drawingml/2006/table">
            <a:tbl>
              <a:tblPr firstRow="1" bandRow="1">
                <a:tableStyleId>{5C22544A-7EE6-4342-B048-85BDC9FD1C3A}</a:tableStyleId>
              </a:tblPr>
              <a:tblGrid>
                <a:gridCol w="2624455"/>
                <a:gridCol w="1066932"/>
                <a:gridCol w="1261613"/>
              </a:tblGrid>
              <a:tr h="587070">
                <a:tc>
                  <a:txBody>
                    <a:bodyPr/>
                    <a:lstStyle/>
                    <a:p>
                      <a:r>
                        <a:rPr lang="en-US" dirty="0" smtClean="0"/>
                        <a:t>Algorithm</a:t>
                      </a:r>
                      <a:endParaRPr lang="en-US" dirty="0"/>
                    </a:p>
                  </a:txBody>
                  <a:tcPr/>
                </a:tc>
                <a:tc>
                  <a:txBody>
                    <a:bodyPr/>
                    <a:lstStyle/>
                    <a:p>
                      <a:r>
                        <a:rPr lang="en-US" smtClean="0"/>
                        <a:t>LOC</a:t>
                      </a:r>
                    </a:p>
                    <a:p>
                      <a:endParaRPr lang="en-US" dirty="0"/>
                    </a:p>
                  </a:txBody>
                  <a:tcPr/>
                </a:tc>
                <a:tc>
                  <a:txBody>
                    <a:bodyPr/>
                    <a:lstStyle/>
                    <a:p>
                      <a:r>
                        <a:rPr lang="en-US" dirty="0" smtClean="0"/>
                        <a:t>P4 LOC</a:t>
                      </a:r>
                      <a:endParaRPr lang="en-US" dirty="0"/>
                    </a:p>
                  </a:txBody>
                  <a:tcPr/>
                </a:tc>
              </a:tr>
              <a:tr h="413582">
                <a:tc>
                  <a:txBody>
                    <a:bodyPr/>
                    <a:lstStyle/>
                    <a:p>
                      <a:r>
                        <a:rPr lang="en-US" dirty="0" smtClean="0"/>
                        <a:t>Bloom filter</a:t>
                      </a:r>
                      <a:endParaRPr lang="en-US" dirty="0"/>
                    </a:p>
                  </a:txBody>
                  <a:tcPr/>
                </a:tc>
                <a:tc>
                  <a:txBody>
                    <a:bodyPr/>
                    <a:lstStyle/>
                    <a:p>
                      <a:r>
                        <a:rPr lang="en-US" dirty="0" smtClean="0"/>
                        <a:t>29</a:t>
                      </a:r>
                      <a:endParaRPr lang="en-US" dirty="0"/>
                    </a:p>
                  </a:txBody>
                  <a:tcPr/>
                </a:tc>
                <a:tc>
                  <a:txBody>
                    <a:bodyPr/>
                    <a:lstStyle/>
                    <a:p>
                      <a:r>
                        <a:rPr lang="en-US" dirty="0" smtClean="0"/>
                        <a:t>104</a:t>
                      </a:r>
                      <a:endParaRPr lang="en-US" dirty="0"/>
                    </a:p>
                  </a:txBody>
                  <a:tcPr/>
                </a:tc>
              </a:tr>
              <a:tr h="413582">
                <a:tc>
                  <a:txBody>
                    <a:bodyPr/>
                    <a:lstStyle/>
                    <a:p>
                      <a:r>
                        <a:rPr lang="en-US" dirty="0" smtClean="0"/>
                        <a:t>Heavy hitter detection</a:t>
                      </a:r>
                      <a:endParaRPr lang="en-US" dirty="0"/>
                    </a:p>
                  </a:txBody>
                  <a:tcPr/>
                </a:tc>
                <a:tc>
                  <a:txBody>
                    <a:bodyPr/>
                    <a:lstStyle/>
                    <a:p>
                      <a:r>
                        <a:rPr lang="en-US" dirty="0" smtClean="0"/>
                        <a:t>35</a:t>
                      </a:r>
                      <a:endParaRPr lang="en-US" dirty="0"/>
                    </a:p>
                  </a:txBody>
                  <a:tcPr/>
                </a:tc>
                <a:tc>
                  <a:txBody>
                    <a:bodyPr/>
                    <a:lstStyle/>
                    <a:p>
                      <a:r>
                        <a:rPr lang="en-US" dirty="0" smtClean="0"/>
                        <a:t>192</a:t>
                      </a:r>
                      <a:endParaRPr lang="en-US" dirty="0"/>
                    </a:p>
                  </a:txBody>
                  <a:tcPr/>
                </a:tc>
              </a:tr>
              <a:tr h="413582">
                <a:tc>
                  <a:txBody>
                    <a:bodyPr/>
                    <a:lstStyle/>
                    <a:p>
                      <a:r>
                        <a:rPr lang="en-US" dirty="0" smtClean="0"/>
                        <a:t>Rate-Control</a:t>
                      </a:r>
                    </a:p>
                    <a:p>
                      <a:r>
                        <a:rPr lang="en-US" dirty="0" smtClean="0"/>
                        <a:t>Protocol</a:t>
                      </a:r>
                      <a:endParaRPr lang="en-US" dirty="0"/>
                    </a:p>
                  </a:txBody>
                  <a:tcPr/>
                </a:tc>
                <a:tc>
                  <a:txBody>
                    <a:bodyPr/>
                    <a:lstStyle/>
                    <a:p>
                      <a:r>
                        <a:rPr lang="en-US" dirty="0" smtClean="0"/>
                        <a:t>23</a:t>
                      </a:r>
                      <a:endParaRPr lang="en-US" dirty="0"/>
                    </a:p>
                  </a:txBody>
                  <a:tcPr/>
                </a:tc>
                <a:tc>
                  <a:txBody>
                    <a:bodyPr/>
                    <a:lstStyle/>
                    <a:p>
                      <a:r>
                        <a:rPr lang="en-US" dirty="0" smtClean="0"/>
                        <a:t>75</a:t>
                      </a:r>
                      <a:endParaRPr lang="en-US" dirty="0"/>
                    </a:p>
                  </a:txBody>
                  <a:tcPr/>
                </a:tc>
              </a:tr>
              <a:tr h="413582">
                <a:tc>
                  <a:txBody>
                    <a:bodyPr/>
                    <a:lstStyle/>
                    <a:p>
                      <a:r>
                        <a:rPr lang="en-US" dirty="0" err="1" smtClean="0"/>
                        <a:t>Flowlet</a:t>
                      </a:r>
                      <a:r>
                        <a:rPr lang="en-US" dirty="0" smtClean="0"/>
                        <a:t> switching</a:t>
                      </a:r>
                      <a:endParaRPr lang="en-US" dirty="0"/>
                    </a:p>
                  </a:txBody>
                  <a:tcPr/>
                </a:tc>
                <a:tc>
                  <a:txBody>
                    <a:bodyPr/>
                    <a:lstStyle/>
                    <a:p>
                      <a:r>
                        <a:rPr lang="en-US" dirty="0" smtClean="0"/>
                        <a:t>37</a:t>
                      </a:r>
                      <a:endParaRPr lang="en-US" dirty="0"/>
                    </a:p>
                  </a:txBody>
                  <a:tcPr/>
                </a:tc>
                <a:tc>
                  <a:txBody>
                    <a:bodyPr/>
                    <a:lstStyle/>
                    <a:p>
                      <a:r>
                        <a:rPr lang="en-US" dirty="0" smtClean="0"/>
                        <a:t>107</a:t>
                      </a:r>
                      <a:endParaRPr lang="en-US" dirty="0"/>
                    </a:p>
                  </a:txBody>
                  <a:tcPr/>
                </a:tc>
              </a:tr>
              <a:tr h="413582">
                <a:tc>
                  <a:txBody>
                    <a:bodyPr/>
                    <a:lstStyle/>
                    <a:p>
                      <a:r>
                        <a:rPr lang="en-US" dirty="0" smtClean="0"/>
                        <a:t>Sampled </a:t>
                      </a:r>
                      <a:r>
                        <a:rPr lang="en-US" dirty="0" err="1" smtClean="0"/>
                        <a:t>NetFlow</a:t>
                      </a:r>
                      <a:endParaRPr lang="en-US" dirty="0"/>
                    </a:p>
                  </a:txBody>
                  <a:tcPr/>
                </a:tc>
                <a:tc>
                  <a:txBody>
                    <a:bodyPr/>
                    <a:lstStyle/>
                    <a:p>
                      <a:r>
                        <a:rPr lang="en-US" dirty="0" smtClean="0"/>
                        <a:t>18</a:t>
                      </a:r>
                      <a:endParaRPr lang="en-US" dirty="0"/>
                    </a:p>
                  </a:txBody>
                  <a:tcPr/>
                </a:tc>
                <a:tc>
                  <a:txBody>
                    <a:bodyPr/>
                    <a:lstStyle/>
                    <a:p>
                      <a:r>
                        <a:rPr lang="en-US" dirty="0" smtClean="0"/>
                        <a:t>70</a:t>
                      </a:r>
                      <a:endParaRPr lang="en-US" dirty="0"/>
                    </a:p>
                  </a:txBody>
                  <a:tcPr/>
                </a:tc>
              </a:tr>
              <a:tr h="413582">
                <a:tc>
                  <a:txBody>
                    <a:bodyPr/>
                    <a:lstStyle/>
                    <a:p>
                      <a:r>
                        <a:rPr lang="en-US" dirty="0" smtClean="0"/>
                        <a:t>HULL</a:t>
                      </a:r>
                      <a:endParaRPr lang="en-US" dirty="0"/>
                    </a:p>
                  </a:txBody>
                  <a:tcPr/>
                </a:tc>
                <a:tc>
                  <a:txBody>
                    <a:bodyPr/>
                    <a:lstStyle/>
                    <a:p>
                      <a:r>
                        <a:rPr lang="en-US" dirty="0" smtClean="0"/>
                        <a:t>26</a:t>
                      </a:r>
                      <a:endParaRPr lang="en-US" dirty="0"/>
                    </a:p>
                  </a:txBody>
                  <a:tcPr/>
                </a:tc>
                <a:tc>
                  <a:txBody>
                    <a:bodyPr/>
                    <a:lstStyle/>
                    <a:p>
                      <a:r>
                        <a:rPr lang="en-US" dirty="0" smtClean="0"/>
                        <a:t>95</a:t>
                      </a:r>
                      <a:endParaRPr lang="en-US" dirty="0"/>
                    </a:p>
                  </a:txBody>
                  <a:tcPr/>
                </a:tc>
              </a:tr>
              <a:tr h="413582">
                <a:tc>
                  <a:txBody>
                    <a:bodyPr/>
                    <a:lstStyle/>
                    <a:p>
                      <a:r>
                        <a:rPr lang="en-US" dirty="0" smtClean="0"/>
                        <a:t>Adaptive Virtual Queue</a:t>
                      </a:r>
                      <a:endParaRPr lang="en-US" dirty="0"/>
                    </a:p>
                  </a:txBody>
                  <a:tcPr/>
                </a:tc>
                <a:tc>
                  <a:txBody>
                    <a:bodyPr/>
                    <a:lstStyle/>
                    <a:p>
                      <a:r>
                        <a:rPr lang="en-US" dirty="0" smtClean="0"/>
                        <a:t>36</a:t>
                      </a:r>
                      <a:endParaRPr lang="en-US" dirty="0"/>
                    </a:p>
                  </a:txBody>
                  <a:tcPr/>
                </a:tc>
                <a:tc>
                  <a:txBody>
                    <a:bodyPr/>
                    <a:lstStyle/>
                    <a:p>
                      <a:r>
                        <a:rPr lang="en-US" dirty="0" smtClean="0"/>
                        <a:t>147</a:t>
                      </a:r>
                      <a:endParaRPr lang="en-US" dirty="0"/>
                    </a:p>
                  </a:txBody>
                  <a:tcPr/>
                </a:tc>
              </a:tr>
              <a:tr h="413582">
                <a:tc>
                  <a:txBody>
                    <a:bodyPr/>
                    <a:lstStyle/>
                    <a:p>
                      <a:r>
                        <a:rPr lang="en-US" dirty="0" smtClean="0"/>
                        <a:t>CONGA</a:t>
                      </a:r>
                      <a:endParaRPr lang="en-US" dirty="0"/>
                    </a:p>
                  </a:txBody>
                  <a:tcPr/>
                </a:tc>
                <a:tc>
                  <a:txBody>
                    <a:bodyPr/>
                    <a:lstStyle/>
                    <a:p>
                      <a:r>
                        <a:rPr lang="en-US" dirty="0" smtClean="0"/>
                        <a:t>32</a:t>
                      </a:r>
                      <a:endParaRPr lang="en-US" dirty="0"/>
                    </a:p>
                  </a:txBody>
                  <a:tcPr/>
                </a:tc>
                <a:tc>
                  <a:txBody>
                    <a:bodyPr/>
                    <a:lstStyle/>
                    <a:p>
                      <a:r>
                        <a:rPr lang="en-US" dirty="0" smtClean="0"/>
                        <a:t>89</a:t>
                      </a:r>
                      <a:endParaRPr lang="en-US" dirty="0"/>
                    </a:p>
                  </a:txBody>
                  <a:tcPr/>
                </a:tc>
              </a:tr>
              <a:tr h="413582">
                <a:tc>
                  <a:txBody>
                    <a:bodyPr/>
                    <a:lstStyle/>
                    <a:p>
                      <a:r>
                        <a:rPr lang="en-US" dirty="0" err="1" smtClean="0"/>
                        <a:t>CoDel</a:t>
                      </a:r>
                      <a:endParaRPr lang="en-US" dirty="0"/>
                    </a:p>
                  </a:txBody>
                  <a:tcPr/>
                </a:tc>
                <a:tc>
                  <a:txBody>
                    <a:bodyPr/>
                    <a:lstStyle/>
                    <a:p>
                      <a:r>
                        <a:rPr lang="en-US" dirty="0" smtClean="0"/>
                        <a:t>57</a:t>
                      </a:r>
                      <a:endParaRPr lang="en-US" dirty="0"/>
                    </a:p>
                  </a:txBody>
                  <a:tcPr/>
                </a:tc>
                <a:tc>
                  <a:txBody>
                    <a:bodyPr/>
                    <a:lstStyle/>
                    <a:p>
                      <a:r>
                        <a:rPr lang="en-US" dirty="0" smtClean="0"/>
                        <a:t>271</a:t>
                      </a:r>
                      <a:endParaRPr lang="en-US" dirty="0"/>
                    </a:p>
                  </a:txBody>
                  <a:tcPr/>
                </a:tc>
              </a:tr>
            </a:tbl>
          </a:graphicData>
        </a:graphic>
      </p:graphicFrame>
    </p:spTree>
    <p:extLst>
      <p:ext uri="{BB962C8B-B14F-4D97-AF65-F5344CB8AC3E}">
        <p14:creationId xmlns:p14="http://schemas.microsoft.com/office/powerpoint/2010/main" val="19033051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programmable </a:t>
            </a:r>
            <a:r>
              <a:rPr lang="en-US" dirty="0" smtClean="0"/>
              <a:t>atom pipeline</a:t>
            </a:r>
            <a:endParaRPr lang="en-US" dirty="0"/>
          </a:p>
        </p:txBody>
      </p:sp>
      <p:sp>
        <p:nvSpPr>
          <p:cNvPr id="28" name="Rounded Rectangle 27"/>
          <p:cNvSpPr/>
          <p:nvPr/>
        </p:nvSpPr>
        <p:spPr>
          <a:xfrm>
            <a:off x="4305300" y="4267200"/>
            <a:ext cx="7772400" cy="12192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Atom: local state + action unit,</a:t>
            </a:r>
          </a:p>
          <a:p>
            <a:pPr algn="ctr"/>
            <a:r>
              <a:rPr lang="en-US" sz="3600" dirty="0">
                <a:ea typeface="Gadugi" charset="0"/>
                <a:cs typeface="Gadugi" charset="0"/>
              </a:rPr>
              <a:t>c</a:t>
            </a:r>
            <a:r>
              <a:rPr lang="en-US" sz="3600" dirty="0" smtClean="0">
                <a:ea typeface="Gadugi" charset="0"/>
                <a:cs typeface="Gadugi" charset="0"/>
              </a:rPr>
              <a:t>onstrained to handle 1 packet/cycle</a:t>
            </a:r>
          </a:p>
        </p:txBody>
      </p:sp>
      <p:cxnSp>
        <p:nvCxnSpPr>
          <p:cNvPr id="4" name="Straight Arrow Connector 3"/>
          <p:cNvCxnSpPr>
            <a:stCxn id="205" idx="3"/>
            <a:endCxn id="222" idx="1"/>
          </p:cNvCxnSpPr>
          <p:nvPr/>
        </p:nvCxnSpPr>
        <p:spPr>
          <a:xfrm>
            <a:off x="3924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88" name="Picture 187"/>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0058400" y="1333500"/>
            <a:ext cx="2057400" cy="2552700"/>
          </a:xfrm>
          <a:prstGeom prst="rect">
            <a:avLst/>
          </a:prstGeom>
          <a:solidFill>
            <a:schemeClr val="accent1">
              <a:lumMod val="60000"/>
              <a:lumOff val="40000"/>
              <a:alpha val="60000"/>
            </a:schemeClr>
          </a:solidFill>
        </p:spPr>
      </p:pic>
      <p:sp>
        <p:nvSpPr>
          <p:cNvPr id="189" name="Oval 188"/>
          <p:cNvSpPr/>
          <p:nvPr/>
        </p:nvSpPr>
        <p:spPr>
          <a:xfrm>
            <a:off x="10134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0" name="TextBox 189"/>
          <p:cNvSpPr txBox="1"/>
          <p:nvPr/>
        </p:nvSpPr>
        <p:spPr>
          <a:xfrm>
            <a:off x="10172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1" name="Group 190"/>
          <p:cNvGrpSpPr/>
          <p:nvPr/>
        </p:nvGrpSpPr>
        <p:grpSpPr>
          <a:xfrm>
            <a:off x="11087099" y="3009902"/>
            <a:ext cx="1028700" cy="800098"/>
            <a:chOff x="2971796" y="3037118"/>
            <a:chExt cx="1356014" cy="800098"/>
          </a:xfrm>
        </p:grpSpPr>
        <p:sp>
          <p:nvSpPr>
            <p:cNvPr id="192" name="Trapezoid 191"/>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3" name="TextBox 192"/>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194" name="Rounded Rectangle 193"/>
          <p:cNvSpPr/>
          <p:nvPr/>
        </p:nvSpPr>
        <p:spPr>
          <a:xfrm>
            <a:off x="10096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95" name="Oval 194"/>
          <p:cNvSpPr/>
          <p:nvPr/>
        </p:nvSpPr>
        <p:spPr>
          <a:xfrm>
            <a:off x="101346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6" name="TextBox 195"/>
          <p:cNvSpPr txBox="1"/>
          <p:nvPr/>
        </p:nvSpPr>
        <p:spPr>
          <a:xfrm>
            <a:off x="10172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197" name="Group 196"/>
          <p:cNvGrpSpPr/>
          <p:nvPr/>
        </p:nvGrpSpPr>
        <p:grpSpPr>
          <a:xfrm>
            <a:off x="11087099" y="1409702"/>
            <a:ext cx="1028700" cy="800098"/>
            <a:chOff x="2971796" y="3037118"/>
            <a:chExt cx="1356014" cy="800098"/>
          </a:xfrm>
        </p:grpSpPr>
        <p:sp>
          <p:nvSpPr>
            <p:cNvPr id="198" name="Trapezoid 197"/>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199" name="TextBox 198"/>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0" name="Rounded Rectangle 199"/>
          <p:cNvSpPr/>
          <p:nvPr/>
        </p:nvSpPr>
        <p:spPr>
          <a:xfrm>
            <a:off x="10096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01" name="Oval 200"/>
          <p:cNvSpPr/>
          <p:nvPr/>
        </p:nvSpPr>
        <p:spPr>
          <a:xfrm>
            <a:off x="10896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p:cNvSpPr/>
          <p:nvPr/>
        </p:nvSpPr>
        <p:spPr>
          <a:xfrm>
            <a:off x="10896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p:cNvSpPr/>
          <p:nvPr/>
        </p:nvSpPr>
        <p:spPr>
          <a:xfrm>
            <a:off x="10896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 name="Picture 204"/>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1866900" y="1333500"/>
            <a:ext cx="2057400" cy="2552700"/>
          </a:xfrm>
          <a:prstGeom prst="rect">
            <a:avLst/>
          </a:prstGeom>
          <a:solidFill>
            <a:schemeClr val="accent1">
              <a:lumMod val="60000"/>
              <a:lumOff val="40000"/>
              <a:alpha val="60000"/>
            </a:schemeClr>
          </a:solidFill>
        </p:spPr>
      </p:pic>
      <p:sp>
        <p:nvSpPr>
          <p:cNvPr id="206" name="Oval 205"/>
          <p:cNvSpPr/>
          <p:nvPr/>
        </p:nvSpPr>
        <p:spPr>
          <a:xfrm>
            <a:off x="1943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7" name="TextBox 206"/>
          <p:cNvSpPr txBox="1"/>
          <p:nvPr/>
        </p:nvSpPr>
        <p:spPr>
          <a:xfrm>
            <a:off x="1981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08" name="Group 207"/>
          <p:cNvGrpSpPr/>
          <p:nvPr/>
        </p:nvGrpSpPr>
        <p:grpSpPr>
          <a:xfrm>
            <a:off x="2895599" y="3009902"/>
            <a:ext cx="1028700" cy="800098"/>
            <a:chOff x="2971796" y="3037118"/>
            <a:chExt cx="1356014" cy="800098"/>
          </a:xfrm>
        </p:grpSpPr>
        <p:sp>
          <p:nvSpPr>
            <p:cNvPr id="219" name="Trapezoid 218"/>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20" name="TextBox 219"/>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09" name="Rounded Rectangle 208"/>
          <p:cNvSpPr/>
          <p:nvPr/>
        </p:nvSpPr>
        <p:spPr>
          <a:xfrm>
            <a:off x="1905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0" name="Oval 209"/>
          <p:cNvSpPr/>
          <p:nvPr/>
        </p:nvSpPr>
        <p:spPr>
          <a:xfrm>
            <a:off x="1943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11" name="TextBox 210"/>
          <p:cNvSpPr txBox="1"/>
          <p:nvPr/>
        </p:nvSpPr>
        <p:spPr>
          <a:xfrm>
            <a:off x="1981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12" name="Group 211"/>
          <p:cNvGrpSpPr/>
          <p:nvPr/>
        </p:nvGrpSpPr>
        <p:grpSpPr>
          <a:xfrm>
            <a:off x="2895599" y="1409702"/>
            <a:ext cx="1028700" cy="800098"/>
            <a:chOff x="2971796" y="3037118"/>
            <a:chExt cx="1356014" cy="800098"/>
          </a:xfrm>
        </p:grpSpPr>
        <p:sp>
          <p:nvSpPr>
            <p:cNvPr id="217" name="Trapezoid 216"/>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18" name="TextBox 217"/>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13" name="Rounded Rectangle 212"/>
          <p:cNvSpPr/>
          <p:nvPr/>
        </p:nvSpPr>
        <p:spPr>
          <a:xfrm>
            <a:off x="1905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4" name="Oval 213"/>
          <p:cNvSpPr/>
          <p:nvPr/>
        </p:nvSpPr>
        <p:spPr>
          <a:xfrm>
            <a:off x="2705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p:cNvSpPr/>
          <p:nvPr/>
        </p:nvSpPr>
        <p:spPr>
          <a:xfrm>
            <a:off x="2705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p:cNvSpPr/>
          <p:nvPr/>
        </p:nvSpPr>
        <p:spPr>
          <a:xfrm>
            <a:off x="2705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2" name="Picture 221"/>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4597400" y="1333500"/>
            <a:ext cx="2057400" cy="2552700"/>
          </a:xfrm>
          <a:prstGeom prst="rect">
            <a:avLst/>
          </a:prstGeom>
          <a:solidFill>
            <a:schemeClr val="accent1">
              <a:lumMod val="60000"/>
              <a:lumOff val="40000"/>
              <a:alpha val="60000"/>
            </a:schemeClr>
          </a:solidFill>
        </p:spPr>
      </p:pic>
      <p:sp>
        <p:nvSpPr>
          <p:cNvPr id="223" name="Oval 222"/>
          <p:cNvSpPr/>
          <p:nvPr/>
        </p:nvSpPr>
        <p:spPr>
          <a:xfrm>
            <a:off x="46736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4" name="TextBox 223"/>
          <p:cNvSpPr txBox="1"/>
          <p:nvPr/>
        </p:nvSpPr>
        <p:spPr>
          <a:xfrm>
            <a:off x="47117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5" name="Group 224"/>
          <p:cNvGrpSpPr/>
          <p:nvPr/>
        </p:nvGrpSpPr>
        <p:grpSpPr>
          <a:xfrm>
            <a:off x="5626099" y="3009902"/>
            <a:ext cx="1028700" cy="800098"/>
            <a:chOff x="2971796" y="3037118"/>
            <a:chExt cx="1356014" cy="800098"/>
          </a:xfrm>
        </p:grpSpPr>
        <p:sp>
          <p:nvSpPr>
            <p:cNvPr id="236" name="Trapezoid 235"/>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7" name="TextBox 236"/>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26" name="Rounded Rectangle 225"/>
          <p:cNvSpPr/>
          <p:nvPr/>
        </p:nvSpPr>
        <p:spPr>
          <a:xfrm>
            <a:off x="46355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7" name="Oval 226"/>
          <p:cNvSpPr/>
          <p:nvPr/>
        </p:nvSpPr>
        <p:spPr>
          <a:xfrm>
            <a:off x="4673600" y="1423512"/>
            <a:ext cx="1066800" cy="8001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8" name="TextBox 227"/>
          <p:cNvSpPr txBox="1"/>
          <p:nvPr/>
        </p:nvSpPr>
        <p:spPr>
          <a:xfrm>
            <a:off x="47117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29" name="Group 228"/>
          <p:cNvGrpSpPr/>
          <p:nvPr/>
        </p:nvGrpSpPr>
        <p:grpSpPr>
          <a:xfrm>
            <a:off x="5626099" y="1409702"/>
            <a:ext cx="1028700" cy="800098"/>
            <a:chOff x="2971796" y="3037118"/>
            <a:chExt cx="1356014" cy="800098"/>
          </a:xfrm>
        </p:grpSpPr>
        <p:sp>
          <p:nvSpPr>
            <p:cNvPr id="234" name="Trapezoid 233"/>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35" name="TextBox 234"/>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30" name="Rounded Rectangle 229"/>
          <p:cNvSpPr/>
          <p:nvPr/>
        </p:nvSpPr>
        <p:spPr>
          <a:xfrm>
            <a:off x="46355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1" name="Oval 230"/>
          <p:cNvSpPr/>
          <p:nvPr/>
        </p:nvSpPr>
        <p:spPr>
          <a:xfrm>
            <a:off x="54356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p:cNvSpPr/>
          <p:nvPr/>
        </p:nvSpPr>
        <p:spPr>
          <a:xfrm>
            <a:off x="54356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p:cNvSpPr/>
          <p:nvPr/>
        </p:nvSpPr>
        <p:spPr>
          <a:xfrm>
            <a:off x="54356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9" name="Picture 238"/>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a:off x="7327900" y="1333500"/>
            <a:ext cx="2057400" cy="2552700"/>
          </a:xfrm>
          <a:prstGeom prst="rect">
            <a:avLst/>
          </a:prstGeom>
          <a:solidFill>
            <a:schemeClr val="accent1">
              <a:lumMod val="60000"/>
              <a:lumOff val="40000"/>
              <a:alpha val="60000"/>
            </a:schemeClr>
          </a:solidFill>
        </p:spPr>
      </p:pic>
      <p:sp>
        <p:nvSpPr>
          <p:cNvPr id="240" name="Oval 239"/>
          <p:cNvSpPr/>
          <p:nvPr/>
        </p:nvSpPr>
        <p:spPr>
          <a:xfrm>
            <a:off x="7404100" y="30237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1" name="TextBox 240"/>
          <p:cNvSpPr txBox="1"/>
          <p:nvPr/>
        </p:nvSpPr>
        <p:spPr>
          <a:xfrm>
            <a:off x="7442200" y="30618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2" name="Group 241"/>
          <p:cNvGrpSpPr/>
          <p:nvPr/>
        </p:nvGrpSpPr>
        <p:grpSpPr>
          <a:xfrm>
            <a:off x="8356599" y="3009902"/>
            <a:ext cx="1028700" cy="800098"/>
            <a:chOff x="2971796" y="3037118"/>
            <a:chExt cx="1356014" cy="800098"/>
          </a:xfrm>
        </p:grpSpPr>
        <p:sp>
          <p:nvSpPr>
            <p:cNvPr id="253" name="Trapezoid 252"/>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4" name="TextBox 253"/>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3" name="Rounded Rectangle 242"/>
          <p:cNvSpPr/>
          <p:nvPr/>
        </p:nvSpPr>
        <p:spPr>
          <a:xfrm>
            <a:off x="7366000" y="30099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4" name="Oval 243"/>
          <p:cNvSpPr/>
          <p:nvPr/>
        </p:nvSpPr>
        <p:spPr>
          <a:xfrm>
            <a:off x="7404100" y="1423512"/>
            <a:ext cx="1066800" cy="800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45" name="TextBox 244"/>
          <p:cNvSpPr txBox="1"/>
          <p:nvPr/>
        </p:nvSpPr>
        <p:spPr>
          <a:xfrm>
            <a:off x="7442200" y="1461612"/>
            <a:ext cx="1028700" cy="646331"/>
          </a:xfrm>
          <a:prstGeom prst="rect">
            <a:avLst/>
          </a:prstGeom>
          <a:noFill/>
        </p:spPr>
        <p:txBody>
          <a:bodyPr wrap="square" rtlCol="0">
            <a:spAutoFit/>
          </a:bodyPr>
          <a:lstStyle/>
          <a:p>
            <a:r>
              <a:rPr lang="en-US" dirty="0" smtClean="0">
                <a:solidFill>
                  <a:schemeClr val="bg1"/>
                </a:solidFill>
              </a:rPr>
              <a:t>Local</a:t>
            </a:r>
          </a:p>
          <a:p>
            <a:r>
              <a:rPr lang="en-US" dirty="0" smtClean="0">
                <a:solidFill>
                  <a:schemeClr val="bg1"/>
                </a:solidFill>
              </a:rPr>
              <a:t>State</a:t>
            </a:r>
            <a:endParaRPr lang="en-US" dirty="0">
              <a:solidFill>
                <a:schemeClr val="bg1"/>
              </a:solidFill>
            </a:endParaRPr>
          </a:p>
        </p:txBody>
      </p:sp>
      <p:grpSp>
        <p:nvGrpSpPr>
          <p:cNvPr id="246" name="Group 245"/>
          <p:cNvGrpSpPr/>
          <p:nvPr/>
        </p:nvGrpSpPr>
        <p:grpSpPr>
          <a:xfrm>
            <a:off x="8356599" y="1409702"/>
            <a:ext cx="1028700" cy="800098"/>
            <a:chOff x="2971796" y="3037118"/>
            <a:chExt cx="1356014" cy="800098"/>
          </a:xfrm>
        </p:grpSpPr>
        <p:sp>
          <p:nvSpPr>
            <p:cNvPr id="251" name="Trapezoid 250"/>
            <p:cNvSpPr/>
            <p:nvPr/>
          </p:nvSpPr>
          <p:spPr>
            <a:xfrm rot="5400000">
              <a:off x="3225509" y="2935807"/>
              <a:ext cx="800098" cy="1002720"/>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52" name="TextBox 251"/>
            <p:cNvSpPr txBox="1"/>
            <p:nvPr/>
          </p:nvSpPr>
          <p:spPr>
            <a:xfrm>
              <a:off x="2971796" y="3151416"/>
              <a:ext cx="1356014" cy="624340"/>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sp>
        <p:nvSpPr>
          <p:cNvPr id="247" name="Rounded Rectangle 246"/>
          <p:cNvSpPr/>
          <p:nvPr/>
        </p:nvSpPr>
        <p:spPr>
          <a:xfrm>
            <a:off x="7366000" y="1409700"/>
            <a:ext cx="1981200" cy="800100"/>
          </a:xfrm>
          <a:prstGeom prst="roundRect">
            <a:avLst/>
          </a:prstGeom>
          <a:noFill/>
          <a:ln w="381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8" name="Oval 247"/>
          <p:cNvSpPr/>
          <p:nvPr/>
        </p:nvSpPr>
        <p:spPr>
          <a:xfrm>
            <a:off x="8166100" y="22479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p:cNvSpPr/>
          <p:nvPr/>
        </p:nvSpPr>
        <p:spPr>
          <a:xfrm>
            <a:off x="8166100" y="25146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Oval 249"/>
          <p:cNvSpPr/>
          <p:nvPr/>
        </p:nvSpPr>
        <p:spPr>
          <a:xfrm>
            <a:off x="8166100" y="2781300"/>
            <a:ext cx="164705" cy="1830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5" name="Straight Arrow Connector 254"/>
          <p:cNvCxnSpPr>
            <a:stCxn id="222" idx="3"/>
            <a:endCxn id="239" idx="1"/>
          </p:cNvCxnSpPr>
          <p:nvPr/>
        </p:nvCxnSpPr>
        <p:spPr>
          <a:xfrm>
            <a:off x="66548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39" idx="3"/>
            <a:endCxn id="188" idx="1"/>
          </p:cNvCxnSpPr>
          <p:nvPr/>
        </p:nvCxnSpPr>
        <p:spPr>
          <a:xfrm>
            <a:off x="9385300" y="2609850"/>
            <a:ext cx="6731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9" name="TextBox 308"/>
          <p:cNvSpPr txBox="1"/>
          <p:nvPr/>
        </p:nvSpPr>
        <p:spPr>
          <a:xfrm>
            <a:off x="266700" y="2286000"/>
            <a:ext cx="853119" cy="0"/>
          </a:xfrm>
          <a:prstGeom prst="rect">
            <a:avLst/>
          </a:prstGeom>
          <a:noFill/>
        </p:spPr>
        <p:txBody>
          <a:bodyPr wrap="none" rtlCol="0">
            <a:spAutoFit/>
          </a:bodyPr>
          <a:lstStyle/>
          <a:p>
            <a:r>
              <a:rPr lang="en-US" dirty="0" smtClean="0"/>
              <a:t>Packet</a:t>
            </a:r>
            <a:endParaRPr lang="en-US" dirty="0"/>
          </a:p>
        </p:txBody>
      </p:sp>
      <p:cxnSp>
        <p:nvCxnSpPr>
          <p:cNvPr id="310" name="Straight Arrow Connector 309"/>
          <p:cNvCxnSpPr/>
          <p:nvPr/>
        </p:nvCxnSpPr>
        <p:spPr>
          <a:xfrm>
            <a:off x="1143000" y="2476500"/>
            <a:ext cx="647700" cy="795"/>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209" idx="1"/>
          </p:cNvCxnSpPr>
          <p:nvPr/>
        </p:nvCxnSpPr>
        <p:spPr>
          <a:xfrm flipH="1">
            <a:off x="1333500" y="3409950"/>
            <a:ext cx="571500" cy="10858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a:stCxn id="209" idx="3"/>
          </p:cNvCxnSpPr>
          <p:nvPr/>
        </p:nvCxnSpPr>
        <p:spPr>
          <a:xfrm>
            <a:off x="3886200" y="3409950"/>
            <a:ext cx="304800" cy="123825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20" idx="3"/>
          </p:cNvCxnSpPr>
          <p:nvPr/>
        </p:nvCxnSpPr>
        <p:spPr>
          <a:xfrm>
            <a:off x="3924299" y="3436370"/>
            <a:ext cx="800101" cy="79273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Rounded Rectangle 107"/>
          <p:cNvSpPr/>
          <p:nvPr/>
        </p:nvSpPr>
        <p:spPr>
          <a:xfrm>
            <a:off x="4991100" y="5638800"/>
            <a:ext cx="6286500" cy="1143000"/>
          </a:xfrm>
          <a:prstGeom prst="roundRect">
            <a:avLst/>
          </a:prstGeom>
          <a:solidFill>
            <a:srgbClr val="901028"/>
          </a:solidFill>
          <a:ln/>
          <a:scene3d>
            <a:camera prst="orthographicFront"/>
            <a:lightRig rig="threePt" dir="t"/>
          </a:scene3d>
          <a:sp3d>
            <a:bevelT/>
          </a:sp3d>
        </p:spPr>
        <p:style>
          <a:lnRef idx="0">
            <a:schemeClr val="dk1"/>
          </a:lnRef>
          <a:fillRef idx="3">
            <a:schemeClr val="dk1"/>
          </a:fillRef>
          <a:effectRef idx="3">
            <a:schemeClr val="dk1"/>
          </a:effectRef>
          <a:fontRef idx="minor">
            <a:schemeClr val="lt1"/>
          </a:fontRef>
        </p:style>
        <p:txBody>
          <a:bodyPr rtlCol="0" anchor="ctr"/>
          <a:lstStyle/>
          <a:p>
            <a:pPr algn="ctr"/>
            <a:r>
              <a:rPr lang="en-US" sz="3600" dirty="0" smtClean="0">
                <a:ea typeface="Gadugi" charset="0"/>
                <a:cs typeface="Gadugi" charset="0"/>
              </a:rPr>
              <a:t>Choice of atoms dictates the algorithms a router supports</a:t>
            </a:r>
          </a:p>
        </p:txBody>
      </p:sp>
      <p:sp>
        <p:nvSpPr>
          <p:cNvPr id="8" name="TextBox 7"/>
          <p:cNvSpPr txBox="1"/>
          <p:nvPr/>
        </p:nvSpPr>
        <p:spPr>
          <a:xfrm>
            <a:off x="0" y="4914900"/>
            <a:ext cx="906017" cy="1200329"/>
          </a:xfrm>
          <a:prstGeom prst="rect">
            <a:avLst/>
          </a:prstGeom>
          <a:noFill/>
        </p:spPr>
        <p:txBody>
          <a:bodyPr wrap="none" rtlCol="0">
            <a:spAutoFit/>
          </a:bodyPr>
          <a:lstStyle/>
          <a:p>
            <a:r>
              <a:rPr lang="en-US" dirty="0" smtClean="0"/>
              <a:t>1 cycle</a:t>
            </a:r>
          </a:p>
          <a:p>
            <a:r>
              <a:rPr lang="en-US" dirty="0" smtClean="0"/>
              <a:t>(1 ns)</a:t>
            </a:r>
          </a:p>
          <a:p>
            <a:r>
              <a:rPr lang="en-US" dirty="0" smtClean="0"/>
              <a:t>latency</a:t>
            </a:r>
          </a:p>
          <a:p>
            <a:endParaRPr lang="en-US" dirty="0"/>
          </a:p>
        </p:txBody>
      </p:sp>
      <p:cxnSp>
        <p:nvCxnSpPr>
          <p:cNvPr id="6" name="Straight Arrow Connector 5"/>
          <p:cNvCxnSpPr/>
          <p:nvPr/>
        </p:nvCxnSpPr>
        <p:spPr>
          <a:xfrm>
            <a:off x="990600" y="4267200"/>
            <a:ext cx="0" cy="240030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1333500" y="4267200"/>
            <a:ext cx="2819400" cy="2400300"/>
            <a:chOff x="1333500" y="4267200"/>
            <a:chExt cx="2819400" cy="2400300"/>
          </a:xfrm>
        </p:grpSpPr>
        <p:grpSp>
          <p:nvGrpSpPr>
            <p:cNvPr id="283" name="Group 282"/>
            <p:cNvGrpSpPr/>
            <p:nvPr/>
          </p:nvGrpSpPr>
          <p:grpSpPr>
            <a:xfrm>
              <a:off x="1333500" y="5904945"/>
              <a:ext cx="990600" cy="658888"/>
              <a:chOff x="8662554" y="3169761"/>
              <a:chExt cx="1305791" cy="658888"/>
            </a:xfrm>
          </p:grpSpPr>
          <p:grpSp>
            <p:nvGrpSpPr>
              <p:cNvPr id="284" name="Group 283"/>
              <p:cNvGrpSpPr/>
              <p:nvPr/>
            </p:nvGrpSpPr>
            <p:grpSpPr>
              <a:xfrm>
                <a:off x="8662554" y="3169761"/>
                <a:ext cx="1305791" cy="658888"/>
                <a:chOff x="2871353" y="3165228"/>
                <a:chExt cx="1305791" cy="658888"/>
              </a:xfrm>
            </p:grpSpPr>
            <p:sp>
              <p:nvSpPr>
                <p:cNvPr id="286" name="Trapezoid 285"/>
                <p:cNvSpPr/>
                <p:nvPr/>
              </p:nvSpPr>
              <p:spPr>
                <a:xfrm rot="5400000">
                  <a:off x="3205442" y="3083986"/>
                  <a:ext cx="606671" cy="769156"/>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566900"/>
                  <a:endParaRPr lang="en-US" sz="2200" dirty="0">
                    <a:solidFill>
                      <a:srgbClr val="000000"/>
                    </a:solidFill>
                    <a:latin typeface="Calibri"/>
                  </a:endParaRPr>
                </a:p>
              </p:txBody>
            </p:sp>
            <p:sp>
              <p:nvSpPr>
                <p:cNvPr id="287" name="TextBox 286"/>
                <p:cNvSpPr txBox="1"/>
                <p:nvPr/>
              </p:nvSpPr>
              <p:spPr>
                <a:xfrm>
                  <a:off x="2871353" y="3189517"/>
                  <a:ext cx="1305791" cy="634599"/>
                </a:xfrm>
                <a:prstGeom prst="rect">
                  <a:avLst/>
                </a:prstGeom>
                <a:noFill/>
              </p:spPr>
              <p:txBody>
                <a:bodyPr wrap="square" lIns="130622" tIns="65311" rIns="130622" bIns="65311" rtlCol="0">
                  <a:spAutoFit/>
                </a:bodyPr>
                <a:lstStyle/>
                <a:p>
                  <a:pPr algn="ctr">
                    <a:lnSpc>
                      <a:spcPct val="80000"/>
                    </a:lnSpc>
                  </a:pPr>
                  <a:r>
                    <a:rPr lang="en-US" sz="2000" dirty="0" smtClean="0">
                      <a:latin typeface="Seravek"/>
                      <a:cs typeface="Seravek"/>
                    </a:rPr>
                    <a:t>action unit</a:t>
                  </a:r>
                </a:p>
              </p:txBody>
            </p:sp>
          </p:grpSp>
          <p:cxnSp>
            <p:nvCxnSpPr>
              <p:cNvPr id="285" name="Straight Arrow Connector 284"/>
              <p:cNvCxnSpPr/>
              <p:nvPr/>
            </p:nvCxnSpPr>
            <p:spPr>
              <a:xfrm flipV="1">
                <a:off x="9684557" y="3467100"/>
                <a:ext cx="183343" cy="5998"/>
              </a:xfrm>
              <a:prstGeom prst="straightConnector1">
                <a:avLst/>
              </a:prstGeom>
              <a:ln>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nvGrpSpPr>
            <p:cNvPr id="288" name="Group 287"/>
            <p:cNvGrpSpPr/>
            <p:nvPr/>
          </p:nvGrpSpPr>
          <p:grpSpPr>
            <a:xfrm>
              <a:off x="1333500" y="4267200"/>
              <a:ext cx="2819400" cy="2400300"/>
              <a:chOff x="2518651" y="2895600"/>
              <a:chExt cx="2819400" cy="2400300"/>
            </a:xfrm>
          </p:grpSpPr>
          <p:sp>
            <p:nvSpPr>
              <p:cNvPr id="289" name="Rounded Rectangle 288"/>
              <p:cNvSpPr/>
              <p:nvPr/>
            </p:nvSpPr>
            <p:spPr>
              <a:xfrm>
                <a:off x="2518651" y="2895600"/>
                <a:ext cx="2819400" cy="2400300"/>
              </a:xfrm>
              <a:prstGeom prst="roundRect">
                <a:avLst/>
              </a:prstGeom>
              <a:solidFill>
                <a:schemeClr val="bg2"/>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90" name="Group 289"/>
              <p:cNvGrpSpPr/>
              <p:nvPr/>
            </p:nvGrpSpPr>
            <p:grpSpPr>
              <a:xfrm>
                <a:off x="2565400" y="2933700"/>
                <a:ext cx="2472269" cy="2310957"/>
                <a:chOff x="2565400" y="2900276"/>
                <a:chExt cx="2472269" cy="2310957"/>
              </a:xfrm>
            </p:grpSpPr>
            <p:sp>
              <p:nvSpPr>
                <p:cNvPr id="291" name="Rectangle 290"/>
                <p:cNvSpPr/>
                <p:nvPr/>
              </p:nvSpPr>
              <p:spPr>
                <a:xfrm>
                  <a:off x="3928351" y="2900276"/>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292" name="Rectangle 291"/>
                <p:cNvSpPr/>
                <p:nvPr/>
              </p:nvSpPr>
              <p:spPr>
                <a:xfrm>
                  <a:off x="3124200" y="2938376"/>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mtClean="0">
                      <a:solidFill>
                        <a:schemeClr val="tx1"/>
                      </a:solidFill>
                    </a:rPr>
                    <a:t>const</a:t>
                  </a:r>
                  <a:endParaRPr lang="en-US" dirty="0">
                    <a:solidFill>
                      <a:schemeClr val="tx1"/>
                    </a:solidFill>
                  </a:endParaRPr>
                </a:p>
              </p:txBody>
            </p:sp>
            <p:sp>
              <p:nvSpPr>
                <p:cNvPr id="293" name="Trapezoid 292"/>
                <p:cNvSpPr/>
                <p:nvPr/>
              </p:nvSpPr>
              <p:spPr>
                <a:xfrm rot="10800000">
                  <a:off x="3390898" y="3594100"/>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4" name="TextBox 293"/>
                <p:cNvSpPr txBox="1"/>
                <p:nvPr/>
              </p:nvSpPr>
              <p:spPr>
                <a:xfrm>
                  <a:off x="3467100" y="3581402"/>
                  <a:ext cx="685800" cy="369332"/>
                </a:xfrm>
                <a:prstGeom prst="rect">
                  <a:avLst/>
                </a:prstGeom>
                <a:noFill/>
              </p:spPr>
              <p:txBody>
                <a:bodyPr wrap="square" rtlCol="0">
                  <a:spAutoFit/>
                </a:bodyPr>
                <a:lstStyle/>
                <a:p>
                  <a:r>
                    <a:rPr lang="en-US" dirty="0" smtClean="0"/>
                    <a:t>Add</a:t>
                  </a:r>
                  <a:endParaRPr lang="en-US" dirty="0"/>
                </a:p>
              </p:txBody>
            </p:sp>
            <p:sp>
              <p:nvSpPr>
                <p:cNvPr id="295" name="Trapezoid 294"/>
                <p:cNvSpPr/>
                <p:nvPr/>
              </p:nvSpPr>
              <p:spPr>
                <a:xfrm rot="10800000">
                  <a:off x="4275667" y="3606798"/>
                  <a:ext cx="747483" cy="381001"/>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6" name="TextBox 295"/>
                <p:cNvSpPr txBox="1"/>
                <p:nvPr/>
              </p:nvSpPr>
              <p:spPr>
                <a:xfrm>
                  <a:off x="4351869" y="3618468"/>
                  <a:ext cx="685800" cy="369332"/>
                </a:xfrm>
                <a:prstGeom prst="rect">
                  <a:avLst/>
                </a:prstGeom>
                <a:noFill/>
              </p:spPr>
              <p:txBody>
                <a:bodyPr wrap="square" rtlCol="0">
                  <a:spAutoFit/>
                </a:bodyPr>
                <a:lstStyle/>
                <a:p>
                  <a:r>
                    <a:rPr lang="en-US" dirty="0" smtClean="0"/>
                    <a:t> Add</a:t>
                  </a:r>
                  <a:endParaRPr lang="en-US" dirty="0"/>
                </a:p>
              </p:txBody>
            </p:sp>
            <p:sp>
              <p:nvSpPr>
                <p:cNvPr id="297" name="Trapezoid 296"/>
                <p:cNvSpPr/>
                <p:nvPr/>
              </p:nvSpPr>
              <p:spPr>
                <a:xfrm rot="10800000">
                  <a:off x="3558224" y="4216400"/>
                  <a:ext cx="1318575" cy="419098"/>
                </a:xfrm>
                <a:prstGeom prst="trapezoid">
                  <a:avLst/>
                </a:prstGeom>
                <a:solidFill>
                  <a:schemeClr val="accent4">
                    <a:lumMod val="40000"/>
                    <a:lumOff val="60000"/>
                  </a:schemeClr>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vert="horz" rtlCol="0" anchor="ctr"/>
                <a:lstStyle/>
                <a:p>
                  <a:pPr algn="ctr" defTabSz="566900"/>
                  <a:endParaRPr lang="en-US" sz="2200" dirty="0">
                    <a:solidFill>
                      <a:srgbClr val="000000"/>
                    </a:solidFill>
                    <a:latin typeface="Calibri"/>
                  </a:endParaRPr>
                </a:p>
              </p:txBody>
            </p:sp>
            <p:sp>
              <p:nvSpPr>
                <p:cNvPr id="298" name="TextBox 297"/>
                <p:cNvSpPr txBox="1"/>
                <p:nvPr/>
              </p:nvSpPr>
              <p:spPr>
                <a:xfrm>
                  <a:off x="3560051" y="4254499"/>
                  <a:ext cx="1356819" cy="369332"/>
                </a:xfrm>
                <a:prstGeom prst="rect">
                  <a:avLst/>
                </a:prstGeom>
                <a:noFill/>
              </p:spPr>
              <p:txBody>
                <a:bodyPr wrap="square" rtlCol="0">
                  <a:spAutoFit/>
                </a:bodyPr>
                <a:lstStyle/>
                <a:p>
                  <a:r>
                    <a:rPr lang="en-US" dirty="0" smtClean="0"/>
                    <a:t>2-to-1 Mux</a:t>
                  </a:r>
                  <a:endParaRPr lang="en-US" dirty="0"/>
                </a:p>
              </p:txBody>
            </p:sp>
            <p:sp>
              <p:nvSpPr>
                <p:cNvPr id="299" name="Rectangle 298"/>
                <p:cNvSpPr/>
                <p:nvPr/>
              </p:nvSpPr>
              <p:spPr>
                <a:xfrm>
                  <a:off x="4034364" y="4830233"/>
                  <a:ext cx="419100" cy="381000"/>
                </a:xfrm>
                <a:prstGeom prst="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X</a:t>
                  </a:r>
                  <a:endParaRPr lang="en-US" dirty="0">
                    <a:solidFill>
                      <a:schemeClr val="bg1"/>
                    </a:solidFill>
                  </a:endParaRPr>
                </a:p>
              </p:txBody>
            </p:sp>
            <p:sp>
              <p:nvSpPr>
                <p:cNvPr id="300" name="Rectangle 299"/>
                <p:cNvSpPr/>
                <p:nvPr/>
              </p:nvSpPr>
              <p:spPr>
                <a:xfrm>
                  <a:off x="2565400" y="4254500"/>
                  <a:ext cx="869074"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choice</a:t>
                  </a:r>
                  <a:endParaRPr lang="en-US" dirty="0">
                    <a:solidFill>
                      <a:schemeClr val="tx1"/>
                    </a:solidFill>
                  </a:endParaRPr>
                </a:p>
              </p:txBody>
            </p:sp>
            <p:cxnSp>
              <p:nvCxnSpPr>
                <p:cNvPr id="301" name="Straight Arrow Connector 300"/>
                <p:cNvCxnSpPr>
                  <a:stCxn id="292" idx="2"/>
                  <a:endCxn id="294" idx="0"/>
                </p:cNvCxnSpPr>
                <p:nvPr/>
              </p:nvCxnSpPr>
              <p:spPr>
                <a:xfrm>
                  <a:off x="3488176" y="3281276"/>
                  <a:ext cx="321824"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a:stCxn id="291" idx="2"/>
                  <a:endCxn id="294" idx="0"/>
                </p:cNvCxnSpPr>
                <p:nvPr/>
              </p:nvCxnSpPr>
              <p:spPr>
                <a:xfrm flipH="1">
                  <a:off x="3810000" y="3281276"/>
                  <a:ext cx="327901" cy="300126"/>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a:stCxn id="291" idx="2"/>
                  <a:endCxn id="296" idx="0"/>
                </p:cNvCxnSpPr>
                <p:nvPr/>
              </p:nvCxnSpPr>
              <p:spPr>
                <a:xfrm>
                  <a:off x="4137901" y="3281276"/>
                  <a:ext cx="55686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a:stCxn id="106" idx="2"/>
                </p:cNvCxnSpPr>
                <p:nvPr/>
              </p:nvCxnSpPr>
              <p:spPr>
                <a:xfrm flipH="1">
                  <a:off x="4694769" y="3281276"/>
                  <a:ext cx="130958" cy="33719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a:off x="3764639" y="3975101"/>
                  <a:ext cx="312061" cy="241299"/>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flipH="1">
                  <a:off x="4483100" y="3987800"/>
                  <a:ext cx="211669" cy="228600"/>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4238461" y="4623831"/>
                  <a:ext cx="5453" cy="206402"/>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flipV="1">
                  <a:off x="3434474" y="4425949"/>
                  <a:ext cx="176137" cy="1"/>
                </a:xfrm>
                <a:prstGeom prst="straightConnector1">
                  <a:avLst/>
                </a:prstGeom>
                <a:ln w="19050">
                  <a:solidFill>
                    <a:schemeClr val="accent4">
                      <a:lumMod val="50000"/>
                    </a:schemeClr>
                  </a:solidFill>
                  <a:tailEnd type="arrow"/>
                </a:ln>
              </p:spPr>
              <p:style>
                <a:lnRef idx="2">
                  <a:schemeClr val="accent1"/>
                </a:lnRef>
                <a:fillRef idx="0">
                  <a:schemeClr val="accent1"/>
                </a:fillRef>
                <a:effectRef idx="1">
                  <a:schemeClr val="accent1"/>
                </a:effectRef>
                <a:fontRef idx="minor">
                  <a:schemeClr val="tx1"/>
                </a:fontRef>
              </p:style>
            </p:cxnSp>
          </p:grpSp>
        </p:grpSp>
        <p:sp>
          <p:nvSpPr>
            <p:cNvPr id="106" name="Rectangle 105"/>
            <p:cNvSpPr/>
            <p:nvPr/>
          </p:nvSpPr>
          <p:spPr>
            <a:xfrm>
              <a:off x="3276600" y="4343400"/>
              <a:ext cx="727951" cy="342900"/>
            </a:xfrm>
            <a:prstGeom prst="rect">
              <a:avLst/>
            </a:prstGeom>
            <a:solidFill>
              <a:srgbClr val="FF7E77"/>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pkt.f</a:t>
              </a:r>
              <a:endParaRPr lang="en-US" dirty="0">
                <a:solidFill>
                  <a:schemeClr val="tx1"/>
                </a:solidFill>
              </a:endParaRPr>
            </a:p>
          </p:txBody>
        </p:sp>
      </p:grpSp>
    </p:spTree>
    <p:extLst>
      <p:ext uri="{BB962C8B-B14F-4D97-AF65-F5344CB8AC3E}">
        <p14:creationId xmlns:p14="http://schemas.microsoft.com/office/powerpoint/2010/main" val="12871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p:bldP spid="196" grpId="0"/>
      <p:bldP spid="200" grpId="0" animBg="1"/>
      <p:bldP spid="201" grpId="0" animBg="1"/>
      <p:bldP spid="202" grpId="0" animBg="1"/>
      <p:bldP spid="203" grpId="0" animBg="1"/>
      <p:bldP spid="210" grpId="0" animBg="1"/>
      <p:bldP spid="211" grpId="0"/>
      <p:bldP spid="213" grpId="0" animBg="1"/>
      <p:bldP spid="214" grpId="0" animBg="1"/>
      <p:bldP spid="215" grpId="0" animBg="1"/>
      <p:bldP spid="216" grpId="0" animBg="1"/>
      <p:bldP spid="227" grpId="0" animBg="1"/>
      <p:bldP spid="228" grpId="0"/>
      <p:bldP spid="230" grpId="0" animBg="1"/>
      <p:bldP spid="231" grpId="0" animBg="1"/>
      <p:bldP spid="232" grpId="0" animBg="1"/>
      <p:bldP spid="233" grpId="0" animBg="1"/>
      <p:bldP spid="244" grpId="0" animBg="1"/>
      <p:bldP spid="245" grpId="0"/>
      <p:bldP spid="247" grpId="0" animBg="1"/>
      <p:bldP spid="248" grpId="0" animBg="1"/>
      <p:bldP spid="249" grpId="0" animBg="1"/>
      <p:bldP spid="250" grpId="0" animBg="1"/>
      <p:bldP spid="108" grpId="0" animBg="1"/>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3|13.4|1.1|12.3"/>
</p:tagLst>
</file>

<file path=ppt/tags/tag10.xml><?xml version="1.0" encoding="utf-8"?>
<p:tagLst xmlns:a="http://schemas.openxmlformats.org/drawingml/2006/main" xmlns:r="http://schemas.openxmlformats.org/officeDocument/2006/relationships" xmlns:p="http://schemas.openxmlformats.org/presentationml/2006/main">
  <p:tag name="TIMING" val="|12.8|10.5|15.3"/>
</p:tagLst>
</file>

<file path=ppt/tags/tag11.xml><?xml version="1.0" encoding="utf-8"?>
<p:tagLst xmlns:a="http://schemas.openxmlformats.org/drawingml/2006/main" xmlns:r="http://schemas.openxmlformats.org/officeDocument/2006/relationships" xmlns:p="http://schemas.openxmlformats.org/presentationml/2006/main">
  <p:tag name="TIMING" val="|12.8|10.5|15.3"/>
</p:tagLst>
</file>

<file path=ppt/tags/tag12.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3.xml><?xml version="1.0" encoding="utf-8"?>
<p:tagLst xmlns:a="http://schemas.openxmlformats.org/drawingml/2006/main" xmlns:r="http://schemas.openxmlformats.org/officeDocument/2006/relationships" xmlns:p="http://schemas.openxmlformats.org/presentationml/2006/main">
  <p:tag name="TIMING" val="|0.5|37.3|9.2"/>
</p:tagLst>
</file>

<file path=ppt/tags/tag14.xml><?xml version="1.0" encoding="utf-8"?>
<p:tagLst xmlns:a="http://schemas.openxmlformats.org/drawingml/2006/main" xmlns:r="http://schemas.openxmlformats.org/officeDocument/2006/relationships" xmlns:p="http://schemas.openxmlformats.org/presentationml/2006/main">
  <p:tag name="TIMING" val="|12.8|37|10.9"/>
</p:tagLst>
</file>

<file path=ppt/tags/tag15.xml><?xml version="1.0" encoding="utf-8"?>
<p:tagLst xmlns:a="http://schemas.openxmlformats.org/drawingml/2006/main" xmlns:r="http://schemas.openxmlformats.org/officeDocument/2006/relationships" xmlns:p="http://schemas.openxmlformats.org/presentationml/2006/main">
  <p:tag name="TIMING" val="|11.4"/>
</p:tagLst>
</file>

<file path=ppt/tags/tag16.xml><?xml version="1.0" encoding="utf-8"?>
<p:tagLst xmlns:a="http://schemas.openxmlformats.org/drawingml/2006/main" xmlns:r="http://schemas.openxmlformats.org/officeDocument/2006/relationships" xmlns:p="http://schemas.openxmlformats.org/presentationml/2006/main">
  <p:tag name="TIMING" val="|26.6"/>
</p:tagLst>
</file>

<file path=ppt/tags/tag17.xml><?xml version="1.0" encoding="utf-8"?>
<p:tagLst xmlns:a="http://schemas.openxmlformats.org/drawingml/2006/main" xmlns:r="http://schemas.openxmlformats.org/officeDocument/2006/relationships" xmlns:p="http://schemas.openxmlformats.org/presentationml/2006/main">
  <p:tag name="TIMING" val="|14.7|28.8|14.4|12.6|10.6"/>
</p:tagLst>
</file>

<file path=ppt/tags/tag18.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19.xml><?xml version="1.0" encoding="utf-8"?>
<p:tagLst xmlns:a="http://schemas.openxmlformats.org/drawingml/2006/main" xmlns:r="http://schemas.openxmlformats.org/officeDocument/2006/relationships" xmlns:p="http://schemas.openxmlformats.org/presentationml/2006/main">
  <p:tag name="TIMING" val="|34.8|3.7|2.9|2.3|5.9|6.7|3.4|1.8|24.1|4.6"/>
</p:tagLst>
</file>

<file path=ppt/tags/tag2.xml><?xml version="1.0" encoding="utf-8"?>
<p:tagLst xmlns:a="http://schemas.openxmlformats.org/drawingml/2006/main" xmlns:r="http://schemas.openxmlformats.org/officeDocument/2006/relationships" xmlns:p="http://schemas.openxmlformats.org/presentationml/2006/main">
  <p:tag name="TIMING" val="|12.3|13.4|1.1|12.3"/>
</p:tagLst>
</file>

<file path=ppt/tags/tag3.xml><?xml version="1.0" encoding="utf-8"?>
<p:tagLst xmlns:a="http://schemas.openxmlformats.org/drawingml/2006/main" xmlns:r="http://schemas.openxmlformats.org/officeDocument/2006/relationships" xmlns:p="http://schemas.openxmlformats.org/presentationml/2006/main">
  <p:tag name="TIMING" val="|12.3|13.4|1.1|12.3"/>
</p:tagLst>
</file>

<file path=ppt/tags/tag4.xml><?xml version="1.0" encoding="utf-8"?>
<p:tagLst xmlns:a="http://schemas.openxmlformats.org/drawingml/2006/main" xmlns:r="http://schemas.openxmlformats.org/officeDocument/2006/relationships" xmlns:p="http://schemas.openxmlformats.org/presentationml/2006/main">
  <p:tag name="TIMING" val="|6.7|39.3|36.5"/>
</p:tagLst>
</file>

<file path=ppt/tags/tag5.xml><?xml version="1.0" encoding="utf-8"?>
<p:tagLst xmlns:a="http://schemas.openxmlformats.org/drawingml/2006/main" xmlns:r="http://schemas.openxmlformats.org/officeDocument/2006/relationships" xmlns:p="http://schemas.openxmlformats.org/presentationml/2006/main">
  <p:tag name="TIMING" val="|6.7|39.3|36.5"/>
</p:tagLst>
</file>

<file path=ppt/tags/tag6.xml><?xml version="1.0" encoding="utf-8"?>
<p:tagLst xmlns:a="http://schemas.openxmlformats.org/drawingml/2006/main" xmlns:r="http://schemas.openxmlformats.org/officeDocument/2006/relationships" xmlns:p="http://schemas.openxmlformats.org/presentationml/2006/main">
  <p:tag name="TIMING" val="|9.7|1.5|21.8|11.4|8.5|9.8"/>
</p:tagLst>
</file>

<file path=ppt/tags/tag7.xml><?xml version="1.0" encoding="utf-8"?>
<p:tagLst xmlns:a="http://schemas.openxmlformats.org/drawingml/2006/main" xmlns:r="http://schemas.openxmlformats.org/officeDocument/2006/relationships" xmlns:p="http://schemas.openxmlformats.org/presentationml/2006/main">
  <p:tag name="TIMING" val="|24.1|4.2|13.7|9.2"/>
</p:tagLst>
</file>

<file path=ppt/tags/tag8.xml><?xml version="1.0" encoding="utf-8"?>
<p:tagLst xmlns:a="http://schemas.openxmlformats.org/drawingml/2006/main" xmlns:r="http://schemas.openxmlformats.org/officeDocument/2006/relationships" xmlns:p="http://schemas.openxmlformats.org/presentationml/2006/main">
  <p:tag name="TIMING" val="|3.7|4.2|6.2|5.5|24.1"/>
</p:tagLst>
</file>

<file path=ppt/tags/tag9.xml><?xml version="1.0" encoding="utf-8"?>
<p:tagLst xmlns:a="http://schemas.openxmlformats.org/drawingml/2006/main" xmlns:r="http://schemas.openxmlformats.org/officeDocument/2006/relationships" xmlns:p="http://schemas.openxmlformats.org/presentationml/2006/main">
  <p:tag name="TIMING" val="|12.8|10.5|15.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dugi"/>
        <a:ea typeface=""/>
        <a:cs typeface=""/>
      </a:majorFont>
      <a:minorFont>
        <a:latin typeface="Gadug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15099</TotalTime>
  <Words>9135</Words>
  <Application>Microsoft Macintosh PowerPoint</Application>
  <PresentationFormat>Widescreen</PresentationFormat>
  <Paragraphs>1776</Paragraphs>
  <Slides>89</Slides>
  <Notes>81</Notes>
  <HiddenSlides>28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89</vt:i4>
      </vt:variant>
    </vt:vector>
  </HeadingPairs>
  <TitlesOfParts>
    <vt:vector size="96" baseType="lpstr">
      <vt:lpstr>Calibri</vt:lpstr>
      <vt:lpstr>Gadugi</vt:lpstr>
      <vt:lpstr>Seravek</vt:lpstr>
      <vt:lpstr>Symbol</vt:lpstr>
      <vt:lpstr>Wingdings</vt:lpstr>
      <vt:lpstr>Arial</vt:lpstr>
      <vt:lpstr>Office Theme</vt:lpstr>
      <vt:lpstr>Designing fast and programmable routers</vt:lpstr>
      <vt:lpstr>Traditional network architecture</vt:lpstr>
      <vt:lpstr>But, today’s reality is very different</vt:lpstr>
      <vt:lpstr>But, today’s reality is very different</vt:lpstr>
      <vt:lpstr>One approach: Use a software router</vt:lpstr>
      <vt:lpstr>My work: performance+programmability</vt:lpstr>
      <vt:lpstr>My work: performance+programmability</vt:lpstr>
      <vt:lpstr>A fixed-function router pipeline</vt:lpstr>
      <vt:lpstr>A programmable atom pipeline</vt:lpstr>
      <vt:lpstr>The Domino compiler</vt:lpstr>
      <vt:lpstr>Code pipelining for stateless algorithms</vt:lpstr>
      <vt:lpstr>Code pipelining for stateful algorithms</vt:lpstr>
      <vt:lpstr>Code pipelining: an example</vt:lpstr>
      <vt:lpstr>Code pipelining: an example</vt:lpstr>
      <vt:lpstr>Code pipelining: an example</vt:lpstr>
      <vt:lpstr>Code pipelining: an example</vt:lpstr>
      <vt:lpstr>Code pipelining: an example</vt:lpstr>
      <vt:lpstr>Code pipelining: an example</vt:lpstr>
      <vt:lpstr>Extracting atoms</vt:lpstr>
      <vt:lpstr>Can an atom implement a pipeline stage?</vt:lpstr>
      <vt:lpstr>Results: A catalog of reusable atoms</vt:lpstr>
      <vt:lpstr>Results: A catalog of reusable atoms</vt:lpstr>
      <vt:lpstr>Results: A catalog of reusable atoms</vt:lpstr>
      <vt:lpstr>What algorithms do atoms enable?</vt:lpstr>
      <vt:lpstr>What algorithms do atoms enable?</vt:lpstr>
      <vt:lpstr>My work: performance+programmability</vt:lpstr>
      <vt:lpstr>Why programmable scheduling?</vt:lpstr>
      <vt:lpstr>Why is programmable scheduling hard?</vt:lpstr>
      <vt:lpstr>What does the scheduler do?</vt:lpstr>
      <vt:lpstr>Schedulers in routers today</vt:lpstr>
      <vt:lpstr>A strawman programmable scheduler</vt:lpstr>
      <vt:lpstr>The Push-In First-Out Queue</vt:lpstr>
      <vt:lpstr>A programmable scheduler</vt:lpstr>
      <vt:lpstr>PowerPoint Presentation</vt:lpstr>
      <vt:lpstr>PowerPoint Presentation</vt:lpstr>
      <vt:lpstr>PowerPoint Presentation</vt:lpstr>
      <vt:lpstr>Beyond a single PIFO</vt:lpstr>
      <vt:lpstr>Tree of PIFOs</vt:lpstr>
      <vt:lpstr>PIFO in hardware</vt:lpstr>
      <vt:lpstr>What algorithms do PIFOs enable?</vt:lpstr>
      <vt:lpstr>What algorithms do PIFOs enable?</vt:lpstr>
      <vt:lpstr>Broader impact</vt:lpstr>
      <vt:lpstr>Future Work</vt:lpstr>
      <vt:lpstr>Acknowledgements</vt:lpstr>
      <vt:lpstr>Backup slides</vt:lpstr>
      <vt:lpstr>Programming streaming algorithms</vt:lpstr>
      <vt:lpstr>One approach: Use end points</vt:lpstr>
      <vt:lpstr>Packet Transactions: High-Level Programming for Line-Rate Switches (SIGCOMM 2016)</vt:lpstr>
      <vt:lpstr>Programmable Packet Scheduling at Line Rate (SIGCOMM 2016)</vt:lpstr>
      <vt:lpstr>Shortest remaining flow size</vt:lpstr>
      <vt:lpstr>Shortest remaining flow size</vt:lpstr>
      <vt:lpstr>Beyond a single PIFO</vt:lpstr>
      <vt:lpstr>A single PIFO block</vt:lpstr>
      <vt:lpstr>A single PIFO block</vt:lpstr>
      <vt:lpstr>Acknowledgements</vt:lpstr>
      <vt:lpstr>Recent activity in the area</vt:lpstr>
      <vt:lpstr>Code pipelining in one slide</vt:lpstr>
      <vt:lpstr>Future work: An era of specialized systems</vt:lpstr>
      <vt:lpstr>Early routers</vt:lpstr>
      <vt:lpstr>Expressiveness of PIFOs</vt:lpstr>
      <vt:lpstr>FAQ </vt:lpstr>
      <vt:lpstr>FAQ </vt:lpstr>
      <vt:lpstr>The SKETCH algorithm</vt:lpstr>
      <vt:lpstr>Relationship to prior compiler techniques</vt:lpstr>
      <vt:lpstr>Hardware feasibility of PIFOs</vt:lpstr>
      <vt:lpstr>Static Single-Assignment</vt:lpstr>
      <vt:lpstr>Expression Flattening</vt:lpstr>
      <vt:lpstr>Instruction mapping: results</vt:lpstr>
      <vt:lpstr>Generating P4 code</vt:lpstr>
      <vt:lpstr>Branch Removal</vt:lpstr>
      <vt:lpstr>Handling State Variables</vt:lpstr>
      <vt:lpstr>Instruction mapping: the SKETCH algorithm</vt:lpstr>
      <vt:lpstr>FAQ</vt:lpstr>
      <vt:lpstr>The Domino compiler</vt:lpstr>
      <vt:lpstr>Code Pipelining</vt:lpstr>
      <vt:lpstr>Code Pipelining</vt:lpstr>
      <vt:lpstr>Code Pipelining</vt:lpstr>
      <vt:lpstr>Programming with Packet Transactions</vt:lpstr>
      <vt:lpstr>The quest for programmability</vt:lpstr>
      <vt:lpstr>The quest for programmability</vt:lpstr>
      <vt:lpstr>Compiler targets: diagram</vt:lpstr>
      <vt:lpstr>Why are switches pipelined?</vt:lpstr>
      <vt:lpstr>Performance requirements at line rate</vt:lpstr>
      <vt:lpstr>Single processor architecture</vt:lpstr>
      <vt:lpstr>Packet-parallel architecture</vt:lpstr>
      <vt:lpstr>Packet-parallel architecture</vt:lpstr>
      <vt:lpstr>Function-parallel or pipelined architecture</vt:lpstr>
      <vt:lpstr>P4 comparison</vt:lpstr>
      <vt:lpstr>Programming with packet transactions</vt:lpstr>
    </vt:vector>
  </TitlesOfParts>
  <Company>MIT</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Transactions: Programming the Data Plane at Line Rate</dc:title>
  <dc:creator>anirudh</dc:creator>
  <cp:lastModifiedBy>Microsoft Office User</cp:lastModifiedBy>
  <cp:revision>5964</cp:revision>
  <dcterms:created xsi:type="dcterms:W3CDTF">2015-11-20T07:11:46Z</dcterms:created>
  <dcterms:modified xsi:type="dcterms:W3CDTF">2017-06-22T13:50:15Z</dcterms:modified>
</cp:coreProperties>
</file>