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20" r:id="rId27"/>
    <p:sldId id="522" r:id="rId28"/>
    <p:sldId id="524" r:id="rId29"/>
    <p:sldId id="504" r:id="rId30"/>
    <p:sldId id="514" r:id="rId31"/>
    <p:sldId id="470" r:id="rId32"/>
    <p:sldId id="471" r:id="rId33"/>
    <p:sldId id="472" r:id="rId34"/>
    <p:sldId id="473" r:id="rId35"/>
    <p:sldId id="474" r:id="rId36"/>
    <p:sldId id="475" r:id="rId37"/>
    <p:sldId id="505" r:id="rId38"/>
    <p:sldId id="517" r:id="rId39"/>
    <p:sldId id="516" r:id="rId40"/>
    <p:sldId id="358" r:id="rId41"/>
    <p:sldId id="507" r:id="rId42"/>
    <p:sldId id="508" r:id="rId43"/>
    <p:sldId id="350" r:id="rId44"/>
    <p:sldId id="509" r:id="rId45"/>
    <p:sldId id="510" r:id="rId46"/>
    <p:sldId id="464" r:id="rId47"/>
    <p:sldId id="465" r:id="rId48"/>
    <p:sldId id="375" r:id="rId49"/>
    <p:sldId id="299" r:id="rId50"/>
    <p:sldId id="357" r:id="rId51"/>
    <p:sldId id="305" r:id="rId52"/>
    <p:sldId id="306" r:id="rId53"/>
    <p:sldId id="301" r:id="rId54"/>
    <p:sldId id="271" r:id="rId55"/>
    <p:sldId id="326" r:id="rId56"/>
    <p:sldId id="327" r:id="rId57"/>
    <p:sldId id="272" r:id="rId58"/>
    <p:sldId id="374" r:id="rId59"/>
    <p:sldId id="468" r:id="rId60"/>
    <p:sldId id="332" r:id="rId61"/>
    <p:sldId id="370" r:id="rId62"/>
    <p:sldId id="371" r:id="rId63"/>
    <p:sldId id="335" r:id="rId64"/>
    <p:sldId id="372" r:id="rId65"/>
    <p:sldId id="373" r:id="rId66"/>
    <p:sldId id="307" r:id="rId67"/>
    <p:sldId id="467" r:id="rId68"/>
    <p:sldId id="458" r:id="rId69"/>
    <p:sldId id="459" r:id="rId70"/>
    <p:sldId id="460" r:id="rId71"/>
    <p:sldId id="461" r:id="rId72"/>
    <p:sldId id="462" r:id="rId73"/>
    <p:sldId id="466" r:id="rId74"/>
    <p:sldId id="46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68705" autoAdjust="0"/>
  </p:normalViewPr>
  <p:slideViewPr>
    <p:cSldViewPr showGuides="1">
      <p:cViewPr varScale="1">
        <p:scale>
          <a:sx n="58" d="100"/>
          <a:sy n="58" d="100"/>
        </p:scale>
        <p:origin x="2480" y="200"/>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622643264"/>
        <c:axId val="1747862512"/>
      </c:lineChart>
      <c:catAx>
        <c:axId val="162264326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47862512"/>
        <c:crosses val="autoZero"/>
        <c:auto val="1"/>
        <c:lblAlgn val="ctr"/>
        <c:lblOffset val="100"/>
        <c:noMultiLvlLbl val="0"/>
      </c:catAx>
      <c:valAx>
        <c:axId val="1747862512"/>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62264326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556607680"/>
        <c:axId val="1556761744"/>
      </c:scatterChart>
      <c:valAx>
        <c:axId val="155660768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56761744"/>
        <c:crosses val="autoZero"/>
        <c:crossBetween val="midCat"/>
      </c:valAx>
      <c:valAx>
        <c:axId val="155676174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566076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Maybe mention the two big ideas in</a:t>
            </a:r>
            <a:r>
              <a:rPr lang="en-US" sz="1200" baseline="0" dirty="0" smtClean="0"/>
              <a:t> this section: atoms and the </a:t>
            </a:r>
            <a:r>
              <a:rPr lang="en-US" sz="1200" baseline="0" dirty="0" err="1" smtClean="0"/>
              <a:t>scc</a:t>
            </a:r>
            <a:r>
              <a:rPr lang="en-US" sz="1200" baseline="0" smtClean="0"/>
              <a:t> algorithm.</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a:t>
            </a:r>
            <a:r>
              <a:rPr lang="en-US" baseline="0" dirty="0" smtClean="0"/>
              <a:t>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more time here.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hart" Target="../charts/char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resource management, measurement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typically handle 1 packet a clock cycle</a:t>
            </a:r>
          </a:p>
          <a:p>
            <a:r>
              <a:rPr lang="en-US" dirty="0" smtClean="0"/>
              <a:t>But, the algorithm takes &gt;1 cycles/packet</a:t>
            </a:r>
          </a:p>
          <a:p>
            <a:r>
              <a:rPr lang="en-US" dirty="0" smtClean="0"/>
              <a:t>How does the router hardware bridge this gap?</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3335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3335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3335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3335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2590800"/>
            <a:ext cx="2057400" cy="1830389"/>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2"/>
            <a:endCxn id="32" idx="6"/>
          </p:cNvCxnSpPr>
          <p:nvPr/>
        </p:nvCxnSpPr>
        <p:spPr>
          <a:xfrm rot="5400000">
            <a:off x="8754270" y="3934619"/>
            <a:ext cx="512761" cy="14859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44" idx="0"/>
          </p:cNvCxnSpPr>
          <p:nvPr/>
        </p:nvCxnSpPr>
        <p:spPr>
          <a:xfrm>
            <a:off x="61341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85800" y="3810000"/>
            <a:ext cx="10706100" cy="11811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US" sz="3600" dirty="0" smtClean="0">
              <a:ea typeface="Gadugi" charset="0"/>
              <a:cs typeface="Gadugi" charset="0"/>
            </a:endParaRPr>
          </a:p>
          <a:p>
            <a:pPr algn="ctr"/>
            <a:r>
              <a:rPr lang="en-US" sz="3600" dirty="0" smtClean="0">
                <a:ea typeface="Gadugi" charset="0"/>
                <a:cs typeface="Gadugi" charset="0"/>
              </a:rPr>
              <a:t>Processors can spend variable time per stage =&gt; Variable throughput</a:t>
            </a:r>
          </a:p>
          <a:p>
            <a:pPr algn="ctr"/>
            <a:endParaRPr lang="en-US" sz="3600" dirty="0" smtClean="0">
              <a:ea typeface="Gadugi" charset="0"/>
              <a:cs typeface="Gadugi" charset="0"/>
            </a:endParaRPr>
          </a:p>
        </p:txBody>
      </p:sp>
      <p:sp>
        <p:nvSpPr>
          <p:cNvPr id="89" name="Rounded Rectangle 88"/>
          <p:cNvSpPr/>
          <p:nvPr/>
        </p:nvSpPr>
        <p:spPr>
          <a:xfrm>
            <a:off x="552450" y="58293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Need to constrain processing within each stage</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2019300" y="3924300"/>
            <a:ext cx="1409700" cy="4148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smtClean="0">
                <a:ea typeface="Gadugi" charset="0"/>
                <a:cs typeface="Gadugi" charset="0"/>
              </a:rPr>
              <a:t>Atom</a:t>
            </a:r>
            <a:endParaRPr lang="en-US" sz="3600" dirty="0" smtClean="0">
              <a:ea typeface="Gadugi" charset="0"/>
              <a:cs typeface="Gadugi" charset="0"/>
            </a:endParaRP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finish computations in one clock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Indirect</a:t>
            </a:r>
            <a:r>
              <a:rPr lang="en-US" dirty="0"/>
              <a:t> </a:t>
            </a:r>
            <a:r>
              <a:rPr lang="en-US" dirty="0" smtClean="0"/>
              <a:t>control from end hosts / edge</a:t>
            </a:r>
          </a:p>
          <a:p>
            <a:r>
              <a:rPr lang="en-US" dirty="0" smtClean="0"/>
              <a:t>The fix: Don’t bake </a:t>
            </a:r>
            <a:r>
              <a:rPr lang="en-US" b="1" i="1" dirty="0" smtClean="0"/>
              <a:t>policy </a:t>
            </a:r>
            <a:r>
              <a:rPr lang="en-US" dirty="0" smtClean="0"/>
              <a:t>into a router’s hardware</a:t>
            </a:r>
          </a:p>
          <a:p>
            <a:r>
              <a:rPr lang="en-US" dirty="0" smtClean="0"/>
              <a:t>Our work: Design hardware primitives; program policies in software</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1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2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1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2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0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04"/>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0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0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8"/>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109"/>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110"/>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111"/>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112"/>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13"/>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4"/>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5"/>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6"/>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7"/>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8"/>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19"/>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20"/>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2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122"/>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23"/>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4"/>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5"/>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26"/>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7"/>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8"/>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129"/>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30"/>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131"/>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32"/>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133"/>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4"/>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13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3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37"/>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38"/>
                                        </p:tgtEl>
                                        <p:attrNameLst>
                                          <p:attrName>style.visibility</p:attrName>
                                        </p:attrNameLst>
                                      </p:cBhvr>
                                      <p:to>
                                        <p:strVal val="hidden"/>
                                      </p:to>
                                    </p:set>
                                  </p:childTnLst>
                                </p:cTn>
                              </p:par>
                              <p:par>
                                <p:cTn id="199" presetID="1" presetClass="entr" presetSubtype="0" fill="hold" nodeType="withEffect">
                                  <p:stCondLst>
                                    <p:cond delay="0"/>
                                  </p:stCondLst>
                                  <p:childTnLst>
                                    <p:set>
                                      <p:cBhvr>
                                        <p:cTn id="20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pPr lvl="1"/>
            <a:r>
              <a:rPr lang="en-US" dirty="0" smtClean="0">
                <a:latin typeface="Gadugi" panose="020B0502040204020203" pitchFamily="34" charset="0"/>
              </a:rPr>
              <a:t>Streaming algorithms: Atoms</a:t>
            </a:r>
          </a:p>
          <a:p>
            <a:pPr lvl="1"/>
            <a:r>
              <a:rPr lang="en-US" dirty="0" smtClean="0">
                <a:latin typeface="Gadugi" panose="020B0502040204020203" pitchFamily="34" charset="0"/>
              </a:rPr>
              <a:t>Scheduling: PIFOs</a:t>
            </a:r>
          </a:p>
          <a:p>
            <a:pPr lvl="1"/>
            <a:r>
              <a:rPr lang="en-US" dirty="0" smtClean="0"/>
              <a:t>Network measurement (</a:t>
            </a:r>
            <a:r>
              <a:rPr lang="en-US" dirty="0" err="1" smtClean="0"/>
              <a:t>HotNets</a:t>
            </a:r>
            <a:r>
              <a:rPr lang="en-US" dirty="0" smtClean="0"/>
              <a:t>’ 16)</a:t>
            </a:r>
            <a:endParaRPr lang="en-US" dirty="0" smtClean="0">
              <a:latin typeface="Gadugi" panose="020B0502040204020203" pitchFamily="34" charset="0"/>
            </a:endParaRPr>
          </a:p>
          <a:p>
            <a:pPr lvl="1"/>
            <a:endParaRPr lang="en-US" dirty="0" smtClean="0">
              <a:latin typeface="Gadugi" panose="020B0502040204020203" pitchFamily="34" charset="0"/>
            </a:endParaRPr>
          </a:p>
          <a:p>
            <a:r>
              <a:rPr lang="en-US" dirty="0" smtClean="0"/>
              <a:t>Broader impact: Transactions in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10807</TotalTime>
  <Words>8555</Words>
  <Application>Microsoft Macintosh PowerPoint</Application>
  <PresentationFormat>Widescreen</PresentationFormat>
  <Paragraphs>1518</Paragraphs>
  <Slides>74</Slides>
  <Notes>64</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activity in the area</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An example streaming algorithm</vt:lpstr>
      <vt:lpstr>A shared-memory x86 multicore</vt:lpstr>
      <vt:lpstr>A shared-nothing x86 pipeline</vt:lpstr>
      <vt:lpstr>A shared-nothing atom pipeline</vt:lpstr>
      <vt:lpstr>Extracting atoms from algorithms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routers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4131</cp:revision>
  <dcterms:created xsi:type="dcterms:W3CDTF">2015-11-20T07:11:46Z</dcterms:created>
  <dcterms:modified xsi:type="dcterms:W3CDTF">2017-02-10T15:07:59Z</dcterms:modified>
</cp:coreProperties>
</file>