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tags/tag4.xml" ContentType="application/vnd.openxmlformats-officedocument.presentationml.tags+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tags/tag10.xml" ContentType="application/vnd.openxmlformats-officedocument.presentationml.tags+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ppt/tags/tag13.xml" ContentType="application/vnd.openxmlformats-officedocument.presentationml.tags+xml"/>
  <Override PartName="/ppt/notesSlides/notesSlide38.xml" ContentType="application/vnd.openxmlformats-officedocument.presentationml.notesSlide+xml"/>
  <Override PartName="/ppt/tags/tag1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5.xml" ContentType="application/vnd.openxmlformats-officedocument.presentationml.tags+xml"/>
  <Override PartName="/ppt/notesSlides/notesSlide49.xml" ContentType="application/vnd.openxmlformats-officedocument.presentationml.notesSlide+xml"/>
  <Override PartName="/ppt/tags/tag16.xml" ContentType="application/vnd.openxmlformats-officedocument.presentationml.tags+xml"/>
  <Override PartName="/ppt/notesSlides/notesSlide50.xml" ContentType="application/vnd.openxmlformats-officedocument.presentationml.notesSlide+xml"/>
  <Override PartName="/ppt/tags/tag17.xml" ContentType="application/vnd.openxmlformats-officedocument.presentationml.tags+xml"/>
  <Override PartName="/ppt/notesSlides/notesSlide51.xml" ContentType="application/vnd.openxmlformats-officedocument.presentationml.notesSlide+xml"/>
  <Override PartName="/ppt/tags/tag18.xml" ContentType="application/vnd.openxmlformats-officedocument.presentationml.tags+xml"/>
  <Override PartName="/ppt/notesSlides/notesSlide52.xml" ContentType="application/vnd.openxmlformats-officedocument.presentationml.notesSlide+xml"/>
  <Override PartName="/ppt/tags/tag19.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315" r:id="rId3"/>
    <p:sldId id="316" r:id="rId4"/>
    <p:sldId id="529" r:id="rId5"/>
    <p:sldId id="319" r:id="rId6"/>
    <p:sldId id="527" r:id="rId7"/>
    <p:sldId id="576" r:id="rId8"/>
    <p:sldId id="545" r:id="rId9"/>
    <p:sldId id="524" r:id="rId10"/>
    <p:sldId id="504" r:id="rId11"/>
    <p:sldId id="530" r:id="rId12"/>
    <p:sldId id="531" r:id="rId13"/>
    <p:sldId id="470" r:id="rId14"/>
    <p:sldId id="471" r:id="rId15"/>
    <p:sldId id="472" r:id="rId16"/>
    <p:sldId id="473" r:id="rId17"/>
    <p:sldId id="474" r:id="rId18"/>
    <p:sldId id="475" r:id="rId19"/>
    <p:sldId id="505" r:id="rId20"/>
    <p:sldId id="564" r:id="rId21"/>
    <p:sldId id="567" r:id="rId22"/>
    <p:sldId id="517" r:id="rId23"/>
    <p:sldId id="516" r:id="rId24"/>
    <p:sldId id="537" r:id="rId25"/>
    <p:sldId id="538" r:id="rId26"/>
    <p:sldId id="579" r:id="rId27"/>
    <p:sldId id="547" r:id="rId28"/>
    <p:sldId id="548" r:id="rId29"/>
    <p:sldId id="549" r:id="rId30"/>
    <p:sldId id="550" r:id="rId31"/>
    <p:sldId id="551" r:id="rId32"/>
    <p:sldId id="552" r:id="rId33"/>
    <p:sldId id="553" r:id="rId34"/>
    <p:sldId id="554" r:id="rId35"/>
    <p:sldId id="580" r:id="rId36"/>
    <p:sldId id="581" r:id="rId37"/>
    <p:sldId id="568" r:id="rId38"/>
    <p:sldId id="560" r:id="rId39"/>
    <p:sldId id="561" r:id="rId40"/>
    <p:sldId id="565" r:id="rId41"/>
    <p:sldId id="566" r:id="rId42"/>
    <p:sldId id="358" r:id="rId43"/>
    <p:sldId id="544" r:id="rId44"/>
    <p:sldId id="350" r:id="rId45"/>
    <p:sldId id="578" r:id="rId46"/>
    <p:sldId id="572" r:id="rId47"/>
    <p:sldId id="573" r:id="rId48"/>
    <p:sldId id="574" r:id="rId49"/>
    <p:sldId id="569" r:id="rId50"/>
    <p:sldId id="570" r:id="rId51"/>
    <p:sldId id="571" r:id="rId52"/>
    <p:sldId id="540" r:id="rId53"/>
    <p:sldId id="541" r:id="rId54"/>
    <p:sldId id="508" r:id="rId55"/>
    <p:sldId id="526" r:id="rId56"/>
    <p:sldId id="514" r:id="rId57"/>
    <p:sldId id="507" r:id="rId58"/>
    <p:sldId id="509" r:id="rId59"/>
    <p:sldId id="510" r:id="rId60"/>
    <p:sldId id="464" r:id="rId61"/>
    <p:sldId id="465" r:id="rId62"/>
    <p:sldId id="375" r:id="rId63"/>
    <p:sldId id="299" r:id="rId64"/>
    <p:sldId id="357" r:id="rId65"/>
    <p:sldId id="305" r:id="rId66"/>
    <p:sldId id="306" r:id="rId67"/>
    <p:sldId id="301" r:id="rId68"/>
    <p:sldId id="271" r:id="rId69"/>
    <p:sldId id="326" r:id="rId70"/>
    <p:sldId id="327" r:id="rId71"/>
    <p:sldId id="272" r:id="rId72"/>
    <p:sldId id="374" r:id="rId73"/>
    <p:sldId id="468" r:id="rId74"/>
    <p:sldId id="332" r:id="rId75"/>
    <p:sldId id="370" r:id="rId76"/>
    <p:sldId id="371" r:id="rId77"/>
    <p:sldId id="335" r:id="rId78"/>
    <p:sldId id="372" r:id="rId79"/>
    <p:sldId id="373" r:id="rId80"/>
    <p:sldId id="307" r:id="rId81"/>
    <p:sldId id="467" r:id="rId82"/>
    <p:sldId id="458" r:id="rId83"/>
    <p:sldId id="459" r:id="rId84"/>
    <p:sldId id="460" r:id="rId85"/>
    <p:sldId id="461" r:id="rId86"/>
    <p:sldId id="462" r:id="rId87"/>
    <p:sldId id="466" r:id="rId88"/>
    <p:sldId id="46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21" autoAdjust="0"/>
    <p:restoredTop sz="83993" autoAdjust="0"/>
  </p:normalViewPr>
  <p:slideViewPr>
    <p:cSldViewPr showGuides="1">
      <p:cViewPr>
        <p:scale>
          <a:sx n="83" d="100"/>
          <a:sy n="83" d="100"/>
        </p:scale>
        <p:origin x="720" y="144"/>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271257904"/>
        <c:axId val="-1444892864"/>
      </c:lineChart>
      <c:catAx>
        <c:axId val="-1271257904"/>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444892864"/>
        <c:crosses val="autoZero"/>
        <c:auto val="1"/>
        <c:lblAlgn val="ctr"/>
        <c:lblOffset val="100"/>
        <c:noMultiLvlLbl val="0"/>
      </c:catAx>
      <c:valAx>
        <c:axId val="-1444892864"/>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271257904"/>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306925344"/>
        <c:axId val="-1306934976"/>
      </c:scatterChart>
      <c:valAx>
        <c:axId val="-1306925344"/>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06934976"/>
        <c:crosses val="autoZero"/>
        <c:crossBetween val="midCat"/>
      </c:valAx>
      <c:valAx>
        <c:axId val="-1306934976"/>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069253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3/29/17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 PROMPT: crystallize</a:t>
            </a:r>
            <a:r>
              <a:rPr lang="en-US" baseline="0" dirty="0" smtClean="0"/>
              <a:t> description of packet transactions.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 PROMPT: It’s important to mention NO</a:t>
            </a:r>
            <a:r>
              <a:rPr lang="en-US" baseline="0" dirty="0" smtClean="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Describe </a:t>
            </a:r>
            <a:r>
              <a:rPr lang="en-US" dirty="0" smtClean="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a:t>
            </a:r>
            <a:r>
              <a:rPr lang="en-US" baseline="0" dirty="0" smtClean="0"/>
              <a:t> PROMPT</a:t>
            </a:r>
            <a:r>
              <a:rPr lang="en-US" dirty="0" smtClean="0"/>
              <a:t>: At the end of this</a:t>
            </a:r>
            <a:r>
              <a:rPr lang="en-US" baseline="0" dirty="0" smtClean="0"/>
              <a:t> slide make the point that we reject algorithms that can’t run on atoms unlike a software router.</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13</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Maybe come up with an animation re: SCC</a:t>
            </a: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a:t>
            </a:r>
            <a:r>
              <a:rPr lang="en-US" baseline="0" dirty="0" smtClean="0"/>
              <a:t> Maybe call this accumulator?</a:t>
            </a:r>
          </a:p>
          <a:p>
            <a:r>
              <a:rPr lang="en-US" baseline="0" dirty="0" smtClean="0"/>
              <a:t>TALK PROMPT: Say at the end that we use an off the shelf program synthesis tool called SKETCH for </a:t>
            </a:r>
            <a:r>
              <a:rPr lang="en-US" baseline="0" smtClean="0"/>
              <a:t>this purpose.</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Stress that this is *a* set of atoms, not *the* set.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2092007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a:t>
            </a:r>
            <a:r>
              <a:rPr lang="en-US" baseline="0" dirty="0" err="1" smtClean="0"/>
              <a:t>bc</a:t>
            </a:r>
            <a:r>
              <a:rPr lang="en-US" baseline="0" dirty="0" smtClean="0"/>
              <a:t> there’s no </a:t>
            </a:r>
            <a:r>
              <a:rPr lang="en-US" baseline="0" dirty="0" err="1" smtClean="0"/>
              <a:t>consensue</a:t>
            </a:r>
            <a:r>
              <a:rPr lang="en-US" baseline="0" dirty="0" smtClean="0"/>
              <a:t> and routers are fixed function, rate of innovation is </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TALK PROMPT: 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46633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277323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Rehearse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 networking researcher, you can’t think of architecture as a </a:t>
            </a:r>
            <a:r>
              <a:rPr lang="en-US" baseline="0" dirty="0" err="1" smtClean="0"/>
              <a:t>blackbox</a:t>
            </a:r>
            <a:r>
              <a:rPr lang="en-US" baseline="0" dirty="0" smtClean="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49</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9047193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TALK PROMPT: Remember to talk about packets marching in lock step.</a:t>
            </a:r>
          </a:p>
          <a:p>
            <a:r>
              <a:rPr lang="en-US" baseline="0" dirty="0" smtClean="0"/>
              <a:t>Other examples of egress functionality (outside all of our programmable examples)</a:t>
            </a:r>
          </a:p>
          <a:p>
            <a:endParaRPr lang="en-US" baseline="0" dirty="0" smtClean="0"/>
          </a:p>
          <a:p>
            <a:r>
              <a:rPr lang="en-US" baseline="0" dirty="0" smtClean="0"/>
              <a:t>TODO: Maybe have only one match/action unit in each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TALK PROMPT: Maybe call it local state?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3/29/17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3/29/17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3/29/17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3/29/17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3/29/17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3/29/17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3/29/17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5.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an atom implement a pipeline stage?</a:t>
            </a:r>
            <a:endParaRPr lang="en-US" dirty="0"/>
          </a:p>
        </p:txBody>
      </p:sp>
      <p:sp>
        <p:nvSpPr>
          <p:cNvPr id="8" name="Freeform 7"/>
          <p:cNvSpPr/>
          <p:nvPr/>
        </p:nvSpPr>
        <p:spPr>
          <a:xfrm rot="10800000" flipH="1">
            <a:off x="6708853" y="23776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6602060" y="16383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6602060" y="16383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6803320" y="24765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cxnSp>
        <p:nvCxnSpPr>
          <p:cNvPr id="4" name="Straight Arrow Connector 3"/>
          <p:cNvCxnSpPr>
            <a:endCxn id="37" idx="0"/>
          </p:cNvCxnSpPr>
          <p:nvPr/>
        </p:nvCxnSpPr>
        <p:spPr>
          <a:xfrm flipH="1">
            <a:off x="7969370" y="2133600"/>
            <a:ext cx="232890"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8" idx="3"/>
          </p:cNvCxnSpPr>
          <p:nvPr/>
        </p:nvCxnSpPr>
        <p:spPr>
          <a:xfrm rot="16200000" flipH="1">
            <a:off x="7191474" y="2801485"/>
            <a:ext cx="1420558" cy="8587"/>
          </a:xfrm>
          <a:prstGeom prst="curvedConnector4">
            <a:avLst>
              <a:gd name="adj1" fmla="val 15168"/>
              <a:gd name="adj2" fmla="val -1375226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002360" y="16383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
        <p:nvSpPr>
          <p:cNvPr id="20" name="TextBox 19"/>
          <p:cNvSpPr txBox="1"/>
          <p:nvPr/>
        </p:nvSpPr>
        <p:spPr>
          <a:xfrm>
            <a:off x="533400" y="1676400"/>
            <a:ext cx="5715000" cy="3539430"/>
          </a:xfrm>
          <a:prstGeom prst="rect">
            <a:avLst/>
          </a:prstGeom>
          <a:noFill/>
        </p:spPr>
        <p:txBody>
          <a:bodyPr wrap="square" rtlCol="0">
            <a:spAutoFit/>
          </a:bodyPr>
          <a:lstStyle/>
          <a:p>
            <a:pPr marL="285750" indent="-285750">
              <a:buFont typeface="Arial" charset="0"/>
              <a:buChar char="•"/>
            </a:pPr>
            <a:r>
              <a:rPr lang="en-US" sz="2800" dirty="0"/>
              <a:t>P</a:t>
            </a:r>
            <a:r>
              <a:rPr lang="en-US" sz="2800" dirty="0" smtClean="0"/>
              <a:t>rogram synthesis </a:t>
            </a:r>
          </a:p>
          <a:p>
            <a:pPr marL="742950" lvl="1" indent="-285750">
              <a:buFont typeface="Arial" charset="0"/>
              <a:buChar char="•"/>
            </a:pPr>
            <a:r>
              <a:rPr lang="en-US" sz="2800" dirty="0" smtClean="0"/>
              <a:t>Atom: Program template with parameters</a:t>
            </a:r>
          </a:p>
          <a:p>
            <a:pPr marL="742950" lvl="1" indent="-285750">
              <a:buFont typeface="Arial" charset="0"/>
              <a:buChar char="•"/>
            </a:pPr>
            <a:r>
              <a:rPr lang="en-US" sz="2800" dirty="0"/>
              <a:t>Pipeline stage: </a:t>
            </a:r>
            <a:r>
              <a:rPr lang="en-US" sz="2800" dirty="0" smtClean="0"/>
              <a:t>Specification</a:t>
            </a:r>
          </a:p>
          <a:p>
            <a:pPr marL="742950" lvl="1" indent="-285750">
              <a:buFont typeface="Arial" charset="0"/>
              <a:buChar char="•"/>
            </a:pPr>
            <a:r>
              <a:rPr lang="en-US" sz="2800" dirty="0" smtClean="0"/>
              <a:t>Goal: Synthesize program (instantiate parameters) so that atom implements pipeline stage</a:t>
            </a:r>
            <a:endParaRPr lang="en-US" sz="2800" dirty="0"/>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63" grpId="0"/>
      <p:bldP spid="6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cxnSp>
        <p:nvCxnSpPr>
          <p:cNvPr id="490" name="Straight Connector 489"/>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51" idx="3"/>
            <a:endCxn id="373" idx="1"/>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7658100" y="2485417"/>
            <a:ext cx="1028700" cy="2429483"/>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98" name="Group 197"/>
          <p:cNvGrpSpPr/>
          <p:nvPr/>
        </p:nvGrpSpPr>
        <p:grpSpPr>
          <a:xfrm>
            <a:off x="4495800" y="2245468"/>
            <a:ext cx="2542902" cy="30723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4525736" y="2755360"/>
            <a:ext cx="460100" cy="1858540"/>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5363391" y="2755360"/>
            <a:ext cx="460100" cy="1858540"/>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6465569" y="2755360"/>
            <a:ext cx="460100" cy="1858540"/>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0672899"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296400" y="2247900"/>
            <a:ext cx="2438400" cy="327581"/>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319162" y="2783373"/>
            <a:ext cx="460100" cy="1858540"/>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156818" y="2783373"/>
            <a:ext cx="460100" cy="1858540"/>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258996" y="2783373"/>
            <a:ext cx="460100" cy="1858540"/>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7467600" y="2057400"/>
            <a:ext cx="14097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40005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stCxn id="373" idx="3"/>
            <a:endCxn id="393" idx="1"/>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413" idx="3"/>
            <a:endCxn id="446" idx="1"/>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a:stCxn id="446" idx="3"/>
            <a:endCxn id="466" idx="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35" name="Right Arrow 34"/>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ight Arrow 231"/>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21698895"/>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ACLs, tunnels, </a:t>
            </a:r>
            <a:r>
              <a:rPr lang="en-US" dirty="0" err="1" smtClean="0"/>
              <a:t>etc</a:t>
            </a:r>
            <a:endParaRPr lang="en-US" dirty="0" smtClean="0"/>
          </a:p>
          <a:p>
            <a:r>
              <a:rPr lang="en-US" dirty="0" smtClean="0"/>
              <a:t>Yet, routers are still fixed-function</a:t>
            </a:r>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a:t>
            </a:r>
            <a:r>
              <a:rPr lang="en-US" sz="11200" dirty="0" smtClean="0"/>
              <a:t>change with future packet arrivals</a:t>
            </a:r>
            <a:endParaRPr lang="en-US" sz="11200" dirty="0"/>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Fair queuing</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p:txBody>
      </p:sp>
      <p:sp>
        <p:nvSpPr>
          <p:cNvPr id="93" name="Rectangle 92"/>
          <p:cNvSpPr/>
          <p:nvPr/>
        </p:nvSpPr>
        <p:spPr>
          <a:xfrm>
            <a:off x="2324100" y="28956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80569605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shaping</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p:txBody>
      </p:sp>
      <p:sp>
        <p:nvSpPr>
          <p:cNvPr id="94" name="Rectangle 93"/>
          <p:cNvSpPr/>
          <p:nvPr/>
        </p:nvSpPr>
        <p:spPr>
          <a:xfrm>
            <a:off x="2286000" y="27051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6265600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t>
            </a:r>
            <a:r>
              <a:rPr lang="en-US" dirty="0"/>
              <a:t>ACLs, tunnels, </a:t>
            </a:r>
            <a:r>
              <a:rPr lang="en-US" dirty="0" err="1"/>
              <a:t>etc</a:t>
            </a:r>
            <a:endParaRPr lang="en-US" dirty="0"/>
          </a:p>
          <a:p>
            <a:r>
              <a:rPr lang="en-US" dirty="0"/>
              <a:t>Yet, routers are still </a:t>
            </a:r>
            <a:r>
              <a:rPr lang="en-US" dirty="0" smtClean="0"/>
              <a:t>fixed-function</a:t>
            </a:r>
            <a:endParaRPr lang="en-US" dirty="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to program other network devices:</a:t>
            </a:r>
          </a:p>
          <a:p>
            <a:pPr lvl="1"/>
            <a:r>
              <a:rPr lang="en-US" dirty="0" smtClean="0"/>
              <a:t>Network Interface Cards</a:t>
            </a:r>
          </a:p>
          <a:p>
            <a:pPr lvl="1"/>
            <a:r>
              <a:rPr lang="en-US" dirty="0" err="1" smtClean="0"/>
              <a:t>Middleboxes</a:t>
            </a:r>
            <a:r>
              <a:rPr lang="en-US" dirty="0" smtClean="0"/>
              <a:t> (proxies, firewalls, WAN optimizers, etc.)</a:t>
            </a:r>
          </a:p>
          <a:p>
            <a:pPr lvl="1"/>
            <a:endParaRPr lang="en-US" dirty="0"/>
          </a:p>
          <a:p>
            <a:r>
              <a:rPr lang="en-US" dirty="0" smtClean="0"/>
              <a:t>Hardware and software for specialized distributed systems</a:t>
            </a:r>
          </a:p>
          <a:p>
            <a:pPr lvl="1"/>
            <a:r>
              <a:rPr lang="en-US" dirty="0" smtClean="0"/>
              <a:t>The end of Moore’s law =&gt; hardware specialization</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10920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543032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372020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5"/>
                                        </p:tgtEl>
                                        <p:attrNameLst>
                                          <p:attrName>style.visibility</p:attrName>
                                        </p:attrNameLst>
                                      </p:cBhvr>
                                      <p:to>
                                        <p:strVal val="visible"/>
                                      </p:to>
                                    </p:set>
                                  </p:childTnLst>
                                </p:cTn>
                              </p:par>
                              <p:par>
                                <p:cTn id="23" presetID="1" presetClass="entr" presetSubtype="0" fill="hold" nodeType="withEffect">
                                  <p:stCondLst>
                                    <p:cond delay="0"/>
                                  </p:stCondLst>
                                  <p:iterate type="lt">
                                    <p:tmAbs val="0"/>
                                  </p:iterate>
                                  <p:childTnLst>
                                    <p:set>
                                      <p:cBhvr>
                                        <p:cTn id="24" dur="1" fill="hold">
                                          <p:stCondLst>
                                            <p:cond delay="0"/>
                                          </p:stCondLst>
                                        </p:cTn>
                                        <p:tgtEl>
                                          <p:spTgt spid="19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iterate type="lt">
                                    <p:tmAbs val="0"/>
                                  </p:iterate>
                                  <p:childTnLst>
                                    <p:set>
                                      <p:cBhvr>
                                        <p:cTn id="26" dur="1" fill="hold">
                                          <p:stCondLst>
                                            <p:cond delay="0"/>
                                          </p:stCondLst>
                                        </p:cTn>
                                        <p:tgtEl>
                                          <p:spTgt spid="19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9" grpId="0" animBg="1"/>
      <p:bldP spid="66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cxnSp>
        <p:nvCxnSpPr>
          <p:cNvPr id="490" name="Straight Connector 489"/>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51" idx="3"/>
            <a:endCxn id="373" idx="1"/>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7658100" y="2485417"/>
            <a:ext cx="1028700" cy="2429483"/>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98" name="Group 197"/>
          <p:cNvGrpSpPr/>
          <p:nvPr/>
        </p:nvGrpSpPr>
        <p:grpSpPr>
          <a:xfrm>
            <a:off x="4495800" y="2245468"/>
            <a:ext cx="2542902" cy="30723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4525736" y="2755360"/>
            <a:ext cx="460100" cy="1858540"/>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5363391" y="2755360"/>
            <a:ext cx="460100" cy="1858540"/>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6465569" y="2755360"/>
            <a:ext cx="460100" cy="1858540"/>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296400" y="2247900"/>
            <a:ext cx="2438400" cy="327581"/>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319162" y="2783373"/>
            <a:ext cx="460100" cy="1858540"/>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156818" y="2783373"/>
            <a:ext cx="460100" cy="1858540"/>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258996" y="2783373"/>
            <a:ext cx="460100" cy="1858540"/>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25146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cxnSp>
        <p:nvCxnSpPr>
          <p:cNvPr id="203" name="Straight Arrow Connector 202"/>
          <p:cNvCxnSpPr>
            <a:stCxn id="373" idx="3"/>
            <a:endCxn id="393" idx="1"/>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413" idx="3"/>
            <a:endCxn id="446" idx="1"/>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a:stCxn id="446" idx="3"/>
            <a:endCxn id="466" idx="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35" name="Right Arrow 34"/>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ight Arrow 231"/>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257912402"/>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8" name="TextBox 17"/>
          <p:cNvSpPr txBox="1"/>
          <p:nvPr/>
        </p:nvSpPr>
        <p:spPr>
          <a:xfrm>
            <a:off x="-76200" y="1371600"/>
            <a:ext cx="792786" cy="685895"/>
          </a:xfrm>
          <a:prstGeom prst="rect">
            <a:avLst/>
          </a:prstGeom>
          <a:noFill/>
        </p:spPr>
        <p:txBody>
          <a:bodyPr wrap="none" lIns="130622" tIns="65311" rIns="130622" bIns="65311" rtlCol="0">
            <a:spAutoFit/>
          </a:bodyPr>
          <a:lstStyle/>
          <a:p>
            <a:r>
              <a:rPr lang="en-US" dirty="0" smtClean="0">
                <a:latin typeface="Seravek"/>
                <a:cs typeface="Seravek"/>
              </a:rPr>
              <a:t>Input</a:t>
            </a:r>
          </a:p>
          <a:p>
            <a:r>
              <a:rPr lang="en-US" dirty="0">
                <a:latin typeface="Seravek"/>
                <a:cs typeface="Seravek"/>
              </a:rPr>
              <a:t>P</a:t>
            </a:r>
            <a:r>
              <a:rPr lang="en-US" dirty="0" smtClean="0">
                <a:latin typeface="Seravek"/>
                <a:cs typeface="Seravek"/>
              </a:rPr>
              <a:t>orts</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3" y="1331979"/>
            <a:ext cx="2905678"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1371600" y="5334000"/>
            <a:ext cx="9448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a:t>
            </a:r>
            <a:r>
              <a:rPr lang="en-US" sz="2800" smtClean="0">
                <a:latin typeface="Gadugi" charset="0"/>
                <a:ea typeface="Gadugi" charset="0"/>
                <a:cs typeface="Gadugi" charset="0"/>
              </a:rPr>
              <a:t>1 packet/cycle (1 GHz)</a:t>
            </a:r>
            <a:endParaRPr lang="en-US" sz="2800" dirty="0">
              <a:latin typeface="Gadugi" charset="0"/>
              <a:ea typeface="Gadugi" charset="0"/>
              <a:cs typeface="Gadugi" charset="0"/>
            </a:endParaRPr>
          </a:p>
        </p:txBody>
      </p:sp>
      <p:sp>
        <p:nvSpPr>
          <p:cNvPr id="259" name="Rounded Rectangle 258"/>
          <p:cNvSpPr/>
          <p:nvPr/>
        </p:nvSpPr>
        <p:spPr>
          <a:xfrm>
            <a:off x="1562100" y="6096000"/>
            <a:ext cx="47625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State is local to action units</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66294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1315700" y="1371600"/>
            <a:ext cx="989956" cy="685895"/>
          </a:xfrm>
          <a:prstGeom prst="rect">
            <a:avLst/>
          </a:prstGeom>
          <a:noFill/>
        </p:spPr>
        <p:txBody>
          <a:bodyPr wrap="none" lIns="130622" tIns="65311" rIns="130622" bIns="65311" rtlCol="0">
            <a:spAutoFit/>
          </a:bodyPr>
          <a:lstStyle/>
          <a:p>
            <a:r>
              <a:rPr lang="en-US" dirty="0" smtClean="0">
                <a:latin typeface="Seravek"/>
                <a:cs typeface="Seravek"/>
              </a:rPr>
              <a:t>Output</a:t>
            </a:r>
          </a:p>
          <a:p>
            <a:r>
              <a:rPr lang="en-US" dirty="0" smtClean="0">
                <a:latin typeface="Seravek"/>
                <a:cs typeface="Seravek"/>
              </a:rPr>
              <a:t>Ports</a:t>
            </a:r>
            <a:endParaRPr lang="en-US" dirty="0">
              <a:latin typeface="Seravek"/>
              <a:cs typeface="Seravek"/>
            </a:endParaRPr>
          </a:p>
        </p:txBody>
      </p:sp>
      <p:sp>
        <p:nvSpPr>
          <p:cNvPr id="203" name="TextBox 202"/>
          <p:cNvSpPr txBox="1"/>
          <p:nvPr/>
        </p:nvSpPr>
        <p:spPr>
          <a:xfrm>
            <a:off x="1295400" y="1295400"/>
            <a:ext cx="970720" cy="685895"/>
          </a:xfrm>
          <a:prstGeom prst="rect">
            <a:avLst/>
          </a:prstGeom>
          <a:noFill/>
        </p:spPr>
        <p:txBody>
          <a:bodyPr wrap="none" lIns="130622" tIns="65311" rIns="130622" bIns="65311" rtlCol="0">
            <a:spAutoFit/>
          </a:bodyPr>
          <a:lstStyle/>
          <a:p>
            <a:r>
              <a:rPr lang="en-US" dirty="0" smtClean="0">
                <a:latin typeface="Seravek"/>
                <a:cs typeface="Seravek"/>
              </a:rPr>
              <a:t>Header</a:t>
            </a:r>
          </a:p>
          <a:p>
            <a:r>
              <a:rPr lang="en-US" dirty="0" smtClean="0">
                <a:latin typeface="Seravek"/>
                <a:cs typeface="Seravek"/>
              </a:rPr>
              <a:t>Vector</a:t>
            </a:r>
            <a:endParaRPr lang="en-US" dirty="0">
              <a:latin typeface="Seravek"/>
              <a:cs typeface="Seravek"/>
            </a:endParaRPr>
          </a:p>
        </p:txBody>
      </p:sp>
      <p:grpSp>
        <p:nvGrpSpPr>
          <p:cNvPr id="94" name="Group 93"/>
          <p:cNvGrpSpPr/>
          <p:nvPr/>
        </p:nvGrpSpPr>
        <p:grpSpPr>
          <a:xfrm>
            <a:off x="0" y="2552700"/>
            <a:ext cx="533400" cy="2286000"/>
            <a:chOff x="0" y="2552700"/>
            <a:chExt cx="571500" cy="2286000"/>
          </a:xfrm>
        </p:grpSpPr>
        <p:cxnSp>
          <p:nvCxnSpPr>
            <p:cNvPr id="8" name="Straight Arrow Connector 7"/>
            <p:cNvCxnSpPr/>
            <p:nvPr/>
          </p:nvCxnSpPr>
          <p:spPr>
            <a:xfrm>
              <a:off x="0" y="2552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0" y="2705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0" y="2857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0" y="3009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0" y="3162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0" y="3314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0" y="3467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0" y="3619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a:off x="0" y="3771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0" y="3924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0" y="4076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0" y="4229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0" y="4381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0" y="4533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0" y="4686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0" y="4838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1506200" y="2552700"/>
            <a:ext cx="571500" cy="2286000"/>
            <a:chOff x="11506200" y="2590800"/>
            <a:chExt cx="571500" cy="2286000"/>
          </a:xfrm>
        </p:grpSpPr>
        <p:cxnSp>
          <p:nvCxnSpPr>
            <p:cNvPr id="314" name="Straight Arrow Connector 313"/>
            <p:cNvCxnSpPr/>
            <p:nvPr/>
          </p:nvCxnSpPr>
          <p:spPr>
            <a:xfrm>
              <a:off x="11506200" y="2590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11506200" y="2743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a:off x="11506200" y="2895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a:off x="11506200" y="3048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11506200" y="3200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a:off x="11506200" y="3352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a:off x="11506200" y="3505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1506200" y="3657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1506200" y="3810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11506200" y="3962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a:off x="11506200" y="4114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a:off x="11506200" y="4267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11506200" y="4419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11506200" y="4572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11506200" y="4724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11506200" y="4876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0" name="Straight Connector 329"/>
          <p:cNvCxnSpPr>
            <a:stCxn id="131" idx="3"/>
            <a:endCxn id="132" idx="2"/>
          </p:cNvCxnSpPr>
          <p:nvPr/>
        </p:nvCxnSpPr>
        <p:spPr>
          <a:xfrm flipV="1">
            <a:off x="3066733" y="28086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2.5E-6 -3.33333E-6 L 0.15781 -0.00347 " pathEditMode="relative" rAng="0" ptsTypes="AA">
                                      <p:cBhvr>
                                        <p:cTn id="76" dur="1000" fill="hold"/>
                                        <p:tgtEl>
                                          <p:spTgt spid="73"/>
                                        </p:tgtEl>
                                        <p:attrNameLst>
                                          <p:attrName>ppt_x</p:attrName>
                                          <p:attrName>ppt_y</p:attrName>
                                        </p:attrNameLst>
                                      </p:cBhvr>
                                      <p:rCtr x="8047" y="-185"/>
                                    </p:animMotion>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82"/>
                                        </p:tgtEl>
                                        <p:attrNameLst>
                                          <p:attrName>style.visibility</p:attrName>
                                        </p:attrNameLst>
                                      </p:cBhvr>
                                      <p:to>
                                        <p:strVal val="visible"/>
                                      </p:to>
                                    </p:set>
                                  </p:childTnLst>
                                </p:cTn>
                              </p:par>
                            </p:childTnLst>
                          </p:cTn>
                        </p:par>
                        <p:par>
                          <p:cTn id="80" fill="hold">
                            <p:stCondLst>
                              <p:cond delay="1000"/>
                            </p:stCondLst>
                            <p:childTnLst>
                              <p:par>
                                <p:cTn id="81" presetID="42" presetClass="path" presetSubtype="0" accel="50000" decel="50000" fill="hold" nodeType="afterEffect">
                                  <p:stCondLst>
                                    <p:cond delay="0"/>
                                  </p:stCondLst>
                                  <p:childTnLst>
                                    <p:animMotion origin="layout" path="M 0.15781 -0.00347 L 0.29219 -0.00347 " pathEditMode="relative" rAng="0" ptsTypes="AA">
                                      <p:cBhvr>
                                        <p:cTn id="82" dur="1000" fill="hold"/>
                                        <p:tgtEl>
                                          <p:spTgt spid="73"/>
                                        </p:tgtEl>
                                        <p:attrNameLst>
                                          <p:attrName>ppt_x</p:attrName>
                                          <p:attrName>ppt_y</p:attrName>
                                        </p:attrNameLst>
                                      </p:cBhvr>
                                      <p:rCtr x="6875" y="0"/>
                                    </p:animMotion>
                                  </p:childTnLst>
                                </p:cTn>
                              </p:par>
                              <p:par>
                                <p:cTn id="83" presetID="42" presetClass="path" presetSubtype="0" accel="50000" decel="50000" fill="hold" nodeType="withEffect">
                                  <p:stCondLst>
                                    <p:cond delay="0"/>
                                  </p:stCondLst>
                                  <p:childTnLst>
                                    <p:animMotion origin="layout" path="M -2.5E-6 1.48148E-6 L 0.15782 -0.00347 " pathEditMode="relative" rAng="0" ptsTypes="AA">
                                      <p:cBhvr>
                                        <p:cTn id="84" dur="1000" fill="hold"/>
                                        <p:tgtEl>
                                          <p:spTgt spid="282"/>
                                        </p:tgtEl>
                                        <p:attrNameLst>
                                          <p:attrName>ppt_x</p:attrName>
                                          <p:attrName>ppt_y</p:attrName>
                                        </p:attrNameLst>
                                      </p:cBhvr>
                                      <p:rCtr x="7891" y="-185"/>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0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7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P spid="202" grpId="0"/>
      <p:bldP spid="203" grpId="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state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smtClean="0"/>
              <a:t>1 cycle</a:t>
            </a:r>
          </a:p>
          <a:p>
            <a:r>
              <a:rPr lang="en-US" dirty="0" smtClean="0"/>
              <a:t>(1 ns)</a:t>
            </a:r>
          </a:p>
          <a:p>
            <a:r>
              <a:rPr lang="en-US" dirty="0" smtClean="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14950</TotalTime>
  <Words>8893</Words>
  <Application>Microsoft Macintosh PowerPoint</Application>
  <PresentationFormat>Widescreen</PresentationFormat>
  <Paragraphs>1760</Paragraphs>
  <Slides>88</Slides>
  <Notes>80</Notes>
  <HiddenSlides>28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Calibri</vt:lpstr>
      <vt:lpstr>Gadugi</vt:lpstr>
      <vt:lpstr>Seravek</vt:lpstr>
      <vt:lpstr>Symbol</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Can an atom implement a pipeline stage?</vt:lpstr>
      <vt:lpstr>Results: A catalog of reusable atoms</vt:lpstr>
      <vt:lpstr>Results: A catalog of reusable atoms</vt:lpstr>
      <vt:lpstr>Results: A catalog of reusable atoms</vt:lpstr>
      <vt:lpstr>What algorithms do atoms enable?</vt:lpstr>
      <vt:lpstr>What algorithms do atoms enable?</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5942</cp:revision>
  <dcterms:created xsi:type="dcterms:W3CDTF">2015-11-20T07:11:46Z</dcterms:created>
  <dcterms:modified xsi:type="dcterms:W3CDTF">2017-03-29T21:59:20Z</dcterms:modified>
</cp:coreProperties>
</file>