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7" r:id="rId27"/>
    <p:sldId id="547" r:id="rId28"/>
    <p:sldId id="548" r:id="rId29"/>
    <p:sldId id="549" r:id="rId30"/>
    <p:sldId id="550" r:id="rId31"/>
    <p:sldId id="551" r:id="rId32"/>
    <p:sldId id="552" r:id="rId33"/>
    <p:sldId id="553" r:id="rId34"/>
    <p:sldId id="554" r:id="rId35"/>
    <p:sldId id="555" r:id="rId36"/>
    <p:sldId id="556" r:id="rId37"/>
    <p:sldId id="568" r:id="rId38"/>
    <p:sldId id="560" r:id="rId39"/>
    <p:sldId id="561" r:id="rId40"/>
    <p:sldId id="565" r:id="rId41"/>
    <p:sldId id="566" r:id="rId42"/>
    <p:sldId id="358" r:id="rId43"/>
    <p:sldId id="544" r:id="rId44"/>
    <p:sldId id="350" r:id="rId45"/>
    <p:sldId id="578" r:id="rId46"/>
    <p:sldId id="572" r:id="rId47"/>
    <p:sldId id="573" r:id="rId48"/>
    <p:sldId id="574" r:id="rId49"/>
    <p:sldId id="569" r:id="rId50"/>
    <p:sldId id="570" r:id="rId51"/>
    <p:sldId id="571" r:id="rId52"/>
    <p:sldId id="540" r:id="rId53"/>
    <p:sldId id="541" r:id="rId54"/>
    <p:sldId id="508" r:id="rId55"/>
    <p:sldId id="526" r:id="rId56"/>
    <p:sldId id="514" r:id="rId57"/>
    <p:sldId id="507" r:id="rId58"/>
    <p:sldId id="509" r:id="rId59"/>
    <p:sldId id="510" r:id="rId60"/>
    <p:sldId id="464" r:id="rId61"/>
    <p:sldId id="465" r:id="rId62"/>
    <p:sldId id="375" r:id="rId63"/>
    <p:sldId id="299" r:id="rId64"/>
    <p:sldId id="357" r:id="rId65"/>
    <p:sldId id="305" r:id="rId66"/>
    <p:sldId id="306" r:id="rId67"/>
    <p:sldId id="301" r:id="rId68"/>
    <p:sldId id="271" r:id="rId69"/>
    <p:sldId id="326" r:id="rId70"/>
    <p:sldId id="327" r:id="rId71"/>
    <p:sldId id="272" r:id="rId72"/>
    <p:sldId id="374" r:id="rId73"/>
    <p:sldId id="468" r:id="rId74"/>
    <p:sldId id="332" r:id="rId75"/>
    <p:sldId id="370" r:id="rId76"/>
    <p:sldId id="371" r:id="rId77"/>
    <p:sldId id="335" r:id="rId78"/>
    <p:sldId id="372" r:id="rId79"/>
    <p:sldId id="373" r:id="rId80"/>
    <p:sldId id="307" r:id="rId81"/>
    <p:sldId id="467" r:id="rId82"/>
    <p:sldId id="458" r:id="rId83"/>
    <p:sldId id="459" r:id="rId84"/>
    <p:sldId id="460" r:id="rId85"/>
    <p:sldId id="461" r:id="rId86"/>
    <p:sldId id="462" r:id="rId87"/>
    <p:sldId id="466" r:id="rId88"/>
    <p:sldId id="46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3333" autoAdjust="0"/>
  </p:normalViewPr>
  <p:slideViewPr>
    <p:cSldViewPr showGuides="1">
      <p:cViewPr>
        <p:scale>
          <a:sx n="95" d="100"/>
          <a:sy n="95" d="100"/>
        </p:scale>
        <p:origin x="1680" y="320"/>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82357152"/>
        <c:axId val="282364736"/>
      </c:lineChart>
      <c:catAx>
        <c:axId val="28235715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82364736"/>
        <c:crosses val="autoZero"/>
        <c:auto val="1"/>
        <c:lblAlgn val="ctr"/>
        <c:lblOffset val="100"/>
        <c:noMultiLvlLbl val="0"/>
      </c:catAx>
      <c:valAx>
        <c:axId val="28236473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823571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78043280"/>
        <c:axId val="278032688"/>
      </c:scatterChart>
      <c:valAx>
        <c:axId val="27804328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78032688"/>
        <c:crosses val="autoZero"/>
        <c:crossBetween val="midCat"/>
      </c:valAx>
      <c:valAx>
        <c:axId val="2780326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780432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Good </a:t>
            </a:r>
            <a:r>
              <a:rPr lang="en-US" dirty="0" err="1" smtClean="0"/>
              <a:t>segueway</a:t>
            </a:r>
            <a:r>
              <a:rPr lang="en-US" smtClean="0"/>
              <a:t> from the previous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Traditional: Put application logic into endpoint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dedicated to forwarding alone.</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358302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IMPORTANT:</a:t>
            </a:r>
            <a:r>
              <a:rPr lang="en-US" baseline="0" dirty="0" smtClean="0"/>
              <a:t> The common reason we need programmability for other network devices is that speeds are going up and processors alone can’t keep up:</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Single processors can’t saturate 10/40/100 G.</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Middleboxes</a:t>
            </a:r>
            <a:r>
              <a:rPr lang="en-US" baseline="0" dirty="0" smtClean="0"/>
              <a:t> increasingly need scale out clusters.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49</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performance approaching fixed-function hardware routers, with some level of programmability.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r>
              <a:rPr lang="en-US" baseline="0" dirty="0" smtClean="0"/>
              <a:t> I’ll talk about primitives that we have developed for two classes of routers algorithms in this talk.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primitives are designed to replace specific fixed-functionality in a router chip; so let’s briefly look inside a router chip. Packets coming in from different ports are processed by an ingress pipeline (running at about 1 GHz) in a streaming manner. Packets then sit around in a scheduler until they are scheduled by a scheduler on each output port. There’s a similar egress pipeline that processes packets on the way out.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project I’ll talk about is Domino, which is a system to program streaming algorithms on the ingress and egress pipelines. These are algorithms that process an incoming stream of packets in one pass and include algorithms for measurement, load balancing, managing the router’s buffer, etc. I’ll talk about how we came up with hardware primitives that replace the fixed functionality in each of the pipeline stages, and how to compile a high-level algorithm to these primitives.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is PIFO, which is a system to program the scheduler, the part that decides which packet to transmit next. Here I’ll describe a primitive called the push-in first-out queue that allows to express a variety of scheduling algorithms, but only occupies modest additional chip area when implemented in high-speed hardware.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Verbally sign-post Domino here: I’ll first talk about a set of hardware primitives called atoms that allow us to program such algorithms. Then I’ll talk about how we compile high-level algorithms to these primitives.</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p>
          <a:p>
            <a:r>
              <a:rPr lang="en-US" baseline="0" dirty="0" smtClean="0"/>
              <a:t>TODO: Consider removing match/action here. </a:t>
            </a:r>
            <a:r>
              <a:rPr lang="en-US" baseline="0" smtClean="0"/>
              <a:t>A bit jargon heavy.</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Cliff Notes: 1 packet/cycle</a:t>
            </a:r>
            <a:r>
              <a:rPr lang="en-US" sz="1200" baseline="0" dirty="0" smtClean="0"/>
              <a:t> throughput is the throughput requirement. 1 cycle latency is one way to guarantee it (i.e., it’s a sufficient condition).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Sidebar: It’s not necessary, e.g., stateless operations can take multiple clock cycles, so long as you can insert pipeline latches.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Stateful</a:t>
            </a:r>
            <a:r>
              <a:rPr lang="en-US" sz="1200" baseline="0" dirty="0" smtClean="0"/>
              <a:t> operations that don’t touch the same state repeatedly can take multiple clock cycles as well: e.g., access to per-output-port state.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you can also pipeline </a:t>
            </a:r>
            <a:r>
              <a:rPr lang="en-US" sz="1200" dirty="0" err="1" smtClean="0"/>
              <a:t>stateful</a:t>
            </a:r>
            <a:r>
              <a:rPr lang="en-US" sz="1200" dirty="0" smtClean="0"/>
              <a:t> operations on a case-by-case basis: e.g., the way a PIFO’s </a:t>
            </a:r>
            <a:r>
              <a:rPr lang="en-US" sz="1200" dirty="0" err="1" smtClean="0"/>
              <a:t>enqueue</a:t>
            </a:r>
            <a:r>
              <a:rPr lang="en-US" sz="1200" dirty="0" smtClean="0"/>
              <a:t> operation is pipelined over 2 clock cycles.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Maybe what we really need is a theory of pipelining</a:t>
            </a:r>
            <a:r>
              <a:rPr lang="en-US" sz="1200" baseline="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3/1/17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3/1/17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021693" y="21109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4914900" y="13716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4914900" y="13716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4152900" y="22098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sp>
        <p:nvSpPr>
          <p:cNvPr id="59" name="Rounded Rectangle 58"/>
          <p:cNvSpPr/>
          <p:nvPr/>
        </p:nvSpPr>
        <p:spPr>
          <a:xfrm>
            <a:off x="228600" y="5067300"/>
            <a:ext cx="117094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Formulate mapping problem as </a:t>
            </a:r>
            <a:r>
              <a:rPr lang="en-US" sz="4000" smtClean="0"/>
              <a:t>program synthesis</a:t>
            </a:r>
            <a:endParaRPr lang="en-US" sz="4000" dirty="0"/>
          </a:p>
        </p:txBody>
      </p:sp>
      <p:cxnSp>
        <p:nvCxnSpPr>
          <p:cNvPr id="4" name="Straight Arrow Connector 3"/>
          <p:cNvCxnSpPr>
            <a:endCxn id="37" idx="0"/>
          </p:cNvCxnSpPr>
          <p:nvPr/>
        </p:nvCxnSpPr>
        <p:spPr>
          <a:xfrm flipH="1">
            <a:off x="5318950" y="1828800"/>
            <a:ext cx="1196150" cy="4668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9" idx="1"/>
          </p:cNvCxnSpPr>
          <p:nvPr/>
        </p:nvCxnSpPr>
        <p:spPr>
          <a:xfrm rot="5400000">
            <a:off x="5014015" y="2070287"/>
            <a:ext cx="1437772" cy="878598"/>
          </a:xfrm>
          <a:prstGeom prst="curvedConnector4">
            <a:avLst>
              <a:gd name="adj1" fmla="val 15640"/>
              <a:gd name="adj2" fmla="val 3004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315200" y="13716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59"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353300" y="2057400"/>
            <a:ext cx="17526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36391198"/>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ounded Rectangle 202"/>
          <p:cNvSpPr/>
          <p:nvPr/>
        </p:nvSpPr>
        <p:spPr>
          <a:xfrm>
            <a:off x="7467600" y="2019300"/>
            <a:ext cx="1562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19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iterate type="lt">
                                    <p:tmAbs val="0"/>
                                  </p:iterate>
                                  <p:childTnLst>
                                    <p:set>
                                      <p:cBhvr>
                                        <p:cTn id="12" dur="1" fill="hold">
                                          <p:stCondLst>
                                            <p:cond delay="0"/>
                                          </p:stCondLst>
                                        </p:cTn>
                                        <p:tgtEl>
                                          <p:spTgt spid="19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19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1" grpId="0" animBg="1"/>
      <p:bldP spid="197" grpId="1" animBg="1"/>
      <p:bldP spid="20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grpSp>
        <p:nvGrpSpPr>
          <p:cNvPr id="493" name="Group 492"/>
          <p:cNvGrpSpPr/>
          <p:nvPr/>
        </p:nvGrpSpPr>
        <p:grpSpPr>
          <a:xfrm>
            <a:off x="4495800" y="2095500"/>
            <a:ext cx="7543800" cy="28194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6066240"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126372"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144000" y="2057400"/>
            <a:ext cx="29718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109818"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0" y="304800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1480326" y="350520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1362258"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nvGrpSpPr>
          <p:cNvPr id="74" name="Group 73"/>
          <p:cNvGrpSpPr/>
          <p:nvPr/>
        </p:nvGrpSpPr>
        <p:grpSpPr>
          <a:xfrm>
            <a:off x="4998263" y="2436450"/>
            <a:ext cx="515971" cy="2169799"/>
            <a:chOff x="4998263" y="2436450"/>
            <a:chExt cx="515971" cy="2169799"/>
          </a:xfrm>
        </p:grpSpPr>
        <p:cxnSp>
          <p:nvCxnSpPr>
            <p:cNvPr id="69" name="Straight Connector 68"/>
            <p:cNvCxnSpPr/>
            <p:nvPr/>
          </p:nvCxnSpPr>
          <p:spPr>
            <a:xfrm>
              <a:off x="4998263"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008635"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9721394" y="2436450"/>
            <a:ext cx="515971" cy="2169799"/>
            <a:chOff x="9721394" y="2436450"/>
            <a:chExt cx="515971" cy="2169799"/>
          </a:xfrm>
        </p:grpSpPr>
        <p:cxnSp>
          <p:nvCxnSpPr>
            <p:cNvPr id="39" name="Straight Connector 38"/>
            <p:cNvCxnSpPr/>
            <p:nvPr/>
          </p:nvCxnSpPr>
          <p:spPr>
            <a:xfrm>
              <a:off x="9721394" y="243645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731766" y="4606249"/>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2" y="1331979"/>
            <a:ext cx="3016453"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2057400" y="5334000"/>
            <a:ext cx="80010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2095500" y="6096000"/>
            <a:ext cx="3505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133600" y="2130627"/>
            <a:ext cx="1418158" cy="3191705"/>
            <a:chOff x="2133600" y="2130627"/>
            <a:chExt cx="1418158"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133600"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59055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5E-6 -3.33333E-6 L 0.15781 -0.00347 " pathEditMode="relative" rAng="0" ptsTypes="AA">
                                      <p:cBhvr>
                                        <p:cTn id="72" dur="1000" fill="hold"/>
                                        <p:tgtEl>
                                          <p:spTgt spid="73"/>
                                        </p:tgtEl>
                                        <p:attrNameLst>
                                          <p:attrName>ppt_x</p:attrName>
                                          <p:attrName>ppt_y</p:attrName>
                                        </p:attrNameLst>
                                      </p:cBhvr>
                                      <p:rCtr x="8047" y="-185"/>
                                    </p:animMotion>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0"/>
                                          </p:stCondLst>
                                        </p:cTn>
                                        <p:tgtEl>
                                          <p:spTgt spid="282"/>
                                        </p:tgtEl>
                                        <p:attrNameLst>
                                          <p:attrName>style.visibility</p:attrName>
                                        </p:attrNameLst>
                                      </p:cBhvr>
                                      <p:to>
                                        <p:strVal val="visible"/>
                                      </p:to>
                                    </p:set>
                                  </p:childTnLst>
                                </p:cTn>
                              </p:par>
                            </p:childTnLst>
                          </p:cTn>
                        </p:par>
                        <p:par>
                          <p:cTn id="76" fill="hold">
                            <p:stCondLst>
                              <p:cond delay="1000"/>
                            </p:stCondLst>
                            <p:childTnLst>
                              <p:par>
                                <p:cTn id="77" presetID="42" presetClass="path" presetSubtype="0" accel="50000" decel="50000" fill="hold" nodeType="afterEffect">
                                  <p:stCondLst>
                                    <p:cond delay="0"/>
                                  </p:stCondLst>
                                  <p:childTnLst>
                                    <p:animMotion origin="layout" path="M 0.15781 -0.00347 L 0.29219 -0.00347 " pathEditMode="relative" rAng="0" ptsTypes="AA">
                                      <p:cBhvr>
                                        <p:cTn id="78" dur="1000" fill="hold"/>
                                        <p:tgtEl>
                                          <p:spTgt spid="73"/>
                                        </p:tgtEl>
                                        <p:attrNameLst>
                                          <p:attrName>ppt_x</p:attrName>
                                          <p:attrName>ppt_y</p:attrName>
                                        </p:attrNameLst>
                                      </p:cBhvr>
                                      <p:rCtr x="6875" y="0"/>
                                    </p:animMotion>
                                  </p:childTnLst>
                                </p:cTn>
                              </p:par>
                              <p:par>
                                <p:cTn id="79" presetID="42" presetClass="path" presetSubtype="0" accel="50000" decel="50000" fill="hold" nodeType="withEffect">
                                  <p:stCondLst>
                                    <p:cond delay="0"/>
                                  </p:stCondLst>
                                  <p:childTnLst>
                                    <p:animMotion origin="layout" path="M -2.5E-6 1.48148E-6 L 0.15782 -0.00347 " pathEditMode="relative" rAng="0" ptsTypes="AA">
                                      <p:cBhvr>
                                        <p:cTn id="80" dur="1000" fill="hold"/>
                                        <p:tgtEl>
                                          <p:spTgt spid="282"/>
                                        </p:tgtEl>
                                        <p:attrNameLst>
                                          <p:attrName>ppt_x</p:attrName>
                                          <p:attrName>ppt_y</p:attrName>
                                        </p:attrNameLst>
                                      </p:cBhvr>
                                      <p:rCtr x="7891" y="-185"/>
                                    </p:animMotion>
                                  </p:childTnLst>
                                </p:cTn>
                              </p:par>
                            </p:childTnLst>
                          </p:cTn>
                        </p:par>
                        <p:par>
                          <p:cTn id="81" fill="hold">
                            <p:stCondLst>
                              <p:cond delay="2000"/>
                            </p:stCondLst>
                            <p:childTnLst>
                              <p:par>
                                <p:cTn id="82" presetID="1" presetClass="entr" presetSubtype="0" fill="hold" nodeType="afterEffect">
                                  <p:stCondLst>
                                    <p:cond delay="0"/>
                                  </p:stCondLst>
                                  <p:childTnLst>
                                    <p:set>
                                      <p:cBhvr>
                                        <p:cTn id="83" dur="1" fill="hold">
                                          <p:stCondLst>
                                            <p:cond delay="0"/>
                                          </p:stCondLst>
                                        </p:cTn>
                                        <p:tgtEl>
                                          <p:spTgt spid="30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7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8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0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9"/>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2241" y="4495800"/>
            <a:ext cx="990977" cy="2031325"/>
          </a:xfrm>
          <a:prstGeom prst="rect">
            <a:avLst/>
          </a:prstGeom>
          <a:noFill/>
        </p:spPr>
        <p:txBody>
          <a:bodyPr wrap="none" rtlCol="0">
            <a:spAutoFit/>
          </a:bodyPr>
          <a:lstStyle/>
          <a:p>
            <a:r>
              <a:rPr lang="en-US" dirty="0" smtClean="0"/>
              <a:t>1 </a:t>
            </a:r>
            <a:r>
              <a:rPr lang="en-US" dirty="0" smtClean="0"/>
              <a:t>cycle</a:t>
            </a:r>
          </a:p>
          <a:p>
            <a:r>
              <a:rPr lang="en-US" dirty="0" smtClean="0"/>
              <a:t>(1 ns)</a:t>
            </a:r>
            <a:endParaRPr lang="en-US" dirty="0" smtClean="0"/>
          </a:p>
          <a:p>
            <a:r>
              <a:rPr lang="en-US" dirty="0" smtClean="0"/>
              <a:t>latency</a:t>
            </a:r>
          </a:p>
          <a:p>
            <a:r>
              <a:rPr lang="en-US" dirty="0"/>
              <a:t>f</a:t>
            </a:r>
            <a:r>
              <a:rPr lang="en-US" dirty="0" smtClean="0"/>
              <a:t>rom</a:t>
            </a:r>
          </a:p>
          <a:p>
            <a:r>
              <a:rPr lang="en-US" dirty="0"/>
              <a:t>i</a:t>
            </a:r>
            <a:r>
              <a:rPr lang="en-US" dirty="0" smtClean="0"/>
              <a:t>nput </a:t>
            </a:r>
            <a:r>
              <a:rPr lang="en-US" dirty="0"/>
              <a:t>to</a:t>
            </a:r>
          </a:p>
          <a:p>
            <a:r>
              <a:rPr lang="en-US" dirty="0" smtClean="0"/>
              <a:t>output</a:t>
            </a:r>
            <a:endParaRPr lang="en-US" dirty="0"/>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6.4"/>
</p:tagLst>
</file>

<file path=ppt/tags/tag11.xml><?xml version="1.0" encoding="utf-8"?>
<p:tagLst xmlns:a="http://schemas.openxmlformats.org/drawingml/2006/main" xmlns:r="http://schemas.openxmlformats.org/officeDocument/2006/relationships" xmlns:p="http://schemas.openxmlformats.org/presentationml/2006/main">
  <p:tag name="TIMING" val="|5.8"/>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14317</TotalTime>
  <Words>13676</Words>
  <Application>Microsoft Macintosh PowerPoint</Application>
  <PresentationFormat>Widescreen</PresentationFormat>
  <Paragraphs>1896</Paragraphs>
  <Slides>88</Slides>
  <Notes>79</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5827</cp:revision>
  <dcterms:created xsi:type="dcterms:W3CDTF">2015-11-20T07:11:46Z</dcterms:created>
  <dcterms:modified xsi:type="dcterms:W3CDTF">2017-03-01T20:01:21Z</dcterms:modified>
</cp:coreProperties>
</file>