
<file path=[Content_Types].xml><?xml version="1.0" encoding="utf-8"?>
<Types xmlns="http://schemas.openxmlformats.org/package/2006/content-types">
  <Default Extension="xml" ContentType="application/xml"/>
  <Default Extension="jpeg" ContentType="image/jpeg"/>
  <Default Extension="xlsx" ContentType="application/vnd.openxmlformats-officedocument.spreadsheetml.sheet"/>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tags/tag1.xml" ContentType="application/vnd.openxmlformats-officedocument.presentationml.tags+xml"/>
  <Override PartName="/ppt/notesSlides/notesSlide6.xml" ContentType="application/vnd.openxmlformats-officedocument.presentationml.notesSlide+xml"/>
  <Override PartName="/ppt/tags/tag2.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tags/tag3.xml" ContentType="application/vnd.openxmlformats-officedocument.presentationml.tags+xml"/>
  <Override PartName="/ppt/notesSlides/notesSlide27.xml" ContentType="application/vnd.openxmlformats-officedocument.presentationml.notesSlide+xml"/>
  <Override PartName="/ppt/tags/tag4.xml" ContentType="application/vnd.openxmlformats-officedocument.presentationml.tags+xml"/>
  <Override PartName="/ppt/notesSlides/notesSlide28.xml" ContentType="application/vnd.openxmlformats-officedocument.presentationml.notesSlide+xml"/>
  <Override PartName="/ppt/tags/tag5.xml" ContentType="application/vnd.openxmlformats-officedocument.presentationml.tags+xml"/>
  <Override PartName="/ppt/notesSlides/notesSlide29.xml" ContentType="application/vnd.openxmlformats-officedocument.presentationml.notesSlide+xml"/>
  <Override PartName="/ppt/tags/tag6.xml" ContentType="application/vnd.openxmlformats-officedocument.presentationml.tags+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tags/tag7.xml" ContentType="application/vnd.openxmlformats-officedocument.presentationml.tags+xml"/>
  <Override PartName="/ppt/notesSlides/notesSlide33.xml" ContentType="application/vnd.openxmlformats-officedocument.presentationml.notesSlide+xml"/>
  <Override PartName="/ppt/tags/tag8.xml" ContentType="application/vnd.openxmlformats-officedocument.presentationml.tags+xml"/>
  <Override PartName="/ppt/notesSlides/notesSlide34.xml" ContentType="application/vnd.openxmlformats-officedocument.presentationml.notesSlide+xml"/>
  <Override PartName="/ppt/tags/tag9.xml" ContentType="application/vnd.openxmlformats-officedocument.presentationml.tags+xml"/>
  <Override PartName="/ppt/notesSlides/notesSlide35.xml" ContentType="application/vnd.openxmlformats-officedocument.presentationml.notesSlide+xml"/>
  <Override PartName="/ppt/tags/tag10.xml" ContentType="application/vnd.openxmlformats-officedocument.presentationml.tags+xml"/>
  <Override PartName="/ppt/notesSlides/notesSlide36.xml" ContentType="application/vnd.openxmlformats-officedocument.presentationml.notesSlide+xml"/>
  <Override PartName="/ppt/tags/tag11.xml" ContentType="application/vnd.openxmlformats-officedocument.presentationml.tags+xml"/>
  <Override PartName="/ppt/notesSlides/notesSlide37.xml" ContentType="application/vnd.openxmlformats-officedocument.presentationml.notesSlide+xml"/>
  <Override PartName="/ppt/tags/tag12.xml" ContentType="application/vnd.openxmlformats-officedocument.presentationml.tags+xml"/>
  <Override PartName="/ppt/notesSlides/notesSlide38.xml" ContentType="application/vnd.openxmlformats-officedocument.presentationml.notesSlide+xml"/>
  <Override PartName="/ppt/tags/tag13.xml" ContentType="application/vnd.openxmlformats-officedocument.presentationml.tags+xml"/>
  <Override PartName="/ppt/notesSlides/notesSlide39.xml" ContentType="application/vnd.openxmlformats-officedocument.presentationml.notesSlide+xml"/>
  <Override PartName="/ppt/tags/tag14.xml" ContentType="application/vnd.openxmlformats-officedocument.presentationml.tags+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tags/tag15.xml" ContentType="application/vnd.openxmlformats-officedocument.presentationml.tags+xml"/>
  <Override PartName="/ppt/notesSlides/notesSlide48.xml" ContentType="application/vnd.openxmlformats-officedocument.presentationml.notesSlide+xml"/>
  <Override PartName="/ppt/tags/tag16.xml" ContentType="application/vnd.openxmlformats-officedocument.presentationml.tags+xml"/>
  <Override PartName="/ppt/notesSlides/notesSlide49.xml" ContentType="application/vnd.openxmlformats-officedocument.presentationml.notesSlide+xml"/>
  <Override PartName="/ppt/tags/tag17.xml" ContentType="application/vnd.openxmlformats-officedocument.presentationml.tags+xml"/>
  <Override PartName="/ppt/notesSlides/notesSlide50.xml" ContentType="application/vnd.openxmlformats-officedocument.presentationml.notesSlide+xml"/>
  <Override PartName="/ppt/tags/tag18.xml" ContentType="application/vnd.openxmlformats-officedocument.presentationml.tags+xml"/>
  <Override PartName="/ppt/notesSlides/notesSlide51.xml" ContentType="application/vnd.openxmlformats-officedocument.presentationml.notesSlide+xml"/>
  <Override PartName="/ppt/tags/tag19.xml" ContentType="application/vnd.openxmlformats-officedocument.presentationml.tags+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charts/chart2.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0"/>
  </p:notesMasterIdLst>
  <p:sldIdLst>
    <p:sldId id="256" r:id="rId2"/>
    <p:sldId id="315" r:id="rId3"/>
    <p:sldId id="316" r:id="rId4"/>
    <p:sldId id="529" r:id="rId5"/>
    <p:sldId id="319" r:id="rId6"/>
    <p:sldId id="527" r:id="rId7"/>
    <p:sldId id="576" r:id="rId8"/>
    <p:sldId id="482" r:id="rId9"/>
    <p:sldId id="545" r:id="rId10"/>
    <p:sldId id="524" r:id="rId11"/>
    <p:sldId id="504" r:id="rId12"/>
    <p:sldId id="530" r:id="rId13"/>
    <p:sldId id="531" r:id="rId14"/>
    <p:sldId id="470" r:id="rId15"/>
    <p:sldId id="471" r:id="rId16"/>
    <p:sldId id="472" r:id="rId17"/>
    <p:sldId id="473" r:id="rId18"/>
    <p:sldId id="474" r:id="rId19"/>
    <p:sldId id="475" r:id="rId20"/>
    <p:sldId id="505" r:id="rId21"/>
    <p:sldId id="564" r:id="rId22"/>
    <p:sldId id="567" r:id="rId23"/>
    <p:sldId id="517" r:id="rId24"/>
    <p:sldId id="516" r:id="rId25"/>
    <p:sldId id="537" r:id="rId26"/>
    <p:sldId id="538" r:id="rId27"/>
    <p:sldId id="577" r:id="rId28"/>
    <p:sldId id="547" r:id="rId29"/>
    <p:sldId id="548" r:id="rId30"/>
    <p:sldId id="549" r:id="rId31"/>
    <p:sldId id="550" r:id="rId32"/>
    <p:sldId id="551" r:id="rId33"/>
    <p:sldId id="552" r:id="rId34"/>
    <p:sldId id="553" r:id="rId35"/>
    <p:sldId id="554" r:id="rId36"/>
    <p:sldId id="555" r:id="rId37"/>
    <p:sldId id="556" r:id="rId38"/>
    <p:sldId id="568" r:id="rId39"/>
    <p:sldId id="560" r:id="rId40"/>
    <p:sldId id="561" r:id="rId41"/>
    <p:sldId id="565" r:id="rId42"/>
    <p:sldId id="566" r:id="rId43"/>
    <p:sldId id="358" r:id="rId44"/>
    <p:sldId id="544" r:id="rId45"/>
    <p:sldId id="350" r:id="rId46"/>
    <p:sldId id="572" r:id="rId47"/>
    <p:sldId id="573" r:id="rId48"/>
    <p:sldId id="574" r:id="rId49"/>
    <p:sldId id="569" r:id="rId50"/>
    <p:sldId id="570" r:id="rId51"/>
    <p:sldId id="571" r:id="rId52"/>
    <p:sldId id="540" r:id="rId53"/>
    <p:sldId id="541" r:id="rId54"/>
    <p:sldId id="508" r:id="rId55"/>
    <p:sldId id="526" r:id="rId56"/>
    <p:sldId id="514" r:id="rId57"/>
    <p:sldId id="507" r:id="rId58"/>
    <p:sldId id="509" r:id="rId59"/>
    <p:sldId id="510" r:id="rId60"/>
    <p:sldId id="464" r:id="rId61"/>
    <p:sldId id="465" r:id="rId62"/>
    <p:sldId id="375" r:id="rId63"/>
    <p:sldId id="299" r:id="rId64"/>
    <p:sldId id="357" r:id="rId65"/>
    <p:sldId id="305" r:id="rId66"/>
    <p:sldId id="306" r:id="rId67"/>
    <p:sldId id="301" r:id="rId68"/>
    <p:sldId id="271" r:id="rId69"/>
    <p:sldId id="326" r:id="rId70"/>
    <p:sldId id="327" r:id="rId71"/>
    <p:sldId id="272" r:id="rId72"/>
    <p:sldId id="374" r:id="rId73"/>
    <p:sldId id="468" r:id="rId74"/>
    <p:sldId id="332" r:id="rId75"/>
    <p:sldId id="370" r:id="rId76"/>
    <p:sldId id="371" r:id="rId77"/>
    <p:sldId id="335" r:id="rId78"/>
    <p:sldId id="372" r:id="rId79"/>
    <p:sldId id="373" r:id="rId80"/>
    <p:sldId id="307" r:id="rId81"/>
    <p:sldId id="467" r:id="rId82"/>
    <p:sldId id="458" r:id="rId83"/>
    <p:sldId id="459" r:id="rId84"/>
    <p:sldId id="460" r:id="rId85"/>
    <p:sldId id="461" r:id="rId86"/>
    <p:sldId id="462" r:id="rId87"/>
    <p:sldId id="466" r:id="rId88"/>
    <p:sldId id="463" r:id="rId8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2" userDrawn="1">
          <p15:clr>
            <a:srgbClr val="A4A3A4"/>
          </p15:clr>
        </p15:guide>
        <p15:guide id="2" pos="4944"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5204" autoAdjust="0"/>
    <p:restoredTop sz="95183" autoAdjust="0"/>
  </p:normalViewPr>
  <p:slideViewPr>
    <p:cSldViewPr showGuides="1">
      <p:cViewPr>
        <p:scale>
          <a:sx n="95" d="100"/>
          <a:sy n="95" d="100"/>
        </p:scale>
        <p:origin x="2400" y="1816"/>
      </p:cViewPr>
      <p:guideLst>
        <p:guide orient="horz" pos="192"/>
        <p:guide pos="4944"/>
      </p:guideLst>
    </p:cSldViewPr>
  </p:slideViewPr>
  <p:outlineViewPr>
    <p:cViewPr>
      <p:scale>
        <a:sx n="33" d="100"/>
        <a:sy n="33" d="100"/>
      </p:scale>
      <p:origin x="0" y="-5634"/>
    </p:cViewPr>
  </p:outlineViewPr>
  <p:notesTextViewPr>
    <p:cViewPr>
      <p:scale>
        <a:sx n="1" d="1"/>
        <a:sy n="1" d="1"/>
      </p:scale>
      <p:origin x="0" y="0"/>
    </p:cViewPr>
  </p:notesTextViewPr>
  <p:notesViewPr>
    <p:cSldViewPr showGuides="1">
      <p:cViewPr varScale="1">
        <p:scale>
          <a:sx n="54" d="100"/>
          <a:sy n="54" d="100"/>
        </p:scale>
        <p:origin x="3504" y="78"/>
      </p:cViewPr>
      <p:guideLst>
        <p:guide orient="horz" pos="2880"/>
        <p:guide pos="2160"/>
      </p:guideLst>
    </p:cSldViewPr>
  </p:notesViewPr>
  <p:gridSpacing cx="38100" cy="381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90" Type="http://schemas.openxmlformats.org/officeDocument/2006/relationships/notesMaster" Target="notesMasters/notesMaster1.xml"/><Relationship Id="rId91" Type="http://schemas.openxmlformats.org/officeDocument/2006/relationships/presProps" Target="presProps.xml"/><Relationship Id="rId92" Type="http://schemas.openxmlformats.org/officeDocument/2006/relationships/viewProps" Target="viewProps.xml"/><Relationship Id="rId93" Type="http://schemas.openxmlformats.org/officeDocument/2006/relationships/theme" Target="theme/theme1.xml"/><Relationship Id="rId94"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s>
</file>

<file path=ppt/charts/_rels/chart1.xml.rels><?xml version="1.0" encoding="UTF-8" standalone="yes"?>
<Relationships xmlns="http://schemas.openxmlformats.org/package/2006/relationships"><Relationship Id="rId1" Type="http://schemas.openxmlformats.org/officeDocument/2006/relationships/themeOverride" Target="../theme/themeOverride1.xml"/><Relationship Id="rId2"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oleObject" Target="NULL"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defRPr/>
            </a:pPr>
            <a:r>
              <a:rPr lang="en-US" baseline="0" dirty="0" smtClean="0">
                <a:latin typeface="Gadugi" charset="0"/>
                <a:ea typeface="Gadugi" charset="0"/>
                <a:cs typeface="Gadugi" charset="0"/>
              </a:rPr>
              <a:t> </a:t>
            </a:r>
            <a:r>
              <a:rPr lang="en-US" baseline="0" smtClean="0">
                <a:latin typeface="Gadugi" charset="0"/>
                <a:ea typeface="Gadugi" charset="0"/>
                <a:cs typeface="Gadugi" charset="0"/>
              </a:rPr>
              <a:t>Aggregate Capacity</a:t>
            </a:r>
            <a:endParaRPr lang="en-US" dirty="0">
              <a:latin typeface="Gadugi" charset="0"/>
              <a:ea typeface="Gadugi" charset="0"/>
              <a:cs typeface="Gadugi" charset="0"/>
            </a:endParaRPr>
          </a:p>
        </c:rich>
      </c:tx>
      <c:layout>
        <c:manualLayout>
          <c:xMode val="edge"/>
          <c:yMode val="edge"/>
          <c:x val="0.392367491166078"/>
          <c:y val="0.0198169760029996"/>
        </c:manualLayout>
      </c:layout>
      <c:overlay val="0"/>
    </c:title>
    <c:autoTitleDeleted val="0"/>
    <c:plotArea>
      <c:layout>
        <c:manualLayout>
          <c:layoutTarget val="inner"/>
          <c:xMode val="edge"/>
          <c:yMode val="edge"/>
          <c:x val="0.118758520909268"/>
          <c:y val="0.0433265049185925"/>
          <c:w val="0.831771514426421"/>
          <c:h val="0.761818065424749"/>
        </c:manualLayout>
      </c:layout>
      <c:lineChart>
        <c:grouping val="standard"/>
        <c:varyColors val="0"/>
        <c:ser>
          <c:idx val="2"/>
          <c:order val="0"/>
          <c:tx>
            <c:strRef>
              <c:f>Sheet1!$C$1</c:f>
              <c:strCache>
                <c:ptCount val="1"/>
                <c:pt idx="0">
                  <c:v>Fastest router</c:v>
                </c:pt>
              </c:strCache>
            </c:strRef>
          </c:tx>
          <c:spPr>
            <a:ln w="63500" cap="rnd">
              <a:solidFill>
                <a:srgbClr val="99162D"/>
              </a:solidFill>
              <a:prstDash val="sysDot"/>
              <a:round/>
            </a:ln>
            <a:effectLst/>
          </c:spPr>
          <c:marker>
            <c:symbol val="diamond"/>
            <c:size val="15"/>
            <c:spPr>
              <a:solidFill>
                <a:srgbClr val="FF6666"/>
              </a:solidFill>
              <a:ln w="9525">
                <a:solidFill>
                  <a:schemeClr val="tx1"/>
                </a:solidFill>
              </a:ln>
              <a:effectLst/>
            </c:spPr>
          </c:marker>
          <c:dLbls>
            <c:dLbl>
              <c:idx val="0"/>
              <c:delete val="1"/>
              <c:extLst>
                <c:ext xmlns:c15="http://schemas.microsoft.com/office/drawing/2012/chart" uri="{CE6537A1-D6FC-4f65-9D91-7224C49458BB}"/>
              </c:extLst>
            </c:dLbl>
            <c:dLbl>
              <c:idx val="1"/>
              <c:delete val="1"/>
              <c:extLst>
                <c:ext xmlns:c15="http://schemas.microsoft.com/office/drawing/2012/chart" uri="{CE6537A1-D6FC-4f65-9D91-7224C49458BB}"/>
              </c:extLst>
            </c:dLbl>
            <c:dLbl>
              <c:idx val="2"/>
              <c:delete val="1"/>
              <c:extLst>
                <c:ext xmlns:c15="http://schemas.microsoft.com/office/drawing/2012/chart" uri="{CE6537A1-D6FC-4f65-9D91-7224C49458BB}"/>
              </c:extLst>
            </c:dLbl>
            <c:dLbl>
              <c:idx val="3"/>
              <c:delete val="1"/>
              <c:extLst>
                <c:ext xmlns:c15="http://schemas.microsoft.com/office/drawing/2012/chart" uri="{CE6537A1-D6FC-4f65-9D91-7224C49458BB}"/>
              </c:extLst>
            </c:dLbl>
            <c:dLbl>
              <c:idx val="4"/>
              <c:layout/>
              <c:tx>
                <c:rich>
                  <a:bodyPr/>
                  <a:lstStyle/>
                  <a:p>
                    <a:r>
                      <a:rPr lang="en-US" sz="1800" baseline="0" dirty="0" smtClean="0">
                        <a:solidFill>
                          <a:schemeClr val="tx1"/>
                        </a:solidFill>
                      </a:rPr>
                      <a:t>Catalyst</a:t>
                    </a:r>
                    <a:endParaRPr lang="en-US" baseline="0" dirty="0">
                      <a:solidFill>
                        <a:schemeClr val="tx1"/>
                      </a:solidFill>
                    </a:endParaRPr>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7"/>
              <c:layout>
                <c:manualLayout>
                  <c:x val="-0.123236116866971"/>
                  <c:y val="-0.0615204226056711"/>
                </c:manualLayout>
              </c:layout>
              <c:tx>
                <c:rich>
                  <a:bodyPr/>
                  <a:lstStyle/>
                  <a:p>
                    <a:r>
                      <a:rPr lang="en-US" sz="1800" baseline="0" dirty="0" smtClean="0">
                        <a:solidFill>
                          <a:schemeClr val="tx1"/>
                        </a:solidFill>
                      </a:rPr>
                      <a:t>Broadcom</a:t>
                    </a:r>
                  </a:p>
                  <a:p>
                    <a:r>
                      <a:rPr lang="en-US" sz="1800" baseline="0" dirty="0" smtClean="0">
                        <a:solidFill>
                          <a:schemeClr val="tx1"/>
                        </a:solidFill>
                      </a:rPr>
                      <a:t>5670</a:t>
                    </a:r>
                    <a:endParaRPr lang="en-US" baseline="0" dirty="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8"/>
              <c:layout/>
              <c:tx>
                <c:rich>
                  <a:bodyPr/>
                  <a:lstStyle/>
                  <a:p>
                    <a:r>
                      <a:rPr lang="en-US" sz="1800" baseline="0" smtClean="0">
                        <a:solidFill>
                          <a:schemeClr val="tx1"/>
                        </a:solidFill>
                      </a:rPr>
                      <a:t>Scorpion</a:t>
                    </a:r>
                    <a:endParaRPr lang="en-US" baseline="0" dirty="0">
                      <a:solidFill>
                        <a:schemeClr val="tx1"/>
                      </a:solidFill>
                    </a:endParaRPr>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10"/>
              <c:layout/>
              <c:tx>
                <c:rich>
                  <a:bodyPr/>
                  <a:lstStyle/>
                  <a:p>
                    <a:r>
                      <a:rPr lang="en-US" sz="1800" baseline="0" smtClean="0">
                        <a:solidFill>
                          <a:schemeClr val="tx1"/>
                        </a:solidFill>
                      </a:rPr>
                      <a:t>Trident</a:t>
                    </a:r>
                    <a:endParaRPr lang="en-US" baseline="0" dirty="0">
                      <a:solidFill>
                        <a:schemeClr val="tx1"/>
                      </a:solidFill>
                    </a:endParaRPr>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11"/>
              <c:layout/>
              <c:tx>
                <c:rich>
                  <a:bodyPr/>
                  <a:lstStyle/>
                  <a:p>
                    <a:r>
                      <a:rPr lang="en-US" smtClean="0"/>
                      <a:t>TridentII</a:t>
                    </a:r>
                    <a:endParaRPr lang="en-US"/>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12"/>
              <c:layout>
                <c:manualLayout>
                  <c:x val="0.0"/>
                  <c:y val="-0.056910569105691"/>
                </c:manualLayout>
              </c:layout>
              <c:tx>
                <c:rich>
                  <a:bodyPr/>
                  <a:lstStyle/>
                  <a:p>
                    <a:r>
                      <a:rPr lang="en-US" sz="1800" baseline="0" dirty="0" smtClean="0">
                        <a:solidFill>
                          <a:schemeClr val="tx1"/>
                        </a:solidFill>
                      </a:rPr>
                      <a:t>Tomahawk</a:t>
                    </a:r>
                    <a:endParaRPr lang="en-US" baseline="0" dirty="0" smtClean="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vert="horz"/>
              <a:lstStyle/>
              <a:p>
                <a:pPr>
                  <a:defRPr sz="1800" baseline="0">
                    <a:solidFill>
                      <a:schemeClr val="tx1"/>
                    </a:solidFill>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Sheet1!$A$2:$A$14</c:f>
              <c:numCache>
                <c:formatCode>General</c:formatCode>
                <c:ptCount val="13"/>
                <c:pt idx="0">
                  <c:v>1969.0</c:v>
                </c:pt>
                <c:pt idx="1">
                  <c:v>1982.0</c:v>
                </c:pt>
                <c:pt idx="2">
                  <c:v>1983.0</c:v>
                </c:pt>
                <c:pt idx="3">
                  <c:v>1985.0</c:v>
                </c:pt>
                <c:pt idx="4">
                  <c:v>1999.0</c:v>
                </c:pt>
                <c:pt idx="5">
                  <c:v>2000.0</c:v>
                </c:pt>
                <c:pt idx="6">
                  <c:v>2002.0</c:v>
                </c:pt>
                <c:pt idx="7">
                  <c:v>2004.0</c:v>
                </c:pt>
                <c:pt idx="8">
                  <c:v>2007.0</c:v>
                </c:pt>
                <c:pt idx="9">
                  <c:v>2009.0</c:v>
                </c:pt>
                <c:pt idx="10">
                  <c:v>2010.0</c:v>
                </c:pt>
                <c:pt idx="11">
                  <c:v>2012.0</c:v>
                </c:pt>
                <c:pt idx="12">
                  <c:v>2014.0</c:v>
                </c:pt>
              </c:numCache>
            </c:numRef>
          </c:cat>
          <c:val>
            <c:numRef>
              <c:f>Sheet1!$C$2:$C$14</c:f>
              <c:numCache>
                <c:formatCode>General</c:formatCode>
                <c:ptCount val="13"/>
                <c:pt idx="0">
                  <c:v>0.00075</c:v>
                </c:pt>
                <c:pt idx="1">
                  <c:v>0.0005</c:v>
                </c:pt>
                <c:pt idx="2">
                  <c:v>0.0004</c:v>
                </c:pt>
                <c:pt idx="3">
                  <c:v>0.08</c:v>
                </c:pt>
                <c:pt idx="4">
                  <c:v>32.0</c:v>
                </c:pt>
                <c:pt idx="7">
                  <c:v>80.0</c:v>
                </c:pt>
                <c:pt idx="8">
                  <c:v>240.0</c:v>
                </c:pt>
                <c:pt idx="10">
                  <c:v>640.0</c:v>
                </c:pt>
                <c:pt idx="11">
                  <c:v>1280.0</c:v>
                </c:pt>
                <c:pt idx="12">
                  <c:v>3200.0</c:v>
                </c:pt>
              </c:numCache>
            </c:numRef>
          </c:val>
          <c:smooth val="0"/>
        </c:ser>
        <c:ser>
          <c:idx val="0"/>
          <c:order val="1"/>
          <c:tx>
            <c:strRef>
              <c:f>Sheet1!$B$1</c:f>
              <c:strCache>
                <c:ptCount val="1"/>
                <c:pt idx="0">
                  <c:v>Software router</c:v>
                </c:pt>
              </c:strCache>
            </c:strRef>
          </c:tx>
          <c:spPr>
            <a:ln w="63500" cap="rnd">
              <a:solidFill>
                <a:srgbClr val="0000FF">
                  <a:alpha val="70000"/>
                </a:srgbClr>
              </a:solidFill>
              <a:prstDash val="solid"/>
              <a:round/>
            </a:ln>
            <a:effectLst/>
          </c:spPr>
          <c:marker>
            <c:symbol val="none"/>
          </c:marker>
          <c:dLbls>
            <c:dLbl>
              <c:idx val="0"/>
              <c:layout>
                <c:manualLayout>
                  <c:x val="-0.0337014366137095"/>
                  <c:y val="-0.069071762371167"/>
                </c:manualLayout>
              </c:layout>
              <c:tx>
                <c:rich>
                  <a:bodyPr/>
                  <a:lstStyle/>
                  <a:p>
                    <a:r>
                      <a:rPr lang="en-US" dirty="0" smtClean="0"/>
                      <a:t>IMP</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1"/>
              <c:layout>
                <c:manualLayout>
                  <c:x val="-0.0491872791519434"/>
                  <c:y val="-0.071781789471438"/>
                </c:manualLayout>
              </c:layout>
              <c:tx>
                <c:rich>
                  <a:bodyPr/>
                  <a:lstStyle/>
                  <a:p>
                    <a:r>
                      <a:rPr lang="en-US" dirty="0" smtClean="0"/>
                      <a:t>MIT</a:t>
                    </a:r>
                    <a:r>
                      <a:rPr lang="en-US" baseline="0" dirty="0" smtClean="0"/>
                      <a:t> CGW</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2"/>
              <c:layout>
                <c:manualLayout>
                  <c:x val="0.00336866902237923"/>
                  <c:y val="-0.0392614642681861"/>
                </c:manualLayout>
              </c:layout>
              <c:tx>
                <c:rich>
                  <a:bodyPr/>
                  <a:lstStyle/>
                  <a:p>
                    <a:r>
                      <a:rPr lang="en-US" smtClean="0"/>
                      <a:t>Fuzzball</a:t>
                    </a:r>
                    <a:endParaRPr lang="en-US"/>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3"/>
              <c:layout>
                <c:manualLayout>
                  <c:x val="-0.0980712834923903"/>
                  <c:y val="-0.014871220365747"/>
                </c:manualLayout>
              </c:layout>
              <c:tx>
                <c:rich>
                  <a:bodyPr/>
                  <a:lstStyle/>
                  <a:p>
                    <a:r>
                      <a:rPr lang="en-US" smtClean="0"/>
                      <a:t>Proteon</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4"/>
              <c:layout>
                <c:manualLayout>
                  <c:x val="-0.074123146267494"/>
                  <c:y val="0.0815329791093186"/>
                </c:manualLayout>
              </c:layout>
              <c:tx>
                <c:rich>
                  <a:bodyPr/>
                  <a:lstStyle/>
                  <a:p>
                    <a:r>
                      <a:rPr lang="en-US" sz="1800" baseline="0" dirty="0" smtClean="0">
                        <a:solidFill>
                          <a:schemeClr val="tx1"/>
                        </a:solidFill>
                      </a:rPr>
                      <a:t>SNAP</a:t>
                    </a:r>
                  </a:p>
                  <a:p>
                    <a:r>
                      <a:rPr lang="en-US" sz="1800" baseline="0" dirty="0" smtClean="0">
                        <a:solidFill>
                          <a:schemeClr val="tx1"/>
                        </a:solidFill>
                      </a:rPr>
                      <a:t>(Active Networks)</a:t>
                    </a:r>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5"/>
              <c:layout>
                <c:manualLayout>
                  <c:x val="-0.0143427654582046"/>
                  <c:y val="0.0438834474958923"/>
                </c:manualLayout>
              </c:layout>
              <c:tx>
                <c:rich>
                  <a:bodyPr/>
                  <a:lstStyle/>
                  <a:p>
                    <a:r>
                      <a:rPr lang="en-US" sz="1800" baseline="0" smtClean="0">
                        <a:solidFill>
                          <a:schemeClr val="tx1"/>
                        </a:solidFill>
                      </a:rPr>
                      <a:t>Click</a:t>
                    </a:r>
                  </a:p>
                  <a:p>
                    <a:r>
                      <a:rPr lang="en-US" sz="1800" baseline="0" smtClean="0">
                        <a:solidFill>
                          <a:schemeClr val="tx1"/>
                        </a:solidFill>
                      </a:rPr>
                      <a:t>(CPU)</a:t>
                    </a:r>
                    <a:endParaRPr lang="en-US" baseline="0" dirty="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6"/>
              <c:layout>
                <c:manualLayout>
                  <c:x val="-0.0233544711071592"/>
                  <c:y val="0.0739845468781794"/>
                </c:manualLayout>
              </c:layout>
              <c:tx>
                <c:rich>
                  <a:bodyPr/>
                  <a:lstStyle/>
                  <a:p>
                    <a:r>
                      <a:rPr lang="is-IS" sz="1800" baseline="0" smtClean="0">
                        <a:solidFill>
                          <a:schemeClr val="tx1"/>
                        </a:solidFill>
                      </a:rPr>
                      <a:t>IXP 2400</a:t>
                    </a:r>
                  </a:p>
                  <a:p>
                    <a:r>
                      <a:rPr lang="is-IS" sz="1800" baseline="0" smtClean="0">
                        <a:solidFill>
                          <a:schemeClr val="tx1"/>
                        </a:solidFill>
                      </a:rPr>
                      <a:t>(NPU)</a:t>
                    </a:r>
                    <a:endParaRPr lang="is-IS" baseline="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9"/>
              <c:layout>
                <c:manualLayout>
                  <c:x val="-0.0949753763111766"/>
                  <c:y val="0.0942052365405544"/>
                </c:manualLayout>
              </c:layout>
              <c:tx>
                <c:rich>
                  <a:bodyPr/>
                  <a:lstStyle/>
                  <a:p>
                    <a:r>
                      <a:rPr lang="en-US" sz="1800" baseline="0" smtClean="0">
                        <a:solidFill>
                          <a:schemeClr val="tx1"/>
                        </a:solidFill>
                      </a:rPr>
                      <a:t>RouteBricks</a:t>
                    </a:r>
                  </a:p>
                  <a:p>
                    <a:r>
                      <a:rPr lang="en-US" sz="1800" baseline="0" smtClean="0">
                        <a:solidFill>
                          <a:schemeClr val="tx1"/>
                        </a:solidFill>
                      </a:rPr>
                      <a:t>(multi-core)</a:t>
                    </a:r>
                    <a:endParaRPr lang="en-US" baseline="0" dirty="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10"/>
              <c:layout>
                <c:manualLayout>
                  <c:x val="-0.0534229246079223"/>
                  <c:y val="0.0772289439429827"/>
                </c:manualLayout>
              </c:layout>
              <c:tx>
                <c:rich>
                  <a:bodyPr/>
                  <a:lstStyle/>
                  <a:p>
                    <a:r>
                      <a:rPr lang="en-US" sz="1800" baseline="0">
                        <a:solidFill>
                          <a:schemeClr val="tx1"/>
                        </a:solidFill>
                      </a:rPr>
                      <a:t>PacketShader </a:t>
                    </a:r>
                  </a:p>
                  <a:p>
                    <a:r>
                      <a:rPr lang="en-US" sz="1800" baseline="0">
                        <a:solidFill>
                          <a:schemeClr val="tx1"/>
                        </a:solidFill>
                      </a:rPr>
                      <a:t>(GPU)</a:t>
                    </a:r>
                    <a:endParaRPr lang="en-US" baseline="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15:layout>
                    <c:manualLayout>
                      <c:w val="0.136903303093452"/>
                      <c:h val="0.144369010154199"/>
                    </c:manualLayout>
                  </c15:layout>
                </c:ext>
              </c:extLst>
            </c:dLbl>
            <c:dLbl>
              <c:idx val="12"/>
              <c:layout>
                <c:manualLayout>
                  <c:x val="0.0"/>
                  <c:y val="0.0703508098073107"/>
                </c:manualLayout>
              </c:layout>
              <c:tx>
                <c:rich>
                  <a:bodyPr/>
                  <a:lstStyle/>
                  <a:p>
                    <a:r>
                      <a:rPr lang="en-US" sz="1800" baseline="0" dirty="0" err="1" smtClean="0">
                        <a:solidFill>
                          <a:schemeClr val="tx1"/>
                        </a:solidFill>
                      </a:rPr>
                      <a:t>NetFPGA</a:t>
                    </a:r>
                    <a:r>
                      <a:rPr lang="en-US" sz="1800" baseline="0" dirty="0" smtClean="0">
                        <a:solidFill>
                          <a:schemeClr val="tx1"/>
                        </a:solidFill>
                      </a:rPr>
                      <a:t>-SUME</a:t>
                    </a:r>
                  </a:p>
                  <a:p>
                    <a:r>
                      <a:rPr lang="en-US" sz="1800" baseline="0" dirty="0" smtClean="0">
                        <a:solidFill>
                          <a:schemeClr val="tx1"/>
                        </a:solidFill>
                      </a:rPr>
                      <a:t>(FPGA)</a:t>
                    </a:r>
                  </a:p>
                </c:rich>
              </c:tx>
              <c:dLblPos val="r"/>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vert="horz"/>
              <a:lstStyle/>
              <a:p>
                <a:pPr>
                  <a:defRPr sz="1800" baseline="0">
                    <a:solidFill>
                      <a:schemeClr val="tx1"/>
                    </a:solidFill>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Sheet1!$A$2:$A$14</c:f>
              <c:numCache>
                <c:formatCode>General</c:formatCode>
                <c:ptCount val="13"/>
                <c:pt idx="0">
                  <c:v>1969.0</c:v>
                </c:pt>
                <c:pt idx="1">
                  <c:v>1982.0</c:v>
                </c:pt>
                <c:pt idx="2">
                  <c:v>1983.0</c:v>
                </c:pt>
                <c:pt idx="3">
                  <c:v>1985.0</c:v>
                </c:pt>
                <c:pt idx="4">
                  <c:v>1999.0</c:v>
                </c:pt>
                <c:pt idx="5">
                  <c:v>2000.0</c:v>
                </c:pt>
                <c:pt idx="6">
                  <c:v>2002.0</c:v>
                </c:pt>
                <c:pt idx="7">
                  <c:v>2004.0</c:v>
                </c:pt>
                <c:pt idx="8">
                  <c:v>2007.0</c:v>
                </c:pt>
                <c:pt idx="9">
                  <c:v>2009.0</c:v>
                </c:pt>
                <c:pt idx="10">
                  <c:v>2010.0</c:v>
                </c:pt>
                <c:pt idx="11">
                  <c:v>2012.0</c:v>
                </c:pt>
                <c:pt idx="12">
                  <c:v>2014.0</c:v>
                </c:pt>
              </c:numCache>
            </c:numRef>
          </c:cat>
          <c:val>
            <c:numRef>
              <c:f>Sheet1!$B$2:$B$14</c:f>
              <c:numCache>
                <c:formatCode>General</c:formatCode>
                <c:ptCount val="13"/>
                <c:pt idx="0">
                  <c:v>0.00075</c:v>
                </c:pt>
                <c:pt idx="1">
                  <c:v>0.0005</c:v>
                </c:pt>
                <c:pt idx="2">
                  <c:v>0.0004</c:v>
                </c:pt>
                <c:pt idx="3">
                  <c:v>0.08</c:v>
                </c:pt>
                <c:pt idx="4">
                  <c:v>0.1</c:v>
                </c:pt>
                <c:pt idx="5">
                  <c:v>0.17</c:v>
                </c:pt>
                <c:pt idx="6">
                  <c:v>4.0</c:v>
                </c:pt>
                <c:pt idx="9">
                  <c:v>35.0</c:v>
                </c:pt>
                <c:pt idx="10">
                  <c:v>40.0</c:v>
                </c:pt>
                <c:pt idx="12">
                  <c:v>100.0</c:v>
                </c:pt>
              </c:numCache>
            </c:numRef>
          </c:val>
          <c:smooth val="0"/>
        </c:ser>
        <c:dLbls>
          <c:dLblPos val="t"/>
          <c:showLegendKey val="0"/>
          <c:showVal val="1"/>
          <c:showCatName val="0"/>
          <c:showSerName val="0"/>
          <c:showPercent val="0"/>
          <c:showBubbleSize val="0"/>
        </c:dLbls>
        <c:marker val="1"/>
        <c:smooth val="0"/>
        <c:axId val="1388481392"/>
        <c:axId val="1389162944"/>
      </c:lineChart>
      <c:catAx>
        <c:axId val="1388481392"/>
        <c:scaling>
          <c:orientation val="minMax"/>
        </c:scaling>
        <c:delete val="0"/>
        <c:axPos val="b"/>
        <c:title>
          <c:tx>
            <c:rich>
              <a:bodyPr rot="0" vert="horz"/>
              <a:lstStyle/>
              <a:p>
                <a:pPr>
                  <a:defRPr sz="2000">
                    <a:latin typeface="Seravek"/>
                    <a:cs typeface="Seravek"/>
                  </a:defRPr>
                </a:pPr>
                <a:r>
                  <a:rPr lang="en-US" sz="2000" dirty="0">
                    <a:latin typeface="Gadugi" charset="0"/>
                    <a:ea typeface="Gadugi" charset="0"/>
                    <a:cs typeface="Gadugi" charset="0"/>
                  </a:rPr>
                  <a:t>Year</a:t>
                </a:r>
              </a:p>
            </c:rich>
          </c:tx>
          <c:layout/>
          <c:overlay val="0"/>
          <c:spPr>
            <a:noFill/>
            <a:ln>
              <a:noFill/>
            </a:ln>
            <a:effectLst/>
          </c:spPr>
        </c:title>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vert="horz"/>
          <a:lstStyle/>
          <a:p>
            <a:pPr>
              <a:defRPr/>
            </a:pPr>
            <a:endParaRPr lang="en-US"/>
          </a:p>
        </c:txPr>
        <c:crossAx val="1389162944"/>
        <c:crosses val="autoZero"/>
        <c:auto val="1"/>
        <c:lblAlgn val="ctr"/>
        <c:lblOffset val="100"/>
        <c:noMultiLvlLbl val="0"/>
      </c:catAx>
      <c:valAx>
        <c:axId val="1389162944"/>
        <c:scaling>
          <c:logBase val="10.0"/>
          <c:orientation val="minMax"/>
          <c:min val="0.0004"/>
        </c:scaling>
        <c:delete val="0"/>
        <c:axPos val="l"/>
        <c:title>
          <c:tx>
            <c:rich>
              <a:bodyPr rot="0" vert="horz" anchor="t" anchorCtr="0"/>
              <a:lstStyle/>
              <a:p>
                <a:pPr>
                  <a:defRPr sz="2000">
                    <a:solidFill>
                      <a:prstClr val="black"/>
                    </a:solidFill>
                    <a:latin typeface="Seravek"/>
                    <a:cs typeface="Seravek"/>
                  </a:defRPr>
                </a:pPr>
                <a:r>
                  <a:rPr lang="en-US" sz="2000" dirty="0" err="1" smtClean="0">
                    <a:solidFill>
                      <a:prstClr val="black"/>
                    </a:solidFill>
                    <a:latin typeface="Gadugi" charset="0"/>
                    <a:ea typeface="Gadugi" charset="0"/>
                    <a:cs typeface="Gadugi" charset="0"/>
                  </a:rPr>
                  <a:t>Gbit</a:t>
                </a:r>
                <a:r>
                  <a:rPr lang="en-US" sz="2000" dirty="0" smtClean="0">
                    <a:solidFill>
                      <a:prstClr val="black"/>
                    </a:solidFill>
                    <a:latin typeface="Gadugi" charset="0"/>
                    <a:ea typeface="Gadugi" charset="0"/>
                    <a:cs typeface="Gadugi" charset="0"/>
                  </a:rPr>
                  <a:t>/s</a:t>
                </a:r>
              </a:p>
              <a:p>
                <a:pPr>
                  <a:defRPr sz="2000">
                    <a:solidFill>
                      <a:prstClr val="black"/>
                    </a:solidFill>
                    <a:latin typeface="Seravek"/>
                    <a:cs typeface="Seravek"/>
                  </a:defRPr>
                </a:pPr>
                <a:r>
                  <a:rPr lang="en-US" sz="2000" dirty="0" smtClean="0">
                    <a:solidFill>
                      <a:prstClr val="black"/>
                    </a:solidFill>
                    <a:latin typeface="Gadugi" charset="0"/>
                    <a:ea typeface="Gadugi" charset="0"/>
                    <a:cs typeface="Gadugi" charset="0"/>
                  </a:rPr>
                  <a:t>(log</a:t>
                </a:r>
              </a:p>
              <a:p>
                <a:pPr>
                  <a:defRPr sz="2000">
                    <a:solidFill>
                      <a:prstClr val="black"/>
                    </a:solidFill>
                    <a:latin typeface="Seravek"/>
                    <a:cs typeface="Seravek"/>
                  </a:defRPr>
                </a:pPr>
                <a:r>
                  <a:rPr lang="en-US" sz="2000" dirty="0" smtClean="0">
                    <a:solidFill>
                      <a:prstClr val="black"/>
                    </a:solidFill>
                    <a:latin typeface="Gadugi" charset="0"/>
                    <a:ea typeface="Gadugi" charset="0"/>
                    <a:cs typeface="Gadugi" charset="0"/>
                  </a:rPr>
                  <a:t>scale)</a:t>
                </a:r>
                <a:endParaRPr lang="en-US" sz="2000" dirty="0">
                  <a:solidFill>
                    <a:prstClr val="black"/>
                  </a:solidFill>
                  <a:latin typeface="Gadugi" charset="0"/>
                  <a:ea typeface="Gadugi" charset="0"/>
                  <a:cs typeface="Gadugi" charset="0"/>
                </a:endParaRPr>
              </a:p>
            </c:rich>
          </c:tx>
          <c:layout>
            <c:manualLayout>
              <c:xMode val="edge"/>
              <c:yMode val="edge"/>
              <c:x val="0.0"/>
              <c:y val="0.342826323538826"/>
            </c:manualLayout>
          </c:layout>
          <c:overlay val="0"/>
          <c:spPr>
            <a:noFill/>
            <a:ln>
              <a:noFill/>
            </a:ln>
            <a:effectLst/>
          </c:spPr>
        </c:title>
        <c:numFmt formatCode="General" sourceLinked="1"/>
        <c:majorTickMark val="none"/>
        <c:minorTickMark val="none"/>
        <c:tickLblPos val="low"/>
        <c:spPr>
          <a:noFill/>
          <a:ln>
            <a:noFill/>
          </a:ln>
          <a:effectLst/>
        </c:spPr>
        <c:txPr>
          <a:bodyPr rot="-60000000" vert="horz"/>
          <a:lstStyle/>
          <a:p>
            <a:pPr>
              <a:defRPr/>
            </a:pPr>
            <a:endParaRPr lang="en-US"/>
          </a:p>
        </c:txPr>
        <c:crossAx val="1388481392"/>
        <c:crosses val="autoZero"/>
        <c:crossBetween val="between"/>
      </c:valAx>
      <c:spPr>
        <a:noFill/>
        <a:ln>
          <a:solidFill>
            <a:schemeClr val="bg2">
              <a:lumMod val="90000"/>
            </a:schemeClr>
          </a:solidFill>
        </a:ln>
        <a:effectLst/>
      </c:spPr>
    </c:plotArea>
    <c:legend>
      <c:legendPos val="r"/>
      <c:layout>
        <c:manualLayout>
          <c:xMode val="edge"/>
          <c:yMode val="edge"/>
          <c:x val="0.692944640753828"/>
          <c:y val="0.545873503616926"/>
          <c:w val="0.226766830824592"/>
          <c:h val="0.218185348782622"/>
        </c:manualLayout>
      </c:layout>
      <c:overlay val="0"/>
    </c:legend>
    <c:plotVisOnly val="1"/>
    <c:dispBlanksAs val="span"/>
    <c:showDLblsOverMax val="0"/>
  </c:chart>
  <c:spPr>
    <a:noFill/>
    <a:ln>
      <a:noFill/>
    </a:ln>
    <a:effectLst/>
  </c:spPr>
  <c:txPr>
    <a:bodyPr/>
    <a:lstStyle/>
    <a:p>
      <a:pPr>
        <a:defRPr sz="1800"/>
      </a:pPr>
      <a:endParaRPr lang="en-US"/>
    </a:p>
  </c:txPr>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40" b="1" i="0" u="none" strike="noStrike" kern="1200" spc="0" baseline="0">
                <a:solidFill>
                  <a:schemeClr val="tx1">
                    <a:lumMod val="65000"/>
                    <a:lumOff val="35000"/>
                  </a:schemeClr>
                </a:solidFill>
                <a:latin typeface="+mn-lt"/>
                <a:ea typeface="+mn-ea"/>
                <a:cs typeface="+mn-cs"/>
              </a:defRPr>
            </a:pPr>
            <a:r>
              <a:rPr lang="en-US" dirty="0"/>
              <a:t>Performance scaling of </a:t>
            </a:r>
            <a:r>
              <a:rPr lang="en-US" dirty="0" smtClean="0"/>
              <a:t>switches</a:t>
            </a:r>
            <a:endParaRPr lang="en-US" dirty="0"/>
          </a:p>
        </c:rich>
      </c:tx>
      <c:overlay val="0"/>
      <c:spPr>
        <a:noFill/>
        <a:ln>
          <a:noFill/>
        </a:ln>
        <a:effectLst/>
      </c:spPr>
      <c:txPr>
        <a:bodyPr rot="0" spcFirstLastPara="1" vertOverflow="ellipsis" vert="horz" wrap="square" anchor="ctr" anchorCtr="1"/>
        <a:lstStyle/>
        <a:p>
          <a:pPr>
            <a:defRPr sz="144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'[Chart in Microsoft PowerPoint]Sheet1'!$B$1</c:f>
              <c:strCache>
                <c:ptCount val="1"/>
                <c:pt idx="0">
                  <c:v>Software routers</c:v>
                </c:pt>
              </c:strCache>
            </c:strRef>
          </c:tx>
          <c:spPr>
            <a:ln w="63500" cap="rnd">
              <a:solidFill>
                <a:schemeClr val="accent1"/>
              </a:solidFill>
              <a:round/>
            </a:ln>
            <a:effectLst/>
          </c:spPr>
          <c:marker>
            <c:symbol val="circle"/>
            <c:size val="5"/>
            <c:spPr>
              <a:solidFill>
                <a:schemeClr val="accent1"/>
              </a:solidFill>
              <a:ln w="9525">
                <a:solidFill>
                  <a:schemeClr val="accent1"/>
                </a:solidFill>
              </a:ln>
              <a:effectLst/>
            </c:spPr>
          </c:marker>
          <c:dLbls>
            <c:dLbl>
              <c:idx val="0"/>
              <c:tx>
                <c:rich>
                  <a:bodyPr/>
                  <a:lstStyle/>
                  <a:p>
                    <a:r>
                      <a:rPr lang="en-US" sz="1200"/>
                      <a:t>CPU</a:t>
                    </a:r>
                  </a:p>
                </c:rich>
              </c:tx>
              <c:dLblPos val="t"/>
              <c:showLegendKey val="0"/>
              <c:showVal val="1"/>
              <c:showCatName val="0"/>
              <c:showSerName val="0"/>
              <c:showPercent val="0"/>
              <c:showBubbleSize val="0"/>
              <c:extLst>
                <c:ext xmlns:c15="http://schemas.microsoft.com/office/drawing/2012/chart" uri="{CE6537A1-D6FC-4f65-9D91-7224C49458BB}"/>
              </c:extLst>
            </c:dLbl>
            <c:dLbl>
              <c:idx val="1"/>
              <c:tx>
                <c:rich>
                  <a:bodyPr/>
                  <a:lstStyle/>
                  <a:p>
                    <a:r>
                      <a:rPr lang="en-US" sz="1200"/>
                      <a:t>NPU</a:t>
                    </a:r>
                  </a:p>
                </c:rich>
              </c:tx>
              <c:dLblPos val="t"/>
              <c:showLegendKey val="0"/>
              <c:showVal val="1"/>
              <c:showCatName val="0"/>
              <c:showSerName val="0"/>
              <c:showPercent val="0"/>
              <c:showBubbleSize val="0"/>
              <c:extLst>
                <c:ext xmlns:c15="http://schemas.microsoft.com/office/drawing/2012/chart" uri="{CE6537A1-D6FC-4f65-9D91-7224C49458BB}"/>
              </c:extLst>
            </c:dLbl>
            <c:dLbl>
              <c:idx val="2"/>
              <c:layout>
                <c:manualLayout>
                  <c:x val="-0.10961964818135"/>
                  <c:y val="-0.0393735962411039"/>
                </c:manualLayout>
              </c:layout>
              <c:tx>
                <c:rich>
                  <a:bodyPr/>
                  <a:lstStyle/>
                  <a:p>
                    <a:r>
                      <a:rPr lang="en-US" sz="1200"/>
                      <a:t>Multi-core</a:t>
                    </a:r>
                  </a:p>
                </c:rich>
              </c:tx>
              <c:dLblPos val="r"/>
              <c:showLegendKey val="0"/>
              <c:showVal val="1"/>
              <c:showCatName val="0"/>
              <c:showSerName val="0"/>
              <c:showPercent val="0"/>
              <c:showBubbleSize val="0"/>
              <c:extLst>
                <c:ext xmlns:c15="http://schemas.microsoft.com/office/drawing/2012/chart" uri="{CE6537A1-D6FC-4f65-9D91-7224C49458BB}"/>
              </c:extLst>
            </c:dLbl>
            <c:dLbl>
              <c:idx val="3"/>
              <c:layout>
                <c:manualLayout>
                  <c:x val="-0.0313198994803856"/>
                  <c:y val="-0.0357941784010037"/>
                </c:manualLayout>
              </c:layout>
              <c:tx>
                <c:rich>
                  <a:bodyPr/>
                  <a:lstStyle/>
                  <a:p>
                    <a:r>
                      <a:rPr lang="en-US" sz="1200"/>
                      <a:t>GPU</a:t>
                    </a:r>
                  </a:p>
                </c:rich>
              </c:tx>
              <c:dLblPos val="r"/>
              <c:showLegendKey val="0"/>
              <c:showVal val="1"/>
              <c:showCatName val="0"/>
              <c:showSerName val="0"/>
              <c:showPercent val="0"/>
              <c:showBubbleSize val="0"/>
              <c:extLst>
                <c:ext xmlns:c15="http://schemas.microsoft.com/office/drawing/2012/chart" uri="{CE6537A1-D6FC-4f65-9D91-7224C49458BB}"/>
              </c:extLst>
            </c:dLbl>
            <c:dLbl>
              <c:idx val="4"/>
              <c:tx>
                <c:rich>
                  <a:bodyPr/>
                  <a:lstStyle/>
                  <a:p>
                    <a:r>
                      <a:rPr lang="en-US" sz="1200"/>
                      <a:t>FPGA</a:t>
                    </a:r>
                  </a:p>
                </c:rich>
              </c:tx>
              <c:dLblPos val="t"/>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'[Chart in Microsoft PowerPoint]Sheet1'!$A$2:$A$6</c:f>
              <c:numCache>
                <c:formatCode>General</c:formatCode>
                <c:ptCount val="5"/>
                <c:pt idx="0">
                  <c:v>2000.0</c:v>
                </c:pt>
                <c:pt idx="1">
                  <c:v>2002.0</c:v>
                </c:pt>
                <c:pt idx="2">
                  <c:v>2009.0</c:v>
                </c:pt>
                <c:pt idx="3">
                  <c:v>2010.0</c:v>
                </c:pt>
                <c:pt idx="4">
                  <c:v>2014.0</c:v>
                </c:pt>
              </c:numCache>
            </c:numRef>
          </c:xVal>
          <c:yVal>
            <c:numRef>
              <c:f>'[Chart in Microsoft PowerPoint]Sheet1'!$B$2:$B$6</c:f>
              <c:numCache>
                <c:formatCode>General</c:formatCode>
                <c:ptCount val="5"/>
                <c:pt idx="0">
                  <c:v>0.17</c:v>
                </c:pt>
                <c:pt idx="1">
                  <c:v>4.0</c:v>
                </c:pt>
                <c:pt idx="2">
                  <c:v>35.0</c:v>
                </c:pt>
                <c:pt idx="3">
                  <c:v>40.0</c:v>
                </c:pt>
                <c:pt idx="4">
                  <c:v>100.0</c:v>
                </c:pt>
              </c:numCache>
            </c:numRef>
          </c:yVal>
          <c:smooth val="0"/>
        </c:ser>
        <c:ser>
          <c:idx val="1"/>
          <c:order val="1"/>
          <c:tx>
            <c:strRef>
              <c:f>'[Chart in Microsoft PowerPoint]Sheet1'!$C$1</c:f>
              <c:strCache>
                <c:ptCount val="1"/>
                <c:pt idx="0">
                  <c:v>Line-rate routers</c:v>
                </c:pt>
              </c:strCache>
            </c:strRef>
          </c:tx>
          <c:spPr>
            <a:ln w="63500" cap="rnd">
              <a:solidFill>
                <a:schemeClr val="accent2"/>
              </a:solidFill>
              <a:round/>
            </a:ln>
            <a:effectLst/>
          </c:spPr>
          <c:marker>
            <c:symbol val="circle"/>
            <c:size val="5"/>
            <c:spPr>
              <a:solidFill>
                <a:schemeClr val="accent2"/>
              </a:solidFill>
              <a:ln w="9525">
                <a:solidFill>
                  <a:schemeClr val="accent2"/>
                </a:solidFill>
              </a:ln>
              <a:effectLst/>
            </c:spPr>
          </c:marker>
          <c:dLbls>
            <c:dLbl>
              <c:idx val="0"/>
              <c:layout>
                <c:manualLayout>
                  <c:x val="-0.0246084924488744"/>
                  <c:y val="-0.0501118497614051"/>
                </c:manualLayout>
              </c:layout>
              <c:tx>
                <c:rich>
                  <a:bodyPr/>
                  <a:lstStyle/>
                  <a:p>
                    <a:r>
                      <a:rPr lang="en-US"/>
                      <a:t>Catalyst</a:t>
                    </a:r>
                  </a:p>
                </c:rich>
              </c:tx>
              <c:showLegendKey val="0"/>
              <c:showVal val="1"/>
              <c:showCatName val="0"/>
              <c:showSerName val="0"/>
              <c:showPercent val="0"/>
              <c:showBubbleSize val="0"/>
              <c:extLst>
                <c:ext xmlns:c15="http://schemas.microsoft.com/office/drawing/2012/chart" uri="{CE6537A1-D6FC-4f65-9D91-7224C49458BB}"/>
              </c:extLst>
            </c:dLbl>
            <c:dLbl>
              <c:idx val="1"/>
              <c:layout>
                <c:manualLayout>
                  <c:x val="-0.131991004953054"/>
                  <c:y val="-0.0536912676015054"/>
                </c:manualLayout>
              </c:layout>
              <c:tx>
                <c:rich>
                  <a:bodyPr/>
                  <a:lstStyle/>
                  <a:p>
                    <a:r>
                      <a:rPr lang="en-US"/>
                      <a:t>Broadcom 5670</a:t>
                    </a:r>
                  </a:p>
                </c:rich>
              </c:tx>
              <c:showLegendKey val="0"/>
              <c:showVal val="1"/>
              <c:showCatName val="0"/>
              <c:showSerName val="0"/>
              <c:showPercent val="0"/>
              <c:showBubbleSize val="0"/>
              <c:extLst>
                <c:ext xmlns:c15="http://schemas.microsoft.com/office/drawing/2012/chart" uri="{CE6537A1-D6FC-4f65-9D91-7224C49458BB}"/>
              </c:extLst>
            </c:dLbl>
            <c:dLbl>
              <c:idx val="2"/>
              <c:layout>
                <c:manualLayout>
                  <c:x val="-0.0402684421890672"/>
                  <c:y val="-0.0536912676015054"/>
                </c:manualLayout>
              </c:layout>
              <c:tx>
                <c:rich>
                  <a:bodyPr/>
                  <a:lstStyle/>
                  <a:p>
                    <a:r>
                      <a:rPr lang="en-US"/>
                      <a:t>Scorpion</a:t>
                    </a:r>
                  </a:p>
                </c:rich>
              </c:tx>
              <c:showLegendKey val="0"/>
              <c:showVal val="1"/>
              <c:showCatName val="0"/>
              <c:showSerName val="0"/>
              <c:showPercent val="0"/>
              <c:showBubbleSize val="0"/>
              <c:extLst>
                <c:ext xmlns:c15="http://schemas.microsoft.com/office/drawing/2012/chart" uri="{CE6537A1-D6FC-4f65-9D91-7224C49458BB}"/>
              </c:extLst>
            </c:dLbl>
            <c:dLbl>
              <c:idx val="3"/>
              <c:layout>
                <c:manualLayout>
                  <c:x val="-0.0380313065118968"/>
                  <c:y val="-0.050111849761405"/>
                </c:manualLayout>
              </c:layout>
              <c:tx>
                <c:rich>
                  <a:bodyPr/>
                  <a:lstStyle/>
                  <a:p>
                    <a:r>
                      <a:rPr lang="en-US"/>
                      <a:t>Trident</a:t>
                    </a:r>
                  </a:p>
                </c:rich>
              </c:tx>
              <c:showLegendKey val="0"/>
              <c:showVal val="1"/>
              <c:showCatName val="0"/>
              <c:showSerName val="0"/>
              <c:showPercent val="0"/>
              <c:showBubbleSize val="0"/>
              <c:extLst>
                <c:ext xmlns:c15="http://schemas.microsoft.com/office/drawing/2012/chart" uri="{CE6537A1-D6FC-4f65-9D91-7224C49458BB}"/>
              </c:extLst>
            </c:dLbl>
            <c:dLbl>
              <c:idx val="4"/>
              <c:layout>
                <c:manualLayout>
                  <c:x val="-0.026845628126045"/>
                  <c:y val="-0.0322147605609033"/>
                </c:manualLayout>
              </c:layout>
              <c:tx>
                <c:rich>
                  <a:bodyPr/>
                  <a:lstStyle/>
                  <a:p>
                    <a:r>
                      <a:rPr lang="en-US"/>
                      <a:t>Tomahawk</a:t>
                    </a:r>
                  </a:p>
                </c:rich>
              </c:tx>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'[Chart in Microsoft PowerPoint]Sheet1'!$D$2:$D$6</c:f>
              <c:numCache>
                <c:formatCode>General</c:formatCode>
                <c:ptCount val="5"/>
                <c:pt idx="0">
                  <c:v>1999.0</c:v>
                </c:pt>
                <c:pt idx="1">
                  <c:v>2004.0</c:v>
                </c:pt>
                <c:pt idx="2">
                  <c:v>2007.0</c:v>
                </c:pt>
                <c:pt idx="3">
                  <c:v>2010.0</c:v>
                </c:pt>
                <c:pt idx="4">
                  <c:v>2014.0</c:v>
                </c:pt>
              </c:numCache>
            </c:numRef>
          </c:xVal>
          <c:yVal>
            <c:numRef>
              <c:f>'[Chart in Microsoft PowerPoint]Sheet1'!$C$2:$C$6</c:f>
              <c:numCache>
                <c:formatCode>General</c:formatCode>
                <c:ptCount val="5"/>
                <c:pt idx="0">
                  <c:v>32.0</c:v>
                </c:pt>
                <c:pt idx="1">
                  <c:v>80.0</c:v>
                </c:pt>
                <c:pt idx="2">
                  <c:v>240.0</c:v>
                </c:pt>
                <c:pt idx="3">
                  <c:v>640.0</c:v>
                </c:pt>
                <c:pt idx="4">
                  <c:v>3200.0</c:v>
                </c:pt>
              </c:numCache>
            </c:numRef>
          </c:yVal>
          <c:smooth val="0"/>
        </c:ser>
        <c:dLbls>
          <c:showLegendKey val="0"/>
          <c:showVal val="0"/>
          <c:showCatName val="0"/>
          <c:showSerName val="0"/>
          <c:showPercent val="0"/>
          <c:showBubbleSize val="0"/>
        </c:dLbls>
        <c:axId val="1306283936"/>
        <c:axId val="1306198160"/>
      </c:scatterChart>
      <c:valAx>
        <c:axId val="1306283936"/>
        <c:scaling>
          <c:orientation val="minMax"/>
          <c:max val="2014.0"/>
          <c:min val="1999.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US"/>
                  <a:t>Year</a:t>
                </a:r>
              </a:p>
            </c:rich>
          </c:tx>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1306198160"/>
        <c:crosses val="autoZero"/>
        <c:crossBetween val="midCat"/>
      </c:valAx>
      <c:valAx>
        <c:axId val="1306198160"/>
        <c:scaling>
          <c:logBase val="10.0"/>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US"/>
                  <a:t>Gbit/s</a:t>
                </a:r>
              </a:p>
            </c:rich>
          </c:tx>
          <c:overlay val="0"/>
          <c:spPr>
            <a:noFill/>
            <a:ln>
              <a:noFill/>
            </a:ln>
            <a:effectLst/>
          </c:spPr>
          <c:txPr>
            <a:bodyPr rot="-54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1306283936"/>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sz="1200" b="1" i="0" baseline="0"/>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C7B9F6-97F7-436C-AE99-7DC514F72812}" type="datetimeFigureOut">
              <a:rPr lang="en-US" smtClean="0"/>
              <a:t>2/27/17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B09458-7AEF-4AD3-A567-0F11380064BE}" type="slidenum">
              <a:rPr lang="en-US" smtClean="0"/>
              <a:t>‹#›</a:t>
            </a:fld>
            <a:endParaRPr lang="en-US"/>
          </a:p>
        </p:txBody>
      </p:sp>
    </p:spTree>
    <p:extLst>
      <p:ext uri="{BB962C8B-B14F-4D97-AF65-F5344CB8AC3E}">
        <p14:creationId xmlns:p14="http://schemas.microsoft.com/office/powerpoint/2010/main" val="8480612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5.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7.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8.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9.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0.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2.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3.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4.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5.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6.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am going to be talking about how we make today’s fastest routers programmable. By programmable, I mean the ability to change the router’s functionality</a:t>
            </a:r>
            <a:r>
              <a:rPr lang="en-US" baseline="0" dirty="0" smtClean="0"/>
              <a:t> once it’s been deployed without throwing out and buying a new router every time you need a new feature.</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1</a:t>
            </a:fld>
            <a:endParaRPr lang="en-US"/>
          </a:p>
        </p:txBody>
      </p:sp>
    </p:spTree>
    <p:extLst>
      <p:ext uri="{BB962C8B-B14F-4D97-AF65-F5344CB8AC3E}">
        <p14:creationId xmlns:p14="http://schemas.microsoft.com/office/powerpoint/2010/main" val="19962031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Cliff Notes: 1 packet/cycle</a:t>
            </a:r>
            <a:r>
              <a:rPr lang="en-US" sz="1200" baseline="0" dirty="0" smtClean="0"/>
              <a:t> throughput is the throughput requirement. 1 cycle latency is one way to guarantee it (i.e., it’s a sufficient condition).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Sidebar: It’s not necessary, e.g., stateless operations can take multiple clock cycles, so long as you can insert pipeline latches.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err="1" smtClean="0"/>
              <a:t>Stateful</a:t>
            </a:r>
            <a:r>
              <a:rPr lang="en-US" sz="1200" baseline="0" dirty="0" smtClean="0"/>
              <a:t> operations that don’t touch the same state repeatedly can take multiple clock cycles as well: e.g., access to per-output-port state.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Maybe you can also pipeline </a:t>
            </a:r>
            <a:r>
              <a:rPr lang="en-US" sz="1200" dirty="0" err="1" smtClean="0"/>
              <a:t>stateful</a:t>
            </a:r>
            <a:r>
              <a:rPr lang="en-US" sz="1200" dirty="0" smtClean="0"/>
              <a:t> operations on a case-by-case basis: e.g., the way a PIFO’s </a:t>
            </a:r>
            <a:r>
              <a:rPr lang="en-US" sz="1200" dirty="0" err="1" smtClean="0"/>
              <a:t>enqueue</a:t>
            </a:r>
            <a:r>
              <a:rPr lang="en-US" sz="1200" dirty="0" smtClean="0"/>
              <a:t> operation is pipelined over 2 clock cycles.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Maybe what we really need is a theory of pipelining</a:t>
            </a:r>
            <a:r>
              <a:rPr lang="en-US" sz="1200" baseline="0" dirty="0" smtClean="0"/>
              <a:t>!</a:t>
            </a:r>
            <a:endParaRPr lang="en-US" sz="120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TODO: Rehearse this slide.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Let’s see how we turn this fixed-function pipeline into a programmable one.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Our core primitive for this is an atom</a:t>
            </a:r>
            <a:r>
              <a:rPr lang="en-US" sz="1200" baseline="0" dirty="0" smtClean="0"/>
              <a:t>, which encapsulates local memory and action unit, where the action unit is constrained so that it can handle a new packet every cycle.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How do we do constrain the atom? By designing it as a digital circuit in hardware whose latency is 1 cycle so that it can handle new inputs every cycle.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Where does the programmability come from? There are a few configurable parameters in the atom’s circuit that can be configured by a programmer/compiler for a specific program.</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Here’s a toy example (Show how the toy example constrains processing, while still providing programmability).</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In practice, you would have parallel atoms.</a:t>
            </a:r>
          </a:p>
        </p:txBody>
      </p:sp>
      <p:sp>
        <p:nvSpPr>
          <p:cNvPr id="4" name="Slide Number Placeholder 3"/>
          <p:cNvSpPr>
            <a:spLocks noGrp="1"/>
          </p:cNvSpPr>
          <p:nvPr>
            <p:ph type="sldNum" sz="quarter" idx="10"/>
          </p:nvPr>
        </p:nvSpPr>
        <p:spPr/>
        <p:txBody>
          <a:bodyPr/>
          <a:lstStyle/>
          <a:p>
            <a:fld id="{16B09458-7AEF-4AD3-A567-0F11380064BE}" type="slidenum">
              <a:rPr lang="en-US" smtClean="0"/>
              <a:t>10</a:t>
            </a:fld>
            <a:endParaRPr lang="en-US"/>
          </a:p>
        </p:txBody>
      </p:sp>
    </p:spTree>
    <p:extLst>
      <p:ext uri="{BB962C8B-B14F-4D97-AF65-F5344CB8AC3E}">
        <p14:creationId xmlns:p14="http://schemas.microsoft.com/office/powerpoint/2010/main" val="12495212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TODO: Good </a:t>
            </a:r>
            <a:r>
              <a:rPr lang="en-US" dirty="0" err="1" smtClean="0"/>
              <a:t>segueway</a:t>
            </a:r>
            <a:r>
              <a:rPr lang="en-US" smtClean="0"/>
              <a:t> from the previous slide.</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Hopefully by now you’re convinced that we need this</a:t>
            </a:r>
            <a:r>
              <a:rPr lang="en-US" baseline="0" dirty="0" smtClean="0"/>
              <a:t> concept of an atom for high-speed execution. Given that the choice of atoms affects which algorithms we can program, can we try and empirically extract the atoms given a corpus of algorithms? Here’s an overview of how that would work.</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programmer writes an algorithm as what we call a packet transaction. This is identical to a DB transaction in that the packet trans for each packet is assumed to execute atomically, by itself, after the execution of the trans for the previous packet. The programmer’s model is one where each packet executes the trans, updates some state, and only then moves on to the next packet.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Ok, what kind of atoms and how many of them do we need to run the streaming algorithms that we care about? To do this, we first pipeline the algorithm as much as we can so that we can look for fragments of the original code that need to be executed by atoms within the pipeline. We do this for a bunch of different algorithms and mine the pipeline stages to find reusable patterns, which we can then call atoms and build hardware for.</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this second step is necessary because we want atoms that work beyond the specific example algorithms and hopefully generalize in some way. For now, the first step is automated, while the second is trial-and-error. Let’s go over each. </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11</a:t>
            </a:fld>
            <a:endParaRPr lang="en-US"/>
          </a:p>
        </p:txBody>
      </p:sp>
    </p:spTree>
    <p:extLst>
      <p:ext uri="{BB962C8B-B14F-4D97-AF65-F5344CB8AC3E}">
        <p14:creationId xmlns:p14="http://schemas.microsoft.com/office/powerpoint/2010/main" val="20998360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Let’s look at pipelining the code first. Before I describe our algorithm, it’s useful to understand the core concept in pipelining. Our goal is to take a packet transaction and decompose it into a pipeline so that if each pipeline stage executes atomically, the entire transactions semantics are preserved. Let’s see how we do this on some simple examples.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Let’s say you have this stateless algorithm where you do pkt.f4 = pkt.f1  + pkt.f2 – pkt.f3. You could pipeline this into a sequence of stages, where you first add, then subtract. In general if you have a more complicated stateless algorithm, you can still do this. As someone designing the atoms, therefore, you can just design an atom that supports all binary operations on a pair of packet fields, and then you can take any algorithm and break it down into a pipeline of such atoms.</a:t>
            </a:r>
          </a:p>
        </p:txBody>
      </p:sp>
      <p:sp>
        <p:nvSpPr>
          <p:cNvPr id="4" name="Slide Number Placeholder 3"/>
          <p:cNvSpPr>
            <a:spLocks noGrp="1"/>
          </p:cNvSpPr>
          <p:nvPr>
            <p:ph type="sldNum" sz="quarter" idx="10"/>
          </p:nvPr>
        </p:nvSpPr>
        <p:spPr/>
        <p:txBody>
          <a:bodyPr/>
          <a:lstStyle/>
          <a:p>
            <a:fld id="{16B09458-7AEF-4AD3-A567-0F11380064BE}" type="slidenum">
              <a:rPr lang="en-US" smtClean="0"/>
              <a:t>12</a:t>
            </a:fld>
            <a:endParaRPr lang="en-US"/>
          </a:p>
        </p:txBody>
      </p:sp>
    </p:spTree>
    <p:extLst>
      <p:ext uri="{BB962C8B-B14F-4D97-AF65-F5344CB8AC3E}">
        <p14:creationId xmlns:p14="http://schemas.microsoft.com/office/powerpoint/2010/main" val="13199076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let’s say you want to do the </a:t>
            </a:r>
            <a:r>
              <a:rPr lang="en-US" baseline="0" dirty="0" err="1" smtClean="0"/>
              <a:t>stateful</a:t>
            </a:r>
            <a:r>
              <a:rPr lang="en-US" baseline="0" dirty="0" smtClean="0"/>
              <a:t> operation x = g(x), where you take x, read it in, do something complicated with it, and then write it back. If you tried to pipeline it into multiple stages, like this, it doesn’t quite work. First of all, you can’t execute the first pipeline stage until the last one has completed and written the most recent value of x. So the throughput you get is at most 1 in N. Second, it assumes we can share memory, which we ruled out earlier.</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Instead, we need to design hardware that can carry out the entire operation g(x) in one clock cycle. As a result, the </a:t>
            </a:r>
            <a:r>
              <a:rPr lang="en-US" baseline="0" dirty="0" err="1" smtClean="0"/>
              <a:t>stateful</a:t>
            </a:r>
            <a:r>
              <a:rPr lang="en-US" baseline="0" dirty="0" smtClean="0"/>
              <a:t> atoms end up looking quite a bit more involved than garden variety x86 instructions. So in any given algorithm, we need to collect together all the operations that touch the same state variable and then turn the entire thing into one atom. </a:t>
            </a:r>
          </a:p>
        </p:txBody>
      </p:sp>
      <p:sp>
        <p:nvSpPr>
          <p:cNvPr id="4" name="Slide Number Placeholder 3"/>
          <p:cNvSpPr>
            <a:spLocks noGrp="1"/>
          </p:cNvSpPr>
          <p:nvPr>
            <p:ph type="sldNum" sz="quarter" idx="10"/>
          </p:nvPr>
        </p:nvSpPr>
        <p:spPr/>
        <p:txBody>
          <a:bodyPr/>
          <a:lstStyle/>
          <a:p>
            <a:fld id="{16B09458-7AEF-4AD3-A567-0F11380064BE}" type="slidenum">
              <a:rPr lang="en-US" smtClean="0"/>
              <a:t>13</a:t>
            </a:fld>
            <a:endParaRPr lang="en-US"/>
          </a:p>
        </p:txBody>
      </p:sp>
    </p:spTree>
    <p:extLst>
      <p:ext uri="{BB962C8B-B14F-4D97-AF65-F5344CB8AC3E}">
        <p14:creationId xmlns:p14="http://schemas.microsoft.com/office/powerpoint/2010/main" val="16180105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let’s formalize the intuition I showed earlier.</a:t>
            </a:r>
            <a:r>
              <a:rPr lang="en-US" baseline="0" dirty="0" smtClean="0"/>
              <a:t> This is the packet sampling algorithm from before, which has been rewritten to facilitate dependency analysis in a compiler. We first create a single node for each instruction after rewriting.</a:t>
            </a:r>
            <a:endParaRPr lang="en-US"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14</a:t>
            </a:fld>
            <a:endParaRPr lang="en-US"/>
          </a:p>
        </p:txBody>
      </p:sp>
    </p:spTree>
    <p:extLst>
      <p:ext uri="{BB962C8B-B14F-4D97-AF65-F5344CB8AC3E}">
        <p14:creationId xmlns:p14="http://schemas.microsoft.com/office/powerpoint/2010/main" val="5999678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 we draw a black edge between any two nodes that have a</a:t>
            </a:r>
            <a:r>
              <a:rPr lang="en-US" baseline="0" dirty="0" smtClean="0"/>
              <a:t> dependency: these are intra-packet dependencies where one instruction reads a packet field written by another.</a:t>
            </a:r>
          </a:p>
          <a:p>
            <a:endParaRPr lang="en-US"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15</a:t>
            </a:fld>
            <a:endParaRPr lang="en-US"/>
          </a:p>
        </p:txBody>
      </p:sp>
    </p:spTree>
    <p:extLst>
      <p:ext uri="{BB962C8B-B14F-4D97-AF65-F5344CB8AC3E}">
        <p14:creationId xmlns:p14="http://schemas.microsoft.com/office/powerpoint/2010/main" val="14087539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Next we add inter-packet dependencies based on state. An example is the backward flowing red arrow that mandates that you must write to count before you read from it on the next cycle.</a:t>
            </a:r>
          </a:p>
        </p:txBody>
      </p:sp>
      <p:sp>
        <p:nvSpPr>
          <p:cNvPr id="4" name="Slide Number Placeholder 3"/>
          <p:cNvSpPr>
            <a:spLocks noGrp="1"/>
          </p:cNvSpPr>
          <p:nvPr>
            <p:ph type="sldNum" sz="quarter" idx="10"/>
          </p:nvPr>
        </p:nvSpPr>
        <p:spPr/>
        <p:txBody>
          <a:bodyPr/>
          <a:lstStyle/>
          <a:p>
            <a:fld id="{6C7315F8-E931-49D1-A989-C1759F952B9E}" type="slidenum">
              <a:rPr lang="en-US" smtClean="0"/>
              <a:t>16</a:t>
            </a:fld>
            <a:endParaRPr lang="en-US"/>
          </a:p>
        </p:txBody>
      </p:sp>
    </p:spTree>
    <p:extLst>
      <p:ext uri="{BB962C8B-B14F-4D97-AF65-F5344CB8AC3E}">
        <p14:creationId xmlns:p14="http://schemas.microsoft.com/office/powerpoint/2010/main" val="11054815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At this point, if you look for strongly connected components in the graph, it gets us all of all the operations that touch a piece of state and hence need to go into an atom. Each SCC corresponds to an atomic code fragment that needs to be executed by a single atom.</a:t>
            </a:r>
          </a:p>
          <a:p>
            <a:endParaRPr lang="en-US" baseline="0" dirty="0" smtClean="0"/>
          </a:p>
          <a:p>
            <a:r>
              <a:rPr lang="en-US" baseline="0" dirty="0" smtClean="0"/>
              <a:t>Some of you who do compilers on a daily basis might notice the similarity to Monica Lam’s work on strongly connected components for software pipelining, where you are trying to overlap the execution of different iterations of a loop. In </a:t>
            </a:r>
            <a:r>
              <a:rPr lang="en-US" baseline="0" dirty="0" err="1" smtClean="0"/>
              <a:t>sw</a:t>
            </a:r>
            <a:r>
              <a:rPr lang="en-US" baseline="0" dirty="0" smtClean="0"/>
              <a:t> pipelining, a larger SCC implies a lower throughput. Here, on the other hand, a larger SCC means a larger area for the atom in silicon because we are forcing the throughput to be one packet per cycle.</a:t>
            </a:r>
          </a:p>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17</a:t>
            </a:fld>
            <a:endParaRPr lang="en-US"/>
          </a:p>
        </p:txBody>
      </p:sp>
    </p:spTree>
    <p:extLst>
      <p:ext uri="{BB962C8B-B14F-4D97-AF65-F5344CB8AC3E}">
        <p14:creationId xmlns:p14="http://schemas.microsoft.com/office/powerpoint/2010/main" val="2265234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Once we have these SCCs, we can contract all nodes in an SCC to a single node, and then do a depth-first search on the DAG to get a pipeline.</a:t>
            </a:r>
          </a:p>
        </p:txBody>
      </p:sp>
      <p:sp>
        <p:nvSpPr>
          <p:cNvPr id="4" name="Slide Number Placeholder 3"/>
          <p:cNvSpPr>
            <a:spLocks noGrp="1"/>
          </p:cNvSpPr>
          <p:nvPr>
            <p:ph type="sldNum" sz="quarter" idx="10"/>
          </p:nvPr>
        </p:nvSpPr>
        <p:spPr/>
        <p:txBody>
          <a:bodyPr/>
          <a:lstStyle/>
          <a:p>
            <a:fld id="{6C7315F8-E931-49D1-A989-C1759F952B9E}" type="slidenum">
              <a:rPr lang="en-US" smtClean="0"/>
              <a:t>18</a:t>
            </a:fld>
            <a:endParaRPr lang="en-US"/>
          </a:p>
        </p:txBody>
      </p:sp>
    </p:spTree>
    <p:extLst>
      <p:ext uri="{BB962C8B-B14F-4D97-AF65-F5344CB8AC3E}">
        <p14:creationId xmlns:p14="http://schemas.microsoft.com/office/powerpoint/2010/main" val="9568873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19</a:t>
            </a:fld>
            <a:endParaRPr lang="en-US"/>
          </a:p>
        </p:txBody>
      </p:sp>
    </p:spTree>
    <p:extLst>
      <p:ext uri="{BB962C8B-B14F-4D97-AF65-F5344CB8AC3E}">
        <p14:creationId xmlns:p14="http://schemas.microsoft.com/office/powerpoint/2010/main" val="7277816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 start, let’s see how computer networks are traditionally supposed to be architected. The end-to-end principle tells us that programmability and application logic should reside at the endpoints of a network. The routers that connect the endpoints together should be fixed-function and only perform packet </a:t>
            </a:r>
            <a:r>
              <a:rPr lang="en-US" baseline="0" smtClean="0"/>
              <a:t>forwarding.</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2</a:t>
            </a:fld>
            <a:endParaRPr lang="en-US"/>
          </a:p>
        </p:txBody>
      </p:sp>
    </p:spTree>
    <p:extLst>
      <p:ext uri="{BB962C8B-B14F-4D97-AF65-F5344CB8AC3E}">
        <p14:creationId xmlns:p14="http://schemas.microsoft.com/office/powerpoint/2010/main" val="22129037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that gives us the pipeline stages</a:t>
            </a:r>
            <a:r>
              <a:rPr lang="en-US" baseline="0" dirty="0" smtClean="0"/>
              <a:t> for a single algorithm. If we decided to call each pipeline stage an atom and lowered it into hardware, we would have effectively built hardware for a specific algorithm, which is no better than a router today. So we want to look at pipeline stages across a variety of different atoms and then extract common and reusable patterns that are more future proof.</a:t>
            </a:r>
          </a:p>
          <a:p>
            <a:endParaRPr lang="en-US" baseline="0" dirty="0" smtClean="0"/>
          </a:p>
          <a:p>
            <a:r>
              <a:rPr lang="en-US" baseline="0" dirty="0" smtClean="0"/>
              <a:t>Right now this process is manual and we use trial and error to determine these atoms. Let me show you an example. If you had </a:t>
            </a:r>
            <a:r>
              <a:rPr lang="en-US" baseline="0" dirty="0" err="1" smtClean="0"/>
              <a:t>pkt.x</a:t>
            </a:r>
            <a:r>
              <a:rPr lang="en-US" baseline="0" dirty="0" smtClean="0"/>
              <a:t> = </a:t>
            </a:r>
            <a:r>
              <a:rPr lang="en-US" baseline="0" dirty="0" err="1" smtClean="0"/>
              <a:t>pkt.a</a:t>
            </a:r>
            <a:r>
              <a:rPr lang="en-US" baseline="0" dirty="0" smtClean="0"/>
              <a:t> + </a:t>
            </a:r>
            <a:r>
              <a:rPr lang="en-US" baseline="0" dirty="0" err="1" smtClean="0"/>
              <a:t>pkt.b</a:t>
            </a:r>
            <a:r>
              <a:rPr lang="en-US" baseline="0" dirty="0" smtClean="0"/>
              <a:t> and </a:t>
            </a:r>
            <a:r>
              <a:rPr lang="en-US" baseline="0" dirty="0" err="1" smtClean="0"/>
              <a:t>pkt.x</a:t>
            </a:r>
            <a:r>
              <a:rPr lang="en-US" baseline="0" dirty="0" smtClean="0"/>
              <a:t> = </a:t>
            </a:r>
            <a:r>
              <a:rPr lang="en-US" baseline="0" dirty="0" err="1" smtClean="0"/>
              <a:t>pkt.x</a:t>
            </a:r>
            <a:r>
              <a:rPr lang="en-US" baseline="0" dirty="0" smtClean="0"/>
              <a:t> – </a:t>
            </a:r>
            <a:r>
              <a:rPr lang="en-US" baseline="0" dirty="0" err="1" smtClean="0"/>
              <a:t>pkt.b</a:t>
            </a:r>
            <a:r>
              <a:rPr lang="en-US" baseline="0" dirty="0" smtClean="0"/>
              <a:t>, you could generalize this to </a:t>
            </a:r>
            <a:r>
              <a:rPr lang="en-US" baseline="0" dirty="0" err="1" smtClean="0"/>
              <a:t>pkt.c</a:t>
            </a:r>
            <a:r>
              <a:rPr lang="en-US" baseline="0" dirty="0" smtClean="0"/>
              <a:t> = </a:t>
            </a:r>
            <a:r>
              <a:rPr lang="en-US" baseline="0" dirty="0" err="1" smtClean="0"/>
              <a:t>pkt.a</a:t>
            </a:r>
            <a:r>
              <a:rPr lang="en-US" baseline="0" dirty="0" smtClean="0"/>
              <a:t> BINOP </a:t>
            </a:r>
            <a:r>
              <a:rPr lang="en-US" baseline="0" dirty="0" err="1" smtClean="0"/>
              <a:t>pkt.b</a:t>
            </a:r>
            <a:r>
              <a:rPr lang="en-US" baseline="0" dirty="0" smtClean="0"/>
              <a:t>, where BINOP is any binary operation such as +, -, *, shift, min, max on any pair of packet fields.</a:t>
            </a:r>
          </a:p>
          <a:p>
            <a:endParaRPr lang="en-US" baseline="0" dirty="0" smtClean="0"/>
          </a:p>
          <a:p>
            <a:r>
              <a:rPr lang="en-US" baseline="0" dirty="0" smtClean="0"/>
              <a:t>If on the other hand, we had </a:t>
            </a:r>
            <a:r>
              <a:rPr lang="en-US" baseline="0" dirty="0" err="1" smtClean="0"/>
              <a:t>pkt.sample</a:t>
            </a:r>
            <a:r>
              <a:rPr lang="en-US" baseline="0" dirty="0" smtClean="0"/>
              <a:t> = </a:t>
            </a:r>
            <a:r>
              <a:rPr lang="en-US" baseline="0" dirty="0" err="1" smtClean="0"/>
              <a:t>pkt.tmp</a:t>
            </a:r>
            <a:r>
              <a:rPr lang="en-US" baseline="0" dirty="0" smtClean="0"/>
              <a:t> ? </a:t>
            </a:r>
            <a:r>
              <a:rPr lang="en-US" baseline="0" dirty="0" err="1" smtClean="0"/>
              <a:t>pkt.src</a:t>
            </a:r>
            <a:r>
              <a:rPr lang="en-US" baseline="0" dirty="0" smtClean="0"/>
              <a:t> : 0, we could generalize that to an atom that conditionally (using </a:t>
            </a:r>
            <a:r>
              <a:rPr lang="en-US" baseline="0" dirty="0" err="1" smtClean="0"/>
              <a:t>pkt.predicate</a:t>
            </a:r>
            <a:r>
              <a:rPr lang="en-US" baseline="0" dirty="0" smtClean="0"/>
              <a:t>) sets  </a:t>
            </a:r>
            <a:r>
              <a:rPr lang="en-US" baseline="0" dirty="0" err="1" smtClean="0"/>
              <a:t>pkt.a</a:t>
            </a:r>
            <a:r>
              <a:rPr lang="en-US" baseline="0" dirty="0" smtClean="0"/>
              <a:t> to either a constant or another packet field using a mux.</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20</a:t>
            </a:fld>
            <a:endParaRPr lang="en-US"/>
          </a:p>
        </p:txBody>
      </p:sp>
    </p:spTree>
    <p:extLst>
      <p:ext uri="{BB962C8B-B14F-4D97-AF65-F5344CB8AC3E}">
        <p14:creationId xmlns:p14="http://schemas.microsoft.com/office/powerpoint/2010/main" val="90160401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that gives us the pipeline stages</a:t>
            </a:r>
            <a:r>
              <a:rPr lang="en-US" baseline="0" dirty="0" smtClean="0"/>
              <a:t> for a single algorithm. If we decided to call each pipeline stage an atom and lowered it into hardware, we would have effectively built hardware for a specific algorithm, which is no better than a router today. So we want to look at pipeline stages across a variety of different atoms and then extract common and reusable patterns that are more future proof.</a:t>
            </a:r>
          </a:p>
          <a:p>
            <a:endParaRPr lang="en-US" baseline="0" dirty="0" smtClean="0"/>
          </a:p>
          <a:p>
            <a:r>
              <a:rPr lang="en-US" baseline="0" dirty="0" smtClean="0"/>
              <a:t>Right now this process is manual and we use trial and error to determine these atoms. Let me show you an example. If you had </a:t>
            </a:r>
            <a:r>
              <a:rPr lang="en-US" baseline="0" dirty="0" err="1" smtClean="0"/>
              <a:t>pkt.x</a:t>
            </a:r>
            <a:r>
              <a:rPr lang="en-US" baseline="0" dirty="0" smtClean="0"/>
              <a:t> = </a:t>
            </a:r>
            <a:r>
              <a:rPr lang="en-US" baseline="0" dirty="0" err="1" smtClean="0"/>
              <a:t>pkt.a</a:t>
            </a:r>
            <a:r>
              <a:rPr lang="en-US" baseline="0" dirty="0" smtClean="0"/>
              <a:t> + </a:t>
            </a:r>
            <a:r>
              <a:rPr lang="en-US" baseline="0" dirty="0" err="1" smtClean="0"/>
              <a:t>pkt.b</a:t>
            </a:r>
            <a:r>
              <a:rPr lang="en-US" baseline="0" dirty="0" smtClean="0"/>
              <a:t> and </a:t>
            </a:r>
            <a:r>
              <a:rPr lang="en-US" baseline="0" dirty="0" err="1" smtClean="0"/>
              <a:t>pkt.x</a:t>
            </a:r>
            <a:r>
              <a:rPr lang="en-US" baseline="0" dirty="0" smtClean="0"/>
              <a:t> = </a:t>
            </a:r>
            <a:r>
              <a:rPr lang="en-US" baseline="0" dirty="0" err="1" smtClean="0"/>
              <a:t>pkt.x</a:t>
            </a:r>
            <a:r>
              <a:rPr lang="en-US" baseline="0" dirty="0" smtClean="0"/>
              <a:t> – </a:t>
            </a:r>
            <a:r>
              <a:rPr lang="en-US" baseline="0" dirty="0" err="1" smtClean="0"/>
              <a:t>pkt.b</a:t>
            </a:r>
            <a:r>
              <a:rPr lang="en-US" baseline="0" dirty="0" smtClean="0"/>
              <a:t>, you could generalize this to </a:t>
            </a:r>
            <a:r>
              <a:rPr lang="en-US" baseline="0" dirty="0" err="1" smtClean="0"/>
              <a:t>pkt.c</a:t>
            </a:r>
            <a:r>
              <a:rPr lang="en-US" baseline="0" dirty="0" smtClean="0"/>
              <a:t> = </a:t>
            </a:r>
            <a:r>
              <a:rPr lang="en-US" baseline="0" dirty="0" err="1" smtClean="0"/>
              <a:t>pkt.a</a:t>
            </a:r>
            <a:r>
              <a:rPr lang="en-US" baseline="0" dirty="0" smtClean="0"/>
              <a:t> BINOP </a:t>
            </a:r>
            <a:r>
              <a:rPr lang="en-US" baseline="0" dirty="0" err="1" smtClean="0"/>
              <a:t>pkt.b</a:t>
            </a:r>
            <a:r>
              <a:rPr lang="en-US" baseline="0" dirty="0" smtClean="0"/>
              <a:t>, where BINOP is any binary operation such as +, -, *, shift, min, max on any pair of packet fields.</a:t>
            </a:r>
          </a:p>
          <a:p>
            <a:endParaRPr lang="en-US" baseline="0" dirty="0" smtClean="0"/>
          </a:p>
          <a:p>
            <a:r>
              <a:rPr lang="en-US" baseline="0" dirty="0" smtClean="0"/>
              <a:t>If on the other hand, we had </a:t>
            </a:r>
            <a:r>
              <a:rPr lang="en-US" baseline="0" dirty="0" err="1" smtClean="0"/>
              <a:t>pkt.sample</a:t>
            </a:r>
            <a:r>
              <a:rPr lang="en-US" baseline="0" dirty="0" smtClean="0"/>
              <a:t> = </a:t>
            </a:r>
            <a:r>
              <a:rPr lang="en-US" baseline="0" dirty="0" err="1" smtClean="0"/>
              <a:t>pkt.tmp</a:t>
            </a:r>
            <a:r>
              <a:rPr lang="en-US" baseline="0" dirty="0" smtClean="0"/>
              <a:t> ? </a:t>
            </a:r>
            <a:r>
              <a:rPr lang="en-US" baseline="0" dirty="0" err="1" smtClean="0"/>
              <a:t>pkt.src</a:t>
            </a:r>
            <a:r>
              <a:rPr lang="en-US" baseline="0" dirty="0" smtClean="0"/>
              <a:t> : 0, we could generalize that to an atom that conditionally (using </a:t>
            </a:r>
            <a:r>
              <a:rPr lang="en-US" baseline="0" dirty="0" err="1" smtClean="0"/>
              <a:t>pkt.predicate</a:t>
            </a:r>
            <a:r>
              <a:rPr lang="en-US" baseline="0" dirty="0" smtClean="0"/>
              <a:t>) sets  </a:t>
            </a:r>
            <a:r>
              <a:rPr lang="en-US" baseline="0" dirty="0" err="1" smtClean="0"/>
              <a:t>pkt.a</a:t>
            </a:r>
            <a:r>
              <a:rPr lang="en-US" baseline="0" dirty="0" smtClean="0"/>
              <a:t> to either a constant or another packet field using a mux.</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21</a:t>
            </a:fld>
            <a:endParaRPr lang="en-US"/>
          </a:p>
        </p:txBody>
      </p:sp>
    </p:spTree>
    <p:extLst>
      <p:ext uri="{BB962C8B-B14F-4D97-AF65-F5344CB8AC3E}">
        <p14:creationId xmlns:p14="http://schemas.microsoft.com/office/powerpoint/2010/main" val="116035082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We went through a whole corpus of algorithms and iterated until we came up with a reasonable set of atoms. Here are the atoms we came up with. These aren’t sacrosanct by any means, but they are a decent start. I’ll explain a few. The stateless atom allows us to perform binary operations on a pair of packet fields. The read/write atoms allows us to either read the last value of state or write in a new value. The accumulator adds a packet field or constant to a state variable, while the conditional does this conditionally.</a:t>
            </a:r>
          </a:p>
          <a:p>
            <a:endParaRPr lang="en-US" baseline="0" dirty="0" smtClean="0"/>
          </a:p>
          <a:p>
            <a:r>
              <a:rPr lang="en-US" baseline="0" dirty="0" smtClean="0"/>
              <a:t>We also have examples of algorithms that each atom can support. Finally, we took these atoms and wrote them in Verilog to see if we could ensure they ran at 1 GHz. All these atoms meet the 1 GHz timing requirement quite easily and here are individual atom areas. If you take 100 of each, which turns out to be sufficient for our algorithms, the area overhead is less than a percent in aggregate.</a:t>
            </a:r>
          </a:p>
        </p:txBody>
      </p:sp>
      <p:sp>
        <p:nvSpPr>
          <p:cNvPr id="4" name="Slide Number Placeholder 3"/>
          <p:cNvSpPr>
            <a:spLocks noGrp="1"/>
          </p:cNvSpPr>
          <p:nvPr>
            <p:ph type="sldNum" sz="quarter" idx="10"/>
          </p:nvPr>
        </p:nvSpPr>
        <p:spPr/>
        <p:txBody>
          <a:bodyPr/>
          <a:lstStyle/>
          <a:p>
            <a:fld id="{16B09458-7AEF-4AD3-A567-0F11380064BE}" type="slidenum">
              <a:rPr lang="en-US" smtClean="0"/>
              <a:t>22</a:t>
            </a:fld>
            <a:endParaRPr lang="en-US"/>
          </a:p>
        </p:txBody>
      </p:sp>
    </p:spTree>
    <p:extLst>
      <p:ext uri="{BB962C8B-B14F-4D97-AF65-F5344CB8AC3E}">
        <p14:creationId xmlns:p14="http://schemas.microsoft.com/office/powerpoint/2010/main" val="378083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We went through a whole corpus of algorithms and iterated until we came up with a reasonable set of atoms. Here are the atoms we came up with. These aren’t sacrosanct by any means, but they are a decent start. I’ll explain a few. The stateless atom allows us to perform binary operations on a pair of packet fields. The read/write atoms allows us to either read the last value of state or write in a new value. The accumulator adds a packet field or constant to a state variable, while the conditional does this conditionally.</a:t>
            </a:r>
          </a:p>
          <a:p>
            <a:endParaRPr lang="en-US" baseline="0" dirty="0" smtClean="0"/>
          </a:p>
          <a:p>
            <a:r>
              <a:rPr lang="en-US" baseline="0" dirty="0" smtClean="0"/>
              <a:t>We also have examples of algorithms that each atom can support. Finally, we took these atoms and wrote them in Verilog to see if we could ensure they ran at 1 GHz. All these atoms meet the 1 GHz timing requirement quite easily and here are individual atom areas. If you take 100 of each, which turns out to be sufficient for our algorithms, the area overhead is less than a percent in aggregate.</a:t>
            </a:r>
          </a:p>
        </p:txBody>
      </p:sp>
      <p:sp>
        <p:nvSpPr>
          <p:cNvPr id="4" name="Slide Number Placeholder 3"/>
          <p:cNvSpPr>
            <a:spLocks noGrp="1"/>
          </p:cNvSpPr>
          <p:nvPr>
            <p:ph type="sldNum" sz="quarter" idx="10"/>
          </p:nvPr>
        </p:nvSpPr>
        <p:spPr/>
        <p:txBody>
          <a:bodyPr/>
          <a:lstStyle/>
          <a:p>
            <a:fld id="{16B09458-7AEF-4AD3-A567-0F11380064BE}" type="slidenum">
              <a:rPr lang="en-US" smtClean="0"/>
              <a:t>23</a:t>
            </a:fld>
            <a:endParaRPr lang="en-US"/>
          </a:p>
        </p:txBody>
      </p:sp>
    </p:spTree>
    <p:extLst>
      <p:ext uri="{BB962C8B-B14F-4D97-AF65-F5344CB8AC3E}">
        <p14:creationId xmlns:p14="http://schemas.microsoft.com/office/powerpoint/2010/main" val="160583126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24</a:t>
            </a:fld>
            <a:endParaRPr lang="en-US"/>
          </a:p>
        </p:txBody>
      </p:sp>
    </p:spTree>
    <p:extLst>
      <p:ext uri="{BB962C8B-B14F-4D97-AF65-F5344CB8AC3E}">
        <p14:creationId xmlns:p14="http://schemas.microsoft.com/office/powerpoint/2010/main" val="135841930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that we have designed these atoms, if we go back to our original timeline, what more can we do?</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25</a:t>
            </a:fld>
            <a:endParaRPr lang="en-US"/>
          </a:p>
        </p:txBody>
      </p:sp>
    </p:spTree>
    <p:extLst>
      <p:ext uri="{BB962C8B-B14F-4D97-AF65-F5344CB8AC3E}">
        <p14:creationId xmlns:p14="http://schemas.microsoft.com/office/powerpoint/2010/main" val="206250168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so there are a few more algorithms we can’t do. Some of these require</a:t>
            </a:r>
            <a:r>
              <a:rPr lang="en-US" baseline="0" dirty="0" smtClean="0"/>
              <a:t> floating point operations, others require some periodic timer-driven computations, while others need us to coordinate between the </a:t>
            </a:r>
            <a:r>
              <a:rPr lang="en-US" baseline="0" dirty="0" err="1" smtClean="0"/>
              <a:t>enqueue</a:t>
            </a:r>
            <a:r>
              <a:rPr lang="en-US" baseline="0" dirty="0" smtClean="0"/>
              <a:t> and </a:t>
            </a:r>
            <a:r>
              <a:rPr lang="en-US" baseline="0" dirty="0" err="1" smtClean="0"/>
              <a:t>dequeue</a:t>
            </a:r>
            <a:r>
              <a:rPr lang="en-US" baseline="0" dirty="0" smtClean="0"/>
              <a:t> pipelines.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26</a:t>
            </a:fld>
            <a:endParaRPr lang="en-US"/>
          </a:p>
        </p:txBody>
      </p:sp>
    </p:spTree>
    <p:extLst>
      <p:ext uri="{BB962C8B-B14F-4D97-AF65-F5344CB8AC3E}">
        <p14:creationId xmlns:p14="http://schemas.microsoft.com/office/powerpoint/2010/main" val="116315456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My work looks at whether we can have the best of both worlds, the programmability that has so far been restricted to software routers and the performance that has so far been restricted to fixed-function hardware routers. Put differently, instead of specific features can we p</a:t>
            </a:r>
            <a:r>
              <a:rPr lang="en-US" dirty="0" smtClean="0"/>
              <a:t>rovide high-speed</a:t>
            </a:r>
            <a:r>
              <a:rPr lang="en-US" baseline="0" dirty="0" smtClean="0"/>
              <a:t> reusable </a:t>
            </a:r>
            <a:r>
              <a:rPr lang="en-US" dirty="0" smtClean="0"/>
              <a:t>primitives in the router’s hardware</a:t>
            </a:r>
            <a:r>
              <a:rPr lang="en-US" baseline="0" dirty="0" smtClean="0"/>
              <a:t> and </a:t>
            </a:r>
            <a:r>
              <a:rPr lang="en-US" dirty="0" smtClean="0"/>
              <a:t>program features in software?</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The world I am imagining is something like this. You write an algorithm in a high-level language that tells you what processing to do for each packet. You feed this to a compiler, which then appropriately configures router primitives on a high-speed router like say a box that you buy from Broadcom or Cisco. If you change your mind about the algorithm, you write a new one and then run it through the compiler again.</a:t>
            </a:r>
          </a:p>
        </p:txBody>
      </p:sp>
      <p:sp>
        <p:nvSpPr>
          <p:cNvPr id="4" name="Slide Number Placeholder 3"/>
          <p:cNvSpPr>
            <a:spLocks noGrp="1"/>
          </p:cNvSpPr>
          <p:nvPr>
            <p:ph type="sldNum" sz="quarter" idx="10"/>
          </p:nvPr>
        </p:nvSpPr>
        <p:spPr/>
        <p:txBody>
          <a:bodyPr/>
          <a:lstStyle/>
          <a:p>
            <a:fld id="{6C7315F8-E931-49D1-A989-C1759F952B9E}" type="slidenum">
              <a:rPr lang="en-US" smtClean="0"/>
              <a:t>27</a:t>
            </a:fld>
            <a:endParaRPr lang="en-US"/>
          </a:p>
        </p:txBody>
      </p:sp>
    </p:spTree>
    <p:extLst>
      <p:ext uri="{BB962C8B-B14F-4D97-AF65-F5344CB8AC3E}">
        <p14:creationId xmlns:p14="http://schemas.microsoft.com/office/powerpoint/2010/main" val="135830272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Why even care about programmable scheduling? It turns out that different performance objectives demand demand different schedulers within a network. For instance, if you were a dc operator like Google and you had multiple competing tenants, you may want to use a round robin scheduler to isolate clients from each other. On the other hand, if you owned your own cluster with a whole bunch of flows starting and stopping, you would use an algorithm like shortest remaining processing time to minimize the flow completion time.</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The status quo on routers is a limited menu of schedulers baked into hardware. These include algorithms like coarse-grained priorities, deficit round robin, and rate limits on each flow. While you can configure coefficients in these algorithms, you can’t replace the algorithms with new ones.</a:t>
            </a:r>
          </a:p>
        </p:txBody>
      </p:sp>
      <p:sp>
        <p:nvSpPr>
          <p:cNvPr id="4" name="Slide Number Placeholder 3"/>
          <p:cNvSpPr>
            <a:spLocks noGrp="1"/>
          </p:cNvSpPr>
          <p:nvPr>
            <p:ph type="sldNum" sz="quarter" idx="10"/>
          </p:nvPr>
        </p:nvSpPr>
        <p:spPr/>
        <p:txBody>
          <a:bodyPr/>
          <a:lstStyle/>
          <a:p>
            <a:fld id="{6C7315F8-E931-49D1-A989-C1759F952B9E}" type="slidenum">
              <a:rPr lang="en-US" smtClean="0"/>
              <a:t>28</a:t>
            </a:fld>
            <a:endParaRPr lang="en-US"/>
          </a:p>
        </p:txBody>
      </p:sp>
    </p:spTree>
    <p:extLst>
      <p:ext uri="{BB962C8B-B14F-4D97-AF65-F5344CB8AC3E}">
        <p14:creationId xmlns:p14="http://schemas.microsoft.com/office/powerpoint/2010/main" val="163065029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So, why has </a:t>
            </a:r>
            <a:r>
              <a:rPr lang="en-US" baseline="0" dirty="0" err="1" smtClean="0"/>
              <a:t>prog</a:t>
            </a:r>
            <a:r>
              <a:rPr lang="en-US" baseline="0" dirty="0" smtClean="0"/>
              <a:t>. </a:t>
            </a:r>
            <a:r>
              <a:rPr lang="en-US" baseline="0" dirty="0" err="1" smtClean="0"/>
              <a:t>sched</a:t>
            </a:r>
            <a:r>
              <a:rPr lang="en-US" baseline="0" dirty="0" smtClean="0"/>
              <a:t> eluded us? It’s because despite having many scheduling algorithms over the last few decades, we have no consensus on the right primitive for scheduling.</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Why is a primitive important? The scheduler has demanding throughput requirements: typically, one </a:t>
            </a:r>
            <a:r>
              <a:rPr lang="en-US" baseline="0" dirty="0" err="1" smtClean="0"/>
              <a:t>enqueue</a:t>
            </a:r>
            <a:r>
              <a:rPr lang="en-US" baseline="0" dirty="0" smtClean="0"/>
              <a:t> and one </a:t>
            </a:r>
            <a:r>
              <a:rPr lang="en-US" baseline="0" dirty="0" err="1" smtClean="0"/>
              <a:t>dequeue</a:t>
            </a:r>
            <a:r>
              <a:rPr lang="en-US" baseline="0" dirty="0" smtClean="0"/>
              <a:t> every ns. So, you can’t simply throw an FPGA or CPU into the fast path, because just detouring a packet to and from an FPGA is enough to kill the throughput.</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Define clock cycle here.</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What we really need is a simple primitive that we can implement in hardware to support high-speed scheduling.</a:t>
            </a:r>
          </a:p>
        </p:txBody>
      </p:sp>
      <p:sp>
        <p:nvSpPr>
          <p:cNvPr id="4" name="Slide Number Placeholder 3"/>
          <p:cNvSpPr>
            <a:spLocks noGrp="1"/>
          </p:cNvSpPr>
          <p:nvPr>
            <p:ph type="sldNum" sz="quarter" idx="10"/>
          </p:nvPr>
        </p:nvSpPr>
        <p:spPr/>
        <p:txBody>
          <a:bodyPr/>
          <a:lstStyle/>
          <a:p>
            <a:fld id="{6C7315F8-E931-49D1-A989-C1759F952B9E}" type="slidenum">
              <a:rPr lang="en-US" smtClean="0"/>
              <a:t>29</a:t>
            </a:fld>
            <a:endParaRPr lang="en-US"/>
          </a:p>
        </p:txBody>
      </p:sp>
    </p:spTree>
    <p:extLst>
      <p:ext uri="{BB962C8B-B14F-4D97-AF65-F5344CB8AC3E}">
        <p14:creationId xmlns:p14="http://schemas.microsoft.com/office/powerpoint/2010/main" val="3668746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But today’s reality is very different. First, it’s unclear what fixed functionality goes into a router. It was supposed to be forwarding. But today’s routers have a far more bloated feature set including measurement, access control, and tunneling. At the same time, there is no consensus on the right feature set because each vendor has their laundry list of features.</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Because we don’t have consensus and these routers are still fixed, they invariably fall short because someone wants something different from what’s provided. For instance, new router algorithms are developed from time to time and very few actually find their way into production routers. Here’s a timeline of router algorithms developed since the 80s and only a small fraction are available in production routers.</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3</a:t>
            </a:fld>
            <a:endParaRPr lang="en-US"/>
          </a:p>
        </p:txBody>
      </p:sp>
    </p:spTree>
    <p:extLst>
      <p:ext uri="{BB962C8B-B14F-4D97-AF65-F5344CB8AC3E}">
        <p14:creationId xmlns:p14="http://schemas.microsoft.com/office/powerpoint/2010/main" val="118496520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To get to this primitive, let’s first look at what the scheduler does. It decides on two things. First, the order in which packets are transmitted. This captures work-conserving schedulers that always transmit some packet if the link is idle. They include things like priority scheduling, weighted fair queueing, etc. Second, the scheduler decides the absolute time at which packets are transmitted. This captures non-work-conserving schedulers that some times hold on to packets even if there is spare capacity on the link. The canonical example is token bucket rate limiting, where you want to limit a flow to say 10 Mbit/s even if the flow was the only flow on a link with much larger capacity.</a:t>
            </a:r>
          </a:p>
        </p:txBody>
      </p:sp>
      <p:sp>
        <p:nvSpPr>
          <p:cNvPr id="4" name="Slide Number Placeholder 3"/>
          <p:cNvSpPr>
            <a:spLocks noGrp="1"/>
          </p:cNvSpPr>
          <p:nvPr>
            <p:ph type="sldNum" sz="quarter" idx="10"/>
          </p:nvPr>
        </p:nvSpPr>
        <p:spPr/>
        <p:txBody>
          <a:bodyPr/>
          <a:lstStyle/>
          <a:p>
            <a:fld id="{16B09458-7AEF-4AD3-A567-0F11380064BE}" type="slidenum">
              <a:rPr lang="en-US" smtClean="0"/>
              <a:t>30</a:t>
            </a:fld>
            <a:endParaRPr lang="en-US"/>
          </a:p>
        </p:txBody>
      </p:sp>
    </p:spTree>
    <p:extLst>
      <p:ext uri="{BB962C8B-B14F-4D97-AF65-F5344CB8AC3E}">
        <p14:creationId xmlns:p14="http://schemas.microsoft.com/office/powerpoint/2010/main" val="81907523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How does a scheduler in a fixed-function router today pick the order and the time? Packets come in, they are classified into one of a fixed set of FIFOs, one for each flow. Then, on the </a:t>
            </a:r>
            <a:r>
              <a:rPr lang="en-US" baseline="0" dirty="0" err="1" smtClean="0"/>
              <a:t>dequeue</a:t>
            </a:r>
            <a:r>
              <a:rPr lang="en-US" baseline="0" dirty="0" smtClean="0"/>
              <a:t> side, some fixed logic picks the next flow to transmit among flows that have not exceeded their rate limits. Typically, this scheduler maintains some auxiliary state to tell it which queue to </a:t>
            </a:r>
            <a:r>
              <a:rPr lang="en-US" baseline="0" dirty="0" err="1" smtClean="0"/>
              <a:t>dequeue</a:t>
            </a:r>
            <a:r>
              <a:rPr lang="en-US" baseline="0" dirty="0" smtClean="0"/>
              <a:t> from next.</a:t>
            </a:r>
          </a:p>
        </p:txBody>
      </p:sp>
      <p:sp>
        <p:nvSpPr>
          <p:cNvPr id="4" name="Slide Number Placeholder 3"/>
          <p:cNvSpPr>
            <a:spLocks noGrp="1"/>
          </p:cNvSpPr>
          <p:nvPr>
            <p:ph type="sldNum" sz="quarter" idx="10"/>
          </p:nvPr>
        </p:nvSpPr>
        <p:spPr/>
        <p:txBody>
          <a:bodyPr/>
          <a:lstStyle/>
          <a:p>
            <a:fld id="{16B09458-7AEF-4AD3-A567-0F11380064BE}" type="slidenum">
              <a:rPr lang="en-US" smtClean="0"/>
              <a:t>31</a:t>
            </a:fld>
            <a:endParaRPr lang="en-US"/>
          </a:p>
        </p:txBody>
      </p:sp>
    </p:spTree>
    <p:extLst>
      <p:ext uri="{BB962C8B-B14F-4D97-AF65-F5344CB8AC3E}">
        <p14:creationId xmlns:p14="http://schemas.microsoft.com/office/powerpoint/2010/main" val="214280144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Precomputing _before_ packet is </a:t>
            </a:r>
            <a:r>
              <a:rPr lang="en-US" sz="1200" dirty="0" err="1" smtClean="0"/>
              <a:t>enqueued</a:t>
            </a:r>
            <a:r>
              <a:rPr lang="en-US" sz="1200" dirty="0" smtClean="0"/>
              <a:t>, not as it is </a:t>
            </a:r>
            <a:r>
              <a:rPr lang="en-US" sz="1200" dirty="0" err="1" smtClean="0"/>
              <a:t>enqueued</a:t>
            </a:r>
            <a:r>
              <a:rPr lang="en-US" sz="1200" dirty="0" smtClean="0"/>
              <a:t>. So it’s not on the </a:t>
            </a:r>
            <a:r>
              <a:rPr lang="en-US" sz="1200" dirty="0" err="1" smtClean="0"/>
              <a:t>enqueue</a:t>
            </a:r>
            <a:r>
              <a:rPr lang="en-US" sz="1200" baseline="0" smtClean="0"/>
              <a:t> critical path either.</a:t>
            </a:r>
            <a:endParaRPr lang="en-US" sz="1200" smtClean="0"/>
          </a:p>
          <a:p>
            <a:r>
              <a:rPr lang="en-US" sz="1200" dirty="0" smtClean="0"/>
              <a:t>Let’s say you need to make this programmable. You could make</a:t>
            </a:r>
            <a:r>
              <a:rPr lang="en-US" sz="1200" baseline="0" dirty="0" smtClean="0"/>
              <a:t> the</a:t>
            </a:r>
            <a:r>
              <a:rPr lang="en-US" sz="1200" dirty="0" smtClean="0"/>
              <a:t> fixed </a:t>
            </a:r>
            <a:r>
              <a:rPr lang="en-US" sz="1200" dirty="0" err="1" smtClean="0"/>
              <a:t>dequeue</a:t>
            </a:r>
            <a:r>
              <a:rPr lang="en-US" sz="1200" dirty="0" smtClean="0"/>
              <a:t> logic programmable, by</a:t>
            </a:r>
            <a:r>
              <a:rPr lang="en-US" sz="1200" baseline="0" dirty="0" smtClean="0"/>
              <a:t> having a programmer supply any </a:t>
            </a:r>
            <a:r>
              <a:rPr lang="en-US" sz="1200" baseline="0" dirty="0" err="1" smtClean="0"/>
              <a:t>dequeue</a:t>
            </a:r>
            <a:r>
              <a:rPr lang="en-US" sz="1200" baseline="0" dirty="0" smtClean="0"/>
              <a:t> function and any associated auxiliary state. While this is very expressive, the problem is that there is very little time during the </a:t>
            </a:r>
            <a:r>
              <a:rPr lang="en-US" sz="1200" baseline="0" dirty="0" err="1" smtClean="0"/>
              <a:t>dequeue</a:t>
            </a:r>
            <a:r>
              <a:rPr lang="en-US" sz="1200" baseline="0" dirty="0" smtClean="0"/>
              <a:t> operation because you need to </a:t>
            </a:r>
            <a:r>
              <a:rPr lang="en-US" sz="1200" baseline="0" dirty="0" err="1" smtClean="0"/>
              <a:t>dequeue</a:t>
            </a:r>
            <a:r>
              <a:rPr lang="en-US" sz="1200" baseline="0" dirty="0" smtClean="0"/>
              <a:t> once every 5 clock cycles to sustain 100 G and more.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 Not much time for any programmable operations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 Hard to pipeline because of state maintained by </a:t>
            </a:r>
            <a:r>
              <a:rPr lang="en-US" sz="1200" dirty="0" err="1" smtClean="0"/>
              <a:t>dequeue</a:t>
            </a:r>
            <a:r>
              <a:rPr lang="en-US" sz="1200" dirty="0" smtClean="0"/>
              <a:t> operations</a:t>
            </a:r>
            <a:endParaRPr lang="en-US" sz="1200" baseline="0" dirty="0" smtClean="0"/>
          </a:p>
          <a:p>
            <a:endParaRPr lang="en-US" sz="1200" baseline="0" dirty="0" smtClean="0"/>
          </a:p>
          <a:p>
            <a:r>
              <a:rPr lang="en-US" sz="1200" baseline="0" dirty="0" smtClean="0"/>
              <a:t>The </a:t>
            </a:r>
            <a:r>
              <a:rPr lang="en-US" sz="1200" baseline="0" dirty="0" err="1" smtClean="0"/>
              <a:t>dequeue</a:t>
            </a:r>
            <a:r>
              <a:rPr lang="en-US" sz="1200" baseline="0" dirty="0" smtClean="0"/>
              <a:t> operation isn’t a computation that can be pipelined over more than 5 clock cycles because </a:t>
            </a:r>
            <a:r>
              <a:rPr lang="en-US" sz="1200" baseline="0" dirty="0" err="1" smtClean="0"/>
              <a:t>dequeue</a:t>
            </a:r>
            <a:r>
              <a:rPr lang="en-US" sz="1200" baseline="0" dirty="0" smtClean="0"/>
              <a:t> operations are dependent on each other and one </a:t>
            </a:r>
            <a:r>
              <a:rPr lang="en-US" sz="1200" baseline="0" dirty="0" err="1" smtClean="0"/>
              <a:t>dequeue</a:t>
            </a:r>
            <a:r>
              <a:rPr lang="en-US" sz="1200" baseline="0" dirty="0" smtClean="0"/>
              <a:t> has to finish before the next starts.</a:t>
            </a:r>
          </a:p>
          <a:p>
            <a:endParaRPr lang="en-US" sz="1200" baseline="0" dirty="0" smtClean="0"/>
          </a:p>
          <a:p>
            <a:r>
              <a:rPr lang="en-US" sz="1200" baseline="0" dirty="0" smtClean="0"/>
              <a:t>//This is because the </a:t>
            </a:r>
            <a:r>
              <a:rPr lang="en-US" sz="1200" baseline="0" dirty="0" err="1" smtClean="0"/>
              <a:t>dequeue</a:t>
            </a:r>
            <a:r>
              <a:rPr lang="en-US" sz="1200" baseline="0" dirty="0" smtClean="0"/>
              <a:t> operation maintains a large amount of state (such as the head of all the queues), which needs to be updated (in a complicated manner) to its correct // value before the next </a:t>
            </a:r>
            <a:r>
              <a:rPr lang="en-US" sz="1200" baseline="0" dirty="0" err="1" smtClean="0"/>
              <a:t>dequeue</a:t>
            </a:r>
            <a:r>
              <a:rPr lang="en-US" sz="1200" baseline="0" dirty="0" smtClean="0"/>
              <a:t> operation can start.</a:t>
            </a:r>
          </a:p>
          <a:p>
            <a:endParaRPr lang="en-US" sz="1200" baseline="0" dirty="0" smtClean="0"/>
          </a:p>
          <a:p>
            <a:r>
              <a:rPr lang="en-US" baseline="0" dirty="0" smtClean="0"/>
              <a:t>Instead, can we refactor the scheduler so that we can precompute as many of the programmable operations before the </a:t>
            </a:r>
            <a:r>
              <a:rPr lang="en-US" baseline="0" dirty="0" err="1" smtClean="0"/>
              <a:t>dequeue</a:t>
            </a:r>
            <a:r>
              <a:rPr lang="en-US" baseline="0" dirty="0" smtClean="0"/>
              <a:t> operation happens and leave only the essential part of actually </a:t>
            </a:r>
            <a:r>
              <a:rPr lang="en-US" baseline="0" dirty="0" err="1" smtClean="0"/>
              <a:t>dequeueing</a:t>
            </a:r>
            <a:r>
              <a:rPr lang="en-US" baseline="0" dirty="0" smtClean="0"/>
              <a:t> and transmitting a packet to the </a:t>
            </a:r>
            <a:r>
              <a:rPr lang="en-US" baseline="0" dirty="0" err="1" smtClean="0"/>
              <a:t>dequeue</a:t>
            </a:r>
            <a:r>
              <a:rPr lang="en-US" baseline="0" dirty="0" smtClean="0"/>
              <a:t> side.</a:t>
            </a:r>
            <a:endParaRPr lang="en-US" sz="1200" dirty="0" smtClean="0"/>
          </a:p>
          <a:p>
            <a:endParaRPr lang="en-US" sz="1200" dirty="0" smtClean="0"/>
          </a:p>
          <a:p>
            <a:r>
              <a:rPr lang="en-US" sz="1200" baseline="0" dirty="0" smtClean="0"/>
              <a:t>Q: Why is it easy to pipeline on the </a:t>
            </a:r>
            <a:r>
              <a:rPr lang="en-US" sz="1200" baseline="0" dirty="0" err="1" smtClean="0"/>
              <a:t>enqueue</a:t>
            </a:r>
            <a:r>
              <a:rPr lang="en-US" sz="1200" baseline="0" dirty="0" smtClean="0"/>
              <a:t> side?</a:t>
            </a:r>
          </a:p>
          <a:p>
            <a:endParaRPr lang="en-US" sz="1200" baseline="0" dirty="0" smtClean="0"/>
          </a:p>
          <a:p>
            <a:r>
              <a:rPr lang="en-US" sz="1200" baseline="0" dirty="0" smtClean="0"/>
              <a:t>On the </a:t>
            </a:r>
            <a:r>
              <a:rPr lang="en-US" sz="1200" baseline="0" dirty="0" err="1" smtClean="0"/>
              <a:t>enqueue</a:t>
            </a:r>
            <a:r>
              <a:rPr lang="en-US" sz="1200" baseline="0" dirty="0" smtClean="0"/>
              <a:t> side it is easier: you have a much smaller RMW loop for any state. The fixed part of the PIFO handles the fixed computations for you. It’s hard to do the fixed part of the PIFO and </a:t>
            </a:r>
            <a:r>
              <a:rPr lang="en-US" sz="1200" baseline="0" dirty="0" err="1" smtClean="0"/>
              <a:t>prog</a:t>
            </a:r>
            <a:r>
              <a:rPr lang="en-US" sz="1200" baseline="0" dirty="0" smtClean="0"/>
              <a:t> in the same critical path. That’s why it’s important to pipeline and optimize the hardware for a PIFO and move the stuff off the critical path.</a:t>
            </a:r>
          </a:p>
        </p:txBody>
      </p:sp>
      <p:sp>
        <p:nvSpPr>
          <p:cNvPr id="4" name="Slide Number Placeholder 3"/>
          <p:cNvSpPr>
            <a:spLocks noGrp="1"/>
          </p:cNvSpPr>
          <p:nvPr>
            <p:ph type="sldNum" sz="quarter" idx="10"/>
          </p:nvPr>
        </p:nvSpPr>
        <p:spPr/>
        <p:txBody>
          <a:bodyPr/>
          <a:lstStyle/>
          <a:p>
            <a:fld id="{16B09458-7AEF-4AD3-A567-0F11380064BE}" type="slidenum">
              <a:rPr lang="en-US" smtClean="0"/>
              <a:t>32</a:t>
            </a:fld>
            <a:endParaRPr lang="en-US"/>
          </a:p>
        </p:txBody>
      </p:sp>
    </p:spTree>
    <p:extLst>
      <p:ext uri="{BB962C8B-B14F-4D97-AF65-F5344CB8AC3E}">
        <p14:creationId xmlns:p14="http://schemas.microsoft.com/office/powerpoint/2010/main" val="108508159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Let’s see how we do this. The key observation is that in many practical schedulers, the relative order of packets that are already buffered doesn’t change with future packet arrivals. Put differently, if a packet comes in, its location in the scheduling order can be determined before it is </a:t>
            </a:r>
            <a:r>
              <a:rPr lang="en-US" baseline="0" dirty="0" err="1" smtClean="0">
                <a:sym typeface="Wingdings" panose="05000000000000000000" pitchFamily="2" charset="2"/>
              </a:rPr>
              <a:t>enqueued</a:t>
            </a:r>
            <a:r>
              <a:rPr lang="en-US" baseline="0" dirty="0" smtClean="0">
                <a:sym typeface="Wingdings" panose="05000000000000000000" pitchFamily="2" charset="2"/>
              </a:rPr>
              <a:t>. The packet can then by pushed into this location, secure in the knowledge that we don’t have to change the relative order of packets that are already buffered.</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Now, some schedulers that confirm to this property are strict priority scheduling, where the location is determined by a packet’s priority, and FCFS, where the location is determined by arrival time.</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A natural primitive for this is a push-in first-out queue (or PIFO) where packets are pushed into an arbitrary location based on rank (which could be either scheduling order or time), but always </a:t>
            </a:r>
            <a:r>
              <a:rPr lang="en-US" baseline="0" dirty="0" err="1" smtClean="0">
                <a:sym typeface="Wingdings" panose="05000000000000000000" pitchFamily="2" charset="2"/>
              </a:rPr>
              <a:t>dequeued</a:t>
            </a:r>
            <a:r>
              <a:rPr lang="en-US" baseline="0" dirty="0" smtClean="0">
                <a:sym typeface="Wingdings" panose="05000000000000000000" pitchFamily="2" charset="2"/>
              </a:rPr>
              <a:t> from the head. As an illustration, if packet with rank 8 arrived to this PIFO, it would be pushed between 7 and 9.</a:t>
            </a:r>
          </a:p>
        </p:txBody>
      </p:sp>
      <p:sp>
        <p:nvSpPr>
          <p:cNvPr id="4" name="Slide Number Placeholder 3"/>
          <p:cNvSpPr>
            <a:spLocks noGrp="1"/>
          </p:cNvSpPr>
          <p:nvPr>
            <p:ph type="sldNum" sz="quarter" idx="10"/>
          </p:nvPr>
        </p:nvSpPr>
        <p:spPr/>
        <p:txBody>
          <a:bodyPr/>
          <a:lstStyle/>
          <a:p>
            <a:fld id="{6C7315F8-E931-49D1-A989-C1759F952B9E}" type="slidenum">
              <a:rPr lang="en-US" smtClean="0"/>
              <a:t>33</a:t>
            </a:fld>
            <a:endParaRPr lang="en-US"/>
          </a:p>
        </p:txBody>
      </p:sp>
    </p:spTree>
    <p:extLst>
      <p:ext uri="{BB962C8B-B14F-4D97-AF65-F5344CB8AC3E}">
        <p14:creationId xmlns:p14="http://schemas.microsoft.com/office/powerpoint/2010/main" val="93417205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Now, how do we build a programmable scheduler based on a PIFO? To program the scheduler, we program the packet’s rank computation before </a:t>
            </a:r>
            <a:r>
              <a:rPr lang="en-US" baseline="0" dirty="0" err="1" smtClean="0"/>
              <a:t>enqueueing</a:t>
            </a:r>
            <a:r>
              <a:rPr lang="en-US" baseline="0" dirty="0" smtClean="0"/>
              <a:t> it into a PIFO because that’s the only programmable part in a PIFO.</a:t>
            </a:r>
          </a:p>
          <a:p>
            <a:endParaRPr lang="en-US" baseline="0" dirty="0" smtClean="0"/>
          </a:p>
          <a:p>
            <a:r>
              <a:rPr lang="en-US" baseline="0" dirty="0" smtClean="0"/>
              <a:t>How do we program the rank computation? Quite literally, by writing out a program for it. Here’s a made-up program, which computes a packet’s rank using a table T for each flow and the packet’s length.</a:t>
            </a:r>
          </a:p>
          <a:p>
            <a:endParaRPr lang="en-US" baseline="0" dirty="0" smtClean="0"/>
          </a:p>
          <a:p>
            <a:r>
              <a:rPr lang="en-US" baseline="0" dirty="0" smtClean="0"/>
              <a:t>This is the key modularity in the design. It separates out the fixed logic, which is the task of enforcing ranks, from the programmable logic, which is the task of computing ranks. All we need to ensure is that the rank field is precomputed by the rank computation program before the packet hits the PIFO scheduler. Typically, you would precompute the rank on the same router housing the PIFO scheduler, but as we’ll see this rank computation can happen elsewhere in the network as well.</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Ok, so where do the programmable and fixed parts go in a real router?</a:t>
            </a:r>
          </a:p>
        </p:txBody>
      </p:sp>
      <p:sp>
        <p:nvSpPr>
          <p:cNvPr id="4" name="Slide Number Placeholder 3"/>
          <p:cNvSpPr>
            <a:spLocks noGrp="1"/>
          </p:cNvSpPr>
          <p:nvPr>
            <p:ph type="sldNum" sz="quarter" idx="10"/>
          </p:nvPr>
        </p:nvSpPr>
        <p:spPr/>
        <p:txBody>
          <a:bodyPr/>
          <a:lstStyle/>
          <a:p>
            <a:fld id="{16B09458-7AEF-4AD3-A567-0F11380064BE}" type="slidenum">
              <a:rPr lang="en-US" smtClean="0"/>
              <a:t>34</a:t>
            </a:fld>
            <a:endParaRPr lang="en-US"/>
          </a:p>
        </p:txBody>
      </p:sp>
    </p:spTree>
    <p:extLst>
      <p:ext uri="{BB962C8B-B14F-4D97-AF65-F5344CB8AC3E}">
        <p14:creationId xmlns:p14="http://schemas.microsoft.com/office/powerpoint/2010/main" val="184652722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sym typeface="Wingdings" panose="05000000000000000000" pitchFamily="2" charset="2"/>
              </a:rPr>
              <a:t>For this, let’s look at  a router. Packets from all input ports are funneled into a shared ingress pipeline. This pipeline carries out a sequence of packet transformations in these stages such as computing the packet’s ranks. Then there are a set of queues that store the packets before they are picked up for transmission. Then there’s a similar egress pipeline shared across </a:t>
            </a:r>
            <a:r>
              <a:rPr lang="en-US" baseline="0" smtClean="0">
                <a:sym typeface="Wingdings" panose="05000000000000000000" pitchFamily="2" charset="2"/>
              </a:rPr>
              <a:t>all ports.</a:t>
            </a:r>
            <a:endParaRPr lang="en-US" baseline="0" dirty="0" smtClean="0">
              <a:sym typeface="Wingdings" panose="05000000000000000000" pitchFamily="2" charset="2"/>
            </a:endParaRP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In this figure, the PIFOs replace the queues in the scheduler, while the rank computation runs in the ingress pipeline. How exactly do we run the rank computation here and what does each stage in the pipeline do? We’ll deal with that in the second half of the talk. For now, assuming we can compute the ranks in the ingress pipeline, let’s see what scheduling algorithms we can program.</a:t>
            </a:r>
          </a:p>
        </p:txBody>
      </p:sp>
      <p:sp>
        <p:nvSpPr>
          <p:cNvPr id="4" name="Slide Number Placeholder 3"/>
          <p:cNvSpPr>
            <a:spLocks noGrp="1"/>
          </p:cNvSpPr>
          <p:nvPr>
            <p:ph type="sldNum" sz="quarter" idx="10"/>
          </p:nvPr>
        </p:nvSpPr>
        <p:spPr/>
        <p:txBody>
          <a:bodyPr/>
          <a:lstStyle/>
          <a:p>
            <a:fld id="{6C7315F8-E931-49D1-A989-C1759F952B9E}" type="slidenum">
              <a:rPr lang="en-US" smtClean="0"/>
              <a:t>35</a:t>
            </a:fld>
            <a:endParaRPr lang="en-US"/>
          </a:p>
        </p:txBody>
      </p:sp>
    </p:spTree>
    <p:extLst>
      <p:ext uri="{BB962C8B-B14F-4D97-AF65-F5344CB8AC3E}">
        <p14:creationId xmlns:p14="http://schemas.microsoft.com/office/powerpoint/2010/main" val="56897519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sym typeface="Wingdings" panose="05000000000000000000" pitchFamily="2" charset="2"/>
              </a:rPr>
              <a:t>The first is fair queueing, a work-conserving scheduler. Let’s pick the virtual start-time fair queueing implementation.</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Here, for each packet we compute its virtual start time in an idealized fluid fair scheduler. We do this by setting the packet’s start time to the maximum of the finish time of the last packet in the packet’s flow and the current virtual time. Then, we update the flow’s finish time appropriately.</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We then schedule packets in order of their virtual start times, which becomes a packet’s rank in the PIFO.</a:t>
            </a:r>
          </a:p>
        </p:txBody>
      </p:sp>
      <p:sp>
        <p:nvSpPr>
          <p:cNvPr id="4" name="Slide Number Placeholder 3"/>
          <p:cNvSpPr>
            <a:spLocks noGrp="1"/>
          </p:cNvSpPr>
          <p:nvPr>
            <p:ph type="sldNum" sz="quarter" idx="10"/>
          </p:nvPr>
        </p:nvSpPr>
        <p:spPr/>
        <p:txBody>
          <a:bodyPr/>
          <a:lstStyle/>
          <a:p>
            <a:fld id="{6C7315F8-E931-49D1-A989-C1759F952B9E}" type="slidenum">
              <a:rPr lang="en-US" smtClean="0"/>
              <a:t>36</a:t>
            </a:fld>
            <a:endParaRPr lang="en-US"/>
          </a:p>
        </p:txBody>
      </p:sp>
    </p:spTree>
    <p:extLst>
      <p:ext uri="{BB962C8B-B14F-4D97-AF65-F5344CB8AC3E}">
        <p14:creationId xmlns:p14="http://schemas.microsoft.com/office/powerpoint/2010/main" val="11433216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sym typeface="Wingdings" panose="05000000000000000000" pitchFamily="2" charset="2"/>
              </a:rPr>
              <a:t>Next, let’s look at the canonical non-work-conserving algorithm: token bucket shaping.</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The rank computation here is a little more involved. It has three parts.</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First, we update the tokens using a standard token bucket that increments at some rate and is capped at some burst size. We also decrement tokens to account for packet transmissions.</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Second, for an incoming packet, we set its wall-clock departure time to either the current time or some time in the future when it would have made up the shortfall of tokens.</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Third, </a:t>
            </a:r>
            <a:r>
              <a:rPr lang="en-US" baseline="0" smtClean="0">
                <a:sym typeface="Wingdings" panose="05000000000000000000" pitchFamily="2" charset="2"/>
              </a:rPr>
              <a:t>this departure time </a:t>
            </a:r>
            <a:r>
              <a:rPr lang="en-US" baseline="0" dirty="0" smtClean="0">
                <a:sym typeface="Wingdings" panose="05000000000000000000" pitchFamily="2" charset="2"/>
              </a:rPr>
              <a:t>becomes the packet’s rank in a PIFO.</a:t>
            </a:r>
          </a:p>
        </p:txBody>
      </p:sp>
      <p:sp>
        <p:nvSpPr>
          <p:cNvPr id="4" name="Slide Number Placeholder 3"/>
          <p:cNvSpPr>
            <a:spLocks noGrp="1"/>
          </p:cNvSpPr>
          <p:nvPr>
            <p:ph type="sldNum" sz="quarter" idx="10"/>
          </p:nvPr>
        </p:nvSpPr>
        <p:spPr/>
        <p:txBody>
          <a:bodyPr/>
          <a:lstStyle/>
          <a:p>
            <a:fld id="{6C7315F8-E931-49D1-A989-C1759F952B9E}" type="slidenum">
              <a:rPr lang="en-US" smtClean="0"/>
              <a:t>37</a:t>
            </a:fld>
            <a:endParaRPr lang="en-US"/>
          </a:p>
        </p:txBody>
      </p:sp>
    </p:spTree>
    <p:extLst>
      <p:ext uri="{BB962C8B-B14F-4D97-AF65-F5344CB8AC3E}">
        <p14:creationId xmlns:p14="http://schemas.microsoft.com/office/powerpoint/2010/main" val="133975208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Ok, so we have seen examples of what</a:t>
            </a:r>
            <a:r>
              <a:rPr lang="en-US" baseline="0" dirty="0" smtClean="0"/>
              <a:t> a single PIFO can do. Common to these examples is the property that the relative order of buffered packets doesn’t change with future arrivals.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There are algorithms that violate this property, such as hierarchical schedulers. I’ll illustrate this through hierarchical packet-fair queueing. Here, the idea is to divide capacity between two classes, Left and Right, in some ratio. Then, we recursively divide capacity between flows within each class, such as a, b and c, 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let’s see why HPFQ cannot be served by a single PIFO. Let’s say this is the current state of the system, with packets departing from the head. Now, when the first packet from flow a arrives, we need to satisfy two constraints simultaneously. One, classes red and blue must alternate because they share capacity equally. Two, within class red, a must be ahead of b, because it has a much higher weight.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 do this, we need to move the packets from b to new locations so that red and blue alternate. Then, we need to move a1 ahead of all packets of b because a has a much higher weight. This combination of moves from a and b is beyond a single PIFO that cannot change the relative order of packets that are already buffered.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But, it turns out we can do this with a hierarchy of PIFOs.</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38</a:t>
            </a:fld>
            <a:endParaRPr lang="en-US"/>
          </a:p>
        </p:txBody>
      </p:sp>
    </p:spTree>
    <p:extLst>
      <p:ext uri="{BB962C8B-B14F-4D97-AF65-F5344CB8AC3E}">
        <p14:creationId xmlns:p14="http://schemas.microsoft.com/office/powerpoint/2010/main" val="170354211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hierarchy</a:t>
            </a:r>
            <a:r>
              <a:rPr lang="en-US" baseline="0" dirty="0" smtClean="0"/>
              <a:t> of PIFOs is very natural and has a structure similar to the scheduler. The root PIFO arbitrates between two child PIFOs red and blue, while each child PIFO arbitrates between packets.</a:t>
            </a:r>
          </a:p>
          <a:p>
            <a:endParaRPr lang="en-US" baseline="0" dirty="0" smtClean="0"/>
          </a:p>
          <a:p>
            <a:r>
              <a:rPr lang="en-US" baseline="0" dirty="0" smtClean="0"/>
              <a:t>So, now, let’s see what happens on </a:t>
            </a:r>
            <a:r>
              <a:rPr lang="en-US" baseline="0" dirty="0" err="1" smtClean="0"/>
              <a:t>enq</a:t>
            </a:r>
            <a:r>
              <a:rPr lang="en-US" baseline="0" dirty="0" smtClean="0"/>
              <a:t> and </a:t>
            </a:r>
            <a:r>
              <a:rPr lang="en-US" baseline="0" dirty="0" err="1" smtClean="0"/>
              <a:t>deq</a:t>
            </a:r>
            <a:r>
              <a:rPr lang="en-US" baseline="0" dirty="0" smtClean="0"/>
              <a:t>. When a1 shows up, its class R is </a:t>
            </a:r>
            <a:r>
              <a:rPr lang="en-US" baseline="0" dirty="0" err="1" smtClean="0"/>
              <a:t>enqueued</a:t>
            </a:r>
            <a:r>
              <a:rPr lang="en-US" baseline="0" dirty="0" smtClean="0"/>
              <a:t> into PIFO root, while a1 is </a:t>
            </a:r>
            <a:r>
              <a:rPr lang="en-US" baseline="0" dirty="0" err="1" smtClean="0"/>
              <a:t>enqueued</a:t>
            </a:r>
            <a:r>
              <a:rPr lang="en-US" baseline="0" dirty="0" smtClean="0"/>
              <a:t> into the red PIFO. On the </a:t>
            </a:r>
            <a:r>
              <a:rPr lang="en-US" baseline="0" dirty="0" err="1" smtClean="0"/>
              <a:t>deq</a:t>
            </a:r>
            <a:r>
              <a:rPr lang="en-US" baseline="0" dirty="0" smtClean="0"/>
              <a:t> side, let’s say we </a:t>
            </a:r>
            <a:r>
              <a:rPr lang="en-US" baseline="0" dirty="0" err="1" smtClean="0"/>
              <a:t>dequeued</a:t>
            </a:r>
            <a:r>
              <a:rPr lang="en-US" baseline="0" dirty="0" smtClean="0"/>
              <a:t> now. Then, we pop B out of PIFO root, see that it points to the blue PIFO out, pop x1 out of the blue PIFO, and transmit x1.</a:t>
            </a:r>
          </a:p>
          <a:p>
            <a:endParaRPr lang="en-US" baseline="0" dirty="0" smtClean="0"/>
          </a:p>
          <a:p>
            <a:r>
              <a:rPr lang="en-US" baseline="0" dirty="0" smtClean="0"/>
              <a:t>So, by recursively </a:t>
            </a:r>
            <a:r>
              <a:rPr lang="en-US" baseline="0" dirty="0" err="1" smtClean="0"/>
              <a:t>dequeuing</a:t>
            </a:r>
            <a:r>
              <a:rPr lang="en-US" baseline="0" dirty="0" smtClean="0"/>
              <a:t> PIFOs starting from the root, we can transmit successive packets.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39</a:t>
            </a:fld>
            <a:endParaRPr lang="en-US"/>
          </a:p>
        </p:txBody>
      </p:sp>
    </p:spTree>
    <p:extLst>
      <p:ext uri="{BB962C8B-B14F-4D97-AF65-F5344CB8AC3E}">
        <p14:creationId xmlns:p14="http://schemas.microsoft.com/office/powerpoint/2010/main" val="3045263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a:t>
            </a:fld>
            <a:endParaRPr lang="en-US"/>
          </a:p>
        </p:txBody>
      </p:sp>
    </p:spTree>
    <p:extLst>
      <p:ext uri="{BB962C8B-B14F-4D97-AF65-F5344CB8AC3E}">
        <p14:creationId xmlns:p14="http://schemas.microsoft.com/office/powerpoint/2010/main" val="34846858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let’s see if a PIFO is actually feasible.</a:t>
            </a:r>
          </a:p>
          <a:p>
            <a:endParaRPr lang="en-US" dirty="0" smtClean="0"/>
          </a:p>
          <a:p>
            <a:r>
              <a:rPr lang="en-US" dirty="0" smtClean="0"/>
              <a:t>To answer this, we set out to meet some performance targets</a:t>
            </a:r>
            <a:r>
              <a:rPr lang="en-US" baseline="0" dirty="0" smtClean="0"/>
              <a:t> typical of a shared-memory switch found in many </a:t>
            </a:r>
            <a:r>
              <a:rPr lang="en-US" baseline="0" dirty="0" err="1" smtClean="0"/>
              <a:t>dcs</a:t>
            </a:r>
            <a:r>
              <a:rPr lang="en-US" baseline="0" dirty="0" smtClean="0"/>
              <a:t> today. Here are some typical </a:t>
            </a:r>
            <a:r>
              <a:rPr lang="en-US" baseline="0" dirty="0" err="1" smtClean="0"/>
              <a:t>nos</a:t>
            </a:r>
            <a:r>
              <a:rPr lang="en-US" baseline="0" dirty="0" smtClean="0"/>
              <a:t>: a pipeline with a 1 GHz clock rate, 1K flows and 60K packets.</a:t>
            </a:r>
          </a:p>
          <a:p>
            <a:endParaRPr lang="en-US" baseline="0" dirty="0" smtClean="0"/>
          </a:p>
          <a:p>
            <a:r>
              <a:rPr lang="en-US" baseline="0" dirty="0" smtClean="0"/>
              <a:t>One important note is that the scheduler (and so PIFO hardware as well) is shared across all ports. So we don’t need separate PIFO hardware for each port, which means we don’t have to multiply the area overhead by the number of ports.</a:t>
            </a:r>
          </a:p>
          <a:p>
            <a:endParaRPr lang="en-US" baseline="0" dirty="0" smtClean="0"/>
          </a:p>
          <a:p>
            <a:r>
              <a:rPr lang="en-US" baseline="0" dirty="0" smtClean="0"/>
              <a:t>So, how do we do this? A naïve solution is one large array with 60K elements. An incoming element is compared in parallel to all 60K elements and shifted into the right location. With 60K parallel comparators, this is a non-starter.</a:t>
            </a:r>
          </a:p>
          <a:p>
            <a:endParaRPr lang="en-US" baseline="0" dirty="0" smtClean="0"/>
          </a:p>
          <a:p>
            <a:r>
              <a:rPr lang="en-US" baseline="0" dirty="0" smtClean="0"/>
              <a:t>Instead, we exploit the fact that most schedulers schedule across flows, with the implicit assumption that packet ranks increase within a flow. How do we use this?</a:t>
            </a:r>
          </a:p>
          <a:p>
            <a:endParaRPr lang="en-US" baseline="0" dirty="0" smtClean="0"/>
          </a:p>
          <a:p>
            <a:r>
              <a:rPr lang="en-US" baseline="0" dirty="0" smtClean="0"/>
              <a:t>I am not going into any detail here and I am happy to take questions offline, but briefly we designed hardware for a PIFO that sorts across the head packets of each flow alone exploiting the fact that the remaining packets within a flow are already sorted by rank as they arrive. The area for this design is quite modest and only occupies an additional 4% relative to a baseline router chip.</a:t>
            </a:r>
          </a:p>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40</a:t>
            </a:fld>
            <a:endParaRPr lang="en-US"/>
          </a:p>
        </p:txBody>
      </p:sp>
    </p:spTree>
    <p:extLst>
      <p:ext uri="{BB962C8B-B14F-4D97-AF65-F5344CB8AC3E}">
        <p14:creationId xmlns:p14="http://schemas.microsoft.com/office/powerpoint/2010/main" val="92908788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so there are a few more algorithms we can’t do. Some of these require</a:t>
            </a:r>
            <a:r>
              <a:rPr lang="en-US" baseline="0" dirty="0" smtClean="0"/>
              <a:t> floating point operations, others require some periodic timer-driven computations, while others need us to coordinate between the </a:t>
            </a:r>
            <a:r>
              <a:rPr lang="en-US" baseline="0" dirty="0" err="1" smtClean="0"/>
              <a:t>enqueue</a:t>
            </a:r>
            <a:r>
              <a:rPr lang="en-US" baseline="0" dirty="0" smtClean="0"/>
              <a:t> and </a:t>
            </a:r>
            <a:r>
              <a:rPr lang="en-US" baseline="0" dirty="0" err="1" smtClean="0"/>
              <a:t>dequeue</a:t>
            </a:r>
            <a:r>
              <a:rPr lang="en-US" baseline="0" dirty="0" smtClean="0"/>
              <a:t> pipelines.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41</a:t>
            </a:fld>
            <a:endParaRPr lang="en-US"/>
          </a:p>
        </p:txBody>
      </p:sp>
    </p:spTree>
    <p:extLst>
      <p:ext uri="{BB962C8B-B14F-4D97-AF65-F5344CB8AC3E}">
        <p14:creationId xmlns:p14="http://schemas.microsoft.com/office/powerpoint/2010/main" val="148400938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so there are a few more algorithms we can’t do. Some of these require</a:t>
            </a:r>
            <a:r>
              <a:rPr lang="en-US" baseline="0" dirty="0" smtClean="0"/>
              <a:t> floating point operations, others require some periodic timer-driven computations, while others need us to coordinate between the </a:t>
            </a:r>
            <a:r>
              <a:rPr lang="en-US" baseline="0" dirty="0" err="1" smtClean="0"/>
              <a:t>enqueue</a:t>
            </a:r>
            <a:r>
              <a:rPr lang="en-US" baseline="0" dirty="0" smtClean="0"/>
              <a:t> and </a:t>
            </a:r>
            <a:r>
              <a:rPr lang="en-US" baseline="0" dirty="0" err="1" smtClean="0"/>
              <a:t>dequeue</a:t>
            </a:r>
            <a:r>
              <a:rPr lang="en-US" baseline="0" dirty="0" smtClean="0"/>
              <a:t> pipelines.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42</a:t>
            </a:fld>
            <a:endParaRPr lang="en-US"/>
          </a:p>
        </p:txBody>
      </p:sp>
    </p:spTree>
    <p:extLst>
      <p:ext uri="{BB962C8B-B14F-4D97-AF65-F5344CB8AC3E}">
        <p14:creationId xmlns:p14="http://schemas.microsoft.com/office/powerpoint/2010/main" val="121765119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43</a:t>
            </a:fld>
            <a:endParaRPr lang="en-US"/>
          </a:p>
        </p:txBody>
      </p:sp>
    </p:spTree>
    <p:extLst>
      <p:ext uri="{BB962C8B-B14F-4D97-AF65-F5344CB8AC3E}">
        <p14:creationId xmlns:p14="http://schemas.microsoft.com/office/powerpoint/2010/main" val="257386422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IMPORTANT:</a:t>
            </a:r>
            <a:r>
              <a:rPr lang="en-US" baseline="0" dirty="0" smtClean="0"/>
              <a:t> The common reason we need programmability for other network devices is that speeds are going up and processors alone can’t keep up:</a:t>
            </a:r>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smtClean="0"/>
              <a:t>Single processors can’t saturate 10/40/100 G.</a:t>
            </a:r>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err="1" smtClean="0"/>
              <a:t>Middleboxes</a:t>
            </a:r>
            <a:r>
              <a:rPr lang="en-US" baseline="0" dirty="0" smtClean="0"/>
              <a:t> increasingly need scale out clusters.</a:t>
            </a:r>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endParaRPr lang="en-US" baseline="0" dirty="0" smtClean="0"/>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Why networking, and architecture are linked?</a:t>
            </a:r>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smtClean="0"/>
              <a:t>As an architect, you can’t think of your network as a low-latency pipe anymore---not if every memory access touches the network.</a:t>
            </a:r>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smtClean="0"/>
              <a:t>As a networking researcher, you can’t think of architecture as a </a:t>
            </a:r>
            <a:r>
              <a:rPr lang="en-US" baseline="0" dirty="0" err="1" smtClean="0"/>
              <a:t>blackbox</a:t>
            </a:r>
            <a:r>
              <a:rPr lang="en-US" baseline="0" dirty="0" smtClean="0"/>
              <a:t> and use an Ethernet link anymore: too high latency.</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Memory disaggregation is causing networking and architecture concerns to be intertwined.</a:t>
            </a:r>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44</a:t>
            </a:fld>
            <a:endParaRPr lang="en-US"/>
          </a:p>
        </p:txBody>
      </p:sp>
    </p:spTree>
    <p:extLst>
      <p:ext uri="{BB962C8B-B14F-4D97-AF65-F5344CB8AC3E}">
        <p14:creationId xmlns:p14="http://schemas.microsoft.com/office/powerpoint/2010/main" val="169507271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Tx/>
              <a:buNone/>
              <a:tabLst/>
              <a:defRPr/>
            </a:pPr>
            <a:r>
              <a:rPr lang="en-US" baseline="0" dirty="0" smtClean="0"/>
              <a:t>As a network operator who wants to add functionality to their network, what can you do if a router doesn’t have the features you want? The first approach is to give up on changing routers and do everything from the end points. Many network operators have done this for a variety of different networking tasks. But this is a rather roundabout way of doing things. As an example, let’s say you want to measure if a router deep inside the network is losing packets. One approach is to collect enough measurement date from endpoints scattered throughout the network and then analyze it to indirectly infer if there’s loss on a particular router. Not only is this indirect, it’s also necessarily inaccurate relative to just measuring things on that router.</a:t>
            </a:r>
          </a:p>
          <a:p>
            <a:pPr marL="228600" marR="0" lvl="0" indent="-22860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228600" marR="0" lvl="0" indent="-228600" algn="l" defTabSz="914400" rtl="0" eaLnBrk="1" fontAlgn="auto" latinLnBrk="0" hangingPunct="1">
              <a:lnSpc>
                <a:spcPct val="100000"/>
              </a:lnSpc>
              <a:spcBef>
                <a:spcPts val="0"/>
              </a:spcBef>
              <a:spcAft>
                <a:spcPts val="0"/>
              </a:spcAft>
              <a:buClrTx/>
              <a:buSzTx/>
              <a:buFontTx/>
              <a:buNone/>
              <a:tabLst/>
              <a:defRPr/>
            </a:pPr>
            <a:r>
              <a:rPr lang="en-US" baseline="0" dirty="0" smtClean="0"/>
              <a:t>As another example, the problem of congestion control deals with managing the transmission of packets from end points into the network so that the network’s resources (links, buffers, etc.) are not overloaded. Most solutions to this problem rely entirely on the end points to do congestion control without any router support. At the same time, it is well-known that there are much more efficient ways of doing congestion control if we could add just a little bit of intelligence to the routers.</a:t>
            </a:r>
          </a:p>
          <a:p>
            <a:pPr marL="228600" marR="0" lvl="0" indent="-22860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46</a:t>
            </a:fld>
            <a:endParaRPr lang="en-US"/>
          </a:p>
        </p:txBody>
      </p:sp>
    </p:spTree>
    <p:extLst>
      <p:ext uri="{BB962C8B-B14F-4D97-AF65-F5344CB8AC3E}">
        <p14:creationId xmlns:p14="http://schemas.microsoft.com/office/powerpoint/2010/main" val="42641137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I’ll talk about Domino first. This is</a:t>
            </a:r>
            <a:r>
              <a:rPr lang="en-US" baseline="0" dirty="0" smtClean="0"/>
              <a:t> based on a paper that appeared at SIGCOMM last year, and is joint work with collaborators at MIT, UW, Barefoot, MSR, and Stanford. The goal of this work was to able to program streaming algorithms on high-speed routers. These are router algorithms that process the incoming packet stream in one pass. The router does a bounded amount of work per packet and maintains a bounded amount of router state to carry out its work. They include algorithms </a:t>
            </a:r>
            <a:r>
              <a:rPr lang="en-US" baseline="0" smtClean="0"/>
              <a:t>for managing </a:t>
            </a:r>
            <a:r>
              <a:rPr lang="en-US" baseline="0" dirty="0" smtClean="0"/>
              <a:t>a router’s resources, such as its link capacity and buffers.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47</a:t>
            </a:fld>
            <a:endParaRPr lang="en-US"/>
          </a:p>
        </p:txBody>
      </p:sp>
    </p:spTree>
    <p:extLst>
      <p:ext uri="{BB962C8B-B14F-4D97-AF65-F5344CB8AC3E}">
        <p14:creationId xmlns:p14="http://schemas.microsoft.com/office/powerpoint/2010/main" val="209390055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I’ll start with the PIFO work. This project</a:t>
            </a:r>
            <a:r>
              <a:rPr lang="en-US" baseline="0" dirty="0" smtClean="0"/>
              <a:t> was joint work with a number of collaborators from MIT, Cisco Systems, Stanford, and Barefoot Networks.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48</a:t>
            </a:fld>
            <a:endParaRPr lang="en-US"/>
          </a:p>
        </p:txBody>
      </p:sp>
    </p:spTree>
    <p:extLst>
      <p:ext uri="{BB962C8B-B14F-4D97-AF65-F5344CB8AC3E}">
        <p14:creationId xmlns:p14="http://schemas.microsoft.com/office/powerpoint/2010/main" val="201597018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smtClean="0"/>
              <a:t>Ok, so we have looked at two</a:t>
            </a:r>
            <a:r>
              <a:rPr lang="en-US" baseline="0" dirty="0" smtClean="0"/>
              <a:t> algorithms where the rank computation runs on the switch. The rank computation can, in fact, run anywhere in the network. For instance, let’s compress this pipeline down to </a:t>
            </a:r>
            <a:r>
              <a:rPr lang="en-US" baseline="0" smtClean="0"/>
              <a:t>a switch. Let’s also introduce </a:t>
            </a:r>
            <a:r>
              <a:rPr lang="en-US" baseline="0" dirty="0" smtClean="0"/>
              <a:t>an end host.</a:t>
            </a:r>
          </a:p>
        </p:txBody>
      </p:sp>
      <p:sp>
        <p:nvSpPr>
          <p:cNvPr id="4" name="Slide Number Placeholder 3"/>
          <p:cNvSpPr>
            <a:spLocks noGrp="1"/>
          </p:cNvSpPr>
          <p:nvPr>
            <p:ph type="sldNum" sz="quarter" idx="10"/>
          </p:nvPr>
        </p:nvSpPr>
        <p:spPr/>
        <p:txBody>
          <a:bodyPr/>
          <a:lstStyle/>
          <a:p>
            <a:fld id="{6C7315F8-E931-49D1-A989-C1759F952B9E}" type="slidenum">
              <a:rPr lang="en-US" smtClean="0"/>
              <a:t>49</a:t>
            </a:fld>
            <a:endParaRPr lang="en-US"/>
          </a:p>
        </p:txBody>
      </p:sp>
    </p:spTree>
    <p:extLst>
      <p:ext uri="{BB962C8B-B14F-4D97-AF65-F5344CB8AC3E}">
        <p14:creationId xmlns:p14="http://schemas.microsoft.com/office/powerpoint/2010/main" val="182630928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t>We can use this end host to compute the ranks for the shortest remaining flow size scheduler. Here, the end host has an RPC-like workload, where each RPC is a flow, and sets the remaining flow size to the remaining number of bytes in the current RPC.</a:t>
            </a:r>
          </a:p>
        </p:txBody>
      </p:sp>
      <p:sp>
        <p:nvSpPr>
          <p:cNvPr id="4" name="Slide Number Placeholder 3"/>
          <p:cNvSpPr>
            <a:spLocks noGrp="1"/>
          </p:cNvSpPr>
          <p:nvPr>
            <p:ph type="sldNum" sz="quarter" idx="10"/>
          </p:nvPr>
        </p:nvSpPr>
        <p:spPr/>
        <p:txBody>
          <a:bodyPr/>
          <a:lstStyle/>
          <a:p>
            <a:fld id="{16B09458-7AEF-4AD3-A567-0F11380064BE}" type="slidenum">
              <a:rPr lang="en-US" smtClean="0"/>
              <a:t>50</a:t>
            </a:fld>
            <a:endParaRPr lang="en-US"/>
          </a:p>
        </p:txBody>
      </p:sp>
    </p:spTree>
    <p:extLst>
      <p:ext uri="{BB962C8B-B14F-4D97-AF65-F5344CB8AC3E}">
        <p14:creationId xmlns:p14="http://schemas.microsoft.com/office/powerpoint/2010/main" val="20310153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Another approach to the problem of a fixed-function router is to use a software router. This is a router built on top of any programmable substrate, whether it be a CPU, GPU or multi-core CPU. To answer that, let’s look at how software routers have fared over time in forwarding performance relative to the fastest routers at that point in time.</a:t>
            </a:r>
          </a:p>
          <a:p>
            <a:endParaRPr lang="en-US" baseline="0" dirty="0" smtClean="0"/>
          </a:p>
          <a:p>
            <a:r>
              <a:rPr lang="en-US" baseline="0" dirty="0" smtClean="0"/>
              <a:t>Here’s a graph that charts aggregate capacity per unit since the days of the ARPANET with the y-axis in </a:t>
            </a:r>
            <a:r>
              <a:rPr lang="en-US" baseline="0" dirty="0" err="1" smtClean="0"/>
              <a:t>Gbit</a:t>
            </a:r>
            <a:r>
              <a:rPr lang="en-US" baseline="0" dirty="0" smtClean="0"/>
              <a:t>/s on a log scale. We plot two lines. The blue is a software router at that point in time, while the red is the fastest known router at some point in time. You see two phases. Up through the mid 90s the lines overlap: the fastest routers were in fact server machines with some forwarding software on them that could be swapped out at will. Since the mid 90s as router speeds took off, the fastest routers have been built out of dedicated forwarding hardware and are fixed in their functionality. Software routers have also improved their performance over the same time period, but they remain 10 --- 100 x slower. Further, the performance of a software router depends on the complexity of the feature that you implement on it unlike the fixed-function routers that are rated for a certain line rate on a certain number of ports regardless of what features are on.</a:t>
            </a:r>
          </a:p>
        </p:txBody>
      </p:sp>
      <p:sp>
        <p:nvSpPr>
          <p:cNvPr id="4" name="Slide Number Placeholder 3"/>
          <p:cNvSpPr>
            <a:spLocks noGrp="1"/>
          </p:cNvSpPr>
          <p:nvPr>
            <p:ph type="sldNum" sz="quarter" idx="10"/>
          </p:nvPr>
        </p:nvSpPr>
        <p:spPr/>
        <p:txBody>
          <a:bodyPr/>
          <a:lstStyle/>
          <a:p>
            <a:fld id="{16B09458-7AEF-4AD3-A567-0F11380064BE}" type="slidenum">
              <a:rPr lang="en-US" smtClean="0"/>
              <a:t>5</a:t>
            </a:fld>
            <a:endParaRPr lang="en-US"/>
          </a:p>
        </p:txBody>
      </p:sp>
    </p:spTree>
    <p:extLst>
      <p:ext uri="{BB962C8B-B14F-4D97-AF65-F5344CB8AC3E}">
        <p14:creationId xmlns:p14="http://schemas.microsoft.com/office/powerpoint/2010/main" val="97069432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Ok, so we have seen examples of what</a:t>
            </a:r>
            <a:r>
              <a:rPr lang="en-US" baseline="0" dirty="0" smtClean="0"/>
              <a:t> a single PIFO can do. Common to these examples is the property that the relative order of buffered packets doesn’t change with future arrivals.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There are algorithms that violate this property, such as hierarchical schedulers. I’ll illustrate this through hierarchical packet-fair queueing. Here, the idea is to divide capacity between two classes, Left and Right, in some ratio. Then, we recursively divide capacity between flows within each class, such as a, b and c, 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let’s see why HPFQ cannot be served by a single PIFO. Let’s say this is the current state of the system, with packets departing from the head. Now, when the first packet from flow a arrives, we need to satisfy two constraints simultaneously. One, classes red and blue must alternate because they share capacity equally. Two, within class red, a must be ahead of b, because it has a much higher weight.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 do this, we need to move the packets from b to new locations so that red and blue alternate. Then, we need to move a1 ahead of all packets of b because a has a much higher weight. This combination of moves from a and b is beyond a single PIFO that cannot change the relative order of packets that are already buffered.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But, it turns out we can do this with a hierarchy of PIFOs.</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51</a:t>
            </a:fld>
            <a:endParaRPr lang="en-US"/>
          </a:p>
        </p:txBody>
      </p:sp>
    </p:spTree>
    <p:extLst>
      <p:ext uri="{BB962C8B-B14F-4D97-AF65-F5344CB8AC3E}">
        <p14:creationId xmlns:p14="http://schemas.microsoft.com/office/powerpoint/2010/main" val="205497107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you need to cut something: slide 25 and 26.</a:t>
            </a:r>
          </a:p>
          <a:p>
            <a:r>
              <a:rPr lang="en-US" dirty="0" smtClean="0"/>
              <a:t>Happy to talk about the </a:t>
            </a:r>
            <a:r>
              <a:rPr lang="en-US" dirty="0" err="1" smtClean="0"/>
              <a:t>impl</a:t>
            </a:r>
            <a:r>
              <a:rPr lang="en-US" dirty="0" smtClean="0"/>
              <a:t>. Details offline.</a:t>
            </a:r>
          </a:p>
          <a:p>
            <a:endParaRPr lang="en-US" dirty="0" smtClean="0"/>
          </a:p>
          <a:p>
            <a:r>
              <a:rPr lang="en-US" dirty="0" smtClean="0"/>
              <a:t>Try and fix orientation of the scheduler.</a:t>
            </a:r>
          </a:p>
          <a:p>
            <a:endParaRPr lang="en-US" dirty="0" smtClean="0"/>
          </a:p>
          <a:p>
            <a:r>
              <a:rPr lang="en-US" dirty="0" smtClean="0"/>
              <a:t>Feedback: If the point is to just</a:t>
            </a:r>
            <a:r>
              <a:rPr lang="en-US" baseline="0" dirty="0" smtClean="0"/>
              <a:t> quickly show that you have a hardware implementation and it’s feasible, just use the detailed hardware diagram from the CSAIL talk.</a:t>
            </a:r>
          </a:p>
          <a:p>
            <a:r>
              <a:rPr lang="en-US" baseline="0" dirty="0" smtClean="0"/>
              <a:t>TODO: Give a very brief description + hardware diagram from the CSAIL talk.</a:t>
            </a:r>
            <a:endParaRPr lang="en-US" dirty="0" smtClean="0"/>
          </a:p>
          <a:p>
            <a:endParaRPr lang="en-US" dirty="0" smtClean="0"/>
          </a:p>
          <a:p>
            <a:endParaRPr lang="en-US" dirty="0" smtClean="0"/>
          </a:p>
          <a:p>
            <a:r>
              <a:rPr lang="en-US" dirty="0" smtClean="0"/>
              <a:t>Our design has two parts.</a:t>
            </a:r>
          </a:p>
          <a:p>
            <a:endParaRPr lang="en-US" dirty="0" smtClean="0"/>
          </a:p>
          <a:p>
            <a:r>
              <a:rPr lang="en-US" dirty="0" smtClean="0"/>
              <a:t>A flow scheduler schedules across the head packets</a:t>
            </a:r>
            <a:r>
              <a:rPr lang="en-US" baseline="0" dirty="0" smtClean="0"/>
              <a:t> of all flows, while a rank store stores packets ranks in a first-in first-out queue for each flow.</a:t>
            </a:r>
          </a:p>
          <a:p>
            <a:r>
              <a:rPr lang="en-US" baseline="0" dirty="0" smtClean="0"/>
              <a:t>The flow scheduler is really a PIFO over the head packets alone.</a:t>
            </a:r>
          </a:p>
          <a:p>
            <a:endParaRPr lang="en-US" baseline="0" dirty="0" smtClean="0"/>
          </a:p>
          <a:p>
            <a:r>
              <a:rPr lang="en-US" baseline="0" dirty="0" smtClean="0"/>
              <a:t>When an element (say) C6, from flow C with rank 6, is </a:t>
            </a:r>
            <a:r>
              <a:rPr lang="en-US" baseline="0" dirty="0" err="1" smtClean="0"/>
              <a:t>enq</a:t>
            </a:r>
            <a:r>
              <a:rPr lang="en-US" baseline="0" dirty="0" smtClean="0"/>
              <a:t>, it’s just appended to the back of the rank store. When D4 shows up, it bypasses the rank store and directly goes to the flow scheduler. When we </a:t>
            </a:r>
            <a:r>
              <a:rPr lang="en-US" baseline="0" dirty="0" err="1" smtClean="0"/>
              <a:t>deq</a:t>
            </a:r>
            <a:r>
              <a:rPr lang="en-US" baseline="0" dirty="0" smtClean="0"/>
              <a:t>, we just pop the head of the flow scheduler array to get A0, then reach into the rank store, pull out A2 and insert it into the flow scheduler array.</a:t>
            </a:r>
          </a:p>
          <a:p>
            <a:endParaRPr lang="en-US" baseline="0" dirty="0" smtClean="0"/>
          </a:p>
          <a:p>
            <a:r>
              <a:rPr lang="en-US" baseline="0" dirty="0" smtClean="0"/>
              <a:t>If you notice, the flow scheduler has to insert an element like A2 into a sorted array, which we do by comparing it in parallel to all elements in the array. Except now, we can actually do this because the sorted array has only 1K head packets, not all 60K packets.</a:t>
            </a:r>
          </a:p>
          <a:p>
            <a:endParaRPr lang="en-US" baseline="0" dirty="0" smtClean="0"/>
          </a:p>
          <a:p>
            <a:r>
              <a:rPr lang="en-US" baseline="0" dirty="0" smtClean="0"/>
              <a:t>This block supports up to 1 </a:t>
            </a:r>
            <a:r>
              <a:rPr lang="en-US" baseline="0" dirty="0" err="1" smtClean="0"/>
              <a:t>enq</a:t>
            </a:r>
            <a:r>
              <a:rPr lang="en-US" baseline="0" dirty="0" smtClean="0"/>
              <a:t> + 1 </a:t>
            </a:r>
            <a:r>
              <a:rPr lang="en-US" baseline="0" dirty="0" err="1" smtClean="0"/>
              <a:t>deq</a:t>
            </a:r>
            <a:r>
              <a:rPr lang="en-US" baseline="0" dirty="0" smtClean="0"/>
              <a:t> every clock cycle, which is a ns in a typical scheduler. It can also be sliced up across many logical PIFOs, which are PIFOs that are independent of each other, but share the same underlying hardware </a:t>
            </a:r>
            <a:r>
              <a:rPr lang="en-US" baseline="0" dirty="0" err="1" smtClean="0"/>
              <a:t>impl</a:t>
            </a:r>
            <a:r>
              <a:rPr lang="en-US" baseline="0" dirty="0" smtClean="0"/>
              <a:t>. An example is PIFOs for different output ports, whose schedulers run independently.</a:t>
            </a:r>
          </a:p>
          <a:p>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52</a:t>
            </a:fld>
            <a:endParaRPr lang="en-US"/>
          </a:p>
        </p:txBody>
      </p:sp>
    </p:spTree>
    <p:extLst>
      <p:ext uri="{BB962C8B-B14F-4D97-AF65-F5344CB8AC3E}">
        <p14:creationId xmlns:p14="http://schemas.microsoft.com/office/powerpoint/2010/main" val="28051244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smtClean="0"/>
          </a:p>
          <a:p>
            <a:endParaRPr lang="en-US" dirty="0" smtClean="0"/>
          </a:p>
          <a:p>
            <a:r>
              <a:rPr lang="en-US" dirty="0" smtClean="0"/>
              <a:t>Our design has two parts.</a:t>
            </a:r>
          </a:p>
          <a:p>
            <a:endParaRPr lang="en-US" dirty="0" smtClean="0"/>
          </a:p>
          <a:p>
            <a:r>
              <a:rPr lang="en-US" dirty="0" smtClean="0"/>
              <a:t>A flow scheduler schedules across the head packets</a:t>
            </a:r>
            <a:r>
              <a:rPr lang="en-US" baseline="0" dirty="0" smtClean="0"/>
              <a:t> of all flows, while a rank store stores packets ranks in a first-in first-out queue for each flow.</a:t>
            </a:r>
          </a:p>
          <a:p>
            <a:r>
              <a:rPr lang="en-US" baseline="0" dirty="0" smtClean="0"/>
              <a:t>The flow scheduler is really a PIFO over the head packets alone.</a:t>
            </a:r>
          </a:p>
          <a:p>
            <a:endParaRPr lang="en-US" baseline="0" dirty="0" smtClean="0"/>
          </a:p>
          <a:p>
            <a:r>
              <a:rPr lang="en-US" baseline="0" dirty="0" smtClean="0"/>
              <a:t>When an element (say) C6, from flow C with rank 6, is </a:t>
            </a:r>
            <a:r>
              <a:rPr lang="en-US" baseline="0" dirty="0" err="1" smtClean="0"/>
              <a:t>enq</a:t>
            </a:r>
            <a:r>
              <a:rPr lang="en-US" baseline="0" dirty="0" smtClean="0"/>
              <a:t>, it’s just appended to the back of the rank store. When D4 shows up, it bypasses the rank store and directly goes to the flow scheduler. When we </a:t>
            </a:r>
            <a:r>
              <a:rPr lang="en-US" baseline="0" dirty="0" err="1" smtClean="0"/>
              <a:t>deq</a:t>
            </a:r>
            <a:r>
              <a:rPr lang="en-US" baseline="0" dirty="0" smtClean="0"/>
              <a:t>, we just pop the head of the flow scheduler array to get A0, then reach into the rank store, pull out A2 and insert it into the flow scheduler array.</a:t>
            </a:r>
          </a:p>
          <a:p>
            <a:endParaRPr lang="en-US" baseline="0" dirty="0" smtClean="0"/>
          </a:p>
          <a:p>
            <a:r>
              <a:rPr lang="en-US" baseline="0" dirty="0" smtClean="0"/>
              <a:t>If you notice, the flow scheduler has to insert an element like A2 into a sorted array, which we do by comparing it in parallel to all elements in the array. Except now, we can actually do this because the sorted array has only 1K head packets, not all 60K packets.</a:t>
            </a:r>
          </a:p>
          <a:p>
            <a:endParaRPr lang="en-US" baseline="0" dirty="0" smtClean="0"/>
          </a:p>
          <a:p>
            <a:r>
              <a:rPr lang="en-US" baseline="0" dirty="0" smtClean="0"/>
              <a:t>This block supports up to 1 </a:t>
            </a:r>
            <a:r>
              <a:rPr lang="en-US" baseline="0" dirty="0" err="1" smtClean="0"/>
              <a:t>enq</a:t>
            </a:r>
            <a:r>
              <a:rPr lang="en-US" baseline="0" dirty="0" smtClean="0"/>
              <a:t> + 1 </a:t>
            </a:r>
            <a:r>
              <a:rPr lang="en-US" baseline="0" dirty="0" err="1" smtClean="0"/>
              <a:t>deq</a:t>
            </a:r>
            <a:r>
              <a:rPr lang="en-US" baseline="0" dirty="0" smtClean="0"/>
              <a:t> every clock cycle, which is a ns in a typical scheduler. It can also be sliced up across many logical PIFOs, which are PIFOs that are independent of each other, but share the same underlying hardware </a:t>
            </a:r>
            <a:r>
              <a:rPr lang="en-US" baseline="0" dirty="0" err="1" smtClean="0"/>
              <a:t>impl</a:t>
            </a:r>
            <a:r>
              <a:rPr lang="en-US" baseline="0" dirty="0" smtClean="0"/>
              <a:t>. An example is PIFOs for different output ports, whose schedulers run independently.</a:t>
            </a:r>
          </a:p>
          <a:p>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53</a:t>
            </a:fld>
            <a:endParaRPr lang="en-US"/>
          </a:p>
        </p:txBody>
      </p:sp>
    </p:spTree>
    <p:extLst>
      <p:ext uri="{BB962C8B-B14F-4D97-AF65-F5344CB8AC3E}">
        <p14:creationId xmlns:p14="http://schemas.microsoft.com/office/powerpoint/2010/main" val="170903688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 would like to thank an outstanding set of collaborators from</a:t>
            </a:r>
          </a:p>
          <a:p>
            <a:r>
              <a:rPr lang="en-US" baseline="0" dirty="0" smtClean="0"/>
              <a:t>MIT, Barefoot Networks, Cisco Systems, Microsoft Research, Stanford, and University of Washington.</a:t>
            </a:r>
          </a:p>
        </p:txBody>
      </p:sp>
      <p:sp>
        <p:nvSpPr>
          <p:cNvPr id="4" name="Slide Number Placeholder 3"/>
          <p:cNvSpPr>
            <a:spLocks noGrp="1"/>
          </p:cNvSpPr>
          <p:nvPr>
            <p:ph type="sldNum" sz="quarter" idx="10"/>
          </p:nvPr>
        </p:nvSpPr>
        <p:spPr/>
        <p:txBody>
          <a:bodyPr/>
          <a:lstStyle/>
          <a:p>
            <a:fld id="{16B09458-7AEF-4AD3-A567-0F11380064BE}" type="slidenum">
              <a:rPr lang="en-US" smtClean="0"/>
              <a:t>54</a:t>
            </a:fld>
            <a:endParaRPr lang="en-US"/>
          </a:p>
        </p:txBody>
      </p:sp>
    </p:spTree>
    <p:extLst>
      <p:ext uri="{BB962C8B-B14F-4D97-AF65-F5344CB8AC3E}">
        <p14:creationId xmlns:p14="http://schemas.microsoft.com/office/powerpoint/2010/main" val="20862118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55</a:t>
            </a:fld>
            <a:endParaRPr lang="en-US"/>
          </a:p>
        </p:txBody>
      </p:sp>
    </p:spTree>
    <p:extLst>
      <p:ext uri="{BB962C8B-B14F-4D97-AF65-F5344CB8AC3E}">
        <p14:creationId xmlns:p14="http://schemas.microsoft.com/office/powerpoint/2010/main" val="61298199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56</a:t>
            </a:fld>
            <a:endParaRPr lang="en-US"/>
          </a:p>
        </p:txBody>
      </p:sp>
    </p:spTree>
    <p:extLst>
      <p:ext uri="{BB962C8B-B14F-4D97-AF65-F5344CB8AC3E}">
        <p14:creationId xmlns:p14="http://schemas.microsoft.com/office/powerpoint/2010/main" val="203381830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TODO: Check if this is necessary.</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If we were completely untethered.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685800" lvl="2">
              <a:spcBef>
                <a:spcPts val="1000"/>
              </a:spcBef>
            </a:pPr>
            <a:r>
              <a:rPr lang="en-US" sz="2600" dirty="0" smtClean="0"/>
              <a:t>What’s in the accelerators?</a:t>
            </a:r>
          </a:p>
          <a:p>
            <a:pPr marL="685800" lvl="2">
              <a:spcBef>
                <a:spcPts val="1000"/>
              </a:spcBef>
            </a:pPr>
            <a:r>
              <a:rPr lang="en-US" sz="2600" dirty="0" smtClean="0"/>
              <a:t>What’s the storage medium?</a:t>
            </a:r>
          </a:p>
          <a:p>
            <a:pPr marL="685800" lvl="2">
              <a:spcBef>
                <a:spcPts val="1000"/>
              </a:spcBef>
            </a:pPr>
            <a:r>
              <a:rPr lang="en-US" sz="2600" dirty="0" smtClean="0"/>
              <a:t>What’s the right programming model?</a:t>
            </a:r>
          </a:p>
          <a:p>
            <a:pPr marL="685800" lvl="2">
              <a:spcBef>
                <a:spcPts val="1000"/>
              </a:spcBef>
            </a:pPr>
            <a:r>
              <a:rPr lang="en-US" sz="2600" dirty="0" smtClean="0"/>
              <a:t>What’s the right congestion-control protocol?</a:t>
            </a:r>
            <a:endParaRPr lang="en-US" dirty="0" smtClean="0"/>
          </a:p>
          <a:p>
            <a:pPr lvl="1"/>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57</a:t>
            </a:fld>
            <a:endParaRPr lang="en-US"/>
          </a:p>
        </p:txBody>
      </p:sp>
    </p:spTree>
    <p:extLst>
      <p:ext uri="{BB962C8B-B14F-4D97-AF65-F5344CB8AC3E}">
        <p14:creationId xmlns:p14="http://schemas.microsoft.com/office/powerpoint/2010/main" val="71398960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58</a:t>
            </a:fld>
            <a:endParaRPr lang="en-US"/>
          </a:p>
        </p:txBody>
      </p:sp>
    </p:spTree>
    <p:extLst>
      <p:ext uri="{BB962C8B-B14F-4D97-AF65-F5344CB8AC3E}">
        <p14:creationId xmlns:p14="http://schemas.microsoft.com/office/powerpoint/2010/main" val="94205075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So it turns out that we can use a tree of PIFOs for many more algorithms. I am not discussing these here, but the paper has further details.</a:t>
            </a:r>
          </a:p>
          <a:p>
            <a:endParaRPr lang="en-US" baseline="0" dirty="0" smtClean="0"/>
          </a:p>
          <a:p>
            <a:r>
              <a:rPr lang="en-US" baseline="0" dirty="0" smtClean="0"/>
              <a:t>More importantly, we have algorithms that our abstraction doesn’t support. One important class is output shaping, where we rate limit </a:t>
            </a:r>
            <a:r>
              <a:rPr lang="en-US" baseline="0" dirty="0" err="1" smtClean="0"/>
              <a:t>dequeues</a:t>
            </a:r>
            <a:r>
              <a:rPr lang="en-US" baseline="0" dirty="0" smtClean="0"/>
              <a:t> from the scheduler. We can’t implement this because PIFOs provide </a:t>
            </a:r>
            <a:r>
              <a:rPr lang="en-US" baseline="0" dirty="0" err="1" smtClean="0"/>
              <a:t>prog</a:t>
            </a:r>
            <a:r>
              <a:rPr lang="en-US" baseline="0" dirty="0" smtClean="0"/>
              <a:t>. on the </a:t>
            </a:r>
            <a:r>
              <a:rPr lang="en-US" baseline="0" dirty="0" err="1" smtClean="0"/>
              <a:t>enq</a:t>
            </a:r>
            <a:r>
              <a:rPr lang="en-US" baseline="0" dirty="0" smtClean="0"/>
              <a:t> side, not on the </a:t>
            </a:r>
            <a:r>
              <a:rPr lang="en-US" baseline="0" dirty="0" err="1" smtClean="0"/>
              <a:t>deq</a:t>
            </a:r>
            <a:r>
              <a:rPr lang="en-US" baseline="0" dirty="0" smtClean="0"/>
              <a:t> side. Again, the paper discusses this in depth.</a:t>
            </a:r>
          </a:p>
        </p:txBody>
      </p:sp>
      <p:sp>
        <p:nvSpPr>
          <p:cNvPr id="4" name="Slide Number Placeholder 3"/>
          <p:cNvSpPr>
            <a:spLocks noGrp="1"/>
          </p:cNvSpPr>
          <p:nvPr>
            <p:ph type="sldNum" sz="quarter" idx="10"/>
          </p:nvPr>
        </p:nvSpPr>
        <p:spPr/>
        <p:txBody>
          <a:bodyPr/>
          <a:lstStyle/>
          <a:p>
            <a:fld id="{16B09458-7AEF-4AD3-A567-0F11380064BE}" type="slidenum">
              <a:rPr lang="en-US" smtClean="0"/>
              <a:t>59</a:t>
            </a:fld>
            <a:endParaRPr lang="en-US"/>
          </a:p>
        </p:txBody>
      </p:sp>
    </p:spTree>
    <p:extLst>
      <p:ext uri="{BB962C8B-B14F-4D97-AF65-F5344CB8AC3E}">
        <p14:creationId xmlns:p14="http://schemas.microsoft.com/office/powerpoint/2010/main" val="50828026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63</a:t>
            </a:fld>
            <a:endParaRPr lang="en-US"/>
          </a:p>
        </p:txBody>
      </p:sp>
    </p:spTree>
    <p:extLst>
      <p:ext uri="{BB962C8B-B14F-4D97-AF65-F5344CB8AC3E}">
        <p14:creationId xmlns:p14="http://schemas.microsoft.com/office/powerpoint/2010/main" val="35789278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My work looks at whether we can have the best of both worlds, the programmability that has so far been restricted to software routers and the performance that has so far been restricted to fixed-function hardware routers. Put differently, instead of specific features can we p</a:t>
            </a:r>
            <a:r>
              <a:rPr lang="en-US" dirty="0" smtClean="0"/>
              <a:t>rovide high-speed</a:t>
            </a:r>
            <a:r>
              <a:rPr lang="en-US" baseline="0" dirty="0" smtClean="0"/>
              <a:t> reusable </a:t>
            </a:r>
            <a:r>
              <a:rPr lang="en-US" dirty="0" smtClean="0"/>
              <a:t>primitives in the router’s hardware</a:t>
            </a:r>
            <a:r>
              <a:rPr lang="en-US" baseline="0" dirty="0" smtClean="0"/>
              <a:t> and </a:t>
            </a:r>
            <a:r>
              <a:rPr lang="en-US" dirty="0" smtClean="0"/>
              <a:t>program features in software?</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The world I am imagining is something like this. You write an algorithm in a high-level language that tells you what processing to do for each packet. You feed this to a compiler, which then appropriately configures router primitives on a high-speed router like say a box that you buy from Broadcom or Cisco. If you change your mind about the algorithm, you write a new one and then run it through the compiler again.</a:t>
            </a:r>
          </a:p>
        </p:txBody>
      </p:sp>
      <p:sp>
        <p:nvSpPr>
          <p:cNvPr id="4" name="Slide Number Placeholder 3"/>
          <p:cNvSpPr>
            <a:spLocks noGrp="1"/>
          </p:cNvSpPr>
          <p:nvPr>
            <p:ph type="sldNum" sz="quarter" idx="10"/>
          </p:nvPr>
        </p:nvSpPr>
        <p:spPr/>
        <p:txBody>
          <a:bodyPr/>
          <a:lstStyle/>
          <a:p>
            <a:fld id="{6C7315F8-E931-49D1-A989-C1759F952B9E}" type="slidenum">
              <a:rPr lang="en-US" smtClean="0"/>
              <a:t>6</a:t>
            </a:fld>
            <a:endParaRPr lang="en-US"/>
          </a:p>
        </p:txBody>
      </p:sp>
    </p:spTree>
    <p:extLst>
      <p:ext uri="{BB962C8B-B14F-4D97-AF65-F5344CB8AC3E}">
        <p14:creationId xmlns:p14="http://schemas.microsoft.com/office/powerpoint/2010/main" val="144272956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 convert</a:t>
            </a:r>
            <a:r>
              <a:rPr lang="en-US" baseline="0" dirty="0" smtClean="0"/>
              <a:t> to static single assignment form, which simplifies dependency analysis.</a:t>
            </a:r>
          </a:p>
          <a:p>
            <a:r>
              <a:rPr lang="en-US" baseline="0" dirty="0" smtClean="0"/>
              <a:t>Static single assignment gets its name from the fact that all variables are assigned</a:t>
            </a:r>
            <a:endParaRPr lang="en-US" baseline="0" dirty="0"/>
          </a:p>
          <a:p>
            <a:r>
              <a:rPr lang="en-US" baseline="0" dirty="0" smtClean="0"/>
              <a:t>Exactly once and no more.</a:t>
            </a:r>
          </a:p>
          <a:p>
            <a:endParaRPr lang="en-US" baseline="0" dirty="0" smtClean="0"/>
          </a:p>
          <a:p>
            <a:r>
              <a:rPr lang="en-US" baseline="0" dirty="0" smtClean="0"/>
              <a:t>It’s useful because it gets rid of write-after-read and write-after-write dependencies. In our case,</a:t>
            </a:r>
          </a:p>
          <a:p>
            <a:r>
              <a:rPr lang="en-US" baseline="0" dirty="0" smtClean="0"/>
              <a:t>converting to SSA is trivial because we operate on straight-line code with no branches. Typical</a:t>
            </a:r>
          </a:p>
          <a:p>
            <a:r>
              <a:rPr lang="en-US" baseline="0" dirty="0" smtClean="0"/>
              <a:t>SSA implementations are far more involved because they have to deal with branching.</a:t>
            </a:r>
          </a:p>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65</a:t>
            </a:fld>
            <a:endParaRPr lang="en-US"/>
          </a:p>
        </p:txBody>
      </p:sp>
    </p:spTree>
    <p:extLst>
      <p:ext uri="{BB962C8B-B14F-4D97-AF65-F5344CB8AC3E}">
        <p14:creationId xmlns:p14="http://schemas.microsoft.com/office/powerpoint/2010/main" val="1732468203"/>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last step in canonicalization is to flatten arbitrarily complicated expressions</a:t>
            </a:r>
          </a:p>
          <a:p>
            <a:r>
              <a:rPr lang="en-US" dirty="0" smtClean="0"/>
              <a:t>to</a:t>
            </a:r>
            <a:r>
              <a:rPr lang="en-US" baseline="0" dirty="0" smtClean="0"/>
              <a:t> bring them into a form closer to the underlying hardware.</a:t>
            </a:r>
          </a:p>
          <a:p>
            <a:endParaRPr lang="en-US" baseline="0" dirty="0" smtClean="0"/>
          </a:p>
          <a:p>
            <a:r>
              <a:rPr lang="en-US" baseline="0" dirty="0" smtClean="0"/>
              <a:t>(Quickly skim over this.)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66</a:t>
            </a:fld>
            <a:endParaRPr lang="en-US"/>
          </a:p>
        </p:txBody>
      </p:sp>
    </p:spTree>
    <p:extLst>
      <p:ext uri="{BB962C8B-B14F-4D97-AF65-F5344CB8AC3E}">
        <p14:creationId xmlns:p14="http://schemas.microsoft.com/office/powerpoint/2010/main" val="1022230044"/>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Say that this project led to sequential execution semantics.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68</a:t>
            </a:fld>
            <a:endParaRPr lang="en-US"/>
          </a:p>
        </p:txBody>
      </p:sp>
    </p:spTree>
    <p:extLst>
      <p:ext uri="{BB962C8B-B14F-4D97-AF65-F5344CB8AC3E}">
        <p14:creationId xmlns:p14="http://schemas.microsoft.com/office/powerpoint/2010/main" val="325620651"/>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 ‘ll go through these steps quickly. The first step</a:t>
            </a:r>
            <a:r>
              <a:rPr lang="en-US" baseline="0" dirty="0" smtClean="0"/>
              <a:t> in canonicalization is to remove branching statements.</a:t>
            </a:r>
          </a:p>
          <a:p>
            <a:r>
              <a:rPr lang="en-US" baseline="0" dirty="0" smtClean="0"/>
              <a:t>Branches complicate control flow and make it harder to infer dependencies.</a:t>
            </a:r>
          </a:p>
          <a:p>
            <a:endParaRPr lang="en-US" baseline="0" dirty="0" smtClean="0"/>
          </a:p>
          <a:p>
            <a:r>
              <a:rPr lang="en-US" baseline="0" dirty="0" smtClean="0"/>
              <a:t>We eliminate branches using a procedure called if conversion that transforms them into C’s conditional operator.</a:t>
            </a:r>
          </a:p>
          <a:p>
            <a:r>
              <a:rPr lang="en-US" baseline="0" dirty="0" smtClean="0"/>
              <a:t>because the only kind of branch we have is an if statement, if conversion is very straightforward in our case, because</a:t>
            </a:r>
          </a:p>
          <a:p>
            <a:r>
              <a:rPr lang="en-US" baseline="0" dirty="0" smtClean="0"/>
              <a:t>we don’t have any kind of unstructured control flow such as a </a:t>
            </a:r>
            <a:r>
              <a:rPr lang="en-US" baseline="0" dirty="0" err="1" smtClean="0"/>
              <a:t>goto</a:t>
            </a:r>
            <a:r>
              <a:rPr lang="en-US" baseline="0" dirty="0" smtClean="0"/>
              <a:t>, break, or continue, that significantly complicate</a:t>
            </a:r>
          </a:p>
          <a:p>
            <a:r>
              <a:rPr lang="en-US" baseline="0" dirty="0" smtClean="0"/>
              <a:t>if conversion.</a:t>
            </a:r>
          </a:p>
          <a:p>
            <a:endParaRPr lang="en-US" baseline="0" dirty="0" smtClean="0"/>
          </a:p>
          <a:p>
            <a:r>
              <a:rPr lang="en-US" baseline="0" dirty="0" smtClean="0"/>
              <a:t>This makes the code flow straight from one statement to the next without exception and makes it very easy to infer</a:t>
            </a:r>
          </a:p>
          <a:p>
            <a:r>
              <a:rPr lang="en-US" baseline="0" dirty="0" smtClean="0"/>
              <a:t>dependencies as well: everything on the right of a “equals” is read and the one statement on the left is written.</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69</a:t>
            </a:fld>
            <a:endParaRPr lang="en-US"/>
          </a:p>
        </p:txBody>
      </p:sp>
    </p:spTree>
    <p:extLst>
      <p:ext uri="{BB962C8B-B14F-4D97-AF65-F5344CB8AC3E}">
        <p14:creationId xmlns:p14="http://schemas.microsoft.com/office/powerpoint/2010/main" val="864843712"/>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 identify state variables, because they complicate the pipelining procedure.</a:t>
            </a:r>
          </a:p>
          <a:p>
            <a:r>
              <a:rPr lang="en-US" dirty="0" smtClean="0"/>
              <a:t>In the absence of state variables, once you have straight-line code, you only</a:t>
            </a:r>
            <a:r>
              <a:rPr lang="en-US" baseline="0" dirty="0" smtClean="0"/>
              <a:t> need to</a:t>
            </a:r>
          </a:p>
          <a:p>
            <a:r>
              <a:rPr lang="en-US" baseline="0" dirty="0" smtClean="0"/>
              <a:t>consider how you would pipeline the code for a single packet’s processing and you are</a:t>
            </a:r>
          </a:p>
          <a:p>
            <a:r>
              <a:rPr lang="en-US" baseline="0" dirty="0" smtClean="0"/>
              <a:t>done because all other packets follow the same pipeline and there is no interaction </a:t>
            </a:r>
          </a:p>
          <a:p>
            <a:r>
              <a:rPr lang="en-US" baseline="0" dirty="0" smtClean="0"/>
              <a:t>between packets. With state variables, you need to consider interactions between packets.</a:t>
            </a:r>
          </a:p>
          <a:p>
            <a:endParaRPr lang="en-US" baseline="0" dirty="0" smtClean="0"/>
          </a:p>
          <a:p>
            <a:r>
              <a:rPr lang="en-US" baseline="0" dirty="0" smtClean="0"/>
              <a:t>To simplify our analysis of state variables and dependencies between packets, we explicitly</a:t>
            </a:r>
          </a:p>
          <a:p>
            <a:r>
              <a:rPr lang="en-US" baseline="0" dirty="0" smtClean="0"/>
              <a:t>limit the ways in which state variables can be accessed. We allow only reads and writes to</a:t>
            </a:r>
          </a:p>
          <a:p>
            <a:r>
              <a:rPr lang="en-US" baseline="0" dirty="0" smtClean="0"/>
              <a:t>state and all other arithmetic happens on packet variables. This also lets us reuse an old</a:t>
            </a:r>
          </a:p>
          <a:p>
            <a:r>
              <a:rPr lang="en-US" baseline="0" dirty="0" smtClean="0"/>
              <a:t>value of a state variable down the pipeline if required.</a:t>
            </a:r>
          </a:p>
        </p:txBody>
      </p:sp>
      <p:sp>
        <p:nvSpPr>
          <p:cNvPr id="4" name="Slide Number Placeholder 3"/>
          <p:cNvSpPr>
            <a:spLocks noGrp="1"/>
          </p:cNvSpPr>
          <p:nvPr>
            <p:ph type="sldNum" sz="quarter" idx="10"/>
          </p:nvPr>
        </p:nvSpPr>
        <p:spPr/>
        <p:txBody>
          <a:bodyPr/>
          <a:lstStyle/>
          <a:p>
            <a:fld id="{6C7315F8-E931-49D1-A989-C1759F952B9E}" type="slidenum">
              <a:rPr lang="en-US" smtClean="0"/>
              <a:t>70</a:t>
            </a:fld>
            <a:endParaRPr lang="en-US"/>
          </a:p>
        </p:txBody>
      </p:sp>
    </p:spTree>
    <p:extLst>
      <p:ext uri="{BB962C8B-B14F-4D97-AF65-F5344CB8AC3E}">
        <p14:creationId xmlns:p14="http://schemas.microsoft.com/office/powerpoint/2010/main" val="2135438144"/>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 am wary of writing SAT formulas</a:t>
            </a:r>
            <a:r>
              <a:rPr lang="en-US" baseline="0" dirty="0" smtClean="0"/>
              <a:t> and asserting logic conditions. It turns out there is a tool called SKETCH,  which takes programs and turns them automatically into Boolean functions and a QBF formula to check equality between the functions. (basically automate the steps above).</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SKETCH is a tool that does this automatically for us, where </a:t>
            </a:r>
            <a:r>
              <a:rPr lang="en-US" dirty="0" err="1" smtClean="0"/>
              <a:t>codelets</a:t>
            </a:r>
            <a:r>
              <a:rPr lang="en-US" dirty="0" smtClean="0"/>
              <a:t> are SKETCH specs and templates are partial programs.</a:t>
            </a:r>
          </a:p>
          <a:p>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71</a:t>
            </a:fld>
            <a:endParaRPr lang="en-US"/>
          </a:p>
        </p:txBody>
      </p:sp>
    </p:spTree>
    <p:extLst>
      <p:ext uri="{BB962C8B-B14F-4D97-AF65-F5344CB8AC3E}">
        <p14:creationId xmlns:p14="http://schemas.microsoft.com/office/powerpoint/2010/main" val="3707855274"/>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 high level, the compiler</a:t>
            </a:r>
            <a:r>
              <a:rPr lang="en-US" baseline="0" dirty="0" smtClean="0"/>
              <a:t> has three parts that roughly correspond to the front, middle and back ends.</a:t>
            </a:r>
          </a:p>
          <a:p>
            <a:endParaRPr lang="en-US" baseline="0" dirty="0" smtClean="0"/>
          </a:p>
          <a:p>
            <a:r>
              <a:rPr lang="en-US" baseline="0" dirty="0" smtClean="0"/>
              <a:t>The frontend maintains the same sequential code illusion that is presented to the programmer and converts it into a progressively more canonical form.</a:t>
            </a:r>
          </a:p>
          <a:p>
            <a:endParaRPr lang="en-US" baseline="0" dirty="0" smtClean="0"/>
          </a:p>
          <a:p>
            <a:r>
              <a:rPr lang="en-US" baseline="0" dirty="0" smtClean="0"/>
              <a:t>The mid end carries out the important conceptual step of going from sequential to parallel code. It turns sequential code into a pipelined implementation while handling state.</a:t>
            </a:r>
          </a:p>
          <a:p>
            <a:endParaRPr lang="en-US" baseline="0" dirty="0" smtClean="0"/>
          </a:p>
          <a:p>
            <a:r>
              <a:rPr lang="en-US" baseline="0" dirty="0" smtClean="0"/>
              <a:t>The back end is where the rubber meets the road. Here, we check whether the pipelined implementation can actually be mapped to circuits provided by the hardware.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73</a:t>
            </a:fld>
            <a:endParaRPr lang="en-US"/>
          </a:p>
        </p:txBody>
      </p:sp>
    </p:spTree>
    <p:extLst>
      <p:ext uri="{BB962C8B-B14F-4D97-AF65-F5344CB8AC3E}">
        <p14:creationId xmlns:p14="http://schemas.microsoft.com/office/powerpoint/2010/main" val="1358914101"/>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Next, we pair up reads and writes to state variables to capture the notion</a:t>
            </a:r>
          </a:p>
          <a:p>
            <a:r>
              <a:rPr lang="en-US" baseline="0" dirty="0" smtClean="0"/>
              <a:t>that state variables remain local to a specific stage in the pipeline. If not,</a:t>
            </a:r>
          </a:p>
          <a:p>
            <a:r>
              <a:rPr lang="en-US" baseline="0" dirty="0" smtClean="0"/>
              <a:t>we would have to read from one stage and write from another requiring</a:t>
            </a:r>
          </a:p>
          <a:p>
            <a:r>
              <a:rPr lang="en-US" baseline="0" dirty="0" smtClean="0"/>
              <a:t>us to route longer wires on the chip.</a:t>
            </a:r>
          </a:p>
        </p:txBody>
      </p:sp>
      <p:sp>
        <p:nvSpPr>
          <p:cNvPr id="4" name="Slide Number Placeholder 3"/>
          <p:cNvSpPr>
            <a:spLocks noGrp="1"/>
          </p:cNvSpPr>
          <p:nvPr>
            <p:ph type="sldNum" sz="quarter" idx="10"/>
          </p:nvPr>
        </p:nvSpPr>
        <p:spPr/>
        <p:txBody>
          <a:bodyPr/>
          <a:lstStyle/>
          <a:p>
            <a:fld id="{6C7315F8-E931-49D1-A989-C1759F952B9E}" type="slidenum">
              <a:rPr lang="en-US" smtClean="0"/>
              <a:t>74</a:t>
            </a:fld>
            <a:endParaRPr lang="en-US"/>
          </a:p>
        </p:txBody>
      </p:sp>
    </p:spTree>
    <p:extLst>
      <p:ext uri="{BB962C8B-B14F-4D97-AF65-F5344CB8AC3E}">
        <p14:creationId xmlns:p14="http://schemas.microsoft.com/office/powerpoint/2010/main" val="152175282"/>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 we look for </a:t>
            </a:r>
            <a:r>
              <a:rPr lang="en-US" dirty="0" err="1" smtClean="0"/>
              <a:t>stongly</a:t>
            </a:r>
            <a:r>
              <a:rPr lang="en-US" dirty="0" smtClean="0"/>
              <a:t> connected components in this graph,</a:t>
            </a:r>
          </a:p>
          <a:p>
            <a:r>
              <a:rPr lang="en-US" baseline="0" dirty="0" smtClean="0"/>
              <a:t>and condense them into what we call </a:t>
            </a:r>
            <a:r>
              <a:rPr lang="en-US" baseline="0" dirty="0" err="1" smtClean="0"/>
              <a:t>codelets</a:t>
            </a:r>
            <a:r>
              <a:rPr lang="en-US" baseline="0" dirty="0" smtClean="0"/>
              <a:t>. These capture the essence of</a:t>
            </a:r>
          </a:p>
          <a:p>
            <a:r>
              <a:rPr lang="en-US" baseline="0" dirty="0" smtClean="0"/>
              <a:t>what operations need to be run atomically for the entire transaction to execute atomically.</a:t>
            </a:r>
          </a:p>
          <a:p>
            <a:endParaRPr lang="en-US" baseline="0" dirty="0" smtClean="0"/>
          </a:p>
          <a:p>
            <a:r>
              <a:rPr lang="en-US" baseline="0" dirty="0" smtClean="0"/>
              <a:t>  Now that we have eliminated circles in the graph, we can schedule the resulting</a:t>
            </a:r>
          </a:p>
          <a:p>
            <a:r>
              <a:rPr lang="en-US" baseline="0" dirty="0" smtClean="0"/>
              <a:t>acyclic graph. This is a straightforward process known as critical</a:t>
            </a:r>
          </a:p>
          <a:p>
            <a:r>
              <a:rPr lang="en-US" baseline="0" dirty="0" smtClean="0"/>
              <a:t>path scheduling where we put each node in the earliest pipeline</a:t>
            </a:r>
          </a:p>
          <a:p>
            <a:r>
              <a:rPr lang="en-US" baseline="0" dirty="0" smtClean="0"/>
              <a:t>stage following all its predecessors.</a:t>
            </a:r>
          </a:p>
        </p:txBody>
      </p:sp>
      <p:sp>
        <p:nvSpPr>
          <p:cNvPr id="4" name="Slide Number Placeholder 3"/>
          <p:cNvSpPr>
            <a:spLocks noGrp="1"/>
          </p:cNvSpPr>
          <p:nvPr>
            <p:ph type="sldNum" sz="quarter" idx="10"/>
          </p:nvPr>
        </p:nvSpPr>
        <p:spPr/>
        <p:txBody>
          <a:bodyPr/>
          <a:lstStyle/>
          <a:p>
            <a:fld id="{6C7315F8-E931-49D1-A989-C1759F952B9E}" type="slidenum">
              <a:rPr lang="en-US" smtClean="0"/>
              <a:t>75</a:t>
            </a:fld>
            <a:endParaRPr lang="en-US"/>
          </a:p>
        </p:txBody>
      </p:sp>
    </p:spTree>
    <p:extLst>
      <p:ext uri="{BB962C8B-B14F-4D97-AF65-F5344CB8AC3E}">
        <p14:creationId xmlns:p14="http://schemas.microsoft.com/office/powerpoint/2010/main" val="1132755771"/>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a:t>
            </a:r>
            <a:r>
              <a:rPr lang="en-US" baseline="0" dirty="0" smtClean="0"/>
              <a:t> we add read after write dependencies, where we draw an arrow from the</a:t>
            </a:r>
          </a:p>
          <a:p>
            <a:r>
              <a:rPr lang="en-US" baseline="0" dirty="0" smtClean="0"/>
              <a:t>node that writes a value to the node which reads that value.</a:t>
            </a:r>
          </a:p>
          <a:p>
            <a:endParaRPr lang="en-US" baseline="0" dirty="0" smtClean="0"/>
          </a:p>
          <a:p>
            <a:r>
              <a:rPr lang="en-US" baseline="0" dirty="0" smtClean="0"/>
              <a:t>This is ALL we need to do to handle dependencies in our case because there are</a:t>
            </a:r>
          </a:p>
          <a:p>
            <a:r>
              <a:rPr lang="en-US" baseline="0" dirty="0" smtClean="0"/>
              <a:t>no other </a:t>
            </a:r>
            <a:r>
              <a:rPr lang="en-US" baseline="0" dirty="0" err="1" smtClean="0"/>
              <a:t>waw</a:t>
            </a:r>
            <a:r>
              <a:rPr lang="en-US" baseline="0" dirty="0" smtClean="0"/>
              <a:t> or war dependencies after SSA.</a:t>
            </a:r>
          </a:p>
        </p:txBody>
      </p:sp>
      <p:sp>
        <p:nvSpPr>
          <p:cNvPr id="4" name="Slide Number Placeholder 3"/>
          <p:cNvSpPr>
            <a:spLocks noGrp="1"/>
          </p:cNvSpPr>
          <p:nvPr>
            <p:ph type="sldNum" sz="quarter" idx="10"/>
          </p:nvPr>
        </p:nvSpPr>
        <p:spPr/>
        <p:txBody>
          <a:bodyPr/>
          <a:lstStyle/>
          <a:p>
            <a:fld id="{6C7315F8-E931-49D1-A989-C1759F952B9E}" type="slidenum">
              <a:rPr lang="en-US" smtClean="0"/>
              <a:t>76</a:t>
            </a:fld>
            <a:endParaRPr lang="en-US"/>
          </a:p>
        </p:txBody>
      </p:sp>
    </p:spTree>
    <p:extLst>
      <p:ext uri="{BB962C8B-B14F-4D97-AF65-F5344CB8AC3E}">
        <p14:creationId xmlns:p14="http://schemas.microsoft.com/office/powerpoint/2010/main" val="34802279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My work looks at whether we can have the best of both worlds, the programmability that has so far been restricted to software routers and the performance that has so far been restricted to fixed-function hardware routers. Put differently, instead of specific features can we p</a:t>
            </a:r>
            <a:r>
              <a:rPr lang="en-US" dirty="0" smtClean="0"/>
              <a:t>rovide high-speed</a:t>
            </a:r>
            <a:r>
              <a:rPr lang="en-US" baseline="0" dirty="0" smtClean="0"/>
              <a:t> reusable </a:t>
            </a:r>
            <a:r>
              <a:rPr lang="en-US" dirty="0" smtClean="0"/>
              <a:t>primitives in the router’s hardware</a:t>
            </a:r>
            <a:r>
              <a:rPr lang="en-US" baseline="0" dirty="0" smtClean="0"/>
              <a:t> and </a:t>
            </a:r>
            <a:r>
              <a:rPr lang="en-US" dirty="0" smtClean="0"/>
              <a:t>program features in software?</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The world I am imagining is something like this. You write an algorithm in a high-level language that tells you what processing to do for each packet. You feed this to a compiler, which then appropriately configures router primitives on a high-speed router like say a box that you buy from Broadcom or Cisco. If you change your mind about the algorithm, you write a new one and then run it through the compiler again.</a:t>
            </a:r>
          </a:p>
        </p:txBody>
      </p:sp>
      <p:sp>
        <p:nvSpPr>
          <p:cNvPr id="4" name="Slide Number Placeholder 3"/>
          <p:cNvSpPr>
            <a:spLocks noGrp="1"/>
          </p:cNvSpPr>
          <p:nvPr>
            <p:ph type="sldNum" sz="quarter" idx="10"/>
          </p:nvPr>
        </p:nvSpPr>
        <p:spPr/>
        <p:txBody>
          <a:bodyPr/>
          <a:lstStyle/>
          <a:p>
            <a:fld id="{6C7315F8-E931-49D1-A989-C1759F952B9E}" type="slidenum">
              <a:rPr lang="en-US" smtClean="0"/>
              <a:t>7</a:t>
            </a:fld>
            <a:endParaRPr lang="en-US"/>
          </a:p>
        </p:txBody>
      </p:sp>
    </p:spTree>
    <p:extLst>
      <p:ext uri="{BB962C8B-B14F-4D97-AF65-F5344CB8AC3E}">
        <p14:creationId xmlns:p14="http://schemas.microsoft.com/office/powerpoint/2010/main" val="1904719346"/>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TODO: Per Ravi, </a:t>
            </a:r>
            <a:r>
              <a:rPr lang="en-US" dirty="0" err="1" smtClean="0"/>
              <a:t>Hongzi</a:t>
            </a:r>
            <a:r>
              <a:rPr lang="en-US" dirty="0" smtClean="0"/>
              <a:t>, consider switching to a simpler example like sampled</a:t>
            </a:r>
            <a:r>
              <a:rPr lang="en-US" baseline="0" dirty="0" smtClean="0"/>
              <a:t> </a:t>
            </a:r>
            <a:r>
              <a:rPr lang="en-US" baseline="0" dirty="0" err="1" smtClean="0"/>
              <a:t>netflow</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 give you a flavor</a:t>
            </a:r>
            <a:r>
              <a:rPr lang="en-US" baseline="0" dirty="0" smtClean="0"/>
              <a:t> for programming using packet transactions, we look at programming</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flowlet</a:t>
            </a:r>
            <a:r>
              <a:rPr lang="en-US" baseline="0" dirty="0" smtClean="0"/>
              <a:t> switching, a data-plane load-balancing algorithm.</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 To write imperative code for each packet transaction, we use a language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called Domino with  a syntax resembling C. On the right, we contrast it against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writing code in P4.</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let me first describe </a:t>
            </a:r>
            <a:r>
              <a:rPr lang="en-US" baseline="0" dirty="0" err="1" smtClean="0"/>
              <a:t>flowlet</a:t>
            </a:r>
            <a:r>
              <a:rPr lang="en-US" baseline="0" dirty="0" smtClean="0"/>
              <a:t> switching. Its logic is shown here.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idea in </a:t>
            </a:r>
            <a:r>
              <a:rPr lang="en-US" baseline="0" dirty="0" err="1" smtClean="0"/>
              <a:t>flowlet</a:t>
            </a:r>
            <a:r>
              <a:rPr lang="en-US" baseline="0" dirty="0" smtClean="0"/>
              <a:t> switching is to load balance groups of packets separated by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 long gap in time across different paths to carry out more fine-grained traffic</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splitting relative to standard ECMP.</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logic in is straightforward. You start off by populating a new</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hop variable in each packet using some dynamic quantity such as the packet’s arrival time.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Then, you check if the </a:t>
            </a:r>
            <a:r>
              <a:rPr lang="en-US" baseline="0" dirty="0" err="1" smtClean="0"/>
              <a:t>intepacket</a:t>
            </a:r>
            <a:r>
              <a:rPr lang="en-US" baseline="0" dirty="0" smtClean="0"/>
              <a:t> gap between this packet and its previous one is sufficiently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large and update a state variable called </a:t>
            </a:r>
            <a:r>
              <a:rPr lang="en-US" baseline="0" dirty="0" err="1" smtClean="0"/>
              <a:t>saved_hop</a:t>
            </a:r>
            <a:r>
              <a:rPr lang="en-US" baseline="0" dirty="0" smtClean="0"/>
              <a:t> if so.</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Then, you simply update the last time and set the next hop to the saved hop (which is either</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new value or the old one).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if you were to explain </a:t>
            </a:r>
            <a:r>
              <a:rPr lang="en-US" baseline="0" dirty="0" err="1" smtClean="0"/>
              <a:t>flowlet</a:t>
            </a:r>
            <a:r>
              <a:rPr lang="en-US" baseline="0" dirty="0" smtClean="0"/>
              <a:t> switching to someone else, like I just did, it’s natural to express its logic</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as a block of imperative code and programming in packet transactions lets you do exactly that.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logic itself becomes the body of a function. This function </a:t>
            </a:r>
            <a:r>
              <a:rPr lang="en-US" baseline="0" dirty="0" err="1" smtClean="0"/>
              <a:t>flowlet</a:t>
            </a:r>
            <a:r>
              <a:rPr lang="en-US" baseline="0" dirty="0" smtClean="0"/>
              <a:t> is a packet transaction, which conceptually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Executes atomically on each packet. The rest of the Domino program declares state variables as global</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variables, packets as structures, and lets you use the rest of C including the macro preprocessor.</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that’s how you express </a:t>
            </a:r>
            <a:r>
              <a:rPr lang="en-US" baseline="0" dirty="0" err="1" smtClean="0"/>
              <a:t>flowlet</a:t>
            </a:r>
            <a:r>
              <a:rPr lang="en-US" baseline="0" dirty="0" smtClean="0"/>
              <a:t> switching in Domino. When you compile this code it generates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 pipelined implementation in P4 as shown here. This is how you would program the switch today.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rest of this talk will describe how its relatively straightforward to build a compiler that achieves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this transformation if you exploit characteristics of the underlying domain of line-rate switches.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77</a:t>
            </a:fld>
            <a:endParaRPr lang="en-US"/>
          </a:p>
        </p:txBody>
      </p:sp>
    </p:spTree>
    <p:extLst>
      <p:ext uri="{BB962C8B-B14F-4D97-AF65-F5344CB8AC3E}">
        <p14:creationId xmlns:p14="http://schemas.microsoft.com/office/powerpoint/2010/main" val="513542441"/>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Cisco Catalyst:</a:t>
            </a:r>
            <a:r>
              <a:rPr lang="en-US" baseline="0" dirty="0" smtClean="0"/>
              <a:t> http://www.cisco.com/c/dam/en/us/products/collateral/switches/catalyst-6807-xl-switch/white_paper_c11-728264.doc/_jcr_content/renditions/white_paper_c11-728264_1.jpg</a:t>
            </a:r>
          </a:p>
          <a:p>
            <a:endParaRPr lang="en-US" dirty="0" smtClean="0"/>
          </a:p>
          <a:p>
            <a:r>
              <a:rPr lang="en-US" dirty="0" smtClean="0"/>
              <a:t>Intel IXP 2400: http://www.intel.com/design/network/papers/ixp2400.pdf: 4 </a:t>
            </a:r>
            <a:r>
              <a:rPr lang="en-US" dirty="0" err="1" smtClean="0"/>
              <a:t>Gbit</a:t>
            </a:r>
            <a:r>
              <a:rPr lang="en-US" dirty="0" smtClean="0"/>
              <a:t>/s (copyright 2002)</a:t>
            </a:r>
          </a:p>
          <a:p>
            <a:endParaRPr lang="en-US" dirty="0" smtClean="0"/>
          </a:p>
          <a:p>
            <a:r>
              <a:rPr lang="en-US" dirty="0" smtClean="0"/>
              <a:t>Broadcom 5670</a:t>
            </a:r>
            <a:r>
              <a:rPr lang="en-US" baseline="0" dirty="0" smtClean="0"/>
              <a:t> (2004):</a:t>
            </a:r>
            <a:r>
              <a:rPr lang="en-US" dirty="0" smtClean="0"/>
              <a:t> 80 </a:t>
            </a:r>
            <a:r>
              <a:rPr lang="en-US" dirty="0" err="1" smtClean="0"/>
              <a:t>Gbit</a:t>
            </a:r>
            <a:r>
              <a:rPr lang="en-US" dirty="0" smtClean="0"/>
              <a:t>/s (8 ports of 10 G) (https://www.broadcom.com/collateral/pb/5670-PB05-R.pdf,</a:t>
            </a:r>
            <a:r>
              <a:rPr lang="en-US" baseline="0" dirty="0" smtClean="0"/>
              <a:t> 2004)</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Broadcom Scorpion (2007) (24 * 10 G from DCTCP paper,</a:t>
            </a:r>
            <a:r>
              <a:rPr lang="en-US" baseline="0" dirty="0" smtClean="0"/>
              <a:t> and http://www.enterprisetech.com/2014/09/24/broadcom-fights-ethernet-rivals-tomahawk-chips/ suggests 2007)</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r>
              <a:rPr lang="en-US" baseline="0" dirty="0" smtClean="0"/>
              <a:t>Trident (2010): 64 * 10 G = 640 G</a:t>
            </a:r>
          </a:p>
          <a:p>
            <a:endParaRPr lang="en-US" baseline="0" dirty="0" smtClean="0"/>
          </a:p>
          <a:p>
            <a:r>
              <a:rPr lang="en-US" baseline="0" dirty="0" smtClean="0"/>
              <a:t>Trident II (2012): 100 * 10 G = 1 </a:t>
            </a:r>
            <a:r>
              <a:rPr lang="en-US" baseline="0" dirty="0" err="1" smtClean="0"/>
              <a:t>Tbit</a:t>
            </a:r>
            <a:r>
              <a:rPr lang="en-US" baseline="0" dirty="0" smtClean="0"/>
              <a:t>/s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BCM</a:t>
            </a:r>
            <a:r>
              <a:rPr lang="en-US" baseline="0" dirty="0" smtClean="0"/>
              <a:t> Tomahawk (2014): 3.2 </a:t>
            </a:r>
            <a:r>
              <a:rPr lang="en-US" baseline="0" dirty="0" err="1" smtClean="0"/>
              <a:t>Tbit</a:t>
            </a:r>
            <a:r>
              <a:rPr lang="en-US" baseline="0" dirty="0" smtClean="0"/>
              <a:t>/s</a:t>
            </a: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Trident and </a:t>
            </a:r>
            <a:r>
              <a:rPr lang="en-US" baseline="0" dirty="0" err="1" smtClean="0"/>
              <a:t>Tomhawk</a:t>
            </a:r>
            <a:r>
              <a:rPr lang="en-US" baseline="0" dirty="0" smtClean="0"/>
              <a:t> numbers taken from the pages below.</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https://www.broadcom.com/products/Switching/Data-Center/BCM56860</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https://www.broadcom.com/products/Switching/Data-Center/BCM56860</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TODO: Turn this into a graph.</a:t>
            </a:r>
          </a:p>
        </p:txBody>
      </p:sp>
      <p:sp>
        <p:nvSpPr>
          <p:cNvPr id="4" name="Slide Number Placeholder 3"/>
          <p:cNvSpPr>
            <a:spLocks noGrp="1"/>
          </p:cNvSpPr>
          <p:nvPr>
            <p:ph type="sldNum" sz="quarter" idx="10"/>
          </p:nvPr>
        </p:nvSpPr>
        <p:spPr/>
        <p:txBody>
          <a:bodyPr/>
          <a:lstStyle/>
          <a:p>
            <a:fld id="{16B09458-7AEF-4AD3-A567-0F11380064BE}" type="slidenum">
              <a:rPr lang="en-US" smtClean="0"/>
              <a:t>78</a:t>
            </a:fld>
            <a:endParaRPr lang="en-US"/>
          </a:p>
        </p:txBody>
      </p:sp>
    </p:spTree>
    <p:extLst>
      <p:ext uri="{BB962C8B-B14F-4D97-AF65-F5344CB8AC3E}">
        <p14:creationId xmlns:p14="http://schemas.microsoft.com/office/powerpoint/2010/main" val="2978615444"/>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People have recognized this need at least since the late 90s and quite a few software switch platforms have been developed where you take an existing programming substrate and repurpose it for networking.</a:t>
            </a:r>
          </a:p>
          <a:p>
            <a:endParaRPr lang="en-US" baseline="0" dirty="0" smtClean="0"/>
          </a:p>
          <a:p>
            <a:r>
              <a:rPr lang="en-US" baseline="0" dirty="0" smtClean="0"/>
              <a:t>Now, here’s a line graph showing how the performance of these software switches has scaled with time, and we can see that it’s improved about 1000 fold since 2000, which is quite impressive.</a:t>
            </a:r>
          </a:p>
          <a:p>
            <a:endParaRPr lang="en-US" baseline="0" dirty="0" smtClean="0"/>
          </a:p>
          <a:p>
            <a:r>
              <a:rPr lang="en-US" baseline="0" dirty="0" smtClean="0"/>
              <a:t>But, at the same time, if you look at the highest end switches (or what I call line-rate switches, because they run at the highest speed that the cable or line can support), they have always been between 10 and 100 times faster than these software platforms. That’s because they have been specialized from the ground up to support just routing. As a result, these programmable platforms never really gained much adoption because they were always slower than the fastest switches.</a:t>
            </a:r>
          </a:p>
          <a:p>
            <a:endParaRPr lang="en-US" baseline="0" dirty="0" smtClean="0"/>
          </a:p>
          <a:p>
            <a:r>
              <a:rPr lang="en-US" baseline="0" dirty="0" smtClean="0"/>
              <a:t>So, the takeaway, historically is that programmability has cost us 10—100x in performance. And my research looks at designing programmable switch platforms without any performance penalty.</a:t>
            </a:r>
          </a:p>
        </p:txBody>
      </p:sp>
      <p:sp>
        <p:nvSpPr>
          <p:cNvPr id="4" name="Slide Number Placeholder 3"/>
          <p:cNvSpPr>
            <a:spLocks noGrp="1"/>
          </p:cNvSpPr>
          <p:nvPr>
            <p:ph type="sldNum" sz="quarter" idx="10"/>
          </p:nvPr>
        </p:nvSpPr>
        <p:spPr/>
        <p:txBody>
          <a:bodyPr/>
          <a:lstStyle/>
          <a:p>
            <a:fld id="{16B09458-7AEF-4AD3-A567-0F11380064BE}" type="slidenum">
              <a:rPr lang="en-US" smtClean="0"/>
              <a:t>79</a:t>
            </a:fld>
            <a:endParaRPr lang="en-US"/>
          </a:p>
        </p:txBody>
      </p:sp>
    </p:spTree>
    <p:extLst>
      <p:ext uri="{BB962C8B-B14F-4D97-AF65-F5344CB8AC3E}">
        <p14:creationId xmlns:p14="http://schemas.microsoft.com/office/powerpoint/2010/main" val="2616776407"/>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80</a:t>
            </a:fld>
            <a:endParaRPr lang="en-US"/>
          </a:p>
        </p:txBody>
      </p:sp>
    </p:spTree>
    <p:extLst>
      <p:ext uri="{BB962C8B-B14F-4D97-AF65-F5344CB8AC3E}">
        <p14:creationId xmlns:p14="http://schemas.microsoft.com/office/powerpoint/2010/main" val="3952918369"/>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Important segue way here: Let’s talk about why a</a:t>
            </a:r>
            <a:r>
              <a:rPr lang="en-US" baseline="0" dirty="0" smtClean="0"/>
              <a:t> pipeline is the right hardware architecture for a switch by arguing for it from first principles.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82</a:t>
            </a:fld>
            <a:endParaRPr lang="en-US"/>
          </a:p>
        </p:txBody>
      </p:sp>
    </p:spTree>
    <p:extLst>
      <p:ext uri="{BB962C8B-B14F-4D97-AF65-F5344CB8AC3E}">
        <p14:creationId xmlns:p14="http://schemas.microsoft.com/office/powerpoint/2010/main" val="474819926"/>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83</a:t>
            </a:fld>
            <a:endParaRPr lang="en-US"/>
          </a:p>
        </p:txBody>
      </p:sp>
    </p:spTree>
    <p:extLst>
      <p:ext uri="{BB962C8B-B14F-4D97-AF65-F5344CB8AC3E}">
        <p14:creationId xmlns:p14="http://schemas.microsoft.com/office/powerpoint/2010/main" val="1787440560"/>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84</a:t>
            </a:fld>
            <a:endParaRPr lang="en-US"/>
          </a:p>
        </p:txBody>
      </p:sp>
    </p:spTree>
    <p:extLst>
      <p:ext uri="{BB962C8B-B14F-4D97-AF65-F5344CB8AC3E}">
        <p14:creationId xmlns:p14="http://schemas.microsoft.com/office/powerpoint/2010/main" val="1502771321"/>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85</a:t>
            </a:fld>
            <a:endParaRPr lang="en-US"/>
          </a:p>
        </p:txBody>
      </p:sp>
    </p:spTree>
    <p:extLst>
      <p:ext uri="{BB962C8B-B14F-4D97-AF65-F5344CB8AC3E}">
        <p14:creationId xmlns:p14="http://schemas.microsoft.com/office/powerpoint/2010/main" val="1394412824"/>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Net result is a reduction</a:t>
            </a:r>
            <a:r>
              <a:rPr lang="en-US" baseline="0" dirty="0" smtClean="0"/>
              <a:t> in die area.</a:t>
            </a:r>
            <a:endParaRPr lang="en-US" dirty="0" smtClean="0"/>
          </a:p>
          <a:p>
            <a:endParaRPr lang="en-US" dirty="0" smtClean="0"/>
          </a:p>
          <a:p>
            <a:r>
              <a:rPr lang="en-US" dirty="0" smtClean="0"/>
              <a:t>TODO: Make sure to</a:t>
            </a:r>
            <a:r>
              <a:rPr lang="en-US" baseline="0" dirty="0" smtClean="0"/>
              <a:t> mention that these are very, very restricted units and not general purpose processors.</a:t>
            </a:r>
          </a:p>
          <a:p>
            <a:r>
              <a:rPr lang="en-US" baseline="0" dirty="0" smtClean="0"/>
              <a:t>The game is designing these atoms or primitives</a:t>
            </a:r>
          </a:p>
          <a:p>
            <a:endParaRPr lang="en-US" baseline="0" dirty="0" smtClean="0"/>
          </a:p>
          <a:p>
            <a:r>
              <a:rPr lang="en-US" baseline="0" dirty="0" smtClean="0"/>
              <a:t>TODO: Rambling a bit too much here.</a:t>
            </a:r>
          </a:p>
        </p:txBody>
      </p:sp>
      <p:sp>
        <p:nvSpPr>
          <p:cNvPr id="4" name="Slide Number Placeholder 3"/>
          <p:cNvSpPr>
            <a:spLocks noGrp="1"/>
          </p:cNvSpPr>
          <p:nvPr>
            <p:ph type="sldNum" sz="quarter" idx="10"/>
          </p:nvPr>
        </p:nvSpPr>
        <p:spPr/>
        <p:txBody>
          <a:bodyPr/>
          <a:lstStyle/>
          <a:p>
            <a:fld id="{16B09458-7AEF-4AD3-A567-0F11380064BE}" type="slidenum">
              <a:rPr lang="en-US" smtClean="0"/>
              <a:t>86</a:t>
            </a:fld>
            <a:endParaRPr lang="en-US"/>
          </a:p>
        </p:txBody>
      </p:sp>
    </p:spTree>
    <p:extLst>
      <p:ext uri="{BB962C8B-B14F-4D97-AF65-F5344CB8AC3E}">
        <p14:creationId xmlns:p14="http://schemas.microsoft.com/office/powerpoint/2010/main" val="1347387410"/>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so now that I have</a:t>
            </a:r>
            <a:r>
              <a:rPr lang="en-US" baseline="0" dirty="0" smtClean="0"/>
              <a:t> shown you how to design these atoms, let’s look at what you can do with them. For this, we need some algorithms, and we picked a set spanning congestion control, measurement, load balancing, and AQM, and wrote them in Domino.</a:t>
            </a:r>
          </a:p>
          <a:p>
            <a:endParaRPr lang="en-US" baseline="0" dirty="0" smtClean="0"/>
          </a:p>
          <a:p>
            <a:r>
              <a:rPr lang="en-US" baseline="0" dirty="0" smtClean="0"/>
              <a:t>Their lines of code are listed here and they aren’t very different from the number of LOC you would have to write when programming a software switch with these algorithms. So that’s some measure of the abstraction being easy to use.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88</a:t>
            </a:fld>
            <a:endParaRPr lang="en-US"/>
          </a:p>
        </p:txBody>
      </p:sp>
    </p:spTree>
    <p:extLst>
      <p:ext uri="{BB962C8B-B14F-4D97-AF65-F5344CB8AC3E}">
        <p14:creationId xmlns:p14="http://schemas.microsoft.com/office/powerpoint/2010/main" val="20803978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IMPORTANT:   There’s one big difference between this machine and a processor pipeline. A processor can run any algorithm, but throughput inversely correlates with complexity. On a programmable router only algorithms that sustain one packet per clock cycle can run; all others are rejected. While this seems harsh, this obviates any need for performance profiling and is the model of routers that operators are used to.</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I’ll give a one-slide overview of the work before I dive into its specific technical contributions.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First, let’s consider an example of a streaming algorithm, which I’ll call the packet sampler. Say you want to sample the source IP address of every 10th packet going through a router. Here’s what the code looks like: I have highlighted router state in red. you count from 0 – 9 and then sample every 10</a:t>
            </a:r>
            <a:r>
              <a:rPr lang="en-US" sz="1200" baseline="30000" dirty="0" smtClean="0"/>
              <a:t>th</a:t>
            </a:r>
            <a:r>
              <a:rPr lang="en-US" sz="1200" baseline="0" dirty="0" smtClean="0"/>
              <a:t> packet, resetting the count to 0.</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First, we note that the packet sampler spends more than 1 clock cycle per packet, where each clock cycle is a ns. Let’s say each LOC was one instruction and took one cycle, that’s at least three cycles per packet regardless of which branch the code takes.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We want this algorithm to run at high speeds. What is this speed? A high-end router handles 1 packet every clock cycle regardless of what features you enable. We would like the same guarantee regardless of what algorithm you program into the router.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Now, when each packet takes multiple clock cycles, but we need to process a new packet every clock cycle, the standard technique is to use a pipeline. Fixed-function routers use a pipeline where each pipeline stage carries out a fixed function like tunneling, forwarding, etc. In the context of this pipeline, we introduce two new ideas.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First is the concept of an atom, which are high-speed hardware primitives that we can embed into the router pipeline’s stages in place of fixed functionality. Atoms modify headers and/or state, and execute atomically: any state updated by an atom is visible to the next packet arriving at that stage a clock cycle. All atoms in a router support 1 packet per cycle, unlike say x86 instructions that have variable throughput depending on instruction.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Second, we built a compiler to go from high-level descriptions of algorithms to atoms. This compiler serves two purposes. In the design phase, we use this compiler to extract atoms from algorithms in a way that the atoms allow not just those, but hopefully other algorithms to be programmed. Once the router has been designed, we use the compiler to check if a given atom pipeline can support a new algorithm.</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There’s one big difference between this machine and a processor pipeline. A processor can run any algorithm, but throughput inversely correlates with complexity. On a programmable router only algorithms that sustain one packet per clock cycle can run; all others are rejected. While this seems harsh, this obviates any need for performance profiling and is the model of routers that operators are used </a:t>
            </a:r>
            <a:r>
              <a:rPr lang="en-US" sz="1200" baseline="0" smtClean="0"/>
              <a:t>to.</a:t>
            </a:r>
            <a:endParaRPr lang="en-US" sz="1200"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8</a:t>
            </a:fld>
            <a:endParaRPr lang="en-US"/>
          </a:p>
        </p:txBody>
      </p:sp>
    </p:spTree>
    <p:extLst>
      <p:ext uri="{BB962C8B-B14F-4D97-AF65-F5344CB8AC3E}">
        <p14:creationId xmlns:p14="http://schemas.microsoft.com/office/powerpoint/2010/main" val="14386534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only place</a:t>
            </a:r>
            <a:r>
              <a:rPr lang="en-US" baseline="0" dirty="0" smtClean="0"/>
              <a:t> where buffering is required is the scheduler.</a:t>
            </a:r>
          </a:p>
          <a:p>
            <a:r>
              <a:rPr lang="en-US" baseline="0" dirty="0" smtClean="0"/>
              <a:t>TODO: Consider removing match/action here. </a:t>
            </a:r>
            <a:r>
              <a:rPr lang="en-US" baseline="0" smtClean="0"/>
              <a:t>A bit jargon heavy.</a:t>
            </a: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9</a:t>
            </a:fld>
            <a:endParaRPr lang="en-US"/>
          </a:p>
        </p:txBody>
      </p:sp>
    </p:spTree>
    <p:extLst>
      <p:ext uri="{BB962C8B-B14F-4D97-AF65-F5344CB8AC3E}">
        <p14:creationId xmlns:p14="http://schemas.microsoft.com/office/powerpoint/2010/main" val="8505440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2/27/17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860318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2/27/17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88029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2/27/17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490482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Gadugi" panose="020B0502040204020203"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latin typeface="Gadugi" panose="020B0502040204020203" pitchFamily="34" charset="0"/>
              </a:defRPr>
            </a:lvl1pPr>
            <a:lvl2pPr>
              <a:defRPr>
                <a:latin typeface="Gadugi" panose="020B0502040204020203" pitchFamily="34" charset="0"/>
              </a:defRPr>
            </a:lvl2pPr>
            <a:lvl3pPr>
              <a:defRPr>
                <a:latin typeface="Gadugi" panose="020B0502040204020203" pitchFamily="34" charset="0"/>
              </a:defRPr>
            </a:lvl3pPr>
            <a:lvl4pPr>
              <a:defRPr>
                <a:latin typeface="Gadugi" panose="020B0502040204020203" pitchFamily="34" charset="0"/>
              </a:defRPr>
            </a:lvl4pPr>
            <a:lvl5pPr>
              <a:defRPr>
                <a:latin typeface="Gadugi"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21F27DEF-D704-4509-8BF6-90F2BA4AB2EF}" type="datetimeFigureOut">
              <a:rPr lang="en-US" smtClean="0"/>
              <a:t>2/27/17</a:t>
            </a:fld>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3511078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atin typeface="Gadugi" panose="020B0502040204020203" pitchFamily="34"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Gadug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p>
            <a:fld id="{21F27DEF-D704-4509-8BF6-90F2BA4AB2EF}" type="datetimeFigureOut">
              <a:rPr lang="en-US" smtClean="0"/>
              <a:t>2/27/17</a:t>
            </a:fld>
            <a:endParaRPr lang="en-US" dirty="0"/>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4735079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1F27DEF-D704-4509-8BF6-90F2BA4AB2EF}" type="datetimeFigureOut">
              <a:rPr lang="en-US" smtClean="0"/>
              <a:t>2/27/17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68894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1F27DEF-D704-4509-8BF6-90F2BA4AB2EF}" type="datetimeFigureOut">
              <a:rPr lang="en-US" smtClean="0"/>
              <a:t>2/27/17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42291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1F27DEF-D704-4509-8BF6-90F2BA4AB2EF}" type="datetimeFigureOut">
              <a:rPr lang="en-US" smtClean="0"/>
              <a:t>2/27/17</a:t>
            </a:fld>
            <a:endParaRPr lang="en-US"/>
          </a:p>
        </p:txBody>
      </p:sp>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4187150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F27DEF-D704-4509-8BF6-90F2BA4AB2EF}" type="datetimeFigureOut">
              <a:rPr lang="en-US" smtClean="0"/>
              <a:t>2/27/17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13911065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2/27/17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3115946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2/27/17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309890175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F27DEF-D704-4509-8BF6-90F2BA4AB2EF}" type="datetimeFigureOut">
              <a:rPr lang="en-US" smtClean="0"/>
              <a:t>2/27/17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48022C-F4BC-4192-A392-BACAE19DF894}" type="slidenum">
              <a:rPr lang="en-US" smtClean="0"/>
              <a:t>‹#›</a:t>
            </a:fld>
            <a:endParaRPr lang="en-US"/>
          </a:p>
        </p:txBody>
      </p:sp>
    </p:spTree>
    <p:extLst>
      <p:ext uri="{BB962C8B-B14F-4D97-AF65-F5344CB8AC3E}">
        <p14:creationId xmlns:p14="http://schemas.microsoft.com/office/powerpoint/2010/main" val="25235095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4.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slideLayout" Target="../slideLayouts/slideLayout2.xml"/><Relationship Id="rId3"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slideLayout" Target="../slideLayouts/slideLayout2.xml"/><Relationship Id="rId3"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tags" Target="../tags/tag5.xml"/><Relationship Id="rId2" Type="http://schemas.openxmlformats.org/officeDocument/2006/relationships/slideLayout" Target="../slideLayouts/slideLayout2.xml"/><Relationship Id="rId3"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4" Type="http://schemas.openxmlformats.org/officeDocument/2006/relationships/image" Target="../media/image5.png"/><Relationship Id="rId1" Type="http://schemas.openxmlformats.org/officeDocument/2006/relationships/tags" Target="../tags/tag6.xml"/><Relationship Id="rId2"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tags" Target="../tags/tag7.xml"/><Relationship Id="rId2" Type="http://schemas.openxmlformats.org/officeDocument/2006/relationships/slideLayout" Target="../slideLayouts/slideLayout2.xml"/><Relationship Id="rId3"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tags" Target="../tags/tag8.xml"/><Relationship Id="rId2" Type="http://schemas.openxmlformats.org/officeDocument/2006/relationships/slideLayout" Target="../slideLayouts/slideLayout2.xml"/><Relationship Id="rId3"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tags" Target="../tags/tag9.xml"/><Relationship Id="rId2" Type="http://schemas.openxmlformats.org/officeDocument/2006/relationships/slideLayout" Target="../slideLayouts/slideLayout2.xml"/><Relationship Id="rId3"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tags" Target="../tags/tag10.xml"/><Relationship Id="rId2" Type="http://schemas.openxmlformats.org/officeDocument/2006/relationships/slideLayout" Target="../slideLayouts/slideLayout2.xml"/><Relationship Id="rId3"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tags" Target="../tags/tag11.xml"/><Relationship Id="rId2" Type="http://schemas.openxmlformats.org/officeDocument/2006/relationships/slideLayout" Target="../slideLayouts/slideLayout2.xml"/><Relationship Id="rId3"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tags" Target="../tags/tag12.xml"/><Relationship Id="rId2" Type="http://schemas.openxmlformats.org/officeDocument/2006/relationships/slideLayout" Target="../slideLayouts/slideLayout2.xml"/><Relationship Id="rId3"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tags" Target="../tags/tag13.xml"/><Relationship Id="rId2" Type="http://schemas.openxmlformats.org/officeDocument/2006/relationships/slideLayout" Target="../slideLayouts/slideLayout2.xml"/><Relationship Id="rId3"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tags" Target="../tags/tag14.xml"/><Relationship Id="rId2" Type="http://schemas.openxmlformats.org/officeDocument/2006/relationships/slideLayout" Target="../slideLayouts/slideLayout2.xml"/><Relationship Id="rId3"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7.xml"/></Relationships>
</file>

<file path=ppt/slides/_rels/slide49.xml.rels><?xml version="1.0" encoding="UTF-8" standalone="yes"?>
<Relationships xmlns="http://schemas.openxmlformats.org/package/2006/relationships"><Relationship Id="rId1" Type="http://schemas.openxmlformats.org/officeDocument/2006/relationships/tags" Target="../tags/tag15.xml"/><Relationship Id="rId2" Type="http://schemas.openxmlformats.org/officeDocument/2006/relationships/slideLayout" Target="../slideLayouts/slideLayout2.xml"/><Relationship Id="rId3" Type="http://schemas.openxmlformats.org/officeDocument/2006/relationships/notesSlide" Target="../notesSlides/notesSlide4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chart" Target="../charts/chart1.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49.xml"/><Relationship Id="rId4" Type="http://schemas.openxmlformats.org/officeDocument/2006/relationships/image" Target="../media/image2.png"/><Relationship Id="rId5" Type="http://schemas.openxmlformats.org/officeDocument/2006/relationships/image" Target="../media/image3.png"/><Relationship Id="rId1" Type="http://schemas.openxmlformats.org/officeDocument/2006/relationships/tags" Target="../tags/tag16.xml"/><Relationship Id="rId2"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tags" Target="../tags/tag17.xml"/><Relationship Id="rId2" Type="http://schemas.openxmlformats.org/officeDocument/2006/relationships/slideLayout" Target="../slideLayouts/slideLayout2.xml"/><Relationship Id="rId3" Type="http://schemas.openxmlformats.org/officeDocument/2006/relationships/notesSlide" Target="../notesSlides/notesSlide50.xml"/></Relationships>
</file>

<file path=ppt/slides/_rels/slide52.xml.rels><?xml version="1.0" encoding="UTF-8" standalone="yes"?>
<Relationships xmlns="http://schemas.openxmlformats.org/package/2006/relationships"><Relationship Id="rId1" Type="http://schemas.openxmlformats.org/officeDocument/2006/relationships/tags" Target="../tags/tag18.xml"/><Relationship Id="rId2" Type="http://schemas.openxmlformats.org/officeDocument/2006/relationships/slideLayout" Target="../slideLayouts/slideLayout2.xml"/><Relationship Id="rId3" Type="http://schemas.openxmlformats.org/officeDocument/2006/relationships/notesSlide" Target="../notesSlides/notesSlide51.xml"/></Relationships>
</file>

<file path=ppt/slides/_rels/slide53.xml.rels><?xml version="1.0" encoding="UTF-8" standalone="yes"?>
<Relationships xmlns="http://schemas.openxmlformats.org/package/2006/relationships"><Relationship Id="rId1" Type="http://schemas.openxmlformats.org/officeDocument/2006/relationships/tags" Target="../tags/tag19.xml"/><Relationship Id="rId2" Type="http://schemas.openxmlformats.org/officeDocument/2006/relationships/slideLayout" Target="../slideLayouts/slideLayout2.xml"/><Relationship Id="rId3" Type="http://schemas.openxmlformats.org/officeDocument/2006/relationships/notesSlide" Target="../notesSlides/notesSlide5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6.xml.rels><?xml version="1.0" encoding="UTF-8" standalone="yes"?>
<Relationships xmlns="http://schemas.openxmlformats.org/package/2006/relationships"><Relationship Id="rId1" Type="http://schemas.openxmlformats.org/officeDocument/2006/relationships/tags" Target="../tags/tag1.xml"/><Relationship Id="rId2" Type="http://schemas.openxmlformats.org/officeDocument/2006/relationships/slideLayout" Target="../slideLayouts/slideLayout2.xml"/><Relationship Id="rId3"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7.xml.rels><?xml version="1.0" encoding="UTF-8" standalone="yes"?>
<Relationships xmlns="http://schemas.openxmlformats.org/package/2006/relationships"><Relationship Id="rId1" Type="http://schemas.openxmlformats.org/officeDocument/2006/relationships/tags" Target="../tags/tag2.xml"/><Relationship Id="rId2" Type="http://schemas.openxmlformats.org/officeDocument/2006/relationships/slideLayout" Target="../slideLayouts/slideLayout2.xml"/><Relationship Id="rId3"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0.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 Id="rId3" Type="http://schemas.openxmlformats.org/officeDocument/2006/relationships/chart" Target="../charts/char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6.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8.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342900" y="411819"/>
            <a:ext cx="11506200" cy="2387600"/>
          </a:xfrm>
        </p:spPr>
        <p:txBody>
          <a:bodyPr>
            <a:normAutofit/>
          </a:bodyPr>
          <a:lstStyle/>
          <a:p>
            <a:r>
              <a:rPr lang="en-US" dirty="0" smtClean="0">
                <a:latin typeface="Gadugi" panose="020B0502040204020203" pitchFamily="34" charset="0"/>
              </a:rPr>
              <a:t>Making the fastest routers programmable</a:t>
            </a:r>
            <a:endParaRPr lang="en-US" dirty="0">
              <a:latin typeface="Gadugi" panose="020B0502040204020203" pitchFamily="34" charset="0"/>
            </a:endParaRPr>
          </a:p>
        </p:txBody>
      </p:sp>
      <p:sp>
        <p:nvSpPr>
          <p:cNvPr id="7" name="Subtitle 6"/>
          <p:cNvSpPr>
            <a:spLocks noGrp="1"/>
          </p:cNvSpPr>
          <p:nvPr>
            <p:ph type="subTitle" idx="1"/>
          </p:nvPr>
        </p:nvSpPr>
        <p:spPr/>
        <p:txBody>
          <a:bodyPr>
            <a:noAutofit/>
          </a:bodyPr>
          <a:lstStyle/>
          <a:p>
            <a:r>
              <a:rPr lang="en-US" sz="4000" b="1" dirty="0">
                <a:latin typeface="Gadugi" panose="020B0502040204020203" pitchFamily="34" charset="0"/>
              </a:rPr>
              <a:t>Anirudh </a:t>
            </a:r>
            <a:r>
              <a:rPr lang="en-US" sz="4000" b="1" dirty="0" err="1" smtClean="0">
                <a:latin typeface="Gadugi" panose="020B0502040204020203" pitchFamily="34" charset="0"/>
              </a:rPr>
              <a:t>Sivaraman</a:t>
            </a:r>
            <a:endParaRPr lang="en-US" sz="4000" dirty="0">
              <a:latin typeface="Gadugi" panose="020B0502040204020203" pitchFamily="34" charset="0"/>
            </a:endParaRPr>
          </a:p>
        </p:txBody>
      </p:sp>
      <p:sp>
        <p:nvSpPr>
          <p:cNvPr id="8" name="Rectangle 7"/>
          <p:cNvSpPr/>
          <p:nvPr/>
        </p:nvSpPr>
        <p:spPr>
          <a:xfrm>
            <a:off x="2738877" y="5269486"/>
            <a:ext cx="5962919" cy="553998"/>
          </a:xfrm>
          <a:prstGeom prst="rect">
            <a:avLst/>
          </a:prstGeom>
        </p:spPr>
        <p:txBody>
          <a:bodyPr wrap="square">
            <a:spAutoFit/>
          </a:bodyPr>
          <a:lstStyle/>
          <a:p>
            <a:endParaRPr lang="en-US" sz="3000" dirty="0">
              <a:latin typeface="Gadugi" panose="020B0502040204020203" pitchFamily="34" charset="0"/>
            </a:endParaRP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48175" y="4495800"/>
            <a:ext cx="3295650" cy="801507"/>
          </a:xfrm>
          <a:prstGeom prst="rect">
            <a:avLst/>
          </a:prstGeom>
        </p:spPr>
      </p:pic>
    </p:spTree>
    <p:extLst>
      <p:ext uri="{BB962C8B-B14F-4D97-AF65-F5344CB8AC3E}">
        <p14:creationId xmlns:p14="http://schemas.microsoft.com/office/powerpoint/2010/main" val="18205299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 programmable </a:t>
            </a:r>
            <a:r>
              <a:rPr lang="en-US" dirty="0" smtClean="0"/>
              <a:t>atom pipeline</a:t>
            </a:r>
            <a:endParaRPr lang="en-US" dirty="0"/>
          </a:p>
        </p:txBody>
      </p:sp>
      <p:sp>
        <p:nvSpPr>
          <p:cNvPr id="28" name="Rounded Rectangle 27"/>
          <p:cNvSpPr/>
          <p:nvPr/>
        </p:nvSpPr>
        <p:spPr>
          <a:xfrm>
            <a:off x="4305300" y="4267200"/>
            <a:ext cx="7772400" cy="12192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600" dirty="0" smtClean="0">
                <a:ea typeface="Gadugi" charset="0"/>
                <a:cs typeface="Gadugi" charset="0"/>
              </a:rPr>
              <a:t>Atom: local memory + action unit,</a:t>
            </a:r>
          </a:p>
          <a:p>
            <a:pPr algn="ctr"/>
            <a:r>
              <a:rPr lang="en-US" sz="3600" dirty="0">
                <a:ea typeface="Gadugi" charset="0"/>
                <a:cs typeface="Gadugi" charset="0"/>
              </a:rPr>
              <a:t>c</a:t>
            </a:r>
            <a:r>
              <a:rPr lang="en-US" sz="3600" dirty="0" smtClean="0">
                <a:ea typeface="Gadugi" charset="0"/>
                <a:cs typeface="Gadugi" charset="0"/>
              </a:rPr>
              <a:t>onstrained to handle 1 packet/cycle</a:t>
            </a:r>
          </a:p>
        </p:txBody>
      </p:sp>
      <p:cxnSp>
        <p:nvCxnSpPr>
          <p:cNvPr id="4" name="Straight Arrow Connector 3"/>
          <p:cNvCxnSpPr>
            <a:stCxn id="205" idx="3"/>
            <a:endCxn id="222" idx="1"/>
          </p:cNvCxnSpPr>
          <p:nvPr/>
        </p:nvCxnSpPr>
        <p:spPr>
          <a:xfrm>
            <a:off x="3924300" y="2609850"/>
            <a:ext cx="673100"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88" name="Picture 187"/>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10058400" y="1333500"/>
            <a:ext cx="2057400" cy="2552700"/>
          </a:xfrm>
          <a:prstGeom prst="rect">
            <a:avLst/>
          </a:prstGeom>
          <a:solidFill>
            <a:schemeClr val="accent1">
              <a:lumMod val="60000"/>
              <a:lumOff val="40000"/>
              <a:alpha val="60000"/>
            </a:schemeClr>
          </a:solidFill>
        </p:spPr>
      </p:pic>
      <p:sp>
        <p:nvSpPr>
          <p:cNvPr id="189" name="Oval 188"/>
          <p:cNvSpPr/>
          <p:nvPr/>
        </p:nvSpPr>
        <p:spPr>
          <a:xfrm>
            <a:off x="101346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90" name="TextBox 189"/>
          <p:cNvSpPr txBox="1"/>
          <p:nvPr/>
        </p:nvSpPr>
        <p:spPr>
          <a:xfrm>
            <a:off x="10172700" y="30618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191" name="Group 190"/>
          <p:cNvGrpSpPr/>
          <p:nvPr/>
        </p:nvGrpSpPr>
        <p:grpSpPr>
          <a:xfrm>
            <a:off x="11087099" y="3009902"/>
            <a:ext cx="1028700" cy="800098"/>
            <a:chOff x="2971796" y="3037118"/>
            <a:chExt cx="1356014" cy="800098"/>
          </a:xfrm>
        </p:grpSpPr>
        <p:sp>
          <p:nvSpPr>
            <p:cNvPr id="192" name="Trapezoid 191"/>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193" name="TextBox 192"/>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194" name="Rounded Rectangle 193"/>
          <p:cNvSpPr/>
          <p:nvPr/>
        </p:nvSpPr>
        <p:spPr>
          <a:xfrm>
            <a:off x="100965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95" name="Oval 194"/>
          <p:cNvSpPr/>
          <p:nvPr/>
        </p:nvSpPr>
        <p:spPr>
          <a:xfrm>
            <a:off x="10134600" y="14235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96" name="TextBox 195"/>
          <p:cNvSpPr txBox="1"/>
          <p:nvPr/>
        </p:nvSpPr>
        <p:spPr>
          <a:xfrm>
            <a:off x="10172700" y="14616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197" name="Group 196"/>
          <p:cNvGrpSpPr/>
          <p:nvPr/>
        </p:nvGrpSpPr>
        <p:grpSpPr>
          <a:xfrm>
            <a:off x="11087099" y="1409702"/>
            <a:ext cx="1028700" cy="800098"/>
            <a:chOff x="2971796" y="3037118"/>
            <a:chExt cx="1356014" cy="800098"/>
          </a:xfrm>
        </p:grpSpPr>
        <p:sp>
          <p:nvSpPr>
            <p:cNvPr id="198" name="Trapezoid 197"/>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199" name="TextBox 198"/>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00" name="Rounded Rectangle 199"/>
          <p:cNvSpPr/>
          <p:nvPr/>
        </p:nvSpPr>
        <p:spPr>
          <a:xfrm>
            <a:off x="100965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01" name="Oval 200"/>
          <p:cNvSpPr/>
          <p:nvPr/>
        </p:nvSpPr>
        <p:spPr>
          <a:xfrm>
            <a:off x="10896600" y="22479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Oval 201"/>
          <p:cNvSpPr/>
          <p:nvPr/>
        </p:nvSpPr>
        <p:spPr>
          <a:xfrm>
            <a:off x="10896600" y="25146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Oval 202"/>
          <p:cNvSpPr/>
          <p:nvPr/>
        </p:nvSpPr>
        <p:spPr>
          <a:xfrm>
            <a:off x="10896600" y="27813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 name="Picture 204"/>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1866900" y="1333500"/>
            <a:ext cx="2057400" cy="2552700"/>
          </a:xfrm>
          <a:prstGeom prst="rect">
            <a:avLst/>
          </a:prstGeom>
          <a:solidFill>
            <a:schemeClr val="accent1">
              <a:lumMod val="60000"/>
              <a:lumOff val="40000"/>
              <a:alpha val="60000"/>
            </a:schemeClr>
          </a:solidFill>
        </p:spPr>
      </p:pic>
      <p:sp>
        <p:nvSpPr>
          <p:cNvPr id="206" name="Oval 205"/>
          <p:cNvSpPr/>
          <p:nvPr/>
        </p:nvSpPr>
        <p:spPr>
          <a:xfrm>
            <a:off x="19431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07" name="TextBox 206"/>
          <p:cNvSpPr txBox="1"/>
          <p:nvPr/>
        </p:nvSpPr>
        <p:spPr>
          <a:xfrm>
            <a:off x="1981200" y="30618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08" name="Group 207"/>
          <p:cNvGrpSpPr/>
          <p:nvPr/>
        </p:nvGrpSpPr>
        <p:grpSpPr>
          <a:xfrm>
            <a:off x="2895599" y="3009902"/>
            <a:ext cx="1028700" cy="800098"/>
            <a:chOff x="2971796" y="3037118"/>
            <a:chExt cx="1356014" cy="800098"/>
          </a:xfrm>
        </p:grpSpPr>
        <p:sp>
          <p:nvSpPr>
            <p:cNvPr id="219" name="Trapezoid 218"/>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20" name="TextBox 219"/>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09" name="Rounded Rectangle 208"/>
          <p:cNvSpPr/>
          <p:nvPr/>
        </p:nvSpPr>
        <p:spPr>
          <a:xfrm>
            <a:off x="19050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10" name="Oval 209"/>
          <p:cNvSpPr/>
          <p:nvPr/>
        </p:nvSpPr>
        <p:spPr>
          <a:xfrm>
            <a:off x="1943100" y="14235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11" name="TextBox 210"/>
          <p:cNvSpPr txBox="1"/>
          <p:nvPr/>
        </p:nvSpPr>
        <p:spPr>
          <a:xfrm>
            <a:off x="1981200" y="14616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12" name="Group 211"/>
          <p:cNvGrpSpPr/>
          <p:nvPr/>
        </p:nvGrpSpPr>
        <p:grpSpPr>
          <a:xfrm>
            <a:off x="2895599" y="1409702"/>
            <a:ext cx="1028700" cy="800098"/>
            <a:chOff x="2971796" y="3037118"/>
            <a:chExt cx="1356014" cy="800098"/>
          </a:xfrm>
        </p:grpSpPr>
        <p:sp>
          <p:nvSpPr>
            <p:cNvPr id="217" name="Trapezoid 216"/>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18" name="TextBox 217"/>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13" name="Rounded Rectangle 212"/>
          <p:cNvSpPr/>
          <p:nvPr/>
        </p:nvSpPr>
        <p:spPr>
          <a:xfrm>
            <a:off x="19050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14" name="Oval 213"/>
          <p:cNvSpPr/>
          <p:nvPr/>
        </p:nvSpPr>
        <p:spPr>
          <a:xfrm>
            <a:off x="2705100" y="22479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Oval 214"/>
          <p:cNvSpPr/>
          <p:nvPr/>
        </p:nvSpPr>
        <p:spPr>
          <a:xfrm>
            <a:off x="2705100" y="25146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 name="Oval 215"/>
          <p:cNvSpPr/>
          <p:nvPr/>
        </p:nvSpPr>
        <p:spPr>
          <a:xfrm>
            <a:off x="2705100" y="27813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2" name="Picture 221"/>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4597400" y="1333500"/>
            <a:ext cx="2057400" cy="2552700"/>
          </a:xfrm>
          <a:prstGeom prst="rect">
            <a:avLst/>
          </a:prstGeom>
          <a:solidFill>
            <a:schemeClr val="accent1">
              <a:lumMod val="60000"/>
              <a:lumOff val="40000"/>
              <a:alpha val="60000"/>
            </a:schemeClr>
          </a:solidFill>
        </p:spPr>
      </p:pic>
      <p:sp>
        <p:nvSpPr>
          <p:cNvPr id="223" name="Oval 222"/>
          <p:cNvSpPr/>
          <p:nvPr/>
        </p:nvSpPr>
        <p:spPr>
          <a:xfrm>
            <a:off x="46736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24" name="TextBox 223"/>
          <p:cNvSpPr txBox="1"/>
          <p:nvPr/>
        </p:nvSpPr>
        <p:spPr>
          <a:xfrm>
            <a:off x="4711700" y="30618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25" name="Group 224"/>
          <p:cNvGrpSpPr/>
          <p:nvPr/>
        </p:nvGrpSpPr>
        <p:grpSpPr>
          <a:xfrm>
            <a:off x="5626099" y="3009902"/>
            <a:ext cx="1028700" cy="800098"/>
            <a:chOff x="2971796" y="3037118"/>
            <a:chExt cx="1356014" cy="800098"/>
          </a:xfrm>
        </p:grpSpPr>
        <p:sp>
          <p:nvSpPr>
            <p:cNvPr id="236" name="Trapezoid 235"/>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37" name="TextBox 236"/>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26" name="Rounded Rectangle 225"/>
          <p:cNvSpPr/>
          <p:nvPr/>
        </p:nvSpPr>
        <p:spPr>
          <a:xfrm>
            <a:off x="46355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27" name="Oval 226"/>
          <p:cNvSpPr/>
          <p:nvPr/>
        </p:nvSpPr>
        <p:spPr>
          <a:xfrm>
            <a:off x="4673600" y="1423512"/>
            <a:ext cx="1066800" cy="8001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28" name="TextBox 227"/>
          <p:cNvSpPr txBox="1"/>
          <p:nvPr/>
        </p:nvSpPr>
        <p:spPr>
          <a:xfrm>
            <a:off x="4711700" y="14616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29" name="Group 228"/>
          <p:cNvGrpSpPr/>
          <p:nvPr/>
        </p:nvGrpSpPr>
        <p:grpSpPr>
          <a:xfrm>
            <a:off x="5626099" y="1409702"/>
            <a:ext cx="1028700" cy="800098"/>
            <a:chOff x="2971796" y="3037118"/>
            <a:chExt cx="1356014" cy="800098"/>
          </a:xfrm>
        </p:grpSpPr>
        <p:sp>
          <p:nvSpPr>
            <p:cNvPr id="234" name="Trapezoid 233"/>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35" name="TextBox 234"/>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30" name="Rounded Rectangle 229"/>
          <p:cNvSpPr/>
          <p:nvPr/>
        </p:nvSpPr>
        <p:spPr>
          <a:xfrm>
            <a:off x="46355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31" name="Oval 230"/>
          <p:cNvSpPr/>
          <p:nvPr/>
        </p:nvSpPr>
        <p:spPr>
          <a:xfrm>
            <a:off x="5435600" y="22479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2" name="Oval 231"/>
          <p:cNvSpPr/>
          <p:nvPr/>
        </p:nvSpPr>
        <p:spPr>
          <a:xfrm>
            <a:off x="5435600" y="25146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3" name="Oval 232"/>
          <p:cNvSpPr/>
          <p:nvPr/>
        </p:nvSpPr>
        <p:spPr>
          <a:xfrm>
            <a:off x="5435600" y="27813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9" name="Picture 238"/>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7327900" y="1333500"/>
            <a:ext cx="2057400" cy="2552700"/>
          </a:xfrm>
          <a:prstGeom prst="rect">
            <a:avLst/>
          </a:prstGeom>
          <a:solidFill>
            <a:schemeClr val="accent1">
              <a:lumMod val="60000"/>
              <a:lumOff val="40000"/>
              <a:alpha val="60000"/>
            </a:schemeClr>
          </a:solidFill>
        </p:spPr>
      </p:pic>
      <p:sp>
        <p:nvSpPr>
          <p:cNvPr id="240" name="Oval 239"/>
          <p:cNvSpPr/>
          <p:nvPr/>
        </p:nvSpPr>
        <p:spPr>
          <a:xfrm>
            <a:off x="74041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41" name="TextBox 240"/>
          <p:cNvSpPr txBox="1"/>
          <p:nvPr/>
        </p:nvSpPr>
        <p:spPr>
          <a:xfrm>
            <a:off x="7442200" y="30618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42" name="Group 241"/>
          <p:cNvGrpSpPr/>
          <p:nvPr/>
        </p:nvGrpSpPr>
        <p:grpSpPr>
          <a:xfrm>
            <a:off x="8356599" y="3009902"/>
            <a:ext cx="1028700" cy="800098"/>
            <a:chOff x="2971796" y="3037118"/>
            <a:chExt cx="1356014" cy="800098"/>
          </a:xfrm>
        </p:grpSpPr>
        <p:sp>
          <p:nvSpPr>
            <p:cNvPr id="253" name="Trapezoid 252"/>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54" name="TextBox 253"/>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43" name="Rounded Rectangle 242"/>
          <p:cNvSpPr/>
          <p:nvPr/>
        </p:nvSpPr>
        <p:spPr>
          <a:xfrm>
            <a:off x="73660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44" name="Oval 243"/>
          <p:cNvSpPr/>
          <p:nvPr/>
        </p:nvSpPr>
        <p:spPr>
          <a:xfrm>
            <a:off x="7404100" y="14235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45" name="TextBox 244"/>
          <p:cNvSpPr txBox="1"/>
          <p:nvPr/>
        </p:nvSpPr>
        <p:spPr>
          <a:xfrm>
            <a:off x="7442200" y="14616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46" name="Group 245"/>
          <p:cNvGrpSpPr/>
          <p:nvPr/>
        </p:nvGrpSpPr>
        <p:grpSpPr>
          <a:xfrm>
            <a:off x="8356599" y="1409702"/>
            <a:ext cx="1028700" cy="800098"/>
            <a:chOff x="2971796" y="3037118"/>
            <a:chExt cx="1356014" cy="800098"/>
          </a:xfrm>
        </p:grpSpPr>
        <p:sp>
          <p:nvSpPr>
            <p:cNvPr id="251" name="Trapezoid 250"/>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52" name="TextBox 251"/>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47" name="Rounded Rectangle 246"/>
          <p:cNvSpPr/>
          <p:nvPr/>
        </p:nvSpPr>
        <p:spPr>
          <a:xfrm>
            <a:off x="73660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48" name="Oval 247"/>
          <p:cNvSpPr/>
          <p:nvPr/>
        </p:nvSpPr>
        <p:spPr>
          <a:xfrm>
            <a:off x="8166100" y="22479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9" name="Oval 248"/>
          <p:cNvSpPr/>
          <p:nvPr/>
        </p:nvSpPr>
        <p:spPr>
          <a:xfrm>
            <a:off x="8166100" y="25146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0" name="Oval 249"/>
          <p:cNvSpPr/>
          <p:nvPr/>
        </p:nvSpPr>
        <p:spPr>
          <a:xfrm>
            <a:off x="8166100" y="27813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5" name="Straight Arrow Connector 254"/>
          <p:cNvCxnSpPr>
            <a:stCxn id="222" idx="3"/>
            <a:endCxn id="239" idx="1"/>
          </p:cNvCxnSpPr>
          <p:nvPr/>
        </p:nvCxnSpPr>
        <p:spPr>
          <a:xfrm>
            <a:off x="6654800" y="2609850"/>
            <a:ext cx="673100"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6" name="Straight Arrow Connector 255"/>
          <p:cNvCxnSpPr>
            <a:stCxn id="239" idx="3"/>
            <a:endCxn id="188" idx="1"/>
          </p:cNvCxnSpPr>
          <p:nvPr/>
        </p:nvCxnSpPr>
        <p:spPr>
          <a:xfrm>
            <a:off x="9385300" y="2609850"/>
            <a:ext cx="673100"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9" name="TextBox 308"/>
          <p:cNvSpPr txBox="1"/>
          <p:nvPr/>
        </p:nvSpPr>
        <p:spPr>
          <a:xfrm>
            <a:off x="266700" y="2286000"/>
            <a:ext cx="853119" cy="0"/>
          </a:xfrm>
          <a:prstGeom prst="rect">
            <a:avLst/>
          </a:prstGeom>
          <a:noFill/>
        </p:spPr>
        <p:txBody>
          <a:bodyPr wrap="none" rtlCol="0">
            <a:spAutoFit/>
          </a:bodyPr>
          <a:lstStyle/>
          <a:p>
            <a:r>
              <a:rPr lang="en-US" dirty="0" smtClean="0"/>
              <a:t>Packet</a:t>
            </a:r>
            <a:endParaRPr lang="en-US" dirty="0"/>
          </a:p>
        </p:txBody>
      </p:sp>
      <p:cxnSp>
        <p:nvCxnSpPr>
          <p:cNvPr id="310" name="Straight Arrow Connector 309"/>
          <p:cNvCxnSpPr/>
          <p:nvPr/>
        </p:nvCxnSpPr>
        <p:spPr>
          <a:xfrm>
            <a:off x="1143000" y="2476500"/>
            <a:ext cx="647700" cy="795"/>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a:stCxn id="209" idx="1"/>
          </p:cNvCxnSpPr>
          <p:nvPr/>
        </p:nvCxnSpPr>
        <p:spPr>
          <a:xfrm flipH="1">
            <a:off x="1333500" y="3409950"/>
            <a:ext cx="571500" cy="108585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1" name="Straight Connector 310"/>
          <p:cNvCxnSpPr>
            <a:stCxn id="209" idx="3"/>
          </p:cNvCxnSpPr>
          <p:nvPr/>
        </p:nvCxnSpPr>
        <p:spPr>
          <a:xfrm>
            <a:off x="3886200" y="3409950"/>
            <a:ext cx="304800" cy="123825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a:stCxn id="220" idx="3"/>
          </p:cNvCxnSpPr>
          <p:nvPr/>
        </p:nvCxnSpPr>
        <p:spPr>
          <a:xfrm>
            <a:off x="3924299" y="3436370"/>
            <a:ext cx="800101" cy="79273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8" name="Rounded Rectangle 107"/>
          <p:cNvSpPr/>
          <p:nvPr/>
        </p:nvSpPr>
        <p:spPr>
          <a:xfrm>
            <a:off x="4991100" y="5638800"/>
            <a:ext cx="6286500" cy="11430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600" dirty="0" smtClean="0">
                <a:ea typeface="Gadugi" charset="0"/>
                <a:cs typeface="Gadugi" charset="0"/>
              </a:rPr>
              <a:t>Choice of atoms dictates the algorithms a router supports</a:t>
            </a:r>
          </a:p>
        </p:txBody>
      </p:sp>
      <p:sp>
        <p:nvSpPr>
          <p:cNvPr id="8" name="TextBox 7"/>
          <p:cNvSpPr txBox="1"/>
          <p:nvPr/>
        </p:nvSpPr>
        <p:spPr>
          <a:xfrm>
            <a:off x="-8965" y="4800600"/>
            <a:ext cx="990977" cy="1754326"/>
          </a:xfrm>
          <a:prstGeom prst="rect">
            <a:avLst/>
          </a:prstGeom>
          <a:noFill/>
        </p:spPr>
        <p:txBody>
          <a:bodyPr wrap="none" rtlCol="0">
            <a:spAutoFit/>
          </a:bodyPr>
          <a:lstStyle/>
          <a:p>
            <a:r>
              <a:rPr lang="en-US" dirty="0" smtClean="0"/>
              <a:t>1 cycle</a:t>
            </a:r>
          </a:p>
          <a:p>
            <a:r>
              <a:rPr lang="en-US" dirty="0" smtClean="0"/>
              <a:t>latency</a:t>
            </a:r>
          </a:p>
          <a:p>
            <a:r>
              <a:rPr lang="en-US" dirty="0"/>
              <a:t>f</a:t>
            </a:r>
            <a:r>
              <a:rPr lang="en-US" dirty="0" smtClean="0"/>
              <a:t>rom</a:t>
            </a:r>
          </a:p>
          <a:p>
            <a:r>
              <a:rPr lang="en-US" dirty="0"/>
              <a:t>i</a:t>
            </a:r>
            <a:r>
              <a:rPr lang="en-US" dirty="0" smtClean="0"/>
              <a:t>nput </a:t>
            </a:r>
            <a:r>
              <a:rPr lang="en-US" dirty="0"/>
              <a:t>to</a:t>
            </a:r>
          </a:p>
          <a:p>
            <a:r>
              <a:rPr lang="en-US" dirty="0" smtClean="0"/>
              <a:t>output</a:t>
            </a:r>
            <a:endParaRPr lang="en-US" dirty="0"/>
          </a:p>
          <a:p>
            <a:endParaRPr lang="en-US" dirty="0"/>
          </a:p>
        </p:txBody>
      </p:sp>
      <p:cxnSp>
        <p:nvCxnSpPr>
          <p:cNvPr id="6" name="Straight Arrow Connector 5"/>
          <p:cNvCxnSpPr/>
          <p:nvPr/>
        </p:nvCxnSpPr>
        <p:spPr>
          <a:xfrm>
            <a:off x="990600" y="4267200"/>
            <a:ext cx="0" cy="2400300"/>
          </a:xfrm>
          <a:prstGeom prst="straightConnector1">
            <a:avLst/>
          </a:prstGeom>
          <a:ln w="635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23" name="Group 22"/>
          <p:cNvGrpSpPr/>
          <p:nvPr/>
        </p:nvGrpSpPr>
        <p:grpSpPr>
          <a:xfrm>
            <a:off x="1333500" y="4267200"/>
            <a:ext cx="2819400" cy="2400300"/>
            <a:chOff x="1333500" y="4267200"/>
            <a:chExt cx="2819400" cy="2400300"/>
          </a:xfrm>
        </p:grpSpPr>
        <p:grpSp>
          <p:nvGrpSpPr>
            <p:cNvPr id="283" name="Group 282"/>
            <p:cNvGrpSpPr/>
            <p:nvPr/>
          </p:nvGrpSpPr>
          <p:grpSpPr>
            <a:xfrm>
              <a:off x="1333500" y="5904945"/>
              <a:ext cx="990600" cy="658888"/>
              <a:chOff x="8662554" y="3169761"/>
              <a:chExt cx="1305791" cy="658888"/>
            </a:xfrm>
          </p:grpSpPr>
          <p:grpSp>
            <p:nvGrpSpPr>
              <p:cNvPr id="284" name="Group 283"/>
              <p:cNvGrpSpPr/>
              <p:nvPr/>
            </p:nvGrpSpPr>
            <p:grpSpPr>
              <a:xfrm>
                <a:off x="8662554" y="3169761"/>
                <a:ext cx="1305791" cy="658888"/>
                <a:chOff x="2871353" y="3165228"/>
                <a:chExt cx="1305791" cy="658888"/>
              </a:xfrm>
            </p:grpSpPr>
            <p:sp>
              <p:nvSpPr>
                <p:cNvPr id="286" name="Trapezoid 28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87" name="TextBox 286"/>
                <p:cNvSpPr txBox="1"/>
                <p:nvPr/>
              </p:nvSpPr>
              <p:spPr>
                <a:xfrm>
                  <a:off x="2871353" y="31895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285" name="Straight Arrow Connector 284"/>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288" name="Group 287"/>
            <p:cNvGrpSpPr/>
            <p:nvPr/>
          </p:nvGrpSpPr>
          <p:grpSpPr>
            <a:xfrm>
              <a:off x="1333500" y="4267200"/>
              <a:ext cx="2819400" cy="2400300"/>
              <a:chOff x="2518651" y="2895600"/>
              <a:chExt cx="2819400" cy="2400300"/>
            </a:xfrm>
          </p:grpSpPr>
          <p:sp>
            <p:nvSpPr>
              <p:cNvPr id="289" name="Rounded Rectangle 288"/>
              <p:cNvSpPr/>
              <p:nvPr/>
            </p:nvSpPr>
            <p:spPr>
              <a:xfrm>
                <a:off x="2518651" y="2895600"/>
                <a:ext cx="2819400" cy="24003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90" name="Group 289"/>
              <p:cNvGrpSpPr/>
              <p:nvPr/>
            </p:nvGrpSpPr>
            <p:grpSpPr>
              <a:xfrm>
                <a:off x="2565400" y="2933700"/>
                <a:ext cx="2472269" cy="2310957"/>
                <a:chOff x="2565400" y="2900276"/>
                <a:chExt cx="2472269" cy="2310957"/>
              </a:xfrm>
            </p:grpSpPr>
            <p:sp>
              <p:nvSpPr>
                <p:cNvPr id="291" name="Rectangle 290"/>
                <p:cNvSpPr/>
                <p:nvPr/>
              </p:nvSpPr>
              <p:spPr>
                <a:xfrm>
                  <a:off x="3928351" y="2900276"/>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bg1"/>
                      </a:solidFill>
                    </a:rPr>
                    <a:t>X</a:t>
                  </a:r>
                  <a:endParaRPr lang="en-US" dirty="0">
                    <a:solidFill>
                      <a:schemeClr val="bg1"/>
                    </a:solidFill>
                  </a:endParaRPr>
                </a:p>
              </p:txBody>
            </p:sp>
            <p:sp>
              <p:nvSpPr>
                <p:cNvPr id="292" name="Rectangle 291"/>
                <p:cNvSpPr/>
                <p:nvPr/>
              </p:nvSpPr>
              <p:spPr>
                <a:xfrm>
                  <a:off x="3124200" y="2938376"/>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mtClean="0">
                      <a:solidFill>
                        <a:schemeClr val="tx1"/>
                      </a:solidFill>
                    </a:rPr>
                    <a:t>const</a:t>
                  </a:r>
                  <a:endParaRPr lang="en-US" dirty="0">
                    <a:solidFill>
                      <a:schemeClr val="tx1"/>
                    </a:solidFill>
                  </a:endParaRPr>
                </a:p>
              </p:txBody>
            </p:sp>
            <p:sp>
              <p:nvSpPr>
                <p:cNvPr id="293" name="Trapezoid 292"/>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4" name="TextBox 293"/>
                <p:cNvSpPr txBox="1"/>
                <p:nvPr/>
              </p:nvSpPr>
              <p:spPr>
                <a:xfrm>
                  <a:off x="3467100" y="3581402"/>
                  <a:ext cx="685800" cy="369332"/>
                </a:xfrm>
                <a:prstGeom prst="rect">
                  <a:avLst/>
                </a:prstGeom>
                <a:noFill/>
              </p:spPr>
              <p:txBody>
                <a:bodyPr wrap="square" rtlCol="0">
                  <a:spAutoFit/>
                </a:bodyPr>
                <a:lstStyle/>
                <a:p>
                  <a:r>
                    <a:rPr lang="en-US" dirty="0" smtClean="0"/>
                    <a:t>Add</a:t>
                  </a:r>
                  <a:endParaRPr lang="en-US" dirty="0"/>
                </a:p>
              </p:txBody>
            </p:sp>
            <p:sp>
              <p:nvSpPr>
                <p:cNvPr id="295" name="Trapezoid 294"/>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6" name="TextBox 295"/>
                <p:cNvSpPr txBox="1"/>
                <p:nvPr/>
              </p:nvSpPr>
              <p:spPr>
                <a:xfrm>
                  <a:off x="4351869" y="3618468"/>
                  <a:ext cx="685800" cy="369332"/>
                </a:xfrm>
                <a:prstGeom prst="rect">
                  <a:avLst/>
                </a:prstGeom>
                <a:noFill/>
              </p:spPr>
              <p:txBody>
                <a:bodyPr wrap="square" rtlCol="0">
                  <a:spAutoFit/>
                </a:bodyPr>
                <a:lstStyle/>
                <a:p>
                  <a:r>
                    <a:rPr lang="en-US" dirty="0" smtClean="0"/>
                    <a:t> Add</a:t>
                  </a:r>
                  <a:endParaRPr lang="en-US" dirty="0"/>
                </a:p>
              </p:txBody>
            </p:sp>
            <p:sp>
              <p:nvSpPr>
                <p:cNvPr id="297" name="Trapezoid 296"/>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8" name="TextBox 297"/>
                <p:cNvSpPr txBox="1"/>
                <p:nvPr/>
              </p:nvSpPr>
              <p:spPr>
                <a:xfrm>
                  <a:off x="3560051" y="4254499"/>
                  <a:ext cx="1356819" cy="369332"/>
                </a:xfrm>
                <a:prstGeom prst="rect">
                  <a:avLst/>
                </a:prstGeom>
                <a:noFill/>
              </p:spPr>
              <p:txBody>
                <a:bodyPr wrap="square" rtlCol="0">
                  <a:spAutoFit/>
                </a:bodyPr>
                <a:lstStyle/>
                <a:p>
                  <a:r>
                    <a:rPr lang="en-US" dirty="0" smtClean="0"/>
                    <a:t>2-to-1 Mux</a:t>
                  </a:r>
                  <a:endParaRPr lang="en-US" dirty="0"/>
                </a:p>
              </p:txBody>
            </p:sp>
            <p:sp>
              <p:nvSpPr>
                <p:cNvPr id="299" name="Rectangle 298"/>
                <p:cNvSpPr/>
                <p:nvPr/>
              </p:nvSpPr>
              <p:spPr>
                <a:xfrm>
                  <a:off x="4034364" y="4830233"/>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bg1"/>
                      </a:solidFill>
                    </a:rPr>
                    <a:t>X</a:t>
                  </a:r>
                  <a:endParaRPr lang="en-US" dirty="0">
                    <a:solidFill>
                      <a:schemeClr val="bg1"/>
                    </a:solidFill>
                  </a:endParaRPr>
                </a:p>
              </p:txBody>
            </p:sp>
            <p:sp>
              <p:nvSpPr>
                <p:cNvPr id="300" name="Rectangle 299"/>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choice</a:t>
                  </a:r>
                  <a:endParaRPr lang="en-US" dirty="0">
                    <a:solidFill>
                      <a:schemeClr val="tx1"/>
                    </a:solidFill>
                  </a:endParaRPr>
                </a:p>
              </p:txBody>
            </p:sp>
            <p:cxnSp>
              <p:nvCxnSpPr>
                <p:cNvPr id="301" name="Straight Arrow Connector 300"/>
                <p:cNvCxnSpPr>
                  <a:stCxn id="292" idx="2"/>
                  <a:endCxn id="294" idx="0"/>
                </p:cNvCxnSpPr>
                <p:nvPr/>
              </p:nvCxnSpPr>
              <p:spPr>
                <a:xfrm>
                  <a:off x="3488176" y="3281276"/>
                  <a:ext cx="321824"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2" name="Straight Arrow Connector 301"/>
                <p:cNvCxnSpPr>
                  <a:stCxn id="291" idx="2"/>
                  <a:endCxn id="294" idx="0"/>
                </p:cNvCxnSpPr>
                <p:nvPr/>
              </p:nvCxnSpPr>
              <p:spPr>
                <a:xfrm flipH="1">
                  <a:off x="3810000" y="3281276"/>
                  <a:ext cx="327901"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3" name="Straight Arrow Connector 302"/>
                <p:cNvCxnSpPr>
                  <a:stCxn id="291" idx="2"/>
                  <a:endCxn id="296" idx="0"/>
                </p:cNvCxnSpPr>
                <p:nvPr/>
              </p:nvCxnSpPr>
              <p:spPr>
                <a:xfrm>
                  <a:off x="4137901" y="3281276"/>
                  <a:ext cx="55686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4" name="Straight Arrow Connector 303"/>
                <p:cNvCxnSpPr>
                  <a:stCxn id="106" idx="2"/>
                </p:cNvCxnSpPr>
                <p:nvPr/>
              </p:nvCxnSpPr>
              <p:spPr>
                <a:xfrm flipH="1">
                  <a:off x="4694769" y="3281276"/>
                  <a:ext cx="13095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5" name="Straight Arrow Connector 304"/>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6" name="Straight Arrow Connector 305"/>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7" name="Straight Arrow Connector 306"/>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8" name="Straight Arrow Connector 307"/>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106" name="Rectangle 105"/>
            <p:cNvSpPr/>
            <p:nvPr/>
          </p:nvSpPr>
          <p:spPr>
            <a:xfrm>
              <a:off x="3276600" y="4343400"/>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solidFill>
                    <a:schemeClr val="tx1"/>
                  </a:solidFill>
                </a:rPr>
                <a:t>pkt.f</a:t>
              </a:r>
              <a:endParaRPr lang="en-US" dirty="0">
                <a:solidFill>
                  <a:schemeClr val="tx1"/>
                </a:solidFill>
              </a:endParaRPr>
            </a:p>
          </p:txBody>
        </p:sp>
      </p:grpSp>
    </p:spTree>
    <p:extLst>
      <p:ext uri="{BB962C8B-B14F-4D97-AF65-F5344CB8AC3E}">
        <p14:creationId xmlns:p14="http://schemas.microsoft.com/office/powerpoint/2010/main" val="1287133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9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9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9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0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0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0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0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1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11"/>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1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1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1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1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1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2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28"/>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29"/>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3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31"/>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32"/>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33"/>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44"/>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45"/>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246"/>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247"/>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248"/>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249"/>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250"/>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1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 grpId="0" animBg="1"/>
      <p:bldP spid="196" grpId="0"/>
      <p:bldP spid="200" grpId="0" animBg="1"/>
      <p:bldP spid="201" grpId="0" animBg="1"/>
      <p:bldP spid="202" grpId="0" animBg="1"/>
      <p:bldP spid="203" grpId="0" animBg="1"/>
      <p:bldP spid="210" grpId="0" animBg="1"/>
      <p:bldP spid="211" grpId="0"/>
      <p:bldP spid="213" grpId="0" animBg="1"/>
      <p:bldP spid="214" grpId="0" animBg="1"/>
      <p:bldP spid="215" grpId="0" animBg="1"/>
      <p:bldP spid="216" grpId="0" animBg="1"/>
      <p:bldP spid="227" grpId="0" animBg="1"/>
      <p:bldP spid="228" grpId="0"/>
      <p:bldP spid="230" grpId="0" animBg="1"/>
      <p:bldP spid="231" grpId="0" animBg="1"/>
      <p:bldP spid="232" grpId="0" animBg="1"/>
      <p:bldP spid="233" grpId="0" animBg="1"/>
      <p:bldP spid="244" grpId="0" animBg="1"/>
      <p:bldP spid="245" grpId="0"/>
      <p:bldP spid="247" grpId="0" animBg="1"/>
      <p:bldP spid="248" grpId="0" animBg="1"/>
      <p:bldP spid="249" grpId="0" animBg="1"/>
      <p:bldP spid="250" grpId="0" animBg="1"/>
      <p:bldP spid="108" grpId="0" animBg="1"/>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Compiling algorithms</a:t>
            </a:r>
            <a:endParaRPr lang="en-US" dirty="0"/>
          </a:p>
        </p:txBody>
      </p:sp>
      <p:sp>
        <p:nvSpPr>
          <p:cNvPr id="3" name="Content Placeholder 2"/>
          <p:cNvSpPr>
            <a:spLocks noGrp="1"/>
          </p:cNvSpPr>
          <p:nvPr>
            <p:ph idx="1"/>
          </p:nvPr>
        </p:nvSpPr>
        <p:spPr>
          <a:xfrm>
            <a:off x="838200" y="1676400"/>
            <a:ext cx="11087100" cy="4351338"/>
          </a:xfrm>
        </p:spPr>
        <p:txBody>
          <a:bodyPr>
            <a:normAutofit/>
          </a:bodyPr>
          <a:lstStyle/>
          <a:p>
            <a:endParaRPr lang="en-US" dirty="0"/>
          </a:p>
          <a:p>
            <a:endParaRPr lang="en-US" dirty="0"/>
          </a:p>
          <a:p>
            <a:endParaRPr lang="en-US" dirty="0" smtClean="0"/>
          </a:p>
        </p:txBody>
      </p:sp>
      <p:sp>
        <p:nvSpPr>
          <p:cNvPr id="4" name="TextBox 3"/>
          <p:cNvSpPr txBox="1"/>
          <p:nvPr/>
        </p:nvSpPr>
        <p:spPr>
          <a:xfrm>
            <a:off x="3733800" y="2019300"/>
            <a:ext cx="4572000" cy="584775"/>
          </a:xfrm>
          <a:prstGeom prst="rect">
            <a:avLst/>
          </a:prstGeom>
          <a:noFill/>
        </p:spPr>
        <p:txBody>
          <a:bodyPr wrap="square" rtlCol="0">
            <a:spAutoFit/>
          </a:bodyPr>
          <a:lstStyle/>
          <a:p>
            <a:pPr algn="ctr"/>
            <a:r>
              <a:rPr lang="en-US" sz="2200" b="1" u="sng" dirty="0">
                <a:latin typeface="+mj-lt"/>
                <a:cs typeface="Seravek"/>
              </a:rPr>
              <a:t>P</a:t>
            </a:r>
            <a:r>
              <a:rPr lang="en-US" sz="2200" b="1" u="sng" dirty="0" smtClean="0">
                <a:latin typeface="+mj-lt"/>
                <a:cs typeface="Seravek"/>
              </a:rPr>
              <a:t>ipeline </a:t>
            </a:r>
            <a:r>
              <a:rPr lang="en-US" sz="2200" b="1" u="sng" dirty="0">
                <a:latin typeface="+mj-lt"/>
                <a:cs typeface="Seravek"/>
              </a:rPr>
              <a:t>s</a:t>
            </a:r>
            <a:r>
              <a:rPr lang="en-US" sz="2200" b="1" u="sng" dirty="0" smtClean="0">
                <a:latin typeface="+mj-lt"/>
                <a:cs typeface="Seravek"/>
              </a:rPr>
              <a:t>tages</a:t>
            </a:r>
          </a:p>
          <a:p>
            <a:endParaRPr lang="en-US" sz="1000" dirty="0" smtClean="0">
              <a:latin typeface="+mj-lt"/>
              <a:cs typeface="Seravek"/>
            </a:endParaRPr>
          </a:p>
        </p:txBody>
      </p:sp>
      <p:grpSp>
        <p:nvGrpSpPr>
          <p:cNvPr id="5" name="Group 4"/>
          <p:cNvGrpSpPr/>
          <p:nvPr/>
        </p:nvGrpSpPr>
        <p:grpSpPr>
          <a:xfrm>
            <a:off x="4305300" y="2324100"/>
            <a:ext cx="4134562" cy="4066918"/>
            <a:chOff x="4949590" y="1943100"/>
            <a:chExt cx="4134562" cy="4066918"/>
          </a:xfrm>
        </p:grpSpPr>
        <p:grpSp>
          <p:nvGrpSpPr>
            <p:cNvPr id="6" name="Group 5"/>
            <p:cNvGrpSpPr/>
            <p:nvPr/>
          </p:nvGrpSpPr>
          <p:grpSpPr>
            <a:xfrm>
              <a:off x="4949590" y="1943100"/>
              <a:ext cx="4134562" cy="4066918"/>
              <a:chOff x="-1926316" y="1921050"/>
              <a:chExt cx="4770642" cy="5699304"/>
            </a:xfrm>
          </p:grpSpPr>
          <p:sp>
            <p:nvSpPr>
              <p:cNvPr id="9" name="Freeform 8"/>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0" name="Freeform 9"/>
              <p:cNvSpPr/>
              <p:nvPr/>
            </p:nvSpPr>
            <p:spPr>
              <a:xfrm>
                <a:off x="-1926316" y="2517699"/>
                <a:ext cx="4396149" cy="2780867"/>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11" name="Freeform 10"/>
              <p:cNvSpPr/>
              <p:nvPr/>
            </p:nvSpPr>
            <p:spPr>
              <a:xfrm rot="10800000" flipV="1">
                <a:off x="315720" y="5338178"/>
                <a:ext cx="263769" cy="320354"/>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chemeClr val="tx1">
                  <a:lumMod val="50000"/>
                  <a:lumOff val="50000"/>
                </a:schemeClr>
              </a:solidFill>
              <a:ln>
                <a:solidFill>
                  <a:schemeClr val="tx1"/>
                </a:solid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2" name="Freeform 11"/>
              <p:cNvSpPr/>
              <p:nvPr/>
            </p:nvSpPr>
            <p:spPr>
              <a:xfrm>
                <a:off x="-1135009" y="6268322"/>
                <a:ext cx="3142070" cy="1352032"/>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pkt.sample</a:t>
                </a:r>
                <a:r>
                  <a:rPr lang="en-US" sz="2000" kern="0" dirty="0" smtClean="0">
                    <a:solidFill>
                      <a:srgbClr val="000000"/>
                    </a:solidFill>
                    <a:latin typeface="+mj-lt"/>
                    <a:cs typeface="Seravek"/>
                  </a:rPr>
                  <a:t> </a:t>
                </a:r>
                <a:r>
                  <a:rPr lang="en-US" sz="2000" kern="0" dirty="0">
                    <a:solidFill>
                      <a:srgbClr val="000000"/>
                    </a:solidFill>
                    <a:latin typeface="+mj-lt"/>
                    <a:cs typeface="Seravek"/>
                  </a:rPr>
                  <a:t>= </a:t>
                </a:r>
                <a:r>
                  <a:rPr lang="en-US" sz="2000" kern="0" dirty="0" err="1" smtClean="0">
                    <a:solidFill>
                      <a:srgbClr val="000000"/>
                    </a:solidFill>
                    <a:latin typeface="+mj-lt"/>
                    <a:cs typeface="Seravek"/>
                  </a:rPr>
                  <a:t>pkt.tmp</a:t>
                </a:r>
                <a:r>
                  <a:rPr lang="en-US" sz="2000" kern="0" dirty="0">
                    <a:solidFill>
                      <a:srgbClr val="000000"/>
                    </a:solidFill>
                    <a:latin typeface="+mj-lt"/>
                    <a:cs typeface="Seravek"/>
                  </a:rPr>
                  <a:t> </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pkt.src</a:t>
                </a:r>
                <a:r>
                  <a:rPr lang="en-US" sz="2000" kern="0" dirty="0" smtClean="0">
                    <a:solidFill>
                      <a:srgbClr val="000000"/>
                    </a:solidFill>
                    <a:latin typeface="+mj-lt"/>
                    <a:cs typeface="Seravek"/>
                  </a:rPr>
                  <a:t> : 0</a:t>
                </a:r>
                <a:endParaRPr lang="en-US" sz="2000" kern="0" dirty="0">
                  <a:solidFill>
                    <a:srgbClr val="000000"/>
                  </a:solidFill>
                  <a:latin typeface="+mj-lt"/>
                  <a:cs typeface="Seravek"/>
                </a:endParaRPr>
              </a:p>
            </p:txBody>
          </p:sp>
        </p:grpSp>
        <p:sp>
          <p:nvSpPr>
            <p:cNvPr id="7" name="TextBox 405"/>
            <p:cNvSpPr txBox="1"/>
            <p:nvPr/>
          </p:nvSpPr>
          <p:spPr>
            <a:xfrm>
              <a:off x="6435490" y="4648200"/>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2</a:t>
              </a:r>
            </a:p>
          </p:txBody>
        </p:sp>
        <p:sp>
          <p:nvSpPr>
            <p:cNvPr id="8" name="TextBox 405"/>
            <p:cNvSpPr txBox="1"/>
            <p:nvPr/>
          </p:nvSpPr>
          <p:spPr>
            <a:xfrm>
              <a:off x="6511690" y="1987858"/>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a:t>
              </a:r>
              <a:r>
                <a:rPr lang="en-US" sz="2000" kern="0" dirty="0" smtClean="0">
                  <a:solidFill>
                    <a:prstClr val="black"/>
                  </a:solidFill>
                  <a:latin typeface="+mj-lt"/>
                  <a:cs typeface="Seravek"/>
                </a:rPr>
                <a:t>1</a:t>
              </a:r>
              <a:endParaRPr lang="en-US" sz="2000" kern="0" dirty="0">
                <a:solidFill>
                  <a:prstClr val="black"/>
                </a:solidFill>
                <a:latin typeface="+mj-lt"/>
                <a:cs typeface="Seravek"/>
              </a:endParaRPr>
            </a:p>
          </p:txBody>
        </p:sp>
      </p:grpSp>
      <p:sp>
        <p:nvSpPr>
          <p:cNvPr id="13" name="TextBox 12"/>
          <p:cNvSpPr txBox="1"/>
          <p:nvPr/>
        </p:nvSpPr>
        <p:spPr>
          <a:xfrm>
            <a:off x="-762000" y="2057400"/>
            <a:ext cx="4305300" cy="923330"/>
          </a:xfrm>
          <a:prstGeom prst="rect">
            <a:avLst/>
          </a:prstGeom>
          <a:noFill/>
        </p:spPr>
        <p:txBody>
          <a:bodyPr wrap="square" rtlCol="0">
            <a:spAutoFit/>
          </a:bodyPr>
          <a:lstStyle/>
          <a:p>
            <a:pPr algn="ctr"/>
            <a:r>
              <a:rPr lang="en-US" sz="2200" b="1" u="sng" dirty="0" smtClean="0">
                <a:latin typeface="+mj-lt"/>
                <a:cs typeface="Seravek"/>
              </a:rPr>
              <a:t>Input: </a:t>
            </a:r>
            <a:r>
              <a:rPr lang="en-US" sz="2200" b="1" u="sng" smtClean="0">
                <a:latin typeface="+mj-lt"/>
                <a:cs typeface="Seravek"/>
              </a:rPr>
              <a:t>Algorithms as</a:t>
            </a:r>
          </a:p>
          <a:p>
            <a:pPr algn="ctr"/>
            <a:r>
              <a:rPr lang="en-US" sz="2200" b="1" u="sng" dirty="0" smtClean="0">
                <a:latin typeface="+mj-lt"/>
                <a:cs typeface="Seravek"/>
              </a:rPr>
              <a:t>packet transactions</a:t>
            </a:r>
            <a:endParaRPr lang="en-US" sz="1000" dirty="0">
              <a:latin typeface="+mj-lt"/>
              <a:cs typeface="Seravek"/>
            </a:endParaRPr>
          </a:p>
          <a:p>
            <a:endParaRPr lang="en-US" sz="1000" dirty="0" smtClean="0">
              <a:latin typeface="+mj-lt"/>
              <a:cs typeface="Seravek"/>
            </a:endParaRPr>
          </a:p>
        </p:txBody>
      </p:sp>
      <p:grpSp>
        <p:nvGrpSpPr>
          <p:cNvPr id="14" name="Group 13"/>
          <p:cNvGrpSpPr/>
          <p:nvPr/>
        </p:nvGrpSpPr>
        <p:grpSpPr>
          <a:xfrm>
            <a:off x="2857500" y="3886200"/>
            <a:ext cx="1600200" cy="1104900"/>
            <a:chOff x="3924300" y="3200400"/>
            <a:chExt cx="1600200" cy="1104900"/>
          </a:xfrm>
        </p:grpSpPr>
        <p:sp>
          <p:nvSpPr>
            <p:cNvPr id="15" name="Right Arrow 14"/>
            <p:cNvSpPr/>
            <p:nvPr/>
          </p:nvSpPr>
          <p:spPr>
            <a:xfrm>
              <a:off x="4457700" y="3886200"/>
              <a:ext cx="647700" cy="4191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latin typeface="+mj-lt"/>
              </a:endParaRPr>
            </a:p>
          </p:txBody>
        </p:sp>
        <p:sp>
          <p:nvSpPr>
            <p:cNvPr id="16" name="TextBox 15"/>
            <p:cNvSpPr txBox="1"/>
            <p:nvPr/>
          </p:nvSpPr>
          <p:spPr>
            <a:xfrm>
              <a:off x="3924300" y="3200400"/>
              <a:ext cx="1600200" cy="769441"/>
            </a:xfrm>
            <a:prstGeom prst="rect">
              <a:avLst/>
            </a:prstGeom>
            <a:noFill/>
          </p:spPr>
          <p:txBody>
            <a:bodyPr wrap="square" rtlCol="0">
              <a:spAutoFit/>
            </a:bodyPr>
            <a:lstStyle/>
            <a:p>
              <a:pPr algn="ctr"/>
              <a:r>
                <a:rPr lang="en-US" sz="2200" dirty="0" smtClean="0">
                  <a:solidFill>
                    <a:srgbClr val="000000"/>
                  </a:solidFill>
                  <a:latin typeface="+mj-lt"/>
                  <a:cs typeface="Seravek"/>
                </a:rPr>
                <a:t>Code</a:t>
              </a:r>
            </a:p>
            <a:p>
              <a:pPr algn="ctr"/>
              <a:r>
                <a:rPr lang="en-US" sz="2200" dirty="0">
                  <a:solidFill>
                    <a:srgbClr val="000000"/>
                  </a:solidFill>
                  <a:latin typeface="+mj-lt"/>
                  <a:cs typeface="Seravek"/>
                </a:rPr>
                <a:t>p</a:t>
              </a:r>
              <a:r>
                <a:rPr lang="en-US" sz="2200" dirty="0" smtClean="0">
                  <a:solidFill>
                    <a:srgbClr val="000000"/>
                  </a:solidFill>
                  <a:latin typeface="+mj-lt"/>
                  <a:cs typeface="Seravek"/>
                </a:rPr>
                <a:t>ipelining</a:t>
              </a:r>
              <a:endParaRPr lang="en-US" sz="2200" dirty="0">
                <a:solidFill>
                  <a:srgbClr val="000000"/>
                </a:solidFill>
                <a:latin typeface="+mj-lt"/>
                <a:cs typeface="Seravek"/>
              </a:endParaRPr>
            </a:p>
          </p:txBody>
        </p:sp>
      </p:grpSp>
      <p:grpSp>
        <p:nvGrpSpPr>
          <p:cNvPr id="17" name="Group 16"/>
          <p:cNvGrpSpPr/>
          <p:nvPr/>
        </p:nvGrpSpPr>
        <p:grpSpPr>
          <a:xfrm>
            <a:off x="0" y="2971800"/>
            <a:ext cx="3124200" cy="3004203"/>
            <a:chOff x="876300" y="2367897"/>
            <a:chExt cx="3124200" cy="3004203"/>
          </a:xfrm>
        </p:grpSpPr>
        <p:sp>
          <p:nvSpPr>
            <p:cNvPr id="18" name="Rectangle 17"/>
            <p:cNvSpPr/>
            <p:nvPr/>
          </p:nvSpPr>
          <p:spPr>
            <a:xfrm>
              <a:off x="914400" y="2367897"/>
              <a:ext cx="2984500" cy="3004203"/>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TextBox 18"/>
            <p:cNvSpPr txBox="1"/>
            <p:nvPr/>
          </p:nvSpPr>
          <p:spPr>
            <a:xfrm>
              <a:off x="876300" y="2514600"/>
              <a:ext cx="3124200" cy="2751522"/>
            </a:xfrm>
            <a:prstGeom prst="rect">
              <a:avLst/>
            </a:prstGeom>
            <a:noFill/>
          </p:spPr>
          <p:txBody>
            <a:bodyPr wrap="square" rtlCol="0">
              <a:spAutoFit/>
            </a:bodyPr>
            <a:lstStyle/>
            <a:p>
              <a:pPr>
                <a:lnSpc>
                  <a:spcPct val="120000"/>
                </a:lnSpc>
              </a:pPr>
              <a:r>
                <a:rPr lang="en-US" sz="2400" dirty="0" smtClean="0">
                  <a:latin typeface="Gadugi" charset="0"/>
                  <a:ea typeface="Gadugi" charset="0"/>
                  <a:cs typeface="Gadugi" charset="0"/>
                </a:rPr>
                <a:t>if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9</a:t>
              </a:r>
              <a:r>
                <a:rPr lang="en-US" sz="2400" dirty="0" smtClean="0">
                  <a:latin typeface="Gadugi" charset="0"/>
                  <a:ea typeface="Gadugi" charset="0"/>
                  <a:cs typeface="Gadugi" charset="0"/>
                </a:rPr>
                <a:t>):</a:t>
              </a: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err="1" smtClean="0">
                  <a:latin typeface="Gadugi" charset="0"/>
                  <a:ea typeface="Gadugi" charset="0"/>
                  <a:cs typeface="Gadugi" charset="0"/>
                </a:rPr>
                <a:t>pkt.src</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smtClean="0">
                  <a:latin typeface="Gadugi" charset="0"/>
                  <a:ea typeface="Gadugi" charset="0"/>
                  <a:cs typeface="Gadugi" charset="0"/>
                </a:rPr>
                <a:t>else:</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a:solidFill>
                    <a:srgbClr val="FF0000"/>
                  </a:solidFill>
                  <a:latin typeface="Gadugi" charset="0"/>
                  <a:ea typeface="Gadugi" charset="0"/>
                  <a:cs typeface="Gadugi" charset="0"/>
                </a:rPr>
                <a:t> </a:t>
              </a:r>
              <a:r>
                <a:rPr lang="en-US" sz="2400" dirty="0" smtClean="0">
                  <a:solidFill>
                    <a:srgbClr val="FF0000"/>
                  </a:solidFill>
                  <a:latin typeface="Gadugi" charset="0"/>
                  <a:ea typeface="Gadugi" charset="0"/>
                  <a:cs typeface="Gadugi" charset="0"/>
                </a:rPr>
                <a:t> count</a:t>
              </a:r>
              <a:r>
                <a:rPr lang="en-US" sz="2400" dirty="0">
                  <a:solidFill>
                    <a:srgbClr val="FF0000"/>
                  </a:solidFill>
                  <a:latin typeface="Gadugi" charset="0"/>
                  <a:ea typeface="Gadugi" charset="0"/>
                  <a:cs typeface="Gadugi" charset="0"/>
                </a:rPr>
                <a:t>++</a:t>
              </a:r>
              <a:r>
                <a:rPr lang="en-US" sz="2400" dirty="0">
                  <a:latin typeface="Gadugi" charset="0"/>
                  <a:ea typeface="Gadugi" charset="0"/>
                  <a:cs typeface="Gadugi" charset="0"/>
                </a:rPr>
                <a:t> </a:t>
              </a:r>
            </a:p>
          </p:txBody>
        </p:sp>
      </p:grpSp>
      <p:sp>
        <p:nvSpPr>
          <p:cNvPr id="22" name="Right Arrow 21"/>
          <p:cNvSpPr/>
          <p:nvPr/>
        </p:nvSpPr>
        <p:spPr>
          <a:xfrm rot="18900000">
            <a:off x="8412326" y="3617305"/>
            <a:ext cx="1352785" cy="4191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latin typeface="+mj-lt"/>
            </a:endParaRPr>
          </a:p>
        </p:txBody>
      </p:sp>
      <p:sp>
        <p:nvSpPr>
          <p:cNvPr id="23" name="TextBox 22"/>
          <p:cNvSpPr txBox="1"/>
          <p:nvPr/>
        </p:nvSpPr>
        <p:spPr>
          <a:xfrm>
            <a:off x="8077200" y="2895600"/>
            <a:ext cx="1409700" cy="769441"/>
          </a:xfrm>
          <a:prstGeom prst="rect">
            <a:avLst/>
          </a:prstGeom>
          <a:noFill/>
        </p:spPr>
        <p:txBody>
          <a:bodyPr wrap="square" rtlCol="0">
            <a:spAutoFit/>
          </a:bodyPr>
          <a:lstStyle/>
          <a:p>
            <a:pPr algn="ctr"/>
            <a:r>
              <a:rPr lang="en-US" sz="2200" dirty="0" smtClean="0">
                <a:solidFill>
                  <a:srgbClr val="000000"/>
                </a:solidFill>
                <a:latin typeface="+mj-lt"/>
                <a:cs typeface="Seravek"/>
              </a:rPr>
              <a:t>Extracting</a:t>
            </a:r>
          </a:p>
          <a:p>
            <a:pPr algn="ctr"/>
            <a:r>
              <a:rPr lang="en-US" sz="2200" dirty="0" smtClean="0">
                <a:solidFill>
                  <a:srgbClr val="000000"/>
                </a:solidFill>
                <a:latin typeface="+mj-lt"/>
                <a:cs typeface="Seravek"/>
              </a:rPr>
              <a:t>atoms</a:t>
            </a:r>
          </a:p>
        </p:txBody>
      </p:sp>
      <p:sp>
        <p:nvSpPr>
          <p:cNvPr id="212" name="TextBox 211"/>
          <p:cNvSpPr txBox="1"/>
          <p:nvPr/>
        </p:nvSpPr>
        <p:spPr>
          <a:xfrm>
            <a:off x="9410700" y="1981200"/>
            <a:ext cx="2362200" cy="584775"/>
          </a:xfrm>
          <a:prstGeom prst="rect">
            <a:avLst/>
          </a:prstGeom>
          <a:noFill/>
        </p:spPr>
        <p:txBody>
          <a:bodyPr wrap="square" rtlCol="0">
            <a:spAutoFit/>
          </a:bodyPr>
          <a:lstStyle/>
          <a:p>
            <a:pPr algn="ctr"/>
            <a:r>
              <a:rPr lang="en-US" sz="2200" b="1" u="sng" dirty="0" smtClean="0">
                <a:latin typeface="+mj-lt"/>
                <a:cs typeface="Seravek"/>
              </a:rPr>
              <a:t>Output: Atoms</a:t>
            </a:r>
          </a:p>
          <a:p>
            <a:endParaRPr lang="en-US" sz="1000" dirty="0" smtClean="0">
              <a:latin typeface="+mj-lt"/>
              <a:cs typeface="Seravek"/>
            </a:endParaRPr>
          </a:p>
        </p:txBody>
      </p:sp>
      <p:sp>
        <p:nvSpPr>
          <p:cNvPr id="128" name="Right Arrow 127"/>
          <p:cNvSpPr/>
          <p:nvPr/>
        </p:nvSpPr>
        <p:spPr>
          <a:xfrm rot="2338905">
            <a:off x="8478579" y="4651807"/>
            <a:ext cx="1194551" cy="4191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latin typeface="+mj-lt"/>
            </a:endParaRPr>
          </a:p>
        </p:txBody>
      </p:sp>
      <p:sp>
        <p:nvSpPr>
          <p:cNvPr id="129" name="TextBox 128"/>
          <p:cNvSpPr txBox="1"/>
          <p:nvPr/>
        </p:nvSpPr>
        <p:spPr>
          <a:xfrm>
            <a:off x="7924800" y="5143500"/>
            <a:ext cx="1752600" cy="1446550"/>
          </a:xfrm>
          <a:prstGeom prst="rect">
            <a:avLst/>
          </a:prstGeom>
          <a:noFill/>
        </p:spPr>
        <p:txBody>
          <a:bodyPr wrap="square" rtlCol="0">
            <a:spAutoFit/>
          </a:bodyPr>
          <a:lstStyle/>
          <a:p>
            <a:pPr algn="ctr"/>
            <a:r>
              <a:rPr lang="en-US" sz="2200" dirty="0" smtClean="0">
                <a:solidFill>
                  <a:srgbClr val="000000"/>
                </a:solidFill>
                <a:latin typeface="+mj-lt"/>
                <a:cs typeface="Seravek"/>
              </a:rPr>
              <a:t>Checking</a:t>
            </a:r>
          </a:p>
          <a:p>
            <a:pPr algn="ctr"/>
            <a:r>
              <a:rPr lang="en-US" sz="2200" dirty="0">
                <a:solidFill>
                  <a:srgbClr val="000000"/>
                </a:solidFill>
                <a:latin typeface="+mj-lt"/>
                <a:cs typeface="Seravek"/>
              </a:rPr>
              <a:t>a</a:t>
            </a:r>
            <a:r>
              <a:rPr lang="en-US" sz="2200" dirty="0" smtClean="0">
                <a:solidFill>
                  <a:srgbClr val="000000"/>
                </a:solidFill>
                <a:latin typeface="+mj-lt"/>
                <a:cs typeface="Seravek"/>
              </a:rPr>
              <a:t>gainst</a:t>
            </a:r>
          </a:p>
          <a:p>
            <a:pPr algn="ctr"/>
            <a:r>
              <a:rPr lang="en-US" sz="2200" dirty="0">
                <a:solidFill>
                  <a:srgbClr val="000000"/>
                </a:solidFill>
                <a:latin typeface="+mj-lt"/>
                <a:cs typeface="Seravek"/>
              </a:rPr>
              <a:t>e</a:t>
            </a:r>
            <a:r>
              <a:rPr lang="en-US" sz="2200" dirty="0" smtClean="0">
                <a:solidFill>
                  <a:srgbClr val="000000"/>
                </a:solidFill>
                <a:latin typeface="+mj-lt"/>
                <a:cs typeface="Seravek"/>
              </a:rPr>
              <a:t>xisting</a:t>
            </a:r>
          </a:p>
          <a:p>
            <a:pPr algn="ctr"/>
            <a:r>
              <a:rPr lang="en-US" sz="2200" dirty="0" smtClean="0">
                <a:solidFill>
                  <a:srgbClr val="000000"/>
                </a:solidFill>
                <a:latin typeface="+mj-lt"/>
                <a:cs typeface="Seravek"/>
              </a:rPr>
              <a:t>atoms</a:t>
            </a:r>
          </a:p>
        </p:txBody>
      </p:sp>
      <p:sp>
        <p:nvSpPr>
          <p:cNvPr id="130" name="TextBox 129"/>
          <p:cNvSpPr txBox="1"/>
          <p:nvPr/>
        </p:nvSpPr>
        <p:spPr>
          <a:xfrm>
            <a:off x="9448800" y="4686300"/>
            <a:ext cx="2552700" cy="923330"/>
          </a:xfrm>
          <a:prstGeom prst="rect">
            <a:avLst/>
          </a:prstGeom>
          <a:noFill/>
        </p:spPr>
        <p:txBody>
          <a:bodyPr wrap="square" rtlCol="0">
            <a:spAutoFit/>
          </a:bodyPr>
          <a:lstStyle/>
          <a:p>
            <a:pPr algn="ctr"/>
            <a:r>
              <a:rPr lang="en-US" sz="2200" b="1" u="sng" dirty="0" smtClean="0">
                <a:latin typeface="+mj-lt"/>
                <a:cs typeface="Seravek"/>
              </a:rPr>
              <a:t>Output: Pipeline</a:t>
            </a:r>
          </a:p>
          <a:p>
            <a:pPr algn="ctr"/>
            <a:r>
              <a:rPr lang="en-US" sz="2200" b="1" u="sng" dirty="0" smtClean="0">
                <a:latin typeface="+mj-lt"/>
                <a:cs typeface="Seravek"/>
              </a:rPr>
              <a:t>Configuration</a:t>
            </a:r>
          </a:p>
          <a:p>
            <a:endParaRPr lang="en-US" sz="1000" dirty="0" smtClean="0">
              <a:latin typeface="+mj-lt"/>
              <a:cs typeface="Seravek"/>
            </a:endParaRPr>
          </a:p>
        </p:txBody>
      </p:sp>
      <p:grpSp>
        <p:nvGrpSpPr>
          <p:cNvPr id="20" name="Group 19"/>
          <p:cNvGrpSpPr/>
          <p:nvPr/>
        </p:nvGrpSpPr>
        <p:grpSpPr>
          <a:xfrm>
            <a:off x="9410700" y="5582556"/>
            <a:ext cx="2628900" cy="1052440"/>
            <a:chOff x="9410700" y="5029200"/>
            <a:chExt cx="4875732" cy="1633591"/>
          </a:xfrm>
        </p:grpSpPr>
        <p:grpSp>
          <p:nvGrpSpPr>
            <p:cNvPr id="131" name="Group 130"/>
            <p:cNvGrpSpPr/>
            <p:nvPr/>
          </p:nvGrpSpPr>
          <p:grpSpPr>
            <a:xfrm>
              <a:off x="9410700" y="5029200"/>
              <a:ext cx="4875732" cy="1633591"/>
              <a:chOff x="6096000" y="4738684"/>
              <a:chExt cx="4875732" cy="1633591"/>
            </a:xfrm>
          </p:grpSpPr>
          <p:grpSp>
            <p:nvGrpSpPr>
              <p:cNvPr id="132" name="Group 131"/>
              <p:cNvGrpSpPr/>
              <p:nvPr/>
            </p:nvGrpSpPr>
            <p:grpSpPr>
              <a:xfrm>
                <a:off x="6096000" y="4738684"/>
                <a:ext cx="4875732" cy="1633591"/>
                <a:chOff x="6096000" y="4738684"/>
                <a:chExt cx="4875732" cy="1633591"/>
              </a:xfrm>
            </p:grpSpPr>
            <p:grpSp>
              <p:nvGrpSpPr>
                <p:cNvPr id="136" name="Group 42"/>
                <p:cNvGrpSpPr/>
                <p:nvPr/>
              </p:nvGrpSpPr>
              <p:grpSpPr>
                <a:xfrm>
                  <a:off x="6096000" y="5123267"/>
                  <a:ext cx="4875732" cy="934633"/>
                  <a:chOff x="1707458" y="1905818"/>
                  <a:chExt cx="4254836" cy="926151"/>
                </a:xfrm>
              </p:grpSpPr>
              <p:cxnSp>
                <p:nvCxnSpPr>
                  <p:cNvPr id="297" name="Straight Arrow Connector 296"/>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98" name="Straight Arrow Connector 297"/>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99" name="Straight Arrow Connector 298"/>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0" name="Straight Arrow Connector 299"/>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1" name="Straight Arrow Connector 300"/>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2" name="Straight Arrow Connector 301"/>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3" name="Straight Arrow Connector 302"/>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4" name="Straight Arrow Connector 303"/>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37" name="Rectangle 136"/>
                <p:cNvSpPr/>
                <p:nvPr/>
              </p:nvSpPr>
              <p:spPr>
                <a:xfrm>
                  <a:off x="7754389" y="4738685"/>
                  <a:ext cx="1113765" cy="16335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38" name="Rectangle 137"/>
                <p:cNvSpPr/>
                <p:nvPr/>
              </p:nvSpPr>
              <p:spPr>
                <a:xfrm>
                  <a:off x="6325543" y="4738684"/>
                  <a:ext cx="1113765" cy="1626533"/>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139" name="Straight Connector 138"/>
                <p:cNvCxnSpPr/>
                <p:nvPr/>
              </p:nvCxnSpPr>
              <p:spPr>
                <a:xfrm>
                  <a:off x="10545707" y="590971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40" name="Straight Connector 139"/>
                <p:cNvCxnSpPr/>
                <p:nvPr/>
              </p:nvCxnSpPr>
              <p:spPr>
                <a:xfrm>
                  <a:off x="10545707" y="5218718"/>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41" name="Rectangle 140"/>
                <p:cNvSpPr/>
                <p:nvPr/>
              </p:nvSpPr>
              <p:spPr>
                <a:xfrm>
                  <a:off x="9540445" y="4752491"/>
                  <a:ext cx="1113765" cy="160689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42" name="Group 141"/>
                <p:cNvGrpSpPr/>
                <p:nvPr/>
              </p:nvGrpSpPr>
              <p:grpSpPr>
                <a:xfrm>
                  <a:off x="8987226" y="5105400"/>
                  <a:ext cx="515971" cy="986748"/>
                  <a:chOff x="8534400" y="1981200"/>
                  <a:chExt cx="595991" cy="2163589"/>
                </a:xfrm>
              </p:grpSpPr>
              <p:cxnSp>
                <p:nvCxnSpPr>
                  <p:cNvPr id="188" name="Straight Connector 187"/>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89" name="Straight Connector 188"/>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90" name="Straight Connector 189"/>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143" name="Rectangle 142"/>
                <p:cNvSpPr/>
                <p:nvPr/>
              </p:nvSpPr>
              <p:spPr>
                <a:xfrm>
                  <a:off x="6331489" y="4738684"/>
                  <a:ext cx="1109765" cy="1624015"/>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144" name="Group 143"/>
                <p:cNvGrpSpPr/>
                <p:nvPr/>
              </p:nvGrpSpPr>
              <p:grpSpPr>
                <a:xfrm>
                  <a:off x="6396477" y="4914900"/>
                  <a:ext cx="981004" cy="1257300"/>
                  <a:chOff x="1905000" y="4038600"/>
                  <a:chExt cx="981004" cy="1257300"/>
                </a:xfrm>
              </p:grpSpPr>
              <p:grpSp>
                <p:nvGrpSpPr>
                  <p:cNvPr id="176" name="Group 175"/>
                  <p:cNvGrpSpPr/>
                  <p:nvPr/>
                </p:nvGrpSpPr>
                <p:grpSpPr>
                  <a:xfrm>
                    <a:off x="1905000" y="4038600"/>
                    <a:ext cx="981004" cy="234942"/>
                    <a:chOff x="3717645" y="1687844"/>
                    <a:chExt cx="981004" cy="234942"/>
                  </a:xfrm>
                </p:grpSpPr>
                <p:sp>
                  <p:nvSpPr>
                    <p:cNvPr id="185" name="Rectangle 18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86" name="Trapezoid 18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87" name="Straight Connector 18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77" name="Group 176"/>
                  <p:cNvGrpSpPr/>
                  <p:nvPr/>
                </p:nvGrpSpPr>
                <p:grpSpPr>
                  <a:xfrm>
                    <a:off x="1905000" y="4381500"/>
                    <a:ext cx="981004" cy="234942"/>
                    <a:chOff x="3717645" y="1687844"/>
                    <a:chExt cx="981004" cy="234942"/>
                  </a:xfrm>
                </p:grpSpPr>
                <p:sp>
                  <p:nvSpPr>
                    <p:cNvPr id="182" name="Rectangle 18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83" name="Trapezoid 18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84" name="Straight Connector 18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78" name="Group 177"/>
                  <p:cNvGrpSpPr/>
                  <p:nvPr/>
                </p:nvGrpSpPr>
                <p:grpSpPr>
                  <a:xfrm>
                    <a:off x="1905000" y="5060958"/>
                    <a:ext cx="981004" cy="234942"/>
                    <a:chOff x="3717645" y="1687844"/>
                    <a:chExt cx="981004" cy="234942"/>
                  </a:xfrm>
                </p:grpSpPr>
                <p:sp>
                  <p:nvSpPr>
                    <p:cNvPr id="179" name="Rectangle 17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80" name="Trapezoid 17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81" name="Straight Connector 18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46" name="Rectangle 145"/>
                <p:cNvSpPr/>
                <p:nvPr/>
              </p:nvSpPr>
              <p:spPr>
                <a:xfrm>
                  <a:off x="7752269" y="4738686"/>
                  <a:ext cx="1116363" cy="1624014"/>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147" name="Group 146"/>
                <p:cNvGrpSpPr/>
                <p:nvPr/>
              </p:nvGrpSpPr>
              <p:grpSpPr>
                <a:xfrm>
                  <a:off x="7817643" y="4914900"/>
                  <a:ext cx="986837" cy="1257300"/>
                  <a:chOff x="1905000" y="4038600"/>
                  <a:chExt cx="981004" cy="1257300"/>
                </a:xfrm>
              </p:grpSpPr>
              <p:grpSp>
                <p:nvGrpSpPr>
                  <p:cNvPr id="164" name="Group 163"/>
                  <p:cNvGrpSpPr/>
                  <p:nvPr/>
                </p:nvGrpSpPr>
                <p:grpSpPr>
                  <a:xfrm>
                    <a:off x="1905000" y="4038600"/>
                    <a:ext cx="981004" cy="234942"/>
                    <a:chOff x="3717645" y="1687844"/>
                    <a:chExt cx="981004" cy="234942"/>
                  </a:xfrm>
                </p:grpSpPr>
                <p:sp>
                  <p:nvSpPr>
                    <p:cNvPr id="173" name="Rectangle 17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74" name="Trapezoid 17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75" name="Straight Connector 17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5" name="Group 164"/>
                  <p:cNvGrpSpPr/>
                  <p:nvPr/>
                </p:nvGrpSpPr>
                <p:grpSpPr>
                  <a:xfrm>
                    <a:off x="1905000" y="4381500"/>
                    <a:ext cx="981004" cy="234942"/>
                    <a:chOff x="3717645" y="1687844"/>
                    <a:chExt cx="981004" cy="234942"/>
                  </a:xfrm>
                </p:grpSpPr>
                <p:sp>
                  <p:nvSpPr>
                    <p:cNvPr id="170" name="Rectangle 16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71" name="Trapezoid 17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72" name="Straight Connector 17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6" name="Group 165"/>
                  <p:cNvGrpSpPr/>
                  <p:nvPr/>
                </p:nvGrpSpPr>
                <p:grpSpPr>
                  <a:xfrm>
                    <a:off x="1905000" y="4240073"/>
                    <a:ext cx="981004" cy="1055827"/>
                    <a:chOff x="3717645" y="866959"/>
                    <a:chExt cx="981004" cy="1055827"/>
                  </a:xfrm>
                </p:grpSpPr>
                <p:sp>
                  <p:nvSpPr>
                    <p:cNvPr id="167" name="Rectangle 16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68" name="Trapezoid 16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69" name="Straight Connector 168"/>
                    <p:cNvCxnSpPr>
                      <a:stCxn id="310" idx="3"/>
                      <a:endCxn id="311" idx="2"/>
                    </p:cNvCxnSpPr>
                    <p:nvPr/>
                  </p:nvCxnSpPr>
                  <p:spPr>
                    <a:xfrm flipH="1">
                      <a:off x="4054544" y="866959"/>
                      <a:ext cx="523878" cy="33469"/>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49" name="Rectangle 148"/>
                <p:cNvSpPr/>
                <p:nvPr/>
              </p:nvSpPr>
              <p:spPr>
                <a:xfrm>
                  <a:off x="9532324" y="4738685"/>
                  <a:ext cx="1116363" cy="161613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150" name="Group 149"/>
                <p:cNvGrpSpPr/>
                <p:nvPr/>
              </p:nvGrpSpPr>
              <p:grpSpPr>
                <a:xfrm>
                  <a:off x="9600132" y="4914900"/>
                  <a:ext cx="986837" cy="1257300"/>
                  <a:chOff x="1905000" y="4038600"/>
                  <a:chExt cx="981004" cy="1257300"/>
                </a:xfrm>
              </p:grpSpPr>
              <p:grpSp>
                <p:nvGrpSpPr>
                  <p:cNvPr id="152" name="Group 151"/>
                  <p:cNvGrpSpPr/>
                  <p:nvPr/>
                </p:nvGrpSpPr>
                <p:grpSpPr>
                  <a:xfrm>
                    <a:off x="1905000" y="4038600"/>
                    <a:ext cx="981004" cy="234942"/>
                    <a:chOff x="3717645" y="1687844"/>
                    <a:chExt cx="981004" cy="234942"/>
                  </a:xfrm>
                </p:grpSpPr>
                <p:sp>
                  <p:nvSpPr>
                    <p:cNvPr id="161" name="Rectangle 16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62" name="Trapezoid 16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63" name="Straight Connector 162"/>
                    <p:cNvCxnSpPr>
                      <a:stCxn id="184" idx="3"/>
                      <a:endCxn id="1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53" name="Group 152"/>
                  <p:cNvGrpSpPr/>
                  <p:nvPr/>
                </p:nvGrpSpPr>
                <p:grpSpPr>
                  <a:xfrm>
                    <a:off x="1905000" y="4381500"/>
                    <a:ext cx="981004" cy="234942"/>
                    <a:chOff x="3717645" y="1687844"/>
                    <a:chExt cx="981004" cy="234942"/>
                  </a:xfrm>
                </p:grpSpPr>
                <p:sp>
                  <p:nvSpPr>
                    <p:cNvPr id="158" name="Rectangle 15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59" name="Trapezoid 15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60" name="Straight Connector 159"/>
                    <p:cNvCxnSpPr>
                      <a:stCxn id="181" idx="3"/>
                      <a:endCxn id="1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54" name="Group 153"/>
                  <p:cNvGrpSpPr/>
                  <p:nvPr/>
                </p:nvGrpSpPr>
                <p:grpSpPr>
                  <a:xfrm>
                    <a:off x="1905000" y="5060958"/>
                    <a:ext cx="981004" cy="234942"/>
                    <a:chOff x="3717645" y="1687844"/>
                    <a:chExt cx="981004" cy="234942"/>
                  </a:xfrm>
                </p:grpSpPr>
                <p:sp>
                  <p:nvSpPr>
                    <p:cNvPr id="155" name="Rectangle 15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56" name="Trapezoid 1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57" name="Straight Connector 156"/>
                    <p:cNvCxnSpPr>
                      <a:stCxn id="175" idx="3"/>
                      <a:endCxn id="1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grpSp>
          <p:cxnSp>
            <p:nvCxnSpPr>
              <p:cNvPr id="133" name="Straight Connector 132"/>
              <p:cNvCxnSpPr/>
              <p:nvPr/>
            </p:nvCxnSpPr>
            <p:spPr>
              <a:xfrm>
                <a:off x="68199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cxnSp>
            <p:nvCxnSpPr>
              <p:cNvPr id="134" name="Straight Connector 133"/>
              <p:cNvCxnSpPr/>
              <p:nvPr/>
            </p:nvCxnSpPr>
            <p:spPr>
              <a:xfrm>
                <a:off x="82677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cxnSp>
            <p:nvCxnSpPr>
              <p:cNvPr id="135" name="Straight Connector 134"/>
              <p:cNvCxnSpPr/>
              <p:nvPr/>
            </p:nvCxnSpPr>
            <p:spPr>
              <a:xfrm>
                <a:off x="100584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nvGrpSpPr>
            <p:cNvPr id="305" name="Group 304"/>
            <p:cNvGrpSpPr/>
            <p:nvPr/>
          </p:nvGrpSpPr>
          <p:grpSpPr>
            <a:xfrm>
              <a:off x="9709150" y="5207264"/>
              <a:ext cx="980984" cy="236269"/>
              <a:chOff x="6394450" y="4916748"/>
              <a:chExt cx="980984" cy="236269"/>
            </a:xfrm>
          </p:grpSpPr>
          <p:sp>
            <p:nvSpPr>
              <p:cNvPr id="306" name="Trapezoid 305"/>
              <p:cNvSpPr/>
              <p:nvPr/>
            </p:nvSpPr>
            <p:spPr>
              <a:xfrm rot="5400000">
                <a:off x="7142078" y="4915163"/>
                <a:ext cx="231771" cy="234941"/>
              </a:xfrm>
              <a:prstGeom prst="trapezoid">
                <a:avLst/>
              </a:prstGeom>
              <a:solidFill>
                <a:schemeClr val="accent4"/>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307" name="Rectangle 306"/>
              <p:cNvSpPr/>
              <p:nvPr/>
            </p:nvSpPr>
            <p:spPr>
              <a:xfrm>
                <a:off x="6394450" y="4918075"/>
                <a:ext cx="673040" cy="234942"/>
              </a:xfrm>
              <a:prstGeom prst="rect">
                <a:avLst/>
              </a:prstGeom>
              <a:solidFill>
                <a:srgbClr val="99162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308" name="Straight Connector 307"/>
              <p:cNvCxnSpPr/>
              <p:nvPr/>
            </p:nvCxnSpPr>
            <p:spPr>
              <a:xfrm flipV="1">
                <a:off x="7067550" y="5030786"/>
                <a:ext cx="73023" cy="1585"/>
              </a:xfrm>
              <a:prstGeom prst="line">
                <a:avLst/>
              </a:prstGeom>
              <a:ln w="1270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309" name="Group 308"/>
            <p:cNvGrpSpPr/>
            <p:nvPr/>
          </p:nvGrpSpPr>
          <p:grpSpPr>
            <a:xfrm>
              <a:off x="11134725" y="5204089"/>
              <a:ext cx="980984" cy="236269"/>
              <a:chOff x="6394450" y="4916748"/>
              <a:chExt cx="980984" cy="236269"/>
            </a:xfrm>
          </p:grpSpPr>
          <p:sp>
            <p:nvSpPr>
              <p:cNvPr id="310" name="Trapezoid 309"/>
              <p:cNvSpPr/>
              <p:nvPr/>
            </p:nvSpPr>
            <p:spPr>
              <a:xfrm rot="5400000">
                <a:off x="7142078" y="4915163"/>
                <a:ext cx="231771" cy="234941"/>
              </a:xfrm>
              <a:prstGeom prst="trapezoid">
                <a:avLst/>
              </a:prstGeom>
              <a:solidFill>
                <a:schemeClr val="accent4"/>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311" name="Rectangle 310"/>
              <p:cNvSpPr/>
              <p:nvPr/>
            </p:nvSpPr>
            <p:spPr>
              <a:xfrm>
                <a:off x="6394450" y="4918075"/>
                <a:ext cx="673040" cy="234942"/>
              </a:xfrm>
              <a:prstGeom prst="rect">
                <a:avLst/>
              </a:prstGeom>
              <a:solidFill>
                <a:srgbClr val="99162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312" name="Straight Connector 311"/>
              <p:cNvCxnSpPr/>
              <p:nvPr/>
            </p:nvCxnSpPr>
            <p:spPr>
              <a:xfrm flipV="1">
                <a:off x="7067550" y="5030786"/>
                <a:ext cx="73023" cy="1585"/>
              </a:xfrm>
              <a:prstGeom prst="line">
                <a:avLst/>
              </a:prstGeom>
              <a:ln w="1270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21" name="Group 20"/>
          <p:cNvGrpSpPr/>
          <p:nvPr/>
        </p:nvGrpSpPr>
        <p:grpSpPr>
          <a:xfrm>
            <a:off x="9906000" y="2476500"/>
            <a:ext cx="1104900" cy="1333500"/>
            <a:chOff x="12839700" y="3390900"/>
            <a:chExt cx="2819400" cy="2400300"/>
          </a:xfrm>
        </p:grpSpPr>
        <p:grpSp>
          <p:nvGrpSpPr>
            <p:cNvPr id="313" name="Group 312"/>
            <p:cNvGrpSpPr/>
            <p:nvPr/>
          </p:nvGrpSpPr>
          <p:grpSpPr>
            <a:xfrm>
              <a:off x="13031514" y="5028645"/>
              <a:ext cx="722582" cy="606671"/>
              <a:chOff x="8915405" y="3169761"/>
              <a:chExt cx="952495" cy="606671"/>
            </a:xfrm>
          </p:grpSpPr>
          <p:sp>
            <p:nvSpPr>
              <p:cNvPr id="316" name="Trapezoid 315"/>
              <p:cNvSpPr/>
              <p:nvPr/>
            </p:nvSpPr>
            <p:spPr>
              <a:xfrm rot="5400000">
                <a:off x="8996648" y="3088518"/>
                <a:ext cx="606671" cy="76915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15" name="Straight Arrow Connector 314"/>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18" name="Group 317"/>
            <p:cNvGrpSpPr/>
            <p:nvPr/>
          </p:nvGrpSpPr>
          <p:grpSpPr>
            <a:xfrm>
              <a:off x="12839700" y="3390900"/>
              <a:ext cx="2819400" cy="2400300"/>
              <a:chOff x="2518651" y="2895600"/>
              <a:chExt cx="2819400" cy="2400300"/>
            </a:xfrm>
          </p:grpSpPr>
          <p:sp>
            <p:nvSpPr>
              <p:cNvPr id="319" name="Rounded Rectangle 318"/>
              <p:cNvSpPr/>
              <p:nvPr/>
            </p:nvSpPr>
            <p:spPr>
              <a:xfrm>
                <a:off x="2518651" y="2895600"/>
                <a:ext cx="2819400" cy="24003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20" name="Group 319"/>
              <p:cNvGrpSpPr/>
              <p:nvPr/>
            </p:nvGrpSpPr>
            <p:grpSpPr>
              <a:xfrm>
                <a:off x="2565400" y="2933700"/>
                <a:ext cx="2472269" cy="2310957"/>
                <a:chOff x="2565400" y="2900276"/>
                <a:chExt cx="2472269" cy="2310957"/>
              </a:xfrm>
            </p:grpSpPr>
            <p:sp>
              <p:nvSpPr>
                <p:cNvPr id="321" name="Rectangle 320"/>
                <p:cNvSpPr/>
                <p:nvPr/>
              </p:nvSpPr>
              <p:spPr>
                <a:xfrm>
                  <a:off x="3928351" y="2900276"/>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322" name="Rectangle 321"/>
                <p:cNvSpPr/>
                <p:nvPr/>
              </p:nvSpPr>
              <p:spPr>
                <a:xfrm>
                  <a:off x="3124200" y="2938376"/>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323" name="Trapezoid 322"/>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324" name="TextBox 323"/>
                <p:cNvSpPr txBox="1"/>
                <p:nvPr/>
              </p:nvSpPr>
              <p:spPr>
                <a:xfrm>
                  <a:off x="3467100" y="3581402"/>
                  <a:ext cx="685800" cy="369332"/>
                </a:xfrm>
                <a:prstGeom prst="rect">
                  <a:avLst/>
                </a:prstGeom>
                <a:noFill/>
              </p:spPr>
              <p:txBody>
                <a:bodyPr wrap="square" rtlCol="0">
                  <a:spAutoFit/>
                </a:bodyPr>
                <a:lstStyle/>
                <a:p>
                  <a:endParaRPr lang="en-US" dirty="0"/>
                </a:p>
              </p:txBody>
            </p:sp>
            <p:sp>
              <p:nvSpPr>
                <p:cNvPr id="325" name="Trapezoid 324"/>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326" name="TextBox 325"/>
                <p:cNvSpPr txBox="1"/>
                <p:nvPr/>
              </p:nvSpPr>
              <p:spPr>
                <a:xfrm>
                  <a:off x="4351869" y="3618468"/>
                  <a:ext cx="685800" cy="369332"/>
                </a:xfrm>
                <a:prstGeom prst="rect">
                  <a:avLst/>
                </a:prstGeom>
                <a:noFill/>
              </p:spPr>
              <p:txBody>
                <a:bodyPr wrap="square" rtlCol="0">
                  <a:spAutoFit/>
                </a:bodyPr>
                <a:lstStyle/>
                <a:p>
                  <a:r>
                    <a:rPr lang="en-US" dirty="0" smtClean="0"/>
                    <a:t> </a:t>
                  </a:r>
                  <a:endParaRPr lang="en-US" dirty="0"/>
                </a:p>
              </p:txBody>
            </p:sp>
            <p:sp>
              <p:nvSpPr>
                <p:cNvPr id="327" name="Trapezoid 326"/>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328" name="TextBox 327"/>
                <p:cNvSpPr txBox="1"/>
                <p:nvPr/>
              </p:nvSpPr>
              <p:spPr>
                <a:xfrm>
                  <a:off x="3560051" y="4254499"/>
                  <a:ext cx="1356819" cy="369332"/>
                </a:xfrm>
                <a:prstGeom prst="rect">
                  <a:avLst/>
                </a:prstGeom>
                <a:noFill/>
              </p:spPr>
              <p:txBody>
                <a:bodyPr wrap="square" rtlCol="0">
                  <a:spAutoFit/>
                </a:bodyPr>
                <a:lstStyle/>
                <a:p>
                  <a:endParaRPr lang="en-US" dirty="0"/>
                </a:p>
              </p:txBody>
            </p:sp>
            <p:sp>
              <p:nvSpPr>
                <p:cNvPr id="329" name="Rectangle 328"/>
                <p:cNvSpPr/>
                <p:nvPr/>
              </p:nvSpPr>
              <p:spPr>
                <a:xfrm>
                  <a:off x="4034364" y="4830233"/>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330" name="Rectangle 329"/>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331" name="Straight Arrow Connector 330"/>
                <p:cNvCxnSpPr/>
                <p:nvPr/>
              </p:nvCxnSpPr>
              <p:spPr>
                <a:xfrm>
                  <a:off x="3488176" y="3281276"/>
                  <a:ext cx="321824"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2" name="Straight Arrow Connector 331"/>
                <p:cNvCxnSpPr/>
                <p:nvPr/>
              </p:nvCxnSpPr>
              <p:spPr>
                <a:xfrm flipH="1">
                  <a:off x="3810000" y="3281276"/>
                  <a:ext cx="327901"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3" name="Straight Arrow Connector 332"/>
                <p:cNvCxnSpPr/>
                <p:nvPr/>
              </p:nvCxnSpPr>
              <p:spPr>
                <a:xfrm>
                  <a:off x="4137901" y="3281276"/>
                  <a:ext cx="55686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4" name="Straight Arrow Connector 333"/>
                <p:cNvCxnSpPr/>
                <p:nvPr/>
              </p:nvCxnSpPr>
              <p:spPr>
                <a:xfrm flipH="1">
                  <a:off x="4694769" y="3281276"/>
                  <a:ext cx="13095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5" name="Straight Arrow Connector 334"/>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6" name="Straight Arrow Connector 335"/>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7" name="Straight Arrow Connector 336"/>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8" name="Straight Arrow Connector 337"/>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340" name="Rectangle 339"/>
            <p:cNvSpPr/>
            <p:nvPr/>
          </p:nvSpPr>
          <p:spPr>
            <a:xfrm>
              <a:off x="14782800" y="3467100"/>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grpSp>
      <p:grpSp>
        <p:nvGrpSpPr>
          <p:cNvPr id="230" name="Group 229"/>
          <p:cNvGrpSpPr/>
          <p:nvPr/>
        </p:nvGrpSpPr>
        <p:grpSpPr>
          <a:xfrm>
            <a:off x="10058400" y="2628900"/>
            <a:ext cx="1104900" cy="1333500"/>
            <a:chOff x="12839700" y="3390900"/>
            <a:chExt cx="2819400" cy="2400300"/>
          </a:xfrm>
        </p:grpSpPr>
        <p:grpSp>
          <p:nvGrpSpPr>
            <p:cNvPr id="231" name="Group 230"/>
            <p:cNvGrpSpPr/>
            <p:nvPr/>
          </p:nvGrpSpPr>
          <p:grpSpPr>
            <a:xfrm>
              <a:off x="13031514" y="5028645"/>
              <a:ext cx="722582" cy="606671"/>
              <a:chOff x="8915405" y="3169761"/>
              <a:chExt cx="952495" cy="606671"/>
            </a:xfrm>
          </p:grpSpPr>
          <p:sp>
            <p:nvSpPr>
              <p:cNvPr id="254" name="Trapezoid 253"/>
              <p:cNvSpPr/>
              <p:nvPr/>
            </p:nvSpPr>
            <p:spPr>
              <a:xfrm rot="5400000">
                <a:off x="8996648" y="3088518"/>
                <a:ext cx="606671" cy="76915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55" name="Straight Arrow Connector 254"/>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232" name="Group 231"/>
            <p:cNvGrpSpPr/>
            <p:nvPr/>
          </p:nvGrpSpPr>
          <p:grpSpPr>
            <a:xfrm>
              <a:off x="12839700" y="3390900"/>
              <a:ext cx="2819400" cy="2400300"/>
              <a:chOff x="2518651" y="2895600"/>
              <a:chExt cx="2819400" cy="2400300"/>
            </a:xfrm>
          </p:grpSpPr>
          <p:sp>
            <p:nvSpPr>
              <p:cNvPr id="234" name="Rounded Rectangle 233"/>
              <p:cNvSpPr/>
              <p:nvPr/>
            </p:nvSpPr>
            <p:spPr>
              <a:xfrm>
                <a:off x="2518651" y="2895600"/>
                <a:ext cx="2819400" cy="24003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35" name="Group 234"/>
              <p:cNvGrpSpPr/>
              <p:nvPr/>
            </p:nvGrpSpPr>
            <p:grpSpPr>
              <a:xfrm>
                <a:off x="2565400" y="2933700"/>
                <a:ext cx="2472269" cy="2310957"/>
                <a:chOff x="2565400" y="2900276"/>
                <a:chExt cx="2472269" cy="2310957"/>
              </a:xfrm>
            </p:grpSpPr>
            <p:sp>
              <p:nvSpPr>
                <p:cNvPr id="236" name="Rectangle 235"/>
                <p:cNvSpPr/>
                <p:nvPr/>
              </p:nvSpPr>
              <p:spPr>
                <a:xfrm>
                  <a:off x="3928351" y="2900276"/>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237" name="Rectangle 236"/>
                <p:cNvSpPr/>
                <p:nvPr/>
              </p:nvSpPr>
              <p:spPr>
                <a:xfrm>
                  <a:off x="3124200" y="2938376"/>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38" name="Trapezoid 237"/>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39" name="TextBox 238"/>
                <p:cNvSpPr txBox="1"/>
                <p:nvPr/>
              </p:nvSpPr>
              <p:spPr>
                <a:xfrm>
                  <a:off x="3467100" y="3581402"/>
                  <a:ext cx="685800" cy="369332"/>
                </a:xfrm>
                <a:prstGeom prst="rect">
                  <a:avLst/>
                </a:prstGeom>
                <a:noFill/>
              </p:spPr>
              <p:txBody>
                <a:bodyPr wrap="square" rtlCol="0">
                  <a:spAutoFit/>
                </a:bodyPr>
                <a:lstStyle/>
                <a:p>
                  <a:endParaRPr lang="en-US" dirty="0"/>
                </a:p>
              </p:txBody>
            </p:sp>
            <p:sp>
              <p:nvSpPr>
                <p:cNvPr id="240" name="Trapezoid 239"/>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41" name="TextBox 240"/>
                <p:cNvSpPr txBox="1"/>
                <p:nvPr/>
              </p:nvSpPr>
              <p:spPr>
                <a:xfrm>
                  <a:off x="4351869" y="3618468"/>
                  <a:ext cx="685800" cy="369332"/>
                </a:xfrm>
                <a:prstGeom prst="rect">
                  <a:avLst/>
                </a:prstGeom>
                <a:noFill/>
              </p:spPr>
              <p:txBody>
                <a:bodyPr wrap="square" rtlCol="0">
                  <a:spAutoFit/>
                </a:bodyPr>
                <a:lstStyle/>
                <a:p>
                  <a:r>
                    <a:rPr lang="en-US" dirty="0" smtClean="0"/>
                    <a:t> </a:t>
                  </a:r>
                  <a:endParaRPr lang="en-US" dirty="0"/>
                </a:p>
              </p:txBody>
            </p:sp>
            <p:sp>
              <p:nvSpPr>
                <p:cNvPr id="242" name="Trapezoid 241"/>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43" name="TextBox 242"/>
                <p:cNvSpPr txBox="1"/>
                <p:nvPr/>
              </p:nvSpPr>
              <p:spPr>
                <a:xfrm>
                  <a:off x="3560051" y="4254499"/>
                  <a:ext cx="1356819" cy="369332"/>
                </a:xfrm>
                <a:prstGeom prst="rect">
                  <a:avLst/>
                </a:prstGeom>
                <a:noFill/>
              </p:spPr>
              <p:txBody>
                <a:bodyPr wrap="square" rtlCol="0">
                  <a:spAutoFit/>
                </a:bodyPr>
                <a:lstStyle/>
                <a:p>
                  <a:endParaRPr lang="en-US" dirty="0"/>
                </a:p>
              </p:txBody>
            </p:sp>
            <p:sp>
              <p:nvSpPr>
                <p:cNvPr id="244" name="Rectangle 243"/>
                <p:cNvSpPr/>
                <p:nvPr/>
              </p:nvSpPr>
              <p:spPr>
                <a:xfrm>
                  <a:off x="4034364" y="4830233"/>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245" name="Rectangle 244"/>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246" name="Straight Arrow Connector 245"/>
                <p:cNvCxnSpPr/>
                <p:nvPr/>
              </p:nvCxnSpPr>
              <p:spPr>
                <a:xfrm>
                  <a:off x="3488176" y="3281276"/>
                  <a:ext cx="321824"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7" name="Straight Arrow Connector 246"/>
                <p:cNvCxnSpPr/>
                <p:nvPr/>
              </p:nvCxnSpPr>
              <p:spPr>
                <a:xfrm flipH="1">
                  <a:off x="3810000" y="3281276"/>
                  <a:ext cx="327901"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8" name="Straight Arrow Connector 247"/>
                <p:cNvCxnSpPr/>
                <p:nvPr/>
              </p:nvCxnSpPr>
              <p:spPr>
                <a:xfrm>
                  <a:off x="4137901" y="3281276"/>
                  <a:ext cx="55686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9" name="Straight Arrow Connector 248"/>
                <p:cNvCxnSpPr/>
                <p:nvPr/>
              </p:nvCxnSpPr>
              <p:spPr>
                <a:xfrm flipH="1">
                  <a:off x="4694769" y="3281276"/>
                  <a:ext cx="13095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0" name="Straight Arrow Connector 249"/>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1" name="Straight Arrow Connector 250"/>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2" name="Straight Arrow Connector 251"/>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3" name="Straight Arrow Connector 252"/>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233" name="Rectangle 232"/>
            <p:cNvSpPr/>
            <p:nvPr/>
          </p:nvSpPr>
          <p:spPr>
            <a:xfrm>
              <a:off x="14782800" y="3467100"/>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grpSp>
      <p:grpSp>
        <p:nvGrpSpPr>
          <p:cNvPr id="256" name="Group 255"/>
          <p:cNvGrpSpPr/>
          <p:nvPr/>
        </p:nvGrpSpPr>
        <p:grpSpPr>
          <a:xfrm>
            <a:off x="10210800" y="2781300"/>
            <a:ext cx="1104900" cy="1333500"/>
            <a:chOff x="12839700" y="3390900"/>
            <a:chExt cx="2819400" cy="2400300"/>
          </a:xfrm>
        </p:grpSpPr>
        <p:grpSp>
          <p:nvGrpSpPr>
            <p:cNvPr id="257" name="Group 256"/>
            <p:cNvGrpSpPr/>
            <p:nvPr/>
          </p:nvGrpSpPr>
          <p:grpSpPr>
            <a:xfrm>
              <a:off x="13031514" y="5028645"/>
              <a:ext cx="722582" cy="606671"/>
              <a:chOff x="8915405" y="3169761"/>
              <a:chExt cx="952495" cy="606671"/>
            </a:xfrm>
          </p:grpSpPr>
          <p:sp>
            <p:nvSpPr>
              <p:cNvPr id="280" name="Trapezoid 279"/>
              <p:cNvSpPr/>
              <p:nvPr/>
            </p:nvSpPr>
            <p:spPr>
              <a:xfrm rot="5400000">
                <a:off x="8996648" y="3088518"/>
                <a:ext cx="606671" cy="76915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81" name="Straight Arrow Connector 28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258" name="Group 257"/>
            <p:cNvGrpSpPr/>
            <p:nvPr/>
          </p:nvGrpSpPr>
          <p:grpSpPr>
            <a:xfrm>
              <a:off x="12839700" y="3390900"/>
              <a:ext cx="2819400" cy="2400300"/>
              <a:chOff x="2518651" y="2895600"/>
              <a:chExt cx="2819400" cy="2400300"/>
            </a:xfrm>
          </p:grpSpPr>
          <p:sp>
            <p:nvSpPr>
              <p:cNvPr id="260" name="Rounded Rectangle 259"/>
              <p:cNvSpPr/>
              <p:nvPr/>
            </p:nvSpPr>
            <p:spPr>
              <a:xfrm>
                <a:off x="2518651" y="2895600"/>
                <a:ext cx="2819400" cy="24003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61" name="Group 260"/>
              <p:cNvGrpSpPr/>
              <p:nvPr/>
            </p:nvGrpSpPr>
            <p:grpSpPr>
              <a:xfrm>
                <a:off x="2565400" y="2933700"/>
                <a:ext cx="2472269" cy="2310957"/>
                <a:chOff x="2565400" y="2900276"/>
                <a:chExt cx="2472269" cy="2310957"/>
              </a:xfrm>
            </p:grpSpPr>
            <p:sp>
              <p:nvSpPr>
                <p:cNvPr id="262" name="Rectangle 261"/>
                <p:cNvSpPr/>
                <p:nvPr/>
              </p:nvSpPr>
              <p:spPr>
                <a:xfrm>
                  <a:off x="3928351" y="2900276"/>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263" name="Rectangle 262"/>
                <p:cNvSpPr/>
                <p:nvPr/>
              </p:nvSpPr>
              <p:spPr>
                <a:xfrm>
                  <a:off x="3124200" y="2938376"/>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64" name="Trapezoid 263"/>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65" name="TextBox 264"/>
                <p:cNvSpPr txBox="1"/>
                <p:nvPr/>
              </p:nvSpPr>
              <p:spPr>
                <a:xfrm>
                  <a:off x="3467100" y="3581402"/>
                  <a:ext cx="685800" cy="369332"/>
                </a:xfrm>
                <a:prstGeom prst="rect">
                  <a:avLst/>
                </a:prstGeom>
                <a:noFill/>
              </p:spPr>
              <p:txBody>
                <a:bodyPr wrap="square" rtlCol="0">
                  <a:spAutoFit/>
                </a:bodyPr>
                <a:lstStyle/>
                <a:p>
                  <a:endParaRPr lang="en-US" dirty="0"/>
                </a:p>
              </p:txBody>
            </p:sp>
            <p:sp>
              <p:nvSpPr>
                <p:cNvPr id="266" name="Trapezoid 265"/>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67" name="TextBox 266"/>
                <p:cNvSpPr txBox="1"/>
                <p:nvPr/>
              </p:nvSpPr>
              <p:spPr>
                <a:xfrm>
                  <a:off x="4351869" y="3618468"/>
                  <a:ext cx="685800" cy="369332"/>
                </a:xfrm>
                <a:prstGeom prst="rect">
                  <a:avLst/>
                </a:prstGeom>
                <a:noFill/>
              </p:spPr>
              <p:txBody>
                <a:bodyPr wrap="square" rtlCol="0">
                  <a:spAutoFit/>
                </a:bodyPr>
                <a:lstStyle/>
                <a:p>
                  <a:r>
                    <a:rPr lang="en-US" dirty="0" smtClean="0"/>
                    <a:t> </a:t>
                  </a:r>
                  <a:endParaRPr lang="en-US" dirty="0"/>
                </a:p>
              </p:txBody>
            </p:sp>
            <p:sp>
              <p:nvSpPr>
                <p:cNvPr id="268" name="Trapezoid 267"/>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69" name="TextBox 268"/>
                <p:cNvSpPr txBox="1"/>
                <p:nvPr/>
              </p:nvSpPr>
              <p:spPr>
                <a:xfrm>
                  <a:off x="3560051" y="4254499"/>
                  <a:ext cx="1356819" cy="369332"/>
                </a:xfrm>
                <a:prstGeom prst="rect">
                  <a:avLst/>
                </a:prstGeom>
                <a:noFill/>
              </p:spPr>
              <p:txBody>
                <a:bodyPr wrap="square" rtlCol="0">
                  <a:spAutoFit/>
                </a:bodyPr>
                <a:lstStyle/>
                <a:p>
                  <a:endParaRPr lang="en-US" dirty="0"/>
                </a:p>
              </p:txBody>
            </p:sp>
            <p:sp>
              <p:nvSpPr>
                <p:cNvPr id="270" name="Rectangle 269"/>
                <p:cNvSpPr/>
                <p:nvPr/>
              </p:nvSpPr>
              <p:spPr>
                <a:xfrm>
                  <a:off x="4034364" y="4830233"/>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271" name="Rectangle 270"/>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272" name="Straight Arrow Connector 271"/>
                <p:cNvCxnSpPr/>
                <p:nvPr/>
              </p:nvCxnSpPr>
              <p:spPr>
                <a:xfrm>
                  <a:off x="3488176" y="3281276"/>
                  <a:ext cx="321824"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3" name="Straight Arrow Connector 272"/>
                <p:cNvCxnSpPr/>
                <p:nvPr/>
              </p:nvCxnSpPr>
              <p:spPr>
                <a:xfrm flipH="1">
                  <a:off x="3810000" y="3281276"/>
                  <a:ext cx="327901"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4" name="Straight Arrow Connector 273"/>
                <p:cNvCxnSpPr/>
                <p:nvPr/>
              </p:nvCxnSpPr>
              <p:spPr>
                <a:xfrm>
                  <a:off x="4137901" y="3281276"/>
                  <a:ext cx="55686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5" name="Straight Arrow Connector 274"/>
                <p:cNvCxnSpPr/>
                <p:nvPr/>
              </p:nvCxnSpPr>
              <p:spPr>
                <a:xfrm flipH="1">
                  <a:off x="4694769" y="3281276"/>
                  <a:ext cx="13095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6" name="Straight Arrow Connector 275"/>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7" name="Straight Arrow Connector 276"/>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8" name="Straight Arrow Connector 277"/>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9" name="Straight Arrow Connector 278"/>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259" name="Rectangle 258"/>
            <p:cNvSpPr/>
            <p:nvPr/>
          </p:nvSpPr>
          <p:spPr>
            <a:xfrm>
              <a:off x="14782800" y="3467100"/>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grpSp>
      <p:grpSp>
        <p:nvGrpSpPr>
          <p:cNvPr id="282" name="Group 281"/>
          <p:cNvGrpSpPr/>
          <p:nvPr/>
        </p:nvGrpSpPr>
        <p:grpSpPr>
          <a:xfrm>
            <a:off x="10363200" y="2933700"/>
            <a:ext cx="1104900" cy="1333500"/>
            <a:chOff x="12839700" y="3390900"/>
            <a:chExt cx="2819400" cy="2400300"/>
          </a:xfrm>
        </p:grpSpPr>
        <p:grpSp>
          <p:nvGrpSpPr>
            <p:cNvPr id="283" name="Group 282"/>
            <p:cNvGrpSpPr/>
            <p:nvPr/>
          </p:nvGrpSpPr>
          <p:grpSpPr>
            <a:xfrm>
              <a:off x="13031514" y="5028645"/>
              <a:ext cx="722582" cy="606671"/>
              <a:chOff x="8915405" y="3169761"/>
              <a:chExt cx="952495" cy="606671"/>
            </a:xfrm>
          </p:grpSpPr>
          <p:sp>
            <p:nvSpPr>
              <p:cNvPr id="347" name="Trapezoid 346"/>
              <p:cNvSpPr/>
              <p:nvPr/>
            </p:nvSpPr>
            <p:spPr>
              <a:xfrm rot="5400000">
                <a:off x="8996648" y="3088518"/>
                <a:ext cx="606671" cy="76915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48" name="Straight Arrow Connector 347"/>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284" name="Group 283"/>
            <p:cNvGrpSpPr/>
            <p:nvPr/>
          </p:nvGrpSpPr>
          <p:grpSpPr>
            <a:xfrm>
              <a:off x="12839700" y="3390900"/>
              <a:ext cx="2819400" cy="2400300"/>
              <a:chOff x="2518651" y="2895600"/>
              <a:chExt cx="2819400" cy="2400300"/>
            </a:xfrm>
          </p:grpSpPr>
          <p:sp>
            <p:nvSpPr>
              <p:cNvPr id="286" name="Rounded Rectangle 285"/>
              <p:cNvSpPr/>
              <p:nvPr/>
            </p:nvSpPr>
            <p:spPr>
              <a:xfrm>
                <a:off x="2518651" y="2895600"/>
                <a:ext cx="2819400" cy="24003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87" name="Group 286"/>
              <p:cNvGrpSpPr/>
              <p:nvPr/>
            </p:nvGrpSpPr>
            <p:grpSpPr>
              <a:xfrm>
                <a:off x="2565400" y="2933700"/>
                <a:ext cx="2472269" cy="2310957"/>
                <a:chOff x="2565400" y="2900276"/>
                <a:chExt cx="2472269" cy="2310957"/>
              </a:xfrm>
            </p:grpSpPr>
            <p:sp>
              <p:nvSpPr>
                <p:cNvPr id="288" name="Rectangle 287"/>
                <p:cNvSpPr/>
                <p:nvPr/>
              </p:nvSpPr>
              <p:spPr>
                <a:xfrm>
                  <a:off x="3928351" y="2900276"/>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289" name="Rectangle 288"/>
                <p:cNvSpPr/>
                <p:nvPr/>
              </p:nvSpPr>
              <p:spPr>
                <a:xfrm>
                  <a:off x="3124200" y="2938376"/>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90" name="Trapezoid 289"/>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1" name="TextBox 290"/>
                <p:cNvSpPr txBox="1"/>
                <p:nvPr/>
              </p:nvSpPr>
              <p:spPr>
                <a:xfrm>
                  <a:off x="3467100" y="3581402"/>
                  <a:ext cx="685800" cy="369332"/>
                </a:xfrm>
                <a:prstGeom prst="rect">
                  <a:avLst/>
                </a:prstGeom>
                <a:noFill/>
              </p:spPr>
              <p:txBody>
                <a:bodyPr wrap="square" rtlCol="0">
                  <a:spAutoFit/>
                </a:bodyPr>
                <a:lstStyle/>
                <a:p>
                  <a:endParaRPr lang="en-US" dirty="0"/>
                </a:p>
              </p:txBody>
            </p:sp>
            <p:sp>
              <p:nvSpPr>
                <p:cNvPr id="292" name="Trapezoid 291"/>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3" name="TextBox 292"/>
                <p:cNvSpPr txBox="1"/>
                <p:nvPr/>
              </p:nvSpPr>
              <p:spPr>
                <a:xfrm>
                  <a:off x="4351869" y="3618468"/>
                  <a:ext cx="685800" cy="369332"/>
                </a:xfrm>
                <a:prstGeom prst="rect">
                  <a:avLst/>
                </a:prstGeom>
                <a:noFill/>
              </p:spPr>
              <p:txBody>
                <a:bodyPr wrap="square" rtlCol="0">
                  <a:spAutoFit/>
                </a:bodyPr>
                <a:lstStyle/>
                <a:p>
                  <a:r>
                    <a:rPr lang="en-US" dirty="0" smtClean="0"/>
                    <a:t> </a:t>
                  </a:r>
                  <a:endParaRPr lang="en-US" dirty="0"/>
                </a:p>
              </p:txBody>
            </p:sp>
            <p:sp>
              <p:nvSpPr>
                <p:cNvPr id="294" name="Trapezoid 293"/>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5" name="TextBox 294"/>
                <p:cNvSpPr txBox="1"/>
                <p:nvPr/>
              </p:nvSpPr>
              <p:spPr>
                <a:xfrm>
                  <a:off x="3560051" y="4254499"/>
                  <a:ext cx="1356819" cy="369332"/>
                </a:xfrm>
                <a:prstGeom prst="rect">
                  <a:avLst/>
                </a:prstGeom>
                <a:noFill/>
              </p:spPr>
              <p:txBody>
                <a:bodyPr wrap="square" rtlCol="0">
                  <a:spAutoFit/>
                </a:bodyPr>
                <a:lstStyle/>
                <a:p>
                  <a:endParaRPr lang="en-US" dirty="0"/>
                </a:p>
              </p:txBody>
            </p:sp>
            <p:sp>
              <p:nvSpPr>
                <p:cNvPr id="296" name="Rectangle 295"/>
                <p:cNvSpPr/>
                <p:nvPr/>
              </p:nvSpPr>
              <p:spPr>
                <a:xfrm>
                  <a:off x="4034364" y="4830233"/>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314" name="Rectangle 313"/>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317" name="Straight Arrow Connector 316"/>
                <p:cNvCxnSpPr/>
                <p:nvPr/>
              </p:nvCxnSpPr>
              <p:spPr>
                <a:xfrm>
                  <a:off x="3488176" y="3281276"/>
                  <a:ext cx="321824"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9" name="Straight Arrow Connector 338"/>
                <p:cNvCxnSpPr/>
                <p:nvPr/>
              </p:nvCxnSpPr>
              <p:spPr>
                <a:xfrm flipH="1">
                  <a:off x="3810000" y="3281276"/>
                  <a:ext cx="327901"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1" name="Straight Arrow Connector 340"/>
                <p:cNvCxnSpPr/>
                <p:nvPr/>
              </p:nvCxnSpPr>
              <p:spPr>
                <a:xfrm>
                  <a:off x="4137901" y="3281276"/>
                  <a:ext cx="55686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2" name="Straight Arrow Connector 341"/>
                <p:cNvCxnSpPr/>
                <p:nvPr/>
              </p:nvCxnSpPr>
              <p:spPr>
                <a:xfrm flipH="1">
                  <a:off x="4694769" y="3281276"/>
                  <a:ext cx="13095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3" name="Straight Arrow Connector 342"/>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4" name="Straight Arrow Connector 343"/>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5" name="Straight Arrow Connector 344"/>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6" name="Straight Arrow Connector 345"/>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285" name="Rectangle 284"/>
            <p:cNvSpPr/>
            <p:nvPr/>
          </p:nvSpPr>
          <p:spPr>
            <a:xfrm>
              <a:off x="14782800" y="3467100"/>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grpSp>
    </p:spTree>
    <p:extLst>
      <p:ext uri="{BB962C8B-B14F-4D97-AF65-F5344CB8AC3E}">
        <p14:creationId xmlns:p14="http://schemas.microsoft.com/office/powerpoint/2010/main" val="1063966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up)">
                                      <p:cBhvr>
                                        <p:cTn id="7" dur="500"/>
                                        <p:tgtEl>
                                          <p:spTgt spid="17"/>
                                        </p:tgtEl>
                                      </p:cBhvr>
                                    </p:animEffect>
                                  </p:childTnLst>
                                </p:cTn>
                              </p:par>
                              <p:par>
                                <p:cTn id="8" presetID="1"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left)">
                                      <p:cBhvr>
                                        <p:cTn id="14" dur="500"/>
                                        <p:tgtEl>
                                          <p:spTgt spid="5"/>
                                        </p:tgtEl>
                                      </p:cBhvr>
                                    </p:animEffect>
                                  </p:childTnLst>
                                </p:cTn>
                              </p:par>
                              <p:par>
                                <p:cTn id="15" presetID="1" presetClass="entr" presetSubtype="0" fill="hold"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12"/>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1"/>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3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56"/>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8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2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29"/>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3" grpId="0"/>
      <p:bldP spid="22" grpId="0" animBg="1"/>
      <p:bldP spid="23" grpId="0"/>
      <p:bldP spid="212" grpId="0"/>
      <p:bldP spid="128" grpId="0" animBg="1"/>
      <p:bldP spid="129" grpId="0"/>
      <p:bldP spid="13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64" name="Straight Arrow Connector 563"/>
          <p:cNvCxnSpPr>
            <a:stCxn id="31" idx="3"/>
          </p:cNvCxnSpPr>
          <p:nvPr/>
        </p:nvCxnSpPr>
        <p:spPr>
          <a:xfrm>
            <a:off x="4724400" y="4352925"/>
            <a:ext cx="287655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dirty="0" smtClean="0"/>
              <a:t>Code pipelining for stateless algorithms</a:t>
            </a:r>
            <a:endParaRPr lang="en-US" dirty="0">
              <a:latin typeface="Gadugi" panose="020B0502040204020203" pitchFamily="34" charset="0"/>
            </a:endParaRPr>
          </a:p>
        </p:txBody>
      </p:sp>
      <p:sp>
        <p:nvSpPr>
          <p:cNvPr id="31" name="Rounded Rectangle 30"/>
          <p:cNvSpPr/>
          <p:nvPr/>
        </p:nvSpPr>
        <p:spPr>
          <a:xfrm>
            <a:off x="2438400" y="3505200"/>
            <a:ext cx="2286000" cy="1695450"/>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smtClean="0">
                <a:latin typeface="Gadugi" panose="020B0502040204020203" pitchFamily="34" charset="0"/>
              </a:rPr>
              <a:t>pkt.tmp</a:t>
            </a:r>
            <a:r>
              <a:rPr lang="en-US" sz="2400" dirty="0" smtClean="0">
                <a:latin typeface="Gadugi" panose="020B0502040204020203" pitchFamily="34" charset="0"/>
              </a:rPr>
              <a:t> =</a:t>
            </a:r>
          </a:p>
          <a:p>
            <a:pPr algn="ctr"/>
            <a:r>
              <a:rPr lang="en-US" sz="2400" dirty="0" smtClean="0">
                <a:latin typeface="Gadugi" panose="020B0502040204020203" pitchFamily="34" charset="0"/>
              </a:rPr>
              <a:t>pkt.f1 + pkt.f2</a:t>
            </a:r>
            <a:endParaRPr lang="en-US" sz="2400" dirty="0"/>
          </a:p>
        </p:txBody>
      </p:sp>
      <p:sp>
        <p:nvSpPr>
          <p:cNvPr id="3" name="Rectangle 2"/>
          <p:cNvSpPr/>
          <p:nvPr/>
        </p:nvSpPr>
        <p:spPr>
          <a:xfrm>
            <a:off x="867520" y="1722772"/>
            <a:ext cx="9171100" cy="523220"/>
          </a:xfrm>
          <a:prstGeom prst="rect">
            <a:avLst/>
          </a:prstGeom>
        </p:spPr>
        <p:txBody>
          <a:bodyPr wrap="none">
            <a:spAutoFit/>
          </a:bodyPr>
          <a:lstStyle/>
          <a:p>
            <a:pPr lvl="1"/>
            <a:r>
              <a:rPr lang="en-US" sz="2800" dirty="0" smtClean="0">
                <a:latin typeface="Gadugi" panose="020B0502040204020203" pitchFamily="34" charset="0"/>
              </a:rPr>
              <a:t>     Stateless algorithm: pkt.f4 </a:t>
            </a:r>
            <a:r>
              <a:rPr lang="en-US" sz="2800" dirty="0">
                <a:latin typeface="Gadugi" panose="020B0502040204020203" pitchFamily="34" charset="0"/>
              </a:rPr>
              <a:t>= pkt.f1 + pkt.f2 – pkt.f3</a:t>
            </a:r>
          </a:p>
        </p:txBody>
      </p:sp>
      <p:sp>
        <p:nvSpPr>
          <p:cNvPr id="478" name="Rounded Rectangle 477"/>
          <p:cNvSpPr/>
          <p:nvPr/>
        </p:nvSpPr>
        <p:spPr>
          <a:xfrm>
            <a:off x="7557081" y="3486150"/>
            <a:ext cx="2463219" cy="1695450"/>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latin typeface="Gadugi" panose="020B0502040204020203" pitchFamily="34" charset="0"/>
              </a:rPr>
              <a:t>pkt.f4 = </a:t>
            </a:r>
          </a:p>
          <a:p>
            <a:pPr algn="ctr"/>
            <a:r>
              <a:rPr lang="en-US" sz="2400" dirty="0" err="1" smtClean="0">
                <a:latin typeface="Gadugi" panose="020B0502040204020203" pitchFamily="34" charset="0"/>
              </a:rPr>
              <a:t>pkt.tmp</a:t>
            </a:r>
            <a:r>
              <a:rPr lang="en-US" sz="2400" dirty="0" smtClean="0">
                <a:latin typeface="Gadugi" panose="020B0502040204020203" pitchFamily="34" charset="0"/>
              </a:rPr>
              <a:t> - pkt.f3</a:t>
            </a:r>
            <a:endParaRPr lang="en-US" sz="2400" dirty="0"/>
          </a:p>
        </p:txBody>
      </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cxnSp>
        <p:nvCxnSpPr>
          <p:cNvPr id="558" name="Straight Arrow Connector 557"/>
          <p:cNvCxnSpPr>
            <a:endCxn id="31" idx="1"/>
          </p:cNvCxnSpPr>
          <p:nvPr/>
        </p:nvCxnSpPr>
        <p:spPr>
          <a:xfrm flipV="1">
            <a:off x="1781175" y="4352925"/>
            <a:ext cx="657225"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565" name="Straight Arrow Connector 564"/>
          <p:cNvCxnSpPr/>
          <p:nvPr/>
        </p:nvCxnSpPr>
        <p:spPr>
          <a:xfrm>
            <a:off x="9963150" y="4352925"/>
            <a:ext cx="74295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43" name="Rounded Rectangle 42"/>
          <p:cNvSpPr/>
          <p:nvPr/>
        </p:nvSpPr>
        <p:spPr>
          <a:xfrm>
            <a:off x="673100" y="5549900"/>
            <a:ext cx="108458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Easy to pipeline stateless algorithms</a:t>
            </a:r>
            <a:endParaRPr lang="en-US" sz="4000" dirty="0"/>
          </a:p>
        </p:txBody>
      </p:sp>
    </p:spTree>
    <p:extLst>
      <p:ext uri="{BB962C8B-B14F-4D97-AF65-F5344CB8AC3E}">
        <p14:creationId xmlns:p14="http://schemas.microsoft.com/office/powerpoint/2010/main" val="439107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7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6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6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5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 grpId="0"/>
      <p:bldP spid="478" grpId="0" animBg="1"/>
      <p:bldP spid="4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for </a:t>
            </a:r>
            <a:r>
              <a:rPr lang="en-US" dirty="0" err="1" smtClean="0"/>
              <a:t>stateful</a:t>
            </a:r>
            <a:r>
              <a:rPr lang="en-US" dirty="0" smtClean="0"/>
              <a:t> algorithms</a:t>
            </a:r>
            <a:endParaRPr lang="en-US" dirty="0">
              <a:latin typeface="Gadugi" panose="020B0502040204020203" pitchFamily="34" charset="0"/>
            </a:endParaRPr>
          </a:p>
        </p:txBody>
      </p:sp>
      <p:sp>
        <p:nvSpPr>
          <p:cNvPr id="3" name="Rectangle 2"/>
          <p:cNvSpPr/>
          <p:nvPr/>
        </p:nvSpPr>
        <p:spPr>
          <a:xfrm>
            <a:off x="2508831" y="1707023"/>
            <a:ext cx="5354351" cy="523220"/>
          </a:xfrm>
          <a:prstGeom prst="rect">
            <a:avLst/>
          </a:prstGeom>
        </p:spPr>
        <p:txBody>
          <a:bodyPr wrap="none">
            <a:spAutoFit/>
          </a:bodyPr>
          <a:lstStyle/>
          <a:p>
            <a:pPr lvl="1"/>
            <a:r>
              <a:rPr lang="en-US" sz="2800" dirty="0" smtClean="0">
                <a:latin typeface="Gadugi" panose="020B0502040204020203" pitchFamily="34" charset="0"/>
              </a:rPr>
              <a:t>     </a:t>
            </a:r>
            <a:r>
              <a:rPr lang="en-US" sz="2800" dirty="0" err="1" smtClean="0">
                <a:latin typeface="Gadugi" panose="020B0502040204020203" pitchFamily="34" charset="0"/>
              </a:rPr>
              <a:t>Stateful</a:t>
            </a:r>
            <a:r>
              <a:rPr lang="en-US" sz="2800" dirty="0" smtClean="0">
                <a:latin typeface="Gadugi" panose="020B0502040204020203" pitchFamily="34" charset="0"/>
              </a:rPr>
              <a:t> algorithm: x = g(x)</a:t>
            </a:r>
            <a:endParaRPr lang="en-US" sz="2800" dirty="0">
              <a:latin typeface="Gadugi" panose="020B0502040204020203" pitchFamily="34" charset="0"/>
            </a:endParaRPr>
          </a:p>
        </p:txBody>
      </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grpSp>
        <p:nvGrpSpPr>
          <p:cNvPr id="473" name="Group 472"/>
          <p:cNvGrpSpPr/>
          <p:nvPr/>
        </p:nvGrpSpPr>
        <p:grpSpPr>
          <a:xfrm>
            <a:off x="0" y="3889666"/>
            <a:ext cx="11841588" cy="834735"/>
            <a:chOff x="1295400" y="3889666"/>
            <a:chExt cx="10546188" cy="834735"/>
          </a:xfrm>
        </p:grpSpPr>
        <p:cxnSp>
          <p:nvCxnSpPr>
            <p:cNvPr id="564" name="Straight Arrow Connector 563"/>
            <p:cNvCxnSpPr>
              <a:stCxn id="31" idx="3"/>
              <a:endCxn id="478" idx="1"/>
            </p:cNvCxnSpPr>
            <p:nvPr/>
          </p:nvCxnSpPr>
          <p:spPr>
            <a:xfrm>
              <a:off x="3433121" y="4307034"/>
              <a:ext cx="576845"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31" name="Rounded Rectangle 30"/>
            <p:cNvSpPr/>
            <p:nvPr/>
          </p:nvSpPr>
          <p:spPr>
            <a:xfrm>
              <a:off x="1974043" y="3889667"/>
              <a:ext cx="1459079"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smtClean="0">
                  <a:latin typeface="Gadugi" panose="020B0502040204020203" pitchFamily="34" charset="0"/>
                </a:rPr>
                <a:t>p.tmp</a:t>
              </a:r>
              <a:r>
                <a:rPr lang="en-US" sz="2400" dirty="0" smtClean="0">
                  <a:latin typeface="Gadugi" panose="020B0502040204020203" pitchFamily="34" charset="0"/>
                </a:rPr>
                <a:t> = x</a:t>
              </a:r>
              <a:endParaRPr lang="en-US" sz="2400" dirty="0"/>
            </a:p>
          </p:txBody>
        </p:sp>
        <p:sp>
          <p:nvSpPr>
            <p:cNvPr id="478" name="Rounded Rectangle 477"/>
            <p:cNvSpPr/>
            <p:nvPr/>
          </p:nvSpPr>
          <p:spPr>
            <a:xfrm>
              <a:off x="4009967" y="3889667"/>
              <a:ext cx="1391215"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latin typeface="Gadugi" panose="020B0502040204020203" pitchFamily="34" charset="0"/>
                </a:rPr>
                <a:t>p.t1=</a:t>
              </a:r>
            </a:p>
            <a:p>
              <a:pPr algn="ctr"/>
              <a:r>
                <a:rPr lang="en-US" sz="2400" dirty="0" smtClean="0">
                  <a:latin typeface="Gadugi" panose="020B0502040204020203" pitchFamily="34" charset="0"/>
                </a:rPr>
                <a:t>s1(</a:t>
              </a:r>
              <a:r>
                <a:rPr lang="en-US" sz="2400" dirty="0" err="1" smtClean="0">
                  <a:latin typeface="Gadugi" panose="020B0502040204020203" pitchFamily="34" charset="0"/>
                </a:rPr>
                <a:t>p.tmp</a:t>
              </a:r>
              <a:r>
                <a:rPr lang="en-US" sz="2400" dirty="0" smtClean="0">
                  <a:latin typeface="Gadugi" panose="020B0502040204020203" pitchFamily="34" charset="0"/>
                </a:rPr>
                <a:t>)</a:t>
              </a:r>
              <a:endParaRPr lang="en-US" sz="2400" dirty="0"/>
            </a:p>
          </p:txBody>
        </p:sp>
        <p:cxnSp>
          <p:nvCxnSpPr>
            <p:cNvPr id="558" name="Straight Arrow Connector 557"/>
            <p:cNvCxnSpPr>
              <a:endCxn id="31" idx="1"/>
            </p:cNvCxnSpPr>
            <p:nvPr/>
          </p:nvCxnSpPr>
          <p:spPr>
            <a:xfrm>
              <a:off x="1295400" y="4307033"/>
              <a:ext cx="678643" cy="1"/>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565" name="Straight Arrow Connector 564"/>
            <p:cNvCxnSpPr>
              <a:stCxn id="478" idx="3"/>
              <a:endCxn id="56" idx="1"/>
            </p:cNvCxnSpPr>
            <p:nvPr/>
          </p:nvCxnSpPr>
          <p:spPr>
            <a:xfrm flipV="1">
              <a:off x="5401182" y="4303567"/>
              <a:ext cx="2477042" cy="3467"/>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44" name="Rounded Rectangle 43"/>
            <p:cNvSpPr/>
            <p:nvPr/>
          </p:nvSpPr>
          <p:spPr>
            <a:xfrm>
              <a:off x="10117741" y="3889666"/>
              <a:ext cx="1236059" cy="834735"/>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a:latin typeface="Gadugi" panose="020B0502040204020203" pitchFamily="34" charset="0"/>
                </a:rPr>
                <a:t>x</a:t>
              </a:r>
              <a:r>
                <a:rPr lang="en-US" sz="2400" dirty="0" smtClean="0">
                  <a:latin typeface="Gadugi" panose="020B0502040204020203" pitchFamily="34" charset="0"/>
                </a:rPr>
                <a:t> = </a:t>
              </a:r>
              <a:r>
                <a:rPr lang="en-US" sz="2400" dirty="0" err="1" smtClean="0">
                  <a:latin typeface="Gadugi" panose="020B0502040204020203" pitchFamily="34" charset="0"/>
                </a:rPr>
                <a:t>p.tn</a:t>
              </a:r>
              <a:endParaRPr lang="en-US" sz="2400" dirty="0"/>
            </a:p>
          </p:txBody>
        </p:sp>
        <p:cxnSp>
          <p:nvCxnSpPr>
            <p:cNvPr id="45" name="Straight Arrow Connector 44"/>
            <p:cNvCxnSpPr>
              <a:stCxn id="44" idx="3"/>
            </p:cNvCxnSpPr>
            <p:nvPr/>
          </p:nvCxnSpPr>
          <p:spPr>
            <a:xfrm>
              <a:off x="11353800" y="4307034"/>
              <a:ext cx="487788"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grpSp>
      <p:sp>
        <p:nvSpPr>
          <p:cNvPr id="69" name="Rectangle 68"/>
          <p:cNvSpPr/>
          <p:nvPr/>
        </p:nvSpPr>
        <p:spPr>
          <a:xfrm>
            <a:off x="685800" y="2389248"/>
            <a:ext cx="10629900" cy="902336"/>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solidFill>
                <a:schemeClr val="bg1"/>
              </a:solidFill>
            </a:endParaRPr>
          </a:p>
        </p:txBody>
      </p:sp>
      <p:cxnSp>
        <p:nvCxnSpPr>
          <p:cNvPr id="84" name="Straight Arrow Connector 83"/>
          <p:cNvCxnSpPr>
            <a:endCxn id="31" idx="0"/>
          </p:cNvCxnSpPr>
          <p:nvPr/>
        </p:nvCxnSpPr>
        <p:spPr>
          <a:xfrm flipH="1">
            <a:off x="1581151" y="3238500"/>
            <a:ext cx="0" cy="651167"/>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stCxn id="44" idx="0"/>
          </p:cNvCxnSpPr>
          <p:nvPr/>
        </p:nvCxnSpPr>
        <p:spPr>
          <a:xfrm flipH="1" flipV="1">
            <a:off x="10591800" y="3238500"/>
            <a:ext cx="8142" cy="651166"/>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66" name="Rectangle 465"/>
          <p:cNvSpPr/>
          <p:nvPr/>
        </p:nvSpPr>
        <p:spPr>
          <a:xfrm>
            <a:off x="5882640" y="2575530"/>
            <a:ext cx="426720" cy="584775"/>
          </a:xfrm>
          <a:prstGeom prst="rect">
            <a:avLst/>
          </a:prstGeom>
        </p:spPr>
        <p:txBody>
          <a:bodyPr wrap="none">
            <a:spAutoFit/>
          </a:bodyPr>
          <a:lstStyle/>
          <a:p>
            <a:pPr algn="ctr"/>
            <a:r>
              <a:rPr lang="en-US" sz="3200" dirty="0" smtClean="0">
                <a:solidFill>
                  <a:schemeClr val="bg1"/>
                </a:solidFill>
              </a:rPr>
              <a:t>X</a:t>
            </a:r>
            <a:endParaRPr lang="en-US" sz="3200" dirty="0">
              <a:solidFill>
                <a:schemeClr val="bg1"/>
              </a:solidFill>
            </a:endParaRPr>
          </a:p>
        </p:txBody>
      </p:sp>
      <p:sp>
        <p:nvSpPr>
          <p:cNvPr id="55" name="Rounded Rectangle 54"/>
          <p:cNvSpPr/>
          <p:nvPr/>
        </p:nvSpPr>
        <p:spPr>
          <a:xfrm>
            <a:off x="76200" y="5549900"/>
            <a:ext cx="120777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Can’t pipeline: must do x = g(x</a:t>
            </a:r>
            <a:r>
              <a:rPr lang="en-US" sz="4000" smtClean="0"/>
              <a:t>) atomically in 1 </a:t>
            </a:r>
            <a:r>
              <a:rPr lang="en-US" sz="4000" dirty="0" smtClean="0"/>
              <a:t>stage</a:t>
            </a:r>
            <a:endParaRPr lang="en-US" sz="4000" dirty="0"/>
          </a:p>
        </p:txBody>
      </p:sp>
      <p:sp>
        <p:nvSpPr>
          <p:cNvPr id="56" name="Rounded Rectangle 55"/>
          <p:cNvSpPr/>
          <p:nvPr/>
        </p:nvSpPr>
        <p:spPr>
          <a:xfrm>
            <a:off x="7391400" y="3886200"/>
            <a:ext cx="1943100"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smtClean="0">
                <a:latin typeface="Gadugi" panose="020B0502040204020203" pitchFamily="34" charset="0"/>
              </a:rPr>
              <a:t>p.tn</a:t>
            </a:r>
            <a:r>
              <a:rPr lang="en-US" sz="2400" dirty="0" smtClean="0">
                <a:latin typeface="Gadugi" panose="020B0502040204020203" pitchFamily="34" charset="0"/>
              </a:rPr>
              <a:t> =</a:t>
            </a:r>
          </a:p>
          <a:p>
            <a:pPr algn="ctr"/>
            <a:r>
              <a:rPr lang="en-US" sz="2400" dirty="0" err="1" smtClean="0">
                <a:latin typeface="Gadugi" panose="020B0502040204020203" pitchFamily="34" charset="0"/>
              </a:rPr>
              <a:t>sn</a:t>
            </a:r>
            <a:r>
              <a:rPr lang="en-US" sz="2400" dirty="0" smtClean="0">
                <a:latin typeface="Gadugi" panose="020B0502040204020203" pitchFamily="34" charset="0"/>
              </a:rPr>
              <a:t>(</a:t>
            </a:r>
            <a:r>
              <a:rPr lang="en-US" sz="2400" dirty="0" err="1" smtClean="0">
                <a:latin typeface="Gadugi" panose="020B0502040204020203" pitchFamily="34" charset="0"/>
              </a:rPr>
              <a:t>p.t</a:t>
            </a:r>
            <a:r>
              <a:rPr lang="en-US" sz="2400" dirty="0" smtClean="0">
                <a:latin typeface="Gadugi" panose="020B0502040204020203" pitchFamily="34" charset="0"/>
              </a:rPr>
              <a:t>_{n-1})</a:t>
            </a:r>
            <a:endParaRPr lang="en-US" sz="2400" dirty="0"/>
          </a:p>
        </p:txBody>
      </p:sp>
      <p:cxnSp>
        <p:nvCxnSpPr>
          <p:cNvPr id="63" name="Straight Arrow Connector 62"/>
          <p:cNvCxnSpPr>
            <a:stCxn id="56" idx="3"/>
            <a:endCxn id="44" idx="1"/>
          </p:cNvCxnSpPr>
          <p:nvPr/>
        </p:nvCxnSpPr>
        <p:spPr>
          <a:xfrm>
            <a:off x="9334500" y="4303567"/>
            <a:ext cx="571499" cy="3467"/>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38" name="Oval 37"/>
          <p:cNvSpPr/>
          <p:nvPr/>
        </p:nvSpPr>
        <p:spPr>
          <a:xfrm>
            <a:off x="5257800" y="3810000"/>
            <a:ext cx="342900" cy="3429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p:cNvSpPr/>
          <p:nvPr/>
        </p:nvSpPr>
        <p:spPr>
          <a:xfrm>
            <a:off x="5676900" y="3810000"/>
            <a:ext cx="342900" cy="3429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Oval 92"/>
          <p:cNvSpPr/>
          <p:nvPr/>
        </p:nvSpPr>
        <p:spPr>
          <a:xfrm>
            <a:off x="6096000" y="3810000"/>
            <a:ext cx="342900" cy="3429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Rounded Rectangle 126"/>
          <p:cNvSpPr/>
          <p:nvPr/>
        </p:nvSpPr>
        <p:spPr>
          <a:xfrm>
            <a:off x="6591300" y="1676400"/>
            <a:ext cx="5600700" cy="11260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1. Throughput is 1/N</a:t>
            </a:r>
          </a:p>
          <a:p>
            <a:pPr algn="ctr"/>
            <a:r>
              <a:rPr lang="en-US" sz="4000" dirty="0" smtClean="0"/>
              <a:t>2. X is shared</a:t>
            </a:r>
            <a:endParaRPr lang="en-US" sz="4000" dirty="0"/>
          </a:p>
        </p:txBody>
      </p:sp>
      <p:sp>
        <p:nvSpPr>
          <p:cNvPr id="461" name="TextBox 460"/>
          <p:cNvSpPr txBox="1"/>
          <p:nvPr/>
        </p:nvSpPr>
        <p:spPr>
          <a:xfrm>
            <a:off x="5105400" y="4419600"/>
            <a:ext cx="1560042" cy="523220"/>
          </a:xfrm>
          <a:prstGeom prst="rect">
            <a:avLst/>
          </a:prstGeom>
          <a:noFill/>
        </p:spPr>
        <p:txBody>
          <a:bodyPr wrap="none" rtlCol="0">
            <a:spAutoFit/>
          </a:bodyPr>
          <a:lstStyle/>
          <a:p>
            <a:r>
              <a:rPr lang="en-US" sz="2800" dirty="0" smtClean="0"/>
              <a:t>N stages</a:t>
            </a:r>
            <a:endParaRPr lang="en-US" sz="2800" dirty="0"/>
          </a:p>
        </p:txBody>
      </p:sp>
    </p:spTree>
    <p:extLst>
      <p:ext uri="{BB962C8B-B14F-4D97-AF65-F5344CB8AC3E}">
        <p14:creationId xmlns:p14="http://schemas.microsoft.com/office/powerpoint/2010/main" val="182556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9">
                                            <p:bg/>
                                          </p:spTgt>
                                        </p:tgtEl>
                                        <p:attrNameLst>
                                          <p:attrName>style.visibility</p:attrName>
                                        </p:attrNameLst>
                                      </p:cBhvr>
                                      <p:to>
                                        <p:strVal val="visible"/>
                                      </p:to>
                                    </p:set>
                                  </p:childTnLst>
                                </p:cTn>
                              </p:par>
                              <p:par>
                                <p:cTn id="11" presetID="1" presetClass="entr" presetSubtype="0" fill="hold" grpId="0" nodeType="withEffect" nodePh="1">
                                  <p:stCondLst>
                                    <p:cond delay="0"/>
                                  </p:stCondLst>
                                  <p:endCondLst>
                                    <p:cond evt="begin" delay="0">
                                      <p:tn val="11"/>
                                    </p:cond>
                                  </p:endCondLst>
                                  <p:childTnLst>
                                    <p:set>
                                      <p:cBhvr>
                                        <p:cTn id="12" dur="1" fill="hold">
                                          <p:stCondLst>
                                            <p:cond delay="0"/>
                                          </p:stCondLst>
                                        </p:cTn>
                                        <p:tgtEl>
                                          <p:spTgt spid="69">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6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7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7"/>
                                        </p:tgtEl>
                                        <p:attrNameLst>
                                          <p:attrName>style.visibility</p:attrName>
                                        </p:attrNameLst>
                                      </p:cBhvr>
                                      <p:to>
                                        <p:strVal val="visible"/>
                                      </p:to>
                                    </p:set>
                                  </p:childTnLst>
                                </p:cTn>
                              </p:par>
                              <p:par>
                                <p:cTn id="25" presetID="1" presetClass="exit" presetSubtype="0" fill="hold" nodeType="withEffect" nodePh="1">
                                  <p:stCondLst>
                                    <p:cond delay="0"/>
                                  </p:stCondLst>
                                  <p:endCondLst>
                                    <p:cond evt="begin" delay="0">
                                      <p:tn val="25"/>
                                    </p:cond>
                                  </p:endCondLst>
                                  <p:childTnLst>
                                    <p:set>
                                      <p:cBhvr>
                                        <p:cTn id="26" dur="1" fill="hold">
                                          <p:stCondLst>
                                            <p:cond delay="0"/>
                                          </p:stCondLst>
                                        </p:cTn>
                                        <p:tgtEl>
                                          <p:spTgt spid="69">
                                            <p:txEl>
                                              <p:pRg st="0" end="0"/>
                                            </p:txEl>
                                          </p:spTgt>
                                        </p:tgtEl>
                                        <p:attrNameLst>
                                          <p:attrName>style.visibility</p:attrName>
                                        </p:attrNameLst>
                                      </p:cBhvr>
                                      <p:to>
                                        <p:strVal val="hidden"/>
                                      </p:to>
                                    </p:set>
                                  </p:childTnLst>
                                </p:cTn>
                              </p:par>
                              <p:par>
                                <p:cTn id="27" presetID="1" presetClass="entr" presetSubtype="0" fill="hold" grpId="0" nodeType="withEffect">
                                  <p:stCondLst>
                                    <p:cond delay="0"/>
                                  </p:stCondLst>
                                  <p:childTnLst>
                                    <p:set>
                                      <p:cBhvr>
                                        <p:cTn id="28" dur="1" fill="hold">
                                          <p:stCondLst>
                                            <p:cond delay="0"/>
                                          </p:stCondLst>
                                        </p:cTn>
                                        <p:tgtEl>
                                          <p:spTgt spid="9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7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6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2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9" grpId="0" uiExpand="1" build="allAtOnce" animBg="1"/>
      <p:bldP spid="466" grpId="0"/>
      <p:bldP spid="55" grpId="0" animBg="1"/>
      <p:bldP spid="56" grpId="0" animBg="1"/>
      <p:bldP spid="38" grpId="0" animBg="1"/>
      <p:bldP spid="92" grpId="0" animBg="1"/>
      <p:bldP spid="93" grpId="0" animBg="1"/>
      <p:bldP spid="127" grpId="0" animBg="1"/>
      <p:bldP spid="46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Create one node for each instruction</a:t>
            </a:r>
            <a:endParaRPr lang="en-US" sz="2400" dirty="0">
              <a:latin typeface="+mj-lt"/>
              <a:cs typeface="Seravek"/>
            </a:endParaRPr>
          </a:p>
        </p:txBody>
      </p:sp>
      <p:sp>
        <p:nvSpPr>
          <p:cNvPr id="2" name="Title 1"/>
          <p:cNvSpPr>
            <a:spLocks noGrp="1"/>
          </p:cNvSpPr>
          <p:nvPr>
            <p:ph type="title"/>
          </p:nvPr>
        </p:nvSpPr>
        <p:spPr/>
        <p:txBody>
          <a:bodyPr/>
          <a:lstStyle/>
          <a:p>
            <a:r>
              <a:rPr lang="en-US" dirty="0" smtClean="0">
                <a:latin typeface="+mj-lt"/>
              </a:rPr>
              <a:t>Code pipelining: an example</a:t>
            </a:r>
            <a:endParaRPr lang="en-US" dirty="0">
              <a:latin typeface="+mj-lt"/>
            </a:endParaRPr>
          </a:p>
        </p:txBody>
      </p:sp>
      <p:sp>
        <p:nvSpPr>
          <p:cNvPr id="28" name="Rounded Rectangle 27"/>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29" name="Rounded Rectangle 28"/>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33" name="Rounded Rectangle 32"/>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34" name="Rounded Rectangle 33"/>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35" name="Rounded Rectangle 34"/>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spTree>
    <p:extLst>
      <p:ext uri="{BB962C8B-B14F-4D97-AF65-F5344CB8AC3E}">
        <p14:creationId xmlns:p14="http://schemas.microsoft.com/office/powerpoint/2010/main" val="1541363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ounded Rectangle 41"/>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Stateless</a:t>
            </a:r>
          </a:p>
          <a:p>
            <a:pPr algn="ctr"/>
            <a:r>
              <a:rPr lang="en-US" sz="2400" dirty="0" smtClean="0">
                <a:latin typeface="+mj-lt"/>
                <a:cs typeface="Seravek"/>
              </a:rPr>
              <a:t>(intra-packet)</a:t>
            </a:r>
          </a:p>
          <a:p>
            <a:pPr algn="ctr"/>
            <a:r>
              <a:rPr lang="en-US" sz="2400" dirty="0" smtClean="0">
                <a:latin typeface="+mj-lt"/>
                <a:cs typeface="Seravek"/>
              </a:rPr>
              <a:t>dependencies</a:t>
            </a:r>
            <a:endParaRPr lang="en-US" sz="2400" dirty="0">
              <a:latin typeface="+mj-lt"/>
              <a:cs typeface="Seravek"/>
            </a:endParaRPr>
          </a:p>
        </p:txBody>
      </p:sp>
      <p:cxnSp>
        <p:nvCxnSpPr>
          <p:cNvPr id="60" name="Straight Arrow Connector 59"/>
          <p:cNvCxnSpPr>
            <a:stCxn id="62" idx="2"/>
            <a:endCxn id="63"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1" name="Straight Arrow Connector 60"/>
          <p:cNvCxnSpPr>
            <a:stCxn id="63" idx="2"/>
            <a:endCxn id="64"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62" name="Rounded Rectangle 61"/>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63" name="Rounded Rectangle 62"/>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64" name="Rounded Rectangle 63"/>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65" name="Rounded Rectangle 64"/>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66" name="Rounded Rectangle 65"/>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67" name="Curved Connector 66"/>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Curved Connector 67"/>
          <p:cNvCxnSpPr>
            <a:stCxn id="64" idx="1"/>
          </p:cNvCxnSpPr>
          <p:nvPr/>
        </p:nvCxnSpPr>
        <p:spPr>
          <a:xfrm rot="10800000" flipH="1" flipV="1">
            <a:off x="770677" y="3220945"/>
            <a:ext cx="1663252" cy="2335677"/>
          </a:xfrm>
          <a:prstGeom prst="curvedConnector4">
            <a:avLst>
              <a:gd name="adj1" fmla="val 372"/>
              <a:gd name="adj2" fmla="val 10044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p:txBody>
          <a:bodyPr/>
          <a:lstStyle/>
          <a:p>
            <a:r>
              <a:rPr lang="en-US" dirty="0" smtClean="0"/>
              <a:t>Code pipelining: an example</a:t>
            </a:r>
            <a:endParaRPr lang="en-US" dirty="0"/>
          </a:p>
        </p:txBody>
      </p:sp>
    </p:spTree>
    <p:extLst>
      <p:ext uri="{BB962C8B-B14F-4D97-AF65-F5344CB8AC3E}">
        <p14:creationId xmlns:p14="http://schemas.microsoft.com/office/powerpoint/2010/main" val="1224150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an example</a:t>
            </a:r>
            <a:endParaRPr lang="en-US" dirty="0">
              <a:latin typeface="+mj-lt"/>
            </a:endParaRPr>
          </a:p>
        </p:txBody>
      </p:sp>
      <p:sp>
        <p:nvSpPr>
          <p:cNvPr id="39" name="Rounded Rectangle 38"/>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err="1" smtClean="0">
                <a:solidFill>
                  <a:srgbClr val="FF0000"/>
                </a:solidFill>
                <a:latin typeface="+mj-lt"/>
                <a:cs typeface="Seravek"/>
              </a:rPr>
              <a:t>Stateful</a:t>
            </a:r>
            <a:endParaRPr lang="en-US" sz="2400" dirty="0">
              <a:solidFill>
                <a:srgbClr val="FF0000"/>
              </a:solidFill>
              <a:latin typeface="+mj-lt"/>
              <a:cs typeface="Seravek"/>
            </a:endParaRPr>
          </a:p>
          <a:p>
            <a:pPr algn="ctr"/>
            <a:r>
              <a:rPr lang="en-US" sz="2400" dirty="0" smtClean="0">
                <a:solidFill>
                  <a:srgbClr val="FF0000"/>
                </a:solidFill>
                <a:latin typeface="+mj-lt"/>
                <a:cs typeface="Seravek"/>
              </a:rPr>
              <a:t>(inter-packet) dependencies</a:t>
            </a:r>
            <a:endParaRPr lang="en-US" sz="2400" dirty="0">
              <a:solidFill>
                <a:srgbClr val="FF0000"/>
              </a:solidFill>
              <a:latin typeface="+mj-lt"/>
              <a:cs typeface="Seravek"/>
            </a:endParaRPr>
          </a:p>
        </p:txBody>
      </p:sp>
      <p:cxnSp>
        <p:nvCxnSpPr>
          <p:cNvPr id="29" name="Straight Arrow Connector 28"/>
          <p:cNvCxnSpPr>
            <a:stCxn id="31" idx="2"/>
            <a:endCxn id="32"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30" name="Straight Arrow Connector 29"/>
          <p:cNvCxnSpPr>
            <a:stCxn id="32" idx="2"/>
            <a:endCxn id="34"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1" name="Rounded Rectangle 30"/>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32" name="Rounded Rectangle 31"/>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34" name="Rounded Rectangle 33"/>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35" name="Rounded Rectangle 34"/>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36" name="Rounded Rectangle 35"/>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38" name="Curved Connector 37"/>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urved Connector 26"/>
          <p:cNvCxnSpPr>
            <a:stCxn id="34" idx="1"/>
          </p:cNvCxnSpPr>
          <p:nvPr/>
        </p:nvCxnSpPr>
        <p:spPr>
          <a:xfrm rot="10800000" flipH="1" flipV="1">
            <a:off x="770677" y="3220945"/>
            <a:ext cx="1663252" cy="2335677"/>
          </a:xfrm>
          <a:prstGeom prst="curvedConnector4">
            <a:avLst>
              <a:gd name="adj1" fmla="val -1857"/>
              <a:gd name="adj2" fmla="val 7875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Curved Connector 89"/>
          <p:cNvCxnSpPr>
            <a:stCxn id="31" idx="1"/>
            <a:endCxn id="35" idx="1"/>
          </p:cNvCxnSpPr>
          <p:nvPr/>
        </p:nvCxnSpPr>
        <p:spPr>
          <a:xfrm rot="10800000" flipV="1">
            <a:off x="2433930" y="1767694"/>
            <a:ext cx="80671" cy="3770870"/>
          </a:xfrm>
          <a:prstGeom prst="curvedConnector3">
            <a:avLst>
              <a:gd name="adj1" fmla="val 2803534"/>
            </a:avLst>
          </a:prstGeom>
          <a:ln w="5715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0799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ounded Rectangle 23"/>
          <p:cNvSpPr/>
          <p:nvPr/>
        </p:nvSpPr>
        <p:spPr>
          <a:xfrm>
            <a:off x="190500" y="1409700"/>
            <a:ext cx="7124700" cy="43815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5" name="Rounded Rectangle 24"/>
          <p:cNvSpPr/>
          <p:nvPr/>
        </p:nvSpPr>
        <p:spPr>
          <a:xfrm>
            <a:off x="1219200" y="3511200"/>
            <a:ext cx="6440478" cy="178271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65" name="Rounded Rectangle 64"/>
          <p:cNvSpPr/>
          <p:nvPr/>
        </p:nvSpPr>
        <p:spPr>
          <a:xfrm>
            <a:off x="1676399" y="3733800"/>
            <a:ext cx="4648201" cy="1251546"/>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 name="Title 1"/>
          <p:cNvSpPr>
            <a:spLocks noGrp="1"/>
          </p:cNvSpPr>
          <p:nvPr>
            <p:ph type="title"/>
          </p:nvPr>
        </p:nvSpPr>
        <p:spPr/>
        <p:txBody>
          <a:bodyPr/>
          <a:lstStyle/>
          <a:p>
            <a:r>
              <a:rPr lang="en-US" dirty="0" smtClean="0"/>
              <a:t>Code pipelining: an example</a:t>
            </a:r>
            <a:endParaRPr lang="en-US" dirty="0">
              <a:latin typeface="+mj-lt"/>
            </a:endParaRPr>
          </a:p>
        </p:txBody>
      </p:sp>
      <p:sp>
        <p:nvSpPr>
          <p:cNvPr id="42" name="Rounded Rectangle 41"/>
          <p:cNvSpPr/>
          <p:nvPr/>
        </p:nvSpPr>
        <p:spPr>
          <a:xfrm>
            <a:off x="8229600" y="2819400"/>
            <a:ext cx="3554666" cy="16764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Strongly connected components (SCCs)</a:t>
            </a:r>
          </a:p>
          <a:p>
            <a:pPr algn="ctr"/>
            <a:r>
              <a:rPr lang="en-US" sz="2400" dirty="0" smtClean="0">
                <a:latin typeface="+mj-lt"/>
                <a:cs typeface="Seravek"/>
              </a:rPr>
              <a:t>(Lam (1988):</a:t>
            </a:r>
          </a:p>
          <a:p>
            <a:pPr algn="ctr"/>
            <a:r>
              <a:rPr lang="en-US" sz="2400" dirty="0" smtClean="0">
                <a:latin typeface="+mj-lt"/>
                <a:cs typeface="Seravek"/>
              </a:rPr>
              <a:t>Software pipelining)</a:t>
            </a:r>
            <a:endParaRPr lang="en-US" sz="2400" dirty="0">
              <a:latin typeface="+mj-lt"/>
              <a:cs typeface="Seravek"/>
            </a:endParaRPr>
          </a:p>
        </p:txBody>
      </p:sp>
      <p:cxnSp>
        <p:nvCxnSpPr>
          <p:cNvPr id="31" name="Straight Arrow Connector 30"/>
          <p:cNvCxnSpPr>
            <a:stCxn id="33" idx="2"/>
            <a:endCxn id="43"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32" name="Straight Arrow Connector 31"/>
          <p:cNvCxnSpPr>
            <a:stCxn id="43" idx="2"/>
            <a:endCxn id="48"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3" name="Rounded Rectangle 32"/>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43" name="Rounded Rectangle 42"/>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48" name="Rounded Rectangle 47"/>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p:txBody>
      </p:sp>
      <p:sp>
        <p:nvSpPr>
          <p:cNvPr id="53" name="Rounded Rectangle 52"/>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54" name="Rounded Rectangle 53"/>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55" name="Curved Connector 54"/>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Curved Connector 55"/>
          <p:cNvCxnSpPr>
            <a:stCxn id="48" idx="1"/>
          </p:cNvCxnSpPr>
          <p:nvPr/>
        </p:nvCxnSpPr>
        <p:spPr>
          <a:xfrm rot="10800000" flipH="1" flipV="1">
            <a:off x="770677" y="3220945"/>
            <a:ext cx="1663252" cy="2335677"/>
          </a:xfrm>
          <a:prstGeom prst="curvedConnector4">
            <a:avLst>
              <a:gd name="adj1" fmla="val -1857"/>
              <a:gd name="adj2" fmla="val 7875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Curved Connector 56"/>
          <p:cNvCxnSpPr>
            <a:stCxn id="33" idx="1"/>
            <a:endCxn id="53" idx="1"/>
          </p:cNvCxnSpPr>
          <p:nvPr/>
        </p:nvCxnSpPr>
        <p:spPr>
          <a:xfrm rot="10800000" flipV="1">
            <a:off x="2433930" y="1767694"/>
            <a:ext cx="80671" cy="3770870"/>
          </a:xfrm>
          <a:prstGeom prst="curvedConnector3">
            <a:avLst>
              <a:gd name="adj1" fmla="val 2803534"/>
            </a:avLst>
          </a:prstGeom>
          <a:ln w="5715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689325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an example</a:t>
            </a:r>
            <a:endParaRPr lang="en-US" dirty="0">
              <a:latin typeface="+mj-lt"/>
            </a:endParaRPr>
          </a:p>
        </p:txBody>
      </p:sp>
      <p:sp>
        <p:nvSpPr>
          <p:cNvPr id="22" name="Rounded Rectangle 21"/>
          <p:cNvSpPr/>
          <p:nvPr/>
        </p:nvSpPr>
        <p:spPr>
          <a:xfrm>
            <a:off x="2554277" y="2247900"/>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a:t>
            </a:r>
            <a:r>
              <a:rPr lang="en-US" sz="3000" kern="0" dirty="0" smtClean="0">
                <a:solidFill>
                  <a:prstClr val="white"/>
                </a:solidFill>
                <a:latin typeface="+mj-lt"/>
                <a:cs typeface="Seravek"/>
              </a:rPr>
              <a:t>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23" name="Rounded Rectangle 22"/>
          <p:cNvSpPr/>
          <p:nvPr/>
        </p:nvSpPr>
        <p:spPr>
          <a:xfrm>
            <a:off x="1758556" y="2603830"/>
            <a:ext cx="4396266"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solidFill>
                  <a:srgbClr val="000000"/>
                </a:solidFill>
                <a:latin typeface="+mj-lt"/>
                <a:cs typeface="Seravek"/>
              </a:rPr>
              <a:t>pkt.tmp</a:t>
            </a:r>
            <a:r>
              <a:rPr lang="en-US" sz="3000" kern="0" dirty="0" smtClean="0">
                <a:solidFill>
                  <a:srgbClr val="000000"/>
                </a:solidFill>
                <a:latin typeface="+mj-lt"/>
                <a:cs typeface="Seravek"/>
              </a:rPr>
              <a:t> = </a:t>
            </a:r>
            <a:r>
              <a:rPr lang="en-US" sz="3000" kern="0" dirty="0" err="1" smtClean="0">
                <a:solidFill>
                  <a:srgbClr val="000000"/>
                </a:solidFill>
                <a:latin typeface="+mj-lt"/>
                <a:cs typeface="Seravek"/>
              </a:rPr>
              <a:t>pkt.old</a:t>
            </a:r>
            <a:r>
              <a:rPr lang="en-US" sz="3000" kern="0" dirty="0" smtClean="0">
                <a:solidFill>
                  <a:srgbClr val="000000"/>
                </a:solidFill>
                <a:latin typeface="+mj-lt"/>
                <a:cs typeface="Seravek"/>
              </a:rPr>
              <a:t> == 9</a:t>
            </a:r>
            <a:endParaRPr lang="en-US" sz="3000" kern="0" dirty="0">
              <a:solidFill>
                <a:srgbClr val="000000"/>
              </a:solidFill>
              <a:latin typeface="+mj-lt"/>
              <a:cs typeface="Seravek"/>
            </a:endParaRPr>
          </a:p>
        </p:txBody>
      </p:sp>
      <p:sp>
        <p:nvSpPr>
          <p:cNvPr id="24" name="Rounded Rectangle 23"/>
          <p:cNvSpPr/>
          <p:nvPr/>
        </p:nvSpPr>
        <p:spPr>
          <a:xfrm>
            <a:off x="811991" y="297180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solidFill>
                <a:schemeClr val="bg1"/>
              </a:solidFill>
              <a:latin typeface="+mj-lt"/>
              <a:cs typeface="Seravek"/>
            </a:endParaRPr>
          </a:p>
          <a:p>
            <a:pPr defTabSz="539347">
              <a:lnSpc>
                <a:spcPct val="90000"/>
              </a:lnSpc>
              <a:spcBef>
                <a:spcPct val="0"/>
              </a:spcBef>
              <a:spcAft>
                <a:spcPct val="35000"/>
              </a:spcAft>
              <a:defRPr/>
            </a:pPr>
            <a:r>
              <a:rPr lang="en-US" sz="3000" dirty="0" err="1" smtClean="0">
                <a:solidFill>
                  <a:srgbClr val="000000"/>
                </a:solidFill>
                <a:latin typeface="+mj-lt"/>
                <a:cs typeface="Seravek"/>
              </a:rPr>
              <a:t>pkt.new</a:t>
            </a:r>
            <a:r>
              <a:rPr lang="en-US" sz="3000" dirty="0" smtClean="0">
                <a:solidFill>
                  <a:srgbClr val="000000"/>
                </a:solidFill>
                <a:latin typeface="+mj-lt"/>
                <a:cs typeface="Seravek"/>
              </a:rPr>
              <a:t> </a:t>
            </a:r>
            <a:r>
              <a:rPr lang="en-US" sz="3000" dirty="0">
                <a:solidFill>
                  <a:srgbClr val="000000"/>
                </a:solidFill>
                <a:latin typeface="+mj-lt"/>
                <a:cs typeface="Seravek"/>
              </a:rPr>
              <a:t>= </a:t>
            </a:r>
            <a:r>
              <a:rPr lang="en-US" sz="3000" dirty="0" err="1">
                <a:solidFill>
                  <a:srgbClr val="000000"/>
                </a:solidFill>
                <a:latin typeface="+mj-lt"/>
                <a:cs typeface="Seravek"/>
              </a:rPr>
              <a:t>pkt.tmp</a:t>
            </a:r>
            <a:r>
              <a:rPr lang="en-US" sz="3000" dirty="0">
                <a:solidFill>
                  <a:srgbClr val="000000"/>
                </a:solidFill>
                <a:latin typeface="+mj-lt"/>
                <a:cs typeface="Seravek"/>
              </a:rPr>
              <a:t> ? 0 </a:t>
            </a:r>
            <a:r>
              <a:rPr lang="en-US" sz="3000" dirty="0" smtClean="0">
                <a:solidFill>
                  <a:srgbClr val="000000"/>
                </a:solidFill>
                <a:latin typeface="+mj-lt"/>
                <a:cs typeface="Seravek"/>
              </a:rPr>
              <a:t>: (</a:t>
            </a:r>
            <a:r>
              <a:rPr lang="en-US" sz="3000" dirty="0" err="1">
                <a:solidFill>
                  <a:srgbClr val="000000"/>
                </a:solidFill>
                <a:latin typeface="+mj-lt"/>
                <a:cs typeface="Seravek"/>
              </a:rPr>
              <a:t>pkt.old</a:t>
            </a:r>
            <a:r>
              <a:rPr lang="en-US" sz="3000" dirty="0">
                <a:solidFill>
                  <a:srgbClr val="000000"/>
                </a:solidFill>
                <a:latin typeface="+mj-lt"/>
                <a:cs typeface="Seravek"/>
              </a:rPr>
              <a:t> + 1);</a:t>
            </a:r>
          </a:p>
          <a:p>
            <a:pPr defTabSz="539347">
              <a:lnSpc>
                <a:spcPct val="90000"/>
              </a:lnSpc>
              <a:spcBef>
                <a:spcPct val="0"/>
              </a:spcBef>
              <a:spcAft>
                <a:spcPct val="35000"/>
              </a:spcAft>
              <a:defRPr/>
            </a:pPr>
            <a:endParaRPr lang="en-US" sz="3000" kern="0" dirty="0">
              <a:solidFill>
                <a:prstClr val="white"/>
              </a:solidFill>
              <a:latin typeface="+mj-lt"/>
              <a:cs typeface="Seravek"/>
            </a:endParaRPr>
          </a:p>
        </p:txBody>
      </p:sp>
      <p:sp>
        <p:nvSpPr>
          <p:cNvPr id="30" name="Rounded Rectangle 29"/>
          <p:cNvSpPr/>
          <p:nvPr/>
        </p:nvSpPr>
        <p:spPr>
          <a:xfrm>
            <a:off x="2364079" y="3401730"/>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solidFill>
                  <a:prstClr val="white"/>
                </a:solidFill>
                <a:latin typeface="+mj-lt"/>
                <a:cs typeface="Seravek"/>
              </a:rPr>
              <a:t> </a:t>
            </a:r>
            <a:r>
              <a:rPr lang="en-US" sz="3000" kern="0" dirty="0" smtClean="0">
                <a:solidFill>
                  <a:srgbClr val="000000"/>
                </a:solidFill>
                <a:latin typeface="+mj-lt"/>
                <a:cs typeface="Seravek"/>
              </a:rPr>
              <a:t>= </a:t>
            </a:r>
            <a:r>
              <a:rPr lang="en-US" sz="3000" kern="0" dirty="0" err="1" smtClean="0">
                <a:solidFill>
                  <a:srgbClr val="000000"/>
                </a:solidFill>
                <a:latin typeface="+mj-lt"/>
                <a:cs typeface="Seravek"/>
              </a:rPr>
              <a:t>pkt.new</a:t>
            </a:r>
            <a:endParaRPr lang="en-US" sz="3000" kern="0" dirty="0">
              <a:solidFill>
                <a:srgbClr val="000000"/>
              </a:solidFill>
              <a:latin typeface="+mj-lt"/>
              <a:cs typeface="Seravek"/>
            </a:endParaRPr>
          </a:p>
        </p:txBody>
      </p:sp>
      <p:cxnSp>
        <p:nvCxnSpPr>
          <p:cNvPr id="29" name="Straight Arrow Connector 28"/>
          <p:cNvCxnSpPr>
            <a:endCxn id="49" idx="0"/>
          </p:cNvCxnSpPr>
          <p:nvPr/>
        </p:nvCxnSpPr>
        <p:spPr>
          <a:xfrm>
            <a:off x="3956689" y="3759396"/>
            <a:ext cx="0" cy="729003"/>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25" name="Rounded Rectangle 24"/>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Contract SCCs to form DAG</a:t>
            </a:r>
            <a:endParaRPr lang="en-US" sz="2400" dirty="0">
              <a:latin typeface="+mj-lt"/>
              <a:cs typeface="Seravek"/>
            </a:endParaRPr>
          </a:p>
        </p:txBody>
      </p:sp>
      <p:sp>
        <p:nvSpPr>
          <p:cNvPr id="49" name="Rounded Rectangle 48"/>
          <p:cNvSpPr/>
          <p:nvPr/>
        </p:nvSpPr>
        <p:spPr>
          <a:xfrm>
            <a:off x="1802402" y="4488399"/>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spTree>
    <p:extLst>
      <p:ext uri="{BB962C8B-B14F-4D97-AF65-F5344CB8AC3E}">
        <p14:creationId xmlns:p14="http://schemas.microsoft.com/office/powerpoint/2010/main" val="183794619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an example</a:t>
            </a:r>
            <a:endParaRPr lang="en-US" dirty="0">
              <a:latin typeface="+mj-lt"/>
            </a:endParaRPr>
          </a:p>
        </p:txBody>
      </p:sp>
      <p:sp>
        <p:nvSpPr>
          <p:cNvPr id="31" name="Rounded Rectangle 30"/>
          <p:cNvSpPr/>
          <p:nvPr/>
        </p:nvSpPr>
        <p:spPr>
          <a:xfrm>
            <a:off x="8408734" y="2857500"/>
            <a:ext cx="35927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smtClean="0">
                <a:latin typeface="+mj-lt"/>
                <a:cs typeface="Seravek"/>
              </a:rPr>
              <a:t>After Depth-First Search</a:t>
            </a:r>
            <a:endParaRPr lang="en-US" sz="2400" dirty="0">
              <a:latin typeface="+mj-lt"/>
              <a:cs typeface="Seravek"/>
            </a:endParaRPr>
          </a:p>
        </p:txBody>
      </p:sp>
      <p:grpSp>
        <p:nvGrpSpPr>
          <p:cNvPr id="39" name="Group 38"/>
          <p:cNvGrpSpPr/>
          <p:nvPr/>
        </p:nvGrpSpPr>
        <p:grpSpPr>
          <a:xfrm>
            <a:off x="304800" y="985872"/>
            <a:ext cx="7444940" cy="2410133"/>
            <a:chOff x="5058974" y="1943100"/>
            <a:chExt cx="7239000" cy="2410133"/>
          </a:xfrm>
        </p:grpSpPr>
        <p:grpSp>
          <p:nvGrpSpPr>
            <p:cNvPr id="40" name="Group 39"/>
            <p:cNvGrpSpPr/>
            <p:nvPr/>
          </p:nvGrpSpPr>
          <p:grpSpPr>
            <a:xfrm>
              <a:off x="5058974" y="1943100"/>
              <a:ext cx="7239000" cy="2410133"/>
              <a:chOff x="-1800105" y="1921050"/>
              <a:chExt cx="8352683" cy="3377516"/>
            </a:xfrm>
          </p:grpSpPr>
          <p:sp>
            <p:nvSpPr>
              <p:cNvPr id="43" name="Freeform 42"/>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44" name="Freeform 43"/>
              <p:cNvSpPr/>
              <p:nvPr/>
            </p:nvSpPr>
            <p:spPr>
              <a:xfrm>
                <a:off x="-1800105" y="3004403"/>
                <a:ext cx="4830092" cy="2294163"/>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45" name="Freeform 44"/>
              <p:cNvSpPr/>
              <p:nvPr/>
            </p:nvSpPr>
            <p:spPr>
              <a:xfrm rot="5400000" flipV="1">
                <a:off x="3034811" y="4085049"/>
                <a:ext cx="320356" cy="263768"/>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chemeClr val="tx1">
                  <a:lumMod val="50000"/>
                  <a:lumOff val="50000"/>
                </a:schemeClr>
              </a:solidFill>
              <a:ln>
                <a:solidFill>
                  <a:schemeClr val="tx1"/>
                </a:solid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46" name="Freeform 45"/>
              <p:cNvSpPr/>
              <p:nvPr/>
            </p:nvSpPr>
            <p:spPr>
              <a:xfrm>
                <a:off x="3352996" y="3608021"/>
                <a:ext cx="3199582" cy="1352032"/>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pkt.sample</a:t>
                </a:r>
                <a:r>
                  <a:rPr lang="en-US" sz="2000" kern="0" dirty="0" smtClean="0">
                    <a:solidFill>
                      <a:srgbClr val="000000"/>
                    </a:solidFill>
                    <a:latin typeface="+mj-lt"/>
                    <a:cs typeface="Seravek"/>
                  </a:rPr>
                  <a:t> </a:t>
                </a:r>
                <a:r>
                  <a:rPr lang="en-US" sz="2000" kern="0" dirty="0">
                    <a:solidFill>
                      <a:srgbClr val="000000"/>
                    </a:solidFill>
                    <a:latin typeface="+mj-lt"/>
                    <a:cs typeface="Seravek"/>
                  </a:rPr>
                  <a:t>= </a:t>
                </a:r>
                <a:r>
                  <a:rPr lang="en-US" sz="2000" kern="0" dirty="0" err="1" smtClean="0">
                    <a:solidFill>
                      <a:srgbClr val="000000"/>
                    </a:solidFill>
                    <a:latin typeface="+mj-lt"/>
                    <a:cs typeface="Seravek"/>
                  </a:rPr>
                  <a:t>pkt.tmp</a:t>
                </a:r>
                <a:r>
                  <a:rPr lang="en-US" sz="2000" kern="0" dirty="0">
                    <a:solidFill>
                      <a:srgbClr val="000000"/>
                    </a:solidFill>
                    <a:latin typeface="+mj-lt"/>
                    <a:cs typeface="Seravek"/>
                  </a:rPr>
                  <a:t> </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pkt.src</a:t>
                </a:r>
                <a:r>
                  <a:rPr lang="en-US" sz="2000" kern="0" dirty="0" smtClean="0">
                    <a:solidFill>
                      <a:srgbClr val="000000"/>
                    </a:solidFill>
                    <a:latin typeface="+mj-lt"/>
                    <a:cs typeface="Seravek"/>
                  </a:rPr>
                  <a:t> : 0</a:t>
                </a:r>
                <a:endParaRPr lang="en-US" sz="2000" kern="0" dirty="0">
                  <a:solidFill>
                    <a:srgbClr val="000000"/>
                  </a:solidFill>
                  <a:latin typeface="+mj-lt"/>
                  <a:cs typeface="Seravek"/>
                </a:endParaRPr>
              </a:p>
            </p:txBody>
          </p:sp>
        </p:grpSp>
        <p:sp>
          <p:nvSpPr>
            <p:cNvPr id="41" name="TextBox 405"/>
            <p:cNvSpPr txBox="1"/>
            <p:nvPr/>
          </p:nvSpPr>
          <p:spPr>
            <a:xfrm>
              <a:off x="10189202" y="2362200"/>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2</a:t>
              </a:r>
            </a:p>
          </p:txBody>
        </p:sp>
        <p:sp>
          <p:nvSpPr>
            <p:cNvPr id="42" name="TextBox 405"/>
            <p:cNvSpPr txBox="1"/>
            <p:nvPr/>
          </p:nvSpPr>
          <p:spPr>
            <a:xfrm>
              <a:off x="6553200" y="2365366"/>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a:t>
              </a:r>
              <a:r>
                <a:rPr lang="en-US" sz="2000" kern="0" dirty="0" smtClean="0">
                  <a:solidFill>
                    <a:prstClr val="black"/>
                  </a:solidFill>
                  <a:latin typeface="+mj-lt"/>
                  <a:cs typeface="Seravek"/>
                </a:rPr>
                <a:t>1</a:t>
              </a:r>
              <a:endParaRPr lang="en-US" sz="2000" kern="0" dirty="0">
                <a:solidFill>
                  <a:prstClr val="black"/>
                </a:solidFill>
                <a:latin typeface="+mj-lt"/>
                <a:cs typeface="Seravek"/>
              </a:endParaRPr>
            </a:p>
          </p:txBody>
        </p:sp>
      </p:grpSp>
    </p:spTree>
    <p:extLst>
      <p:ext uri="{BB962C8B-B14F-4D97-AF65-F5344CB8AC3E}">
        <p14:creationId xmlns:p14="http://schemas.microsoft.com/office/powerpoint/2010/main" val="204735278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Traditional network architecture</a:t>
            </a:r>
            <a:endParaRPr lang="en-US" dirty="0">
              <a:latin typeface="Gadugi" panose="020B0502040204020203" pitchFamily="34" charset="0"/>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4668" y="3318858"/>
            <a:ext cx="1104992" cy="1104992"/>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98464" y="3318858"/>
            <a:ext cx="1371516" cy="859483"/>
          </a:xfrm>
          <a:prstGeom prst="rect">
            <a:avLst/>
          </a:prstGeom>
        </p:spPr>
      </p:pic>
      <p:cxnSp>
        <p:nvCxnSpPr>
          <p:cNvPr id="8" name="Straight Connector 7"/>
          <p:cNvCxnSpPr/>
          <p:nvPr/>
        </p:nvCxnSpPr>
        <p:spPr>
          <a:xfrm>
            <a:off x="2469661" y="3623750"/>
            <a:ext cx="1378439" cy="8019"/>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4668" y="4671454"/>
            <a:ext cx="1104992" cy="1104992"/>
          </a:xfrm>
          <a:prstGeom prst="rect">
            <a:avLst/>
          </a:prstGeom>
        </p:spPr>
      </p:pic>
      <p:cxnSp>
        <p:nvCxnSpPr>
          <p:cNvPr id="11" name="Straight Connector 10"/>
          <p:cNvCxnSpPr/>
          <p:nvPr/>
        </p:nvCxnSpPr>
        <p:spPr>
          <a:xfrm flipV="1">
            <a:off x="2469661" y="4632009"/>
            <a:ext cx="1530839" cy="44653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469660" y="2667575"/>
            <a:ext cx="1759440" cy="164094"/>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6" name="Pictur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57234" y="2023366"/>
            <a:ext cx="1104992" cy="1104992"/>
          </a:xfrm>
          <a:prstGeom prst="rect">
            <a:avLst/>
          </a:prstGeom>
        </p:spPr>
      </p:pic>
      <p:pic>
        <p:nvPicPr>
          <p:cNvPr id="17" name="Picture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35630" y="3318857"/>
            <a:ext cx="1371516" cy="859483"/>
          </a:xfrm>
          <a:prstGeom prst="rect">
            <a:avLst/>
          </a:prstGeom>
        </p:spPr>
      </p:pic>
      <p:cxnSp>
        <p:nvCxnSpPr>
          <p:cNvPr id="18" name="Straight Connector 17"/>
          <p:cNvCxnSpPr/>
          <p:nvPr/>
        </p:nvCxnSpPr>
        <p:spPr>
          <a:xfrm flipV="1">
            <a:off x="5821228" y="3623658"/>
            <a:ext cx="1106039" cy="1626"/>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0" name="Picture 1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9250" y="3318858"/>
            <a:ext cx="1104992" cy="1104992"/>
          </a:xfrm>
          <a:prstGeom prst="rect">
            <a:avLst/>
          </a:prstGeom>
        </p:spPr>
      </p:pic>
      <p:cxnSp>
        <p:nvCxnSpPr>
          <p:cNvPr id="21" name="Straight Connector 20"/>
          <p:cNvCxnSpPr/>
          <p:nvPr/>
        </p:nvCxnSpPr>
        <p:spPr>
          <a:xfrm flipH="1">
            <a:off x="9020923" y="3623566"/>
            <a:ext cx="970894" cy="10222"/>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2" name="Picture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9250" y="4671454"/>
            <a:ext cx="1104992" cy="1104992"/>
          </a:xfrm>
          <a:prstGeom prst="rect">
            <a:avLst/>
          </a:prstGeom>
        </p:spPr>
      </p:pic>
      <p:cxnSp>
        <p:nvCxnSpPr>
          <p:cNvPr id="23" name="Straight Connector 22"/>
          <p:cNvCxnSpPr/>
          <p:nvPr/>
        </p:nvCxnSpPr>
        <p:spPr>
          <a:xfrm>
            <a:off x="9020923" y="4433888"/>
            <a:ext cx="808877" cy="475039"/>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8839200" y="2363247"/>
            <a:ext cx="1160979" cy="212615"/>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5" name="Picture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1816" y="2023366"/>
            <a:ext cx="1104992" cy="1104992"/>
          </a:xfrm>
          <a:prstGeom prst="rect">
            <a:avLst/>
          </a:prstGeom>
        </p:spPr>
      </p:pic>
      <p:sp>
        <p:nvSpPr>
          <p:cNvPr id="43" name="TextBox 42"/>
          <p:cNvSpPr txBox="1"/>
          <p:nvPr/>
        </p:nvSpPr>
        <p:spPr>
          <a:xfrm>
            <a:off x="1485603" y="6075402"/>
            <a:ext cx="9220794" cy="553998"/>
          </a:xfrm>
          <a:prstGeom prst="rect">
            <a:avLst/>
          </a:prstGeom>
          <a:noFill/>
        </p:spPr>
        <p:txBody>
          <a:bodyPr wrap="none" rtlCol="0">
            <a:spAutoFit/>
          </a:bodyPr>
          <a:lstStyle/>
          <a:p>
            <a:r>
              <a:rPr lang="en-US" sz="3000" dirty="0">
                <a:latin typeface="Gadugi" panose="020B0502040204020203" pitchFamily="34" charset="0"/>
              </a:rPr>
              <a:t>F</a:t>
            </a:r>
            <a:r>
              <a:rPr lang="en-US" sz="3000" dirty="0" smtClean="0">
                <a:latin typeface="Gadugi" panose="020B0502040204020203" pitchFamily="34" charset="0"/>
              </a:rPr>
              <a:t>ixed-function routers and programmable end points</a:t>
            </a:r>
            <a:endParaRPr lang="en-US" sz="3000" dirty="0">
              <a:latin typeface="Gadugi" panose="020B0502040204020203" pitchFamily="34" charset="0"/>
            </a:endParaRPr>
          </a:p>
        </p:txBody>
      </p:sp>
      <p:pic>
        <p:nvPicPr>
          <p:cNvPr id="19" name="Picture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32130" y="4539516"/>
            <a:ext cx="1371516" cy="859483"/>
          </a:xfrm>
          <a:prstGeom prst="rect">
            <a:avLst/>
          </a:prstGeom>
        </p:spPr>
      </p:pic>
      <p:pic>
        <p:nvPicPr>
          <p:cNvPr id="26" name="Picture 2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54998" y="2047543"/>
            <a:ext cx="1371516" cy="859483"/>
          </a:xfrm>
          <a:prstGeom prst="rect">
            <a:avLst/>
          </a:prstGeom>
        </p:spPr>
      </p:pic>
      <p:cxnSp>
        <p:nvCxnSpPr>
          <p:cNvPr id="27" name="Straight Connector 26"/>
          <p:cNvCxnSpPr/>
          <p:nvPr/>
        </p:nvCxnSpPr>
        <p:spPr>
          <a:xfrm>
            <a:off x="5217432" y="4023754"/>
            <a:ext cx="739830" cy="608255"/>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a:off x="6563845" y="4023753"/>
            <a:ext cx="620538" cy="60825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V="1">
            <a:off x="5193591" y="2575862"/>
            <a:ext cx="774978" cy="85541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6563845" y="2631712"/>
            <a:ext cx="834454" cy="76699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33" name="Cloud 32"/>
          <p:cNvSpPr/>
          <p:nvPr/>
        </p:nvSpPr>
        <p:spPr>
          <a:xfrm>
            <a:off x="3848100" y="1752600"/>
            <a:ext cx="5172823" cy="4271450"/>
          </a:xfrm>
          <a:prstGeom prst="cloud">
            <a:avLst/>
          </a:prstGeom>
          <a:solidFill>
            <a:schemeClr val="accent1">
              <a:alpha val="2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4496705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Extracting atoms</a:t>
            </a:r>
            <a:endParaRPr lang="en-US" dirty="0"/>
          </a:p>
        </p:txBody>
      </p:sp>
      <p:sp>
        <p:nvSpPr>
          <p:cNvPr id="8" name="Freeform 7"/>
          <p:cNvSpPr/>
          <p:nvPr/>
        </p:nvSpPr>
        <p:spPr>
          <a:xfrm rot="10800000" flipH="1">
            <a:off x="5135993" y="1272709"/>
            <a:ext cx="316118" cy="9340"/>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3" name="Freeform 12"/>
          <p:cNvSpPr/>
          <p:nvPr/>
        </p:nvSpPr>
        <p:spPr>
          <a:xfrm>
            <a:off x="190500" y="1790700"/>
            <a:ext cx="2476500" cy="609600"/>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pkt.x</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pkt.a</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pkt.b</a:t>
            </a:r>
            <a:endParaRPr lang="en-US" sz="2000" kern="0" dirty="0">
              <a:solidFill>
                <a:srgbClr val="000000"/>
              </a:solidFill>
              <a:latin typeface="+mj-lt"/>
              <a:cs typeface="Seravek"/>
            </a:endParaRPr>
          </a:p>
        </p:txBody>
      </p:sp>
      <p:sp>
        <p:nvSpPr>
          <p:cNvPr id="14" name="Freeform 13"/>
          <p:cNvSpPr/>
          <p:nvPr/>
        </p:nvSpPr>
        <p:spPr>
          <a:xfrm>
            <a:off x="3086100" y="1790700"/>
            <a:ext cx="2476500" cy="609600"/>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pkt.x</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pkt.a</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pkt.b</a:t>
            </a:r>
            <a:endParaRPr lang="en-US" sz="2000" kern="0" dirty="0">
              <a:solidFill>
                <a:srgbClr val="000000"/>
              </a:solidFill>
              <a:latin typeface="+mj-lt"/>
              <a:cs typeface="Seravek"/>
            </a:endParaRPr>
          </a:p>
        </p:txBody>
      </p:sp>
      <p:sp>
        <p:nvSpPr>
          <p:cNvPr id="18" name="Freeform 17"/>
          <p:cNvSpPr/>
          <p:nvPr/>
        </p:nvSpPr>
        <p:spPr>
          <a:xfrm>
            <a:off x="8610600" y="1790700"/>
            <a:ext cx="3162300" cy="609600"/>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pkt.c</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pkt.a</a:t>
            </a:r>
            <a:r>
              <a:rPr lang="en-US" sz="2000" kern="0" dirty="0" smtClean="0">
                <a:solidFill>
                  <a:srgbClr val="000000"/>
                </a:solidFill>
                <a:latin typeface="+mj-lt"/>
                <a:cs typeface="Seravek"/>
              </a:rPr>
              <a:t> (BINOP) </a:t>
            </a:r>
            <a:r>
              <a:rPr lang="en-US" sz="2000" kern="0" dirty="0" err="1" smtClean="0">
                <a:solidFill>
                  <a:srgbClr val="000000"/>
                </a:solidFill>
                <a:latin typeface="+mj-lt"/>
                <a:cs typeface="Seravek"/>
              </a:rPr>
              <a:t>pkt.b</a:t>
            </a:r>
            <a:endParaRPr lang="en-US" sz="2000" kern="0" dirty="0" smtClean="0">
              <a:solidFill>
                <a:srgbClr val="000000"/>
              </a:solidFill>
              <a:latin typeface="+mj-lt"/>
              <a:cs typeface="Seravek"/>
            </a:endParaRPr>
          </a:p>
        </p:txBody>
      </p:sp>
      <p:cxnSp>
        <p:nvCxnSpPr>
          <p:cNvPr id="23" name="Straight Arrow Connector 22"/>
          <p:cNvCxnSpPr/>
          <p:nvPr/>
        </p:nvCxnSpPr>
        <p:spPr>
          <a:xfrm>
            <a:off x="7124700" y="2019300"/>
            <a:ext cx="914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24" name="Freeform 23"/>
          <p:cNvSpPr/>
          <p:nvPr/>
        </p:nvSpPr>
        <p:spPr>
          <a:xfrm>
            <a:off x="266700" y="3505200"/>
            <a:ext cx="1143000" cy="469485"/>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smtClean="0">
                <a:solidFill>
                  <a:srgbClr val="000000"/>
                </a:solidFill>
                <a:latin typeface="+mj-lt"/>
                <a:cs typeface="Seravek"/>
              </a:rPr>
              <a:t>x = x + 1</a:t>
            </a:r>
            <a:endParaRPr lang="en-US" sz="2000" kern="0" dirty="0">
              <a:solidFill>
                <a:srgbClr val="000000"/>
              </a:solidFill>
              <a:latin typeface="+mj-lt"/>
              <a:cs typeface="Seravek"/>
            </a:endParaRPr>
          </a:p>
        </p:txBody>
      </p:sp>
      <p:sp>
        <p:nvSpPr>
          <p:cNvPr id="25" name="Freeform 24"/>
          <p:cNvSpPr/>
          <p:nvPr/>
        </p:nvSpPr>
        <p:spPr>
          <a:xfrm>
            <a:off x="8610600" y="3428999"/>
            <a:ext cx="2438400" cy="659985"/>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a:solidFill>
                  <a:srgbClr val="000000"/>
                </a:solidFill>
                <a:latin typeface="+mj-lt"/>
                <a:cs typeface="Seravek"/>
              </a:rPr>
              <a:t>x</a:t>
            </a:r>
            <a:r>
              <a:rPr lang="en-US" sz="2000" kern="0" dirty="0" smtClean="0">
                <a:solidFill>
                  <a:srgbClr val="000000"/>
                </a:solidFill>
                <a:latin typeface="+mj-lt"/>
                <a:cs typeface="Seravek"/>
              </a:rPr>
              <a:t> </a:t>
            </a:r>
            <a:r>
              <a:rPr lang="en-US" sz="2000" kern="0" dirty="0">
                <a:solidFill>
                  <a:srgbClr val="000000"/>
                </a:solidFill>
                <a:latin typeface="+mj-lt"/>
                <a:cs typeface="Seravek"/>
              </a:rPr>
              <a:t>= x</a:t>
            </a:r>
            <a:r>
              <a:rPr lang="en-US" sz="2000" kern="0" dirty="0" smtClean="0">
                <a:solidFill>
                  <a:srgbClr val="000000"/>
                </a:solidFill>
                <a:latin typeface="+mj-lt"/>
                <a:cs typeface="Seravek"/>
              </a:rPr>
              <a:t> + mux(C, </a:t>
            </a:r>
            <a:r>
              <a:rPr lang="en-US" sz="2000" kern="0" dirty="0" err="1" smtClean="0">
                <a:solidFill>
                  <a:srgbClr val="000000"/>
                </a:solidFill>
                <a:latin typeface="+mj-lt"/>
                <a:cs typeface="Seravek"/>
              </a:rPr>
              <a:t>pkt.a</a:t>
            </a:r>
            <a:r>
              <a:rPr lang="en-US" sz="2000" kern="0" dirty="0" smtClean="0">
                <a:solidFill>
                  <a:srgbClr val="000000"/>
                </a:solidFill>
                <a:latin typeface="+mj-lt"/>
                <a:cs typeface="Seravek"/>
              </a:rPr>
              <a:t>)</a:t>
            </a:r>
          </a:p>
        </p:txBody>
      </p:sp>
      <p:cxnSp>
        <p:nvCxnSpPr>
          <p:cNvPr id="26" name="Straight Arrow Connector 25"/>
          <p:cNvCxnSpPr/>
          <p:nvPr/>
        </p:nvCxnSpPr>
        <p:spPr>
          <a:xfrm>
            <a:off x="7124700" y="3810000"/>
            <a:ext cx="914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8724900" y="3009900"/>
            <a:ext cx="1473480" cy="369332"/>
          </a:xfrm>
          <a:prstGeom prst="rect">
            <a:avLst/>
          </a:prstGeom>
          <a:noFill/>
        </p:spPr>
        <p:txBody>
          <a:bodyPr wrap="none" rtlCol="0">
            <a:spAutoFit/>
          </a:bodyPr>
          <a:lstStyle/>
          <a:p>
            <a:r>
              <a:rPr lang="en-US" smtClean="0"/>
              <a:t>Accumulator</a:t>
            </a:r>
            <a:endParaRPr lang="en-US"/>
          </a:p>
        </p:txBody>
      </p:sp>
      <p:sp>
        <p:nvSpPr>
          <p:cNvPr id="12" name="TextBox 11"/>
          <p:cNvSpPr txBox="1"/>
          <p:nvPr/>
        </p:nvSpPr>
        <p:spPr>
          <a:xfrm>
            <a:off x="8724900" y="1295400"/>
            <a:ext cx="1074333" cy="369332"/>
          </a:xfrm>
          <a:prstGeom prst="rect">
            <a:avLst/>
          </a:prstGeom>
          <a:noFill/>
        </p:spPr>
        <p:txBody>
          <a:bodyPr wrap="none" rtlCol="0">
            <a:spAutoFit/>
          </a:bodyPr>
          <a:lstStyle/>
          <a:p>
            <a:r>
              <a:rPr lang="en-US" dirty="0" smtClean="0"/>
              <a:t>Stateless</a:t>
            </a:r>
            <a:endParaRPr lang="en-US" dirty="0"/>
          </a:p>
        </p:txBody>
      </p:sp>
    </p:spTree>
    <p:extLst>
      <p:ext uri="{BB962C8B-B14F-4D97-AF65-F5344CB8AC3E}">
        <p14:creationId xmlns:p14="http://schemas.microsoft.com/office/powerpoint/2010/main" val="432223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8" grpId="0" animBg="1"/>
      <p:bldP spid="24" grpId="0" animBg="1"/>
      <p:bldP spid="25" grpId="0" animBg="1"/>
      <p:bldP spid="3" grpId="0"/>
      <p:bldP spid="1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Does an algorithm map to a given atom?</a:t>
            </a:r>
            <a:endParaRPr lang="en-US" dirty="0"/>
          </a:p>
        </p:txBody>
      </p:sp>
      <p:sp>
        <p:nvSpPr>
          <p:cNvPr id="8" name="Freeform 7"/>
          <p:cNvSpPr/>
          <p:nvPr/>
        </p:nvSpPr>
        <p:spPr>
          <a:xfrm rot="10800000" flipH="1">
            <a:off x="5021693" y="2110909"/>
            <a:ext cx="316118" cy="9340"/>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7" name="TextBox 6"/>
          <p:cNvSpPr txBox="1"/>
          <p:nvPr/>
        </p:nvSpPr>
        <p:spPr>
          <a:xfrm>
            <a:off x="4914900" y="1371600"/>
            <a:ext cx="2143536" cy="584775"/>
          </a:xfrm>
          <a:prstGeom prst="rect">
            <a:avLst/>
          </a:prstGeom>
          <a:noFill/>
        </p:spPr>
        <p:txBody>
          <a:bodyPr wrap="none" rtlCol="0">
            <a:spAutoFit/>
          </a:bodyPr>
          <a:lstStyle/>
          <a:p>
            <a:r>
              <a:rPr lang="en-US" sz="3200" dirty="0" smtClean="0">
                <a:latin typeface="+mj-lt"/>
                <a:cs typeface="Seravek"/>
              </a:rPr>
              <a:t>X = X * </a:t>
            </a:r>
            <a:r>
              <a:rPr lang="en-US" sz="3200" dirty="0" err="1" smtClean="0">
                <a:latin typeface="+mj-lt"/>
                <a:cs typeface="Seravek"/>
              </a:rPr>
              <a:t>p.b</a:t>
            </a:r>
            <a:endParaRPr lang="en-US" sz="3200" dirty="0">
              <a:latin typeface="+mj-lt"/>
              <a:cs typeface="Seravek"/>
            </a:endParaRPr>
          </a:p>
        </p:txBody>
      </p:sp>
      <p:sp>
        <p:nvSpPr>
          <p:cNvPr id="9" name="TextBox 8"/>
          <p:cNvSpPr txBox="1"/>
          <p:nvPr/>
        </p:nvSpPr>
        <p:spPr>
          <a:xfrm>
            <a:off x="4914900" y="1371600"/>
            <a:ext cx="1899879" cy="584775"/>
          </a:xfrm>
          <a:prstGeom prst="rect">
            <a:avLst/>
          </a:prstGeom>
          <a:noFill/>
        </p:spPr>
        <p:txBody>
          <a:bodyPr wrap="none" rtlCol="0">
            <a:spAutoFit/>
          </a:bodyPr>
          <a:lstStyle/>
          <a:p>
            <a:r>
              <a:rPr lang="en-US" sz="3200" dirty="0">
                <a:latin typeface="+mj-lt"/>
                <a:cs typeface="Seravek"/>
              </a:rPr>
              <a:t>X</a:t>
            </a:r>
            <a:r>
              <a:rPr lang="en-US" sz="3200" dirty="0" smtClean="0">
                <a:latin typeface="+mj-lt"/>
                <a:cs typeface="Seravek"/>
              </a:rPr>
              <a:t> = X + 7</a:t>
            </a:r>
            <a:endParaRPr lang="en-US" sz="3200" dirty="0">
              <a:latin typeface="+mj-lt"/>
              <a:cs typeface="Seravek"/>
            </a:endParaRPr>
          </a:p>
        </p:txBody>
      </p:sp>
      <p:sp>
        <p:nvSpPr>
          <p:cNvPr id="28" name="Rounded Rectangle 27"/>
          <p:cNvSpPr/>
          <p:nvPr/>
        </p:nvSpPr>
        <p:spPr>
          <a:xfrm>
            <a:off x="533400" y="5858933"/>
            <a:ext cx="10871200" cy="6942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Checks if algorithm can run at 1 packet/cycle</a:t>
            </a:r>
            <a:endParaRPr lang="en-US" sz="4000" dirty="0"/>
          </a:p>
        </p:txBody>
      </p:sp>
      <p:grpSp>
        <p:nvGrpSpPr>
          <p:cNvPr id="30" name="Group 29"/>
          <p:cNvGrpSpPr/>
          <p:nvPr/>
        </p:nvGrpSpPr>
        <p:grpSpPr>
          <a:xfrm>
            <a:off x="4152900" y="2209800"/>
            <a:ext cx="3390900" cy="2705100"/>
            <a:chOff x="1333500" y="4267200"/>
            <a:chExt cx="2819400" cy="2400300"/>
          </a:xfrm>
        </p:grpSpPr>
        <p:grpSp>
          <p:nvGrpSpPr>
            <p:cNvPr id="31" name="Group 30"/>
            <p:cNvGrpSpPr/>
            <p:nvPr/>
          </p:nvGrpSpPr>
          <p:grpSpPr>
            <a:xfrm>
              <a:off x="1333500" y="5904945"/>
              <a:ext cx="990600" cy="658888"/>
              <a:chOff x="8662554" y="3169761"/>
              <a:chExt cx="1305791" cy="658888"/>
            </a:xfrm>
          </p:grpSpPr>
          <p:grpSp>
            <p:nvGrpSpPr>
              <p:cNvPr id="54" name="Group 53"/>
              <p:cNvGrpSpPr/>
              <p:nvPr/>
            </p:nvGrpSpPr>
            <p:grpSpPr>
              <a:xfrm>
                <a:off x="8662554" y="3169761"/>
                <a:ext cx="1305791" cy="658888"/>
                <a:chOff x="2871353" y="3165228"/>
                <a:chExt cx="1305791" cy="658888"/>
              </a:xfrm>
            </p:grpSpPr>
            <p:sp>
              <p:nvSpPr>
                <p:cNvPr id="56" name="Trapezoid 5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57" name="TextBox 56"/>
                <p:cNvSpPr txBox="1"/>
                <p:nvPr/>
              </p:nvSpPr>
              <p:spPr>
                <a:xfrm>
                  <a:off x="2871353" y="31895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55" name="Straight Arrow Connector 54"/>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2" name="Group 31"/>
            <p:cNvGrpSpPr/>
            <p:nvPr/>
          </p:nvGrpSpPr>
          <p:grpSpPr>
            <a:xfrm>
              <a:off x="1333500" y="4267200"/>
              <a:ext cx="2819400" cy="2400300"/>
              <a:chOff x="2518651" y="2895600"/>
              <a:chExt cx="2819400" cy="2400300"/>
            </a:xfrm>
          </p:grpSpPr>
          <p:sp>
            <p:nvSpPr>
              <p:cNvPr id="34" name="Rounded Rectangle 33"/>
              <p:cNvSpPr/>
              <p:nvPr/>
            </p:nvSpPr>
            <p:spPr>
              <a:xfrm>
                <a:off x="2518651" y="2895600"/>
                <a:ext cx="2819400" cy="24003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5" name="Group 34"/>
              <p:cNvGrpSpPr/>
              <p:nvPr/>
            </p:nvGrpSpPr>
            <p:grpSpPr>
              <a:xfrm>
                <a:off x="2565400" y="2933700"/>
                <a:ext cx="2472269" cy="2310957"/>
                <a:chOff x="2565400" y="2900276"/>
                <a:chExt cx="2472269" cy="2310957"/>
              </a:xfrm>
            </p:grpSpPr>
            <p:sp>
              <p:nvSpPr>
                <p:cNvPr id="36" name="Rectangle 35"/>
                <p:cNvSpPr/>
                <p:nvPr/>
              </p:nvSpPr>
              <p:spPr>
                <a:xfrm>
                  <a:off x="3928351" y="2900276"/>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bg1"/>
                      </a:solidFill>
                    </a:rPr>
                    <a:t>X</a:t>
                  </a:r>
                  <a:endParaRPr lang="en-US" dirty="0">
                    <a:solidFill>
                      <a:schemeClr val="bg1"/>
                    </a:solidFill>
                  </a:endParaRPr>
                </a:p>
              </p:txBody>
            </p:sp>
            <p:sp>
              <p:nvSpPr>
                <p:cNvPr id="37" name="Rectangle 36"/>
                <p:cNvSpPr/>
                <p:nvPr/>
              </p:nvSpPr>
              <p:spPr>
                <a:xfrm>
                  <a:off x="3124200" y="2938376"/>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solidFill>
                        <a:schemeClr val="tx1"/>
                      </a:solidFill>
                    </a:rPr>
                    <a:t>const</a:t>
                  </a:r>
                  <a:endParaRPr lang="en-US" dirty="0">
                    <a:solidFill>
                      <a:schemeClr val="tx1"/>
                    </a:solidFill>
                  </a:endParaRPr>
                </a:p>
              </p:txBody>
            </p:sp>
            <p:sp>
              <p:nvSpPr>
                <p:cNvPr id="38" name="Trapezoid 37"/>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39" name="TextBox 38"/>
                <p:cNvSpPr txBox="1"/>
                <p:nvPr/>
              </p:nvSpPr>
              <p:spPr>
                <a:xfrm>
                  <a:off x="3467100" y="3581402"/>
                  <a:ext cx="685800" cy="369332"/>
                </a:xfrm>
                <a:prstGeom prst="rect">
                  <a:avLst/>
                </a:prstGeom>
                <a:noFill/>
              </p:spPr>
              <p:txBody>
                <a:bodyPr wrap="square" rtlCol="0">
                  <a:spAutoFit/>
                </a:bodyPr>
                <a:lstStyle/>
                <a:p>
                  <a:r>
                    <a:rPr lang="en-US" dirty="0" smtClean="0"/>
                    <a:t>Add</a:t>
                  </a:r>
                  <a:endParaRPr lang="en-US" dirty="0"/>
                </a:p>
              </p:txBody>
            </p:sp>
            <p:sp>
              <p:nvSpPr>
                <p:cNvPr id="40" name="Trapezoid 39"/>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41" name="TextBox 40"/>
                <p:cNvSpPr txBox="1"/>
                <p:nvPr/>
              </p:nvSpPr>
              <p:spPr>
                <a:xfrm>
                  <a:off x="4351869" y="3618468"/>
                  <a:ext cx="685800" cy="369332"/>
                </a:xfrm>
                <a:prstGeom prst="rect">
                  <a:avLst/>
                </a:prstGeom>
                <a:noFill/>
              </p:spPr>
              <p:txBody>
                <a:bodyPr wrap="square" rtlCol="0">
                  <a:spAutoFit/>
                </a:bodyPr>
                <a:lstStyle/>
                <a:p>
                  <a:r>
                    <a:rPr lang="en-US" dirty="0" smtClean="0"/>
                    <a:t> Add</a:t>
                  </a:r>
                  <a:endParaRPr lang="en-US" dirty="0"/>
                </a:p>
              </p:txBody>
            </p:sp>
            <p:sp>
              <p:nvSpPr>
                <p:cNvPr id="42" name="Trapezoid 41"/>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43" name="TextBox 42"/>
                <p:cNvSpPr txBox="1"/>
                <p:nvPr/>
              </p:nvSpPr>
              <p:spPr>
                <a:xfrm>
                  <a:off x="3560051" y="4254499"/>
                  <a:ext cx="1356819" cy="369332"/>
                </a:xfrm>
                <a:prstGeom prst="rect">
                  <a:avLst/>
                </a:prstGeom>
                <a:noFill/>
              </p:spPr>
              <p:txBody>
                <a:bodyPr wrap="square" rtlCol="0">
                  <a:spAutoFit/>
                </a:bodyPr>
                <a:lstStyle/>
                <a:p>
                  <a:r>
                    <a:rPr lang="en-US" dirty="0" smtClean="0"/>
                    <a:t>2-to-1 Mux</a:t>
                  </a:r>
                  <a:endParaRPr lang="en-US" dirty="0"/>
                </a:p>
              </p:txBody>
            </p:sp>
            <p:sp>
              <p:nvSpPr>
                <p:cNvPr id="44" name="Rectangle 43"/>
                <p:cNvSpPr/>
                <p:nvPr/>
              </p:nvSpPr>
              <p:spPr>
                <a:xfrm>
                  <a:off x="4034364" y="4830233"/>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bg1"/>
                      </a:solidFill>
                    </a:rPr>
                    <a:t>X</a:t>
                  </a:r>
                  <a:endParaRPr lang="en-US" dirty="0">
                    <a:solidFill>
                      <a:schemeClr val="bg1"/>
                    </a:solidFill>
                  </a:endParaRPr>
                </a:p>
              </p:txBody>
            </p:sp>
            <p:sp>
              <p:nvSpPr>
                <p:cNvPr id="45" name="Rectangle 44"/>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choice</a:t>
                  </a:r>
                  <a:endParaRPr lang="en-US" dirty="0">
                    <a:solidFill>
                      <a:schemeClr val="tx1"/>
                    </a:solidFill>
                  </a:endParaRPr>
                </a:p>
              </p:txBody>
            </p:sp>
            <p:cxnSp>
              <p:nvCxnSpPr>
                <p:cNvPr id="46" name="Straight Arrow Connector 45"/>
                <p:cNvCxnSpPr/>
                <p:nvPr/>
              </p:nvCxnSpPr>
              <p:spPr>
                <a:xfrm>
                  <a:off x="3488176" y="3281276"/>
                  <a:ext cx="321824"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47" name="Straight Arrow Connector 46"/>
                <p:cNvCxnSpPr/>
                <p:nvPr/>
              </p:nvCxnSpPr>
              <p:spPr>
                <a:xfrm flipH="1">
                  <a:off x="3810000" y="3281276"/>
                  <a:ext cx="327901"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48" name="Straight Arrow Connector 47"/>
                <p:cNvCxnSpPr/>
                <p:nvPr/>
              </p:nvCxnSpPr>
              <p:spPr>
                <a:xfrm>
                  <a:off x="4137901" y="3281276"/>
                  <a:ext cx="55686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49" name="Straight Arrow Connector 48"/>
                <p:cNvCxnSpPr/>
                <p:nvPr/>
              </p:nvCxnSpPr>
              <p:spPr>
                <a:xfrm flipH="1">
                  <a:off x="4694769" y="3281276"/>
                  <a:ext cx="13095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0" name="Straight Arrow Connector 49"/>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1" name="Straight Arrow Connector 50"/>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2" name="Straight Arrow Connector 51"/>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3" name="Straight Arrow Connector 52"/>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33" name="Rectangle 32"/>
            <p:cNvSpPr/>
            <p:nvPr/>
          </p:nvSpPr>
          <p:spPr>
            <a:xfrm>
              <a:off x="3276600" y="4343400"/>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solidFill>
                    <a:schemeClr val="tx1"/>
                  </a:solidFill>
                </a:rPr>
                <a:t>pkt.f</a:t>
              </a:r>
              <a:endParaRPr lang="en-US" dirty="0">
                <a:solidFill>
                  <a:schemeClr val="tx1"/>
                </a:solidFill>
              </a:endParaRPr>
            </a:p>
          </p:txBody>
        </p:sp>
      </p:grpSp>
      <p:sp>
        <p:nvSpPr>
          <p:cNvPr id="59" name="Rounded Rectangle 58"/>
          <p:cNvSpPr/>
          <p:nvPr/>
        </p:nvSpPr>
        <p:spPr>
          <a:xfrm>
            <a:off x="228600" y="5067300"/>
            <a:ext cx="11709400" cy="6942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Formulate mapping problem as </a:t>
            </a:r>
            <a:r>
              <a:rPr lang="en-US" sz="4000" smtClean="0"/>
              <a:t>program synthesis</a:t>
            </a:r>
            <a:endParaRPr lang="en-US" sz="4000" dirty="0"/>
          </a:p>
        </p:txBody>
      </p:sp>
      <p:cxnSp>
        <p:nvCxnSpPr>
          <p:cNvPr id="4" name="Straight Arrow Connector 3"/>
          <p:cNvCxnSpPr>
            <a:endCxn id="37" idx="0"/>
          </p:cNvCxnSpPr>
          <p:nvPr/>
        </p:nvCxnSpPr>
        <p:spPr>
          <a:xfrm flipH="1">
            <a:off x="5318950" y="1828800"/>
            <a:ext cx="1196150" cy="46687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Curved Connector 11"/>
          <p:cNvCxnSpPr>
            <a:endCxn id="39" idx="1"/>
          </p:cNvCxnSpPr>
          <p:nvPr/>
        </p:nvCxnSpPr>
        <p:spPr>
          <a:xfrm rot="5400000">
            <a:off x="5014015" y="2070287"/>
            <a:ext cx="1437772" cy="878598"/>
          </a:xfrm>
          <a:prstGeom prst="curvedConnector4">
            <a:avLst>
              <a:gd name="adj1" fmla="val 15640"/>
              <a:gd name="adj2" fmla="val 300497"/>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3" name="TextBox 62"/>
          <p:cNvSpPr txBox="1"/>
          <p:nvPr/>
        </p:nvSpPr>
        <p:spPr>
          <a:xfrm>
            <a:off x="7315200" y="1371600"/>
            <a:ext cx="2465740" cy="584775"/>
          </a:xfrm>
          <a:prstGeom prst="rect">
            <a:avLst/>
          </a:prstGeom>
          <a:noFill/>
        </p:spPr>
        <p:txBody>
          <a:bodyPr wrap="none" rtlCol="0">
            <a:spAutoFit/>
          </a:bodyPr>
          <a:lstStyle/>
          <a:p>
            <a:r>
              <a:rPr lang="en-US" sz="3200" dirty="0" smtClean="0">
                <a:latin typeface="+mj-lt"/>
                <a:cs typeface="Seravek"/>
              </a:rPr>
              <a:t>No mapping</a:t>
            </a:r>
            <a:endParaRPr lang="en-US" sz="3200" dirty="0">
              <a:latin typeface="+mj-lt"/>
              <a:cs typeface="Seravek"/>
            </a:endParaRPr>
          </a:p>
        </p:txBody>
      </p:sp>
    </p:spTree>
    <p:extLst>
      <p:ext uri="{BB962C8B-B14F-4D97-AF65-F5344CB8AC3E}">
        <p14:creationId xmlns:p14="http://schemas.microsoft.com/office/powerpoint/2010/main" val="1002832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grpId="1" nodeType="clickEffect">
                                  <p:stCondLst>
                                    <p:cond delay="0"/>
                                  </p:stCondLst>
                                  <p:childTnLst>
                                    <p:set>
                                      <p:cBhvr>
                                        <p:cTn id="20" dur="1" fill="hold">
                                          <p:stCondLst>
                                            <p:cond delay="0"/>
                                          </p:stCondLst>
                                        </p:cTn>
                                        <p:tgtEl>
                                          <p:spTgt spid="9"/>
                                        </p:tgtEl>
                                        <p:attrNameLst>
                                          <p:attrName>style.visibility</p:attrName>
                                        </p:attrNameLst>
                                      </p:cBhvr>
                                      <p:to>
                                        <p:strVal val="hidden"/>
                                      </p:to>
                                    </p:set>
                                  </p:childTnLst>
                                </p:cTn>
                              </p:par>
                              <p:par>
                                <p:cTn id="21" presetID="1" presetClass="exit" presetSubtype="0" fill="hold" nodeType="withEffect">
                                  <p:stCondLst>
                                    <p:cond delay="0"/>
                                  </p:stCondLst>
                                  <p:childTnLst>
                                    <p:set>
                                      <p:cBhvr>
                                        <p:cTn id="22" dur="1" fill="hold">
                                          <p:stCondLst>
                                            <p:cond delay="0"/>
                                          </p:stCondLst>
                                        </p:cTn>
                                        <p:tgtEl>
                                          <p:spTgt spid="12"/>
                                        </p:tgtEl>
                                        <p:attrNameLst>
                                          <p:attrName>style.visibility</p:attrName>
                                        </p:attrNameLst>
                                      </p:cBhvr>
                                      <p:to>
                                        <p:strVal val="hidden"/>
                                      </p:to>
                                    </p:set>
                                  </p:childTnLst>
                                </p:cTn>
                              </p:par>
                              <p:par>
                                <p:cTn id="23" presetID="1" presetClass="exit" presetSubtype="0" fill="hold" nodeType="withEffect">
                                  <p:stCondLst>
                                    <p:cond delay="0"/>
                                  </p:stCondLst>
                                  <p:childTnLst>
                                    <p:set>
                                      <p:cBhvr>
                                        <p:cTn id="24" dur="1" fill="hold">
                                          <p:stCondLst>
                                            <p:cond delay="0"/>
                                          </p:stCondLst>
                                        </p:cTn>
                                        <p:tgtEl>
                                          <p:spTgt spid="4"/>
                                        </p:tgtEl>
                                        <p:attrNameLst>
                                          <p:attrName>style.visibility</p:attrName>
                                        </p:attrNameLst>
                                      </p:cBhvr>
                                      <p:to>
                                        <p:strVal val="hidden"/>
                                      </p:to>
                                    </p:set>
                                  </p:childTnLst>
                                </p:cTn>
                              </p:par>
                              <p:par>
                                <p:cTn id="25" presetID="1" presetClass="entr" presetSubtype="0"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1" nodeType="clickEffect">
                                  <p:stCondLst>
                                    <p:cond delay="0"/>
                                  </p:stCondLst>
                                  <p:childTnLst>
                                    <p:set>
                                      <p:cBhvr>
                                        <p:cTn id="34" dur="1" fill="hold">
                                          <p:stCondLst>
                                            <p:cond delay="0"/>
                                          </p:stCondLst>
                                        </p:cTn>
                                        <p:tgtEl>
                                          <p:spTgt spid="7"/>
                                        </p:tgtEl>
                                        <p:attrNameLst>
                                          <p:attrName>style.visibility</p:attrName>
                                        </p:attrNameLst>
                                      </p:cBhvr>
                                      <p:to>
                                        <p:strVal val="hidden"/>
                                      </p:to>
                                    </p:set>
                                  </p:childTnLst>
                                </p:cTn>
                              </p:par>
                              <p:par>
                                <p:cTn id="35" presetID="1" presetClass="exit" presetSubtype="0" fill="hold" grpId="1" nodeType="withEffect">
                                  <p:stCondLst>
                                    <p:cond delay="0"/>
                                  </p:stCondLst>
                                  <p:childTnLst>
                                    <p:set>
                                      <p:cBhvr>
                                        <p:cTn id="36" dur="1" fill="hold">
                                          <p:stCondLst>
                                            <p:cond delay="0"/>
                                          </p:stCondLst>
                                        </p:cTn>
                                        <p:tgtEl>
                                          <p:spTgt spid="63"/>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5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P spid="9" grpId="0"/>
      <p:bldP spid="9" grpId="1"/>
      <p:bldP spid="28" grpId="0" animBg="1"/>
      <p:bldP spid="59" grpId="0" animBg="1"/>
      <p:bldP spid="63" grpId="0"/>
      <p:bldP spid="63" grpId="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p:cNvGraphicFramePr>
            <a:graphicFrameLocks noGrp="1"/>
          </p:cNvGraphicFramePr>
          <p:nvPr>
            <p:extLst>
              <p:ext uri="{D42A27DB-BD31-4B8C-83A1-F6EECF244321}">
                <p14:modId xmlns:p14="http://schemas.microsoft.com/office/powerpoint/2010/main" val="510835312"/>
              </p:ext>
            </p:extLst>
          </p:nvPr>
        </p:nvGraphicFramePr>
        <p:xfrm>
          <a:off x="266700" y="1295400"/>
          <a:ext cx="4800207" cy="5394960"/>
        </p:xfrm>
        <a:graphic>
          <a:graphicData uri="http://schemas.openxmlformats.org/drawingml/2006/table">
            <a:tbl>
              <a:tblPr firstRow="1" bandRow="1">
                <a:tableStyleId>{5C22544A-7EE6-4342-B048-85BDC9FD1C3A}</a:tableStyleId>
              </a:tblPr>
              <a:tblGrid>
                <a:gridCol w="1676400"/>
                <a:gridCol w="3123807"/>
              </a:tblGrid>
              <a:tr h="340201">
                <a:tc>
                  <a:txBody>
                    <a:bodyPr/>
                    <a:lstStyle/>
                    <a:p>
                      <a:r>
                        <a:rPr lang="en-US" sz="1600" dirty="0" smtClean="0"/>
                        <a:t>Atoms</a:t>
                      </a:r>
                    </a:p>
                    <a:p>
                      <a:endParaRPr lang="en-US" sz="1600" dirty="0"/>
                    </a:p>
                  </a:txBody>
                  <a:tcPr/>
                </a:tc>
                <a:tc>
                  <a:txBody>
                    <a:bodyPr/>
                    <a:lstStyle/>
                    <a:p>
                      <a:r>
                        <a:rPr lang="en-US" sz="1600" dirty="0" smtClean="0"/>
                        <a:t>Description</a:t>
                      </a:r>
                    </a:p>
                    <a:p>
                      <a:endParaRPr lang="en-US" sz="1600" dirty="0"/>
                    </a:p>
                  </a:txBody>
                  <a:tcPr/>
                </a:tc>
              </a:tr>
              <a:tr h="340201">
                <a:tc>
                  <a:txBody>
                    <a:bodyPr/>
                    <a:lstStyle/>
                    <a:p>
                      <a:r>
                        <a:rPr lang="en-US" sz="2000" dirty="0" smtClean="0">
                          <a:latin typeface="Gadugi" panose="020B0502040204020203" pitchFamily="34" charset="0"/>
                        </a:rPr>
                        <a:t>Stateless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Binary</a:t>
                      </a:r>
                      <a:r>
                        <a:rPr lang="en-US" sz="2000" baseline="0" dirty="0" smtClean="0">
                          <a:latin typeface="Gadugi" panose="020B0502040204020203" pitchFamily="34" charset="0"/>
                        </a:rPr>
                        <a:t> operations</a:t>
                      </a:r>
                    </a:p>
                    <a:p>
                      <a:r>
                        <a:rPr lang="en-US" sz="2000" baseline="0" dirty="0" smtClean="0">
                          <a:latin typeface="Gadugi" panose="020B0502040204020203" pitchFamily="34" charset="0"/>
                        </a:rPr>
                        <a:t>on a pair of packet fields</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Increment state by value</a:t>
                      </a:r>
                    </a:p>
                    <a:p>
                      <a:r>
                        <a:rPr lang="en-US" sz="2000" dirty="0" smtClean="0">
                          <a:latin typeface="Gadugi" panose="020B0502040204020203" pitchFamily="34" charset="0"/>
                        </a:rPr>
                        <a:t>(packet</a:t>
                      </a:r>
                      <a:r>
                        <a:rPr lang="en-US" sz="2000" baseline="0" dirty="0" smtClean="0">
                          <a:latin typeface="Gadugi" panose="020B0502040204020203" pitchFamily="34" charset="0"/>
                        </a:rPr>
                        <a:t> field or constant)</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Read/Write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a:t>
                      </a:r>
                      <a:r>
                        <a:rPr lang="en-US" sz="2000" baseline="0" dirty="0" smtClean="0">
                          <a:latin typeface="Gadugi" panose="020B0502040204020203" pitchFamily="34" charset="0"/>
                        </a:rPr>
                        <a:t> or write a state variable</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Conditional</a:t>
                      </a:r>
                    </a:p>
                    <a:p>
                      <a:r>
                        <a:rPr lang="en-US" sz="2000" baseline="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 differently based on one predicate</a:t>
                      </a:r>
                    </a:p>
                    <a:p>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Nested Conditional 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a:t>
                      </a:r>
                      <a:r>
                        <a:rPr lang="en-US" sz="2000" baseline="0" dirty="0" smtClean="0">
                          <a:latin typeface="Gadugi" panose="020B0502040204020203" pitchFamily="34" charset="0"/>
                        </a:rPr>
                        <a:t> differently based on two predicates</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Pairs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Update a pair of mutually dependent state variables</a:t>
                      </a:r>
                      <a:endParaRPr lang="en-US" sz="2000" dirty="0">
                        <a:latin typeface="Gadugi" panose="020B0502040204020203" pitchFamily="34" charset="0"/>
                      </a:endParaRPr>
                    </a:p>
                  </a:txBody>
                  <a:tcPr/>
                </a:tc>
              </a:tr>
            </a:tbl>
          </a:graphicData>
        </a:graphic>
      </p:graphicFrame>
      <p:sp>
        <p:nvSpPr>
          <p:cNvPr id="3" name="Title 2"/>
          <p:cNvSpPr>
            <a:spLocks noGrp="1"/>
          </p:cNvSpPr>
          <p:nvPr>
            <p:ph type="title"/>
          </p:nvPr>
        </p:nvSpPr>
        <p:spPr>
          <a:xfrm>
            <a:off x="838200" y="365125"/>
            <a:ext cx="10706100" cy="1325563"/>
          </a:xfrm>
        </p:spPr>
        <p:txBody>
          <a:bodyPr/>
          <a:lstStyle/>
          <a:p>
            <a:r>
              <a:rPr lang="en-US" dirty="0" smtClean="0"/>
              <a:t>Results: A catalog of reusable atoms</a:t>
            </a:r>
            <a:endParaRPr lang="en-US" dirty="0"/>
          </a:p>
        </p:txBody>
      </p:sp>
    </p:spTree>
    <p:extLst>
      <p:ext uri="{BB962C8B-B14F-4D97-AF65-F5344CB8AC3E}">
        <p14:creationId xmlns:p14="http://schemas.microsoft.com/office/powerpoint/2010/main" val="58839566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p:cNvGraphicFramePr>
            <a:graphicFrameLocks noGrp="1"/>
          </p:cNvGraphicFramePr>
          <p:nvPr>
            <p:extLst>
              <p:ext uri="{D42A27DB-BD31-4B8C-83A1-F6EECF244321}">
                <p14:modId xmlns:p14="http://schemas.microsoft.com/office/powerpoint/2010/main" val="1769215462"/>
              </p:ext>
            </p:extLst>
          </p:nvPr>
        </p:nvGraphicFramePr>
        <p:xfrm>
          <a:off x="266700" y="1295400"/>
          <a:ext cx="7815213" cy="5394960"/>
        </p:xfrm>
        <a:graphic>
          <a:graphicData uri="http://schemas.openxmlformats.org/drawingml/2006/table">
            <a:tbl>
              <a:tblPr firstRow="1" bandRow="1">
                <a:tableStyleId>{5C22544A-7EE6-4342-B048-85BDC9FD1C3A}</a:tableStyleId>
              </a:tblPr>
              <a:tblGrid>
                <a:gridCol w="1676400"/>
                <a:gridCol w="3123807"/>
                <a:gridCol w="3015006"/>
              </a:tblGrid>
              <a:tr h="340201">
                <a:tc>
                  <a:txBody>
                    <a:bodyPr/>
                    <a:lstStyle/>
                    <a:p>
                      <a:r>
                        <a:rPr lang="en-US" sz="1600" dirty="0" smtClean="0"/>
                        <a:t>Atoms</a:t>
                      </a:r>
                      <a:endParaRPr lang="en-US" sz="1600" dirty="0"/>
                    </a:p>
                  </a:txBody>
                  <a:tcPr/>
                </a:tc>
                <a:tc>
                  <a:txBody>
                    <a:bodyPr/>
                    <a:lstStyle/>
                    <a:p>
                      <a:r>
                        <a:rPr lang="en-US" sz="1600" dirty="0" smtClean="0"/>
                        <a:t>Description</a:t>
                      </a:r>
                      <a:endParaRPr lang="en-US" sz="1600" dirty="0"/>
                    </a:p>
                  </a:txBody>
                  <a:tcPr/>
                </a:tc>
                <a:tc>
                  <a:txBody>
                    <a:bodyPr/>
                    <a:lstStyle/>
                    <a:p>
                      <a:r>
                        <a:rPr lang="en-US" sz="1600" dirty="0" smtClean="0"/>
                        <a:t>Examples</a:t>
                      </a:r>
                    </a:p>
                    <a:p>
                      <a:endParaRPr lang="en-US" sz="1600" dirty="0"/>
                    </a:p>
                  </a:txBody>
                  <a:tcPr/>
                </a:tc>
              </a:tr>
              <a:tr h="340201">
                <a:tc>
                  <a:txBody>
                    <a:bodyPr/>
                    <a:lstStyle/>
                    <a:p>
                      <a:r>
                        <a:rPr lang="en-US" sz="2000" dirty="0" smtClean="0">
                          <a:latin typeface="Gadugi" panose="020B0502040204020203" pitchFamily="34" charset="0"/>
                        </a:rPr>
                        <a:t>Stateless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Binary</a:t>
                      </a:r>
                      <a:r>
                        <a:rPr lang="en-US" sz="2000" baseline="0" dirty="0" smtClean="0">
                          <a:latin typeface="Gadugi" panose="020B0502040204020203" pitchFamily="34" charset="0"/>
                        </a:rPr>
                        <a:t> operations</a:t>
                      </a:r>
                    </a:p>
                    <a:p>
                      <a:r>
                        <a:rPr lang="en-US" sz="2000" baseline="0" dirty="0" smtClean="0">
                          <a:latin typeface="Gadugi" panose="020B0502040204020203" pitchFamily="34" charset="0"/>
                        </a:rPr>
                        <a:t>on a pair of packet fields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TTL decrement,</a:t>
                      </a:r>
                    </a:p>
                    <a:p>
                      <a:r>
                        <a:rPr lang="en-US" sz="2000" dirty="0" smtClean="0">
                          <a:latin typeface="Gadugi" panose="020B0502040204020203" pitchFamily="34" charset="0"/>
                        </a:rPr>
                        <a:t>setting header fields, etc.</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Increment state by value</a:t>
                      </a:r>
                    </a:p>
                    <a:p>
                      <a:r>
                        <a:rPr lang="en-US" sz="2000" dirty="0" smtClean="0">
                          <a:latin typeface="Gadugi" panose="020B0502040204020203" pitchFamily="34" charset="0"/>
                        </a:rPr>
                        <a:t>(packet</a:t>
                      </a:r>
                      <a:r>
                        <a:rPr lang="en-US" sz="2000" baseline="0" dirty="0" smtClean="0">
                          <a:latin typeface="Gadugi" panose="020B0502040204020203" pitchFamily="34" charset="0"/>
                        </a:rPr>
                        <a:t> field or constant)</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Counters, sketches, heavy hitters</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Read/Write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a:t>
                      </a:r>
                      <a:r>
                        <a:rPr lang="en-US" sz="2000" baseline="0" dirty="0" smtClean="0">
                          <a:latin typeface="Gadugi" panose="020B0502040204020203" pitchFamily="34" charset="0"/>
                        </a:rPr>
                        <a:t> or write a state variable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Bloom filters, indicator</a:t>
                      </a:r>
                      <a:r>
                        <a:rPr lang="en-US" sz="2000" baseline="0" dirty="0" smtClean="0">
                          <a:latin typeface="Gadugi" panose="020B0502040204020203" pitchFamily="34" charset="0"/>
                        </a:rPr>
                        <a:t> variables</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Conditional</a:t>
                      </a:r>
                    </a:p>
                    <a:p>
                      <a:r>
                        <a:rPr lang="en-US" sz="2000" baseline="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 differently based on one predicate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Rate</a:t>
                      </a:r>
                      <a:r>
                        <a:rPr lang="en-US" sz="2000" baseline="0" dirty="0" smtClean="0">
                          <a:latin typeface="Gadugi" panose="020B0502040204020203" pitchFamily="34" charset="0"/>
                        </a:rPr>
                        <a:t> Control Protocol,</a:t>
                      </a:r>
                    </a:p>
                    <a:p>
                      <a:r>
                        <a:rPr lang="en-US" sz="2000" baseline="0" dirty="0" err="1" smtClean="0">
                          <a:latin typeface="Gadugi" panose="020B0502040204020203" pitchFamily="34" charset="0"/>
                        </a:rPr>
                        <a:t>Flowlet</a:t>
                      </a:r>
                      <a:r>
                        <a:rPr lang="en-US" sz="2000" baseline="0" dirty="0" smtClean="0">
                          <a:latin typeface="Gadugi" panose="020B0502040204020203" pitchFamily="34" charset="0"/>
                        </a:rPr>
                        <a:t> switching, sampling</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Nested Conditional 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a:t>
                      </a:r>
                      <a:r>
                        <a:rPr lang="en-US" sz="2000" baseline="0" dirty="0" smtClean="0">
                          <a:latin typeface="Gadugi" panose="020B0502040204020203" pitchFamily="34" charset="0"/>
                        </a:rPr>
                        <a:t> differently based on two predicates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HULL, AVQ</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Pairs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Update a pair of mutually dependent state variables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CONGA</a:t>
                      </a:r>
                      <a:endParaRPr lang="en-US" sz="2000" dirty="0">
                        <a:latin typeface="Gadugi" panose="020B0502040204020203" pitchFamily="34" charset="0"/>
                      </a:endParaRPr>
                    </a:p>
                  </a:txBody>
                  <a:tcPr/>
                </a:tc>
              </a:tr>
            </a:tbl>
          </a:graphicData>
        </a:graphic>
      </p:graphicFrame>
      <p:sp>
        <p:nvSpPr>
          <p:cNvPr id="3" name="Title 2"/>
          <p:cNvSpPr>
            <a:spLocks noGrp="1"/>
          </p:cNvSpPr>
          <p:nvPr>
            <p:ph type="title"/>
          </p:nvPr>
        </p:nvSpPr>
        <p:spPr>
          <a:xfrm>
            <a:off x="838200" y="365125"/>
            <a:ext cx="10706100" cy="1325563"/>
          </a:xfrm>
        </p:spPr>
        <p:txBody>
          <a:bodyPr/>
          <a:lstStyle/>
          <a:p>
            <a:r>
              <a:rPr lang="en-US" dirty="0" smtClean="0"/>
              <a:t>Results: A catalog of reusable atoms</a:t>
            </a:r>
            <a:endParaRPr lang="en-US" dirty="0"/>
          </a:p>
        </p:txBody>
      </p:sp>
    </p:spTree>
    <p:extLst>
      <p:ext uri="{BB962C8B-B14F-4D97-AF65-F5344CB8AC3E}">
        <p14:creationId xmlns:p14="http://schemas.microsoft.com/office/powerpoint/2010/main" val="203143338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p:cNvGraphicFramePr>
            <a:graphicFrameLocks noGrp="1"/>
          </p:cNvGraphicFramePr>
          <p:nvPr>
            <p:extLst>
              <p:ext uri="{D42A27DB-BD31-4B8C-83A1-F6EECF244321}">
                <p14:modId xmlns:p14="http://schemas.microsoft.com/office/powerpoint/2010/main" val="1879714997"/>
              </p:ext>
            </p:extLst>
          </p:nvPr>
        </p:nvGraphicFramePr>
        <p:xfrm>
          <a:off x="266700" y="1295400"/>
          <a:ext cx="11544299" cy="5394960"/>
        </p:xfrm>
        <a:graphic>
          <a:graphicData uri="http://schemas.openxmlformats.org/drawingml/2006/table">
            <a:tbl>
              <a:tblPr firstRow="1" bandRow="1">
                <a:tableStyleId>{5C22544A-7EE6-4342-B048-85BDC9FD1C3A}</a:tableStyleId>
              </a:tblPr>
              <a:tblGrid>
                <a:gridCol w="1676400"/>
                <a:gridCol w="3123807"/>
                <a:gridCol w="3015006"/>
                <a:gridCol w="1785201"/>
                <a:gridCol w="1943885"/>
              </a:tblGrid>
              <a:tr h="340201">
                <a:tc>
                  <a:txBody>
                    <a:bodyPr/>
                    <a:lstStyle/>
                    <a:p>
                      <a:r>
                        <a:rPr lang="en-US" sz="1600" dirty="0" smtClean="0"/>
                        <a:t>Atoms</a:t>
                      </a:r>
                      <a:endParaRPr lang="en-US" sz="1600" dirty="0"/>
                    </a:p>
                  </a:txBody>
                  <a:tcPr/>
                </a:tc>
                <a:tc>
                  <a:txBody>
                    <a:bodyPr/>
                    <a:lstStyle/>
                    <a:p>
                      <a:r>
                        <a:rPr lang="en-US" sz="1600" dirty="0" smtClean="0"/>
                        <a:t>Description</a:t>
                      </a:r>
                      <a:endParaRPr lang="en-US" sz="1600" dirty="0"/>
                    </a:p>
                  </a:txBody>
                  <a:tcPr/>
                </a:tc>
                <a:tc>
                  <a:txBody>
                    <a:bodyPr/>
                    <a:lstStyle/>
                    <a:p>
                      <a:r>
                        <a:rPr lang="en-US" sz="1600" dirty="0" smtClean="0"/>
                        <a:t>Examples</a:t>
                      </a:r>
                      <a:endParaRPr lang="en-US" sz="1600" dirty="0"/>
                    </a:p>
                  </a:txBody>
                  <a:tcPr/>
                </a:tc>
                <a:tc>
                  <a:txBody>
                    <a:bodyPr/>
                    <a:lstStyle/>
                    <a:p>
                      <a:r>
                        <a:rPr lang="en-US" sz="1600" dirty="0" smtClean="0"/>
                        <a:t>32-nm atom area (</a:t>
                      </a:r>
                      <a:r>
                        <a:rPr lang="en-US" sz="1600" dirty="0" smtClean="0">
                          <a:latin typeface="Symbol" charset="2"/>
                          <a:ea typeface="Symbol" charset="2"/>
                          <a:cs typeface="Symbol" charset="2"/>
                        </a:rPr>
                        <a:t>m</a:t>
                      </a:r>
                      <a:r>
                        <a:rPr lang="en-US" sz="1600" dirty="0" smtClean="0">
                          <a:latin typeface="Gadugi" charset="0"/>
                          <a:ea typeface="Gadugi" charset="0"/>
                          <a:cs typeface="Gadugi" charset="0"/>
                        </a:rPr>
                        <a:t>m</a:t>
                      </a:r>
                      <a:r>
                        <a:rPr lang="en-US" sz="1600" baseline="30000" dirty="0" smtClean="0">
                          <a:latin typeface="Gadugi" charset="0"/>
                          <a:ea typeface="Gadugi" charset="0"/>
                          <a:cs typeface="Gadugi" charset="0"/>
                        </a:rPr>
                        <a:t>2</a:t>
                      </a:r>
                      <a:r>
                        <a:rPr lang="en-US" sz="1600" dirty="0" smtClean="0"/>
                        <a:t>) @ 1 GHz</a:t>
                      </a:r>
                      <a:endParaRPr lang="en-US" sz="1600" dirty="0"/>
                    </a:p>
                  </a:txBody>
                  <a:tcPr/>
                </a:tc>
                <a:tc>
                  <a:txBody>
                    <a:bodyPr/>
                    <a:lstStyle/>
                    <a:p>
                      <a:r>
                        <a:rPr lang="en-US" sz="1600" dirty="0" smtClean="0"/>
                        <a:t>Additional area for 100 atoms</a:t>
                      </a:r>
                      <a:endParaRPr lang="en-US" sz="1600" dirty="0"/>
                    </a:p>
                  </a:txBody>
                  <a:tcPr/>
                </a:tc>
              </a:tr>
              <a:tr h="340201">
                <a:tc>
                  <a:txBody>
                    <a:bodyPr/>
                    <a:lstStyle/>
                    <a:p>
                      <a:r>
                        <a:rPr lang="en-US" sz="2000" dirty="0" smtClean="0">
                          <a:latin typeface="Gadugi" panose="020B0502040204020203" pitchFamily="34" charset="0"/>
                        </a:rPr>
                        <a:t>Stateless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Binary</a:t>
                      </a:r>
                      <a:r>
                        <a:rPr lang="en-US" sz="2000" baseline="0" dirty="0" smtClean="0">
                          <a:latin typeface="Gadugi" panose="020B0502040204020203" pitchFamily="34" charset="0"/>
                        </a:rPr>
                        <a:t> operations</a:t>
                      </a:r>
                    </a:p>
                    <a:p>
                      <a:r>
                        <a:rPr lang="en-US" sz="2000" baseline="0" dirty="0" smtClean="0">
                          <a:latin typeface="Gadugi" panose="020B0502040204020203" pitchFamily="34" charset="0"/>
                        </a:rPr>
                        <a:t>on a pair of packet fields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TTL decrement,</a:t>
                      </a:r>
                    </a:p>
                    <a:p>
                      <a:r>
                        <a:rPr lang="en-US" sz="2000" dirty="0" smtClean="0">
                          <a:latin typeface="Gadugi" panose="020B0502040204020203" pitchFamily="34" charset="0"/>
                        </a:rPr>
                        <a:t>setting header fields, etc.</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1384</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0.07%</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Increment state by value</a:t>
                      </a:r>
                    </a:p>
                    <a:p>
                      <a:r>
                        <a:rPr lang="en-US" sz="2000" dirty="0" smtClean="0">
                          <a:latin typeface="Gadugi" panose="020B0502040204020203" pitchFamily="34" charset="0"/>
                        </a:rPr>
                        <a:t>(packet</a:t>
                      </a:r>
                      <a:r>
                        <a:rPr lang="en-US" sz="2000" baseline="0" dirty="0" smtClean="0">
                          <a:latin typeface="Gadugi" panose="020B0502040204020203" pitchFamily="34" charset="0"/>
                        </a:rPr>
                        <a:t> field or constant)</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Counters, sketches, heavy hitters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431</a:t>
                      </a:r>
                      <a:endParaRPr lang="en-US" sz="2000" dirty="0">
                        <a:latin typeface="Gadugi" panose="020B0502040204020203"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Gadugi" panose="020B0502040204020203" pitchFamily="34" charset="0"/>
                        </a:rPr>
                        <a:t>0.022%</a:t>
                      </a:r>
                    </a:p>
                    <a:p>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Read/Write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a:t>
                      </a:r>
                      <a:r>
                        <a:rPr lang="en-US" sz="2000" baseline="0" dirty="0" smtClean="0">
                          <a:latin typeface="Gadugi" panose="020B0502040204020203" pitchFamily="34" charset="0"/>
                        </a:rPr>
                        <a:t> or write a state variable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Bloom filters, indicator</a:t>
                      </a:r>
                      <a:r>
                        <a:rPr lang="en-US" sz="2000" baseline="0" dirty="0" smtClean="0">
                          <a:latin typeface="Gadugi" panose="020B0502040204020203" pitchFamily="34" charset="0"/>
                        </a:rPr>
                        <a:t> variables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250</a:t>
                      </a:r>
                      <a:endParaRPr lang="en-US" sz="2000" dirty="0">
                        <a:latin typeface="Gadugi" panose="020B0502040204020203"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Gadugi" panose="020B0502040204020203" pitchFamily="34" charset="0"/>
                        </a:rPr>
                        <a:t>0.0125%</a:t>
                      </a:r>
                    </a:p>
                  </a:txBody>
                  <a:tcPr/>
                </a:tc>
              </a:tr>
              <a:tr h="340201">
                <a:tc>
                  <a:txBody>
                    <a:bodyPr/>
                    <a:lstStyle/>
                    <a:p>
                      <a:r>
                        <a:rPr lang="en-US" sz="2000" dirty="0" smtClean="0">
                          <a:latin typeface="Gadugi" panose="020B0502040204020203" pitchFamily="34" charset="0"/>
                        </a:rPr>
                        <a:t>Conditional</a:t>
                      </a:r>
                    </a:p>
                    <a:p>
                      <a:r>
                        <a:rPr lang="en-US" sz="2000" baseline="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 differently based on one predicate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Rate</a:t>
                      </a:r>
                      <a:r>
                        <a:rPr lang="en-US" sz="2000" baseline="0" dirty="0" smtClean="0">
                          <a:latin typeface="Gadugi" panose="020B0502040204020203" pitchFamily="34" charset="0"/>
                        </a:rPr>
                        <a:t> Control Protocol,</a:t>
                      </a:r>
                    </a:p>
                    <a:p>
                      <a:r>
                        <a:rPr lang="en-US" sz="2000" baseline="0" dirty="0" err="1" smtClean="0">
                          <a:latin typeface="Gadugi" panose="020B0502040204020203" pitchFamily="34" charset="0"/>
                        </a:rPr>
                        <a:t>Flowlet</a:t>
                      </a:r>
                      <a:r>
                        <a:rPr lang="en-US" sz="2000" baseline="0" dirty="0" smtClean="0">
                          <a:latin typeface="Gadugi" panose="020B0502040204020203" pitchFamily="34" charset="0"/>
                        </a:rPr>
                        <a:t> switching, sampling</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985</a:t>
                      </a:r>
                      <a:endParaRPr lang="en-US" sz="2000" dirty="0">
                        <a:latin typeface="Gadugi" panose="020B0502040204020203"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Gadugi" panose="020B0502040204020203" pitchFamily="34" charset="0"/>
                        </a:rPr>
                        <a:t>0.049%</a:t>
                      </a:r>
                    </a:p>
                    <a:p>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Nested Conditional 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a:t>
                      </a:r>
                      <a:r>
                        <a:rPr lang="en-US" sz="2000" baseline="0" dirty="0" smtClean="0">
                          <a:latin typeface="Gadugi" panose="020B0502040204020203" pitchFamily="34" charset="0"/>
                        </a:rPr>
                        <a:t> differently based on two predicates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HULL, AVQ</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3597</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0.18%</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Pairs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Update a pair of mutually dependent state variables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CONGA</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5997</a:t>
                      </a:r>
                      <a:endParaRPr lang="en-US" sz="2000" dirty="0">
                        <a:latin typeface="Gadugi" panose="020B0502040204020203"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Gadugi" panose="020B0502040204020203" pitchFamily="34" charset="0"/>
                        </a:rPr>
                        <a:t>0.30%</a:t>
                      </a:r>
                    </a:p>
                    <a:p>
                      <a:endParaRPr lang="en-US" sz="2000" dirty="0">
                        <a:latin typeface="Gadugi" panose="020B0502040204020203" pitchFamily="34" charset="0"/>
                      </a:endParaRPr>
                    </a:p>
                  </a:txBody>
                  <a:tcPr/>
                </a:tc>
              </a:tr>
            </a:tbl>
          </a:graphicData>
        </a:graphic>
      </p:graphicFrame>
      <p:sp>
        <p:nvSpPr>
          <p:cNvPr id="3" name="Title 2"/>
          <p:cNvSpPr>
            <a:spLocks noGrp="1"/>
          </p:cNvSpPr>
          <p:nvPr>
            <p:ph type="title"/>
          </p:nvPr>
        </p:nvSpPr>
        <p:spPr>
          <a:xfrm>
            <a:off x="838200" y="365125"/>
            <a:ext cx="10706100" cy="1325563"/>
          </a:xfrm>
        </p:spPr>
        <p:txBody>
          <a:bodyPr/>
          <a:lstStyle/>
          <a:p>
            <a:r>
              <a:rPr lang="en-US" dirty="0" smtClean="0"/>
              <a:t>Results: A catalog of reusable atoms</a:t>
            </a:r>
            <a:endParaRPr lang="en-US" dirty="0"/>
          </a:p>
        </p:txBody>
      </p:sp>
      <p:sp>
        <p:nvSpPr>
          <p:cNvPr id="8" name="Rounded Rectangle 7"/>
          <p:cNvSpPr/>
          <p:nvPr/>
        </p:nvSpPr>
        <p:spPr>
          <a:xfrm>
            <a:off x="266700" y="5973233"/>
            <a:ext cx="11544300" cy="6942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&lt;1 % additional chip area for 100 atom instances</a:t>
            </a:r>
            <a:endParaRPr lang="en-US" sz="4000" dirty="0"/>
          </a:p>
        </p:txBody>
      </p:sp>
    </p:spTree>
    <p:extLst>
      <p:ext uri="{BB962C8B-B14F-4D97-AF65-F5344CB8AC3E}">
        <p14:creationId xmlns:p14="http://schemas.microsoft.com/office/powerpoint/2010/main" val="1359587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algorithms do atoms enable?</a:t>
            </a:r>
            <a:endParaRPr lang="en-US" dirty="0"/>
          </a:p>
        </p:txBody>
      </p:sp>
      <p:cxnSp>
        <p:nvCxnSpPr>
          <p:cNvPr id="4" name="Straight Arrow Connector 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6" name="TextBox 5"/>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7" name="TextBox 6"/>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8" name="TextBox 7"/>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10" name="TextBox 9"/>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smtClean="0">
                <a:solidFill>
                  <a:schemeClr val="tx1">
                    <a:lumMod val="50000"/>
                    <a:lumOff val="50000"/>
                  </a:schemeClr>
                </a:solidFill>
              </a:rPr>
              <a:t>VirtualClock</a:t>
            </a:r>
            <a:endParaRPr lang="en-US" dirty="0">
              <a:solidFill>
                <a:schemeClr val="tx1">
                  <a:lumMod val="50000"/>
                  <a:lumOff val="50000"/>
                </a:schemeClr>
              </a:solidFill>
            </a:endParaRPr>
          </a:p>
        </p:txBody>
      </p:sp>
      <p:sp>
        <p:nvSpPr>
          <p:cNvPr id="11" name="TextBox 10"/>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CSFQ</a:t>
            </a:r>
            <a:endParaRPr lang="en-US" dirty="0">
              <a:solidFill>
                <a:schemeClr val="tx1">
                  <a:lumMod val="50000"/>
                  <a:lumOff val="50000"/>
                </a:schemeClr>
              </a:solidFill>
            </a:endParaRPr>
          </a:p>
        </p:txBody>
      </p:sp>
      <p:sp>
        <p:nvSpPr>
          <p:cNvPr id="13" name="TextBox 12"/>
          <p:cNvSpPr txBox="1"/>
          <p:nvPr/>
        </p:nvSpPr>
        <p:spPr>
          <a:xfrm>
            <a:off x="5402323" y="4812268"/>
            <a:ext cx="15055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Bloom Filters</a:t>
            </a:r>
            <a:endParaRPr lang="en-US" dirty="0">
              <a:solidFill>
                <a:schemeClr val="tx1">
                  <a:lumMod val="50000"/>
                  <a:lumOff val="50000"/>
                </a:schemeClr>
              </a:solidFill>
            </a:endParaRPr>
          </a:p>
        </p:txBody>
      </p:sp>
      <p:sp>
        <p:nvSpPr>
          <p:cNvPr id="14" name="TextBox 13"/>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15" name="TextBox 14"/>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16" name="TextBox 15"/>
          <p:cNvSpPr txBox="1"/>
          <p:nvPr/>
        </p:nvSpPr>
        <p:spPr>
          <a:xfrm>
            <a:off x="5402323" y="39624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AVQ</a:t>
            </a:r>
            <a:endParaRPr lang="en-US" dirty="0">
              <a:solidFill>
                <a:schemeClr val="tx1">
                  <a:lumMod val="50000"/>
                  <a:lumOff val="50000"/>
                </a:schemeClr>
              </a:solidFill>
            </a:endParaRPr>
          </a:p>
        </p:txBody>
      </p:sp>
      <p:sp>
        <p:nvSpPr>
          <p:cNvPr id="17" name="TextBox 16"/>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XCP</a:t>
            </a:r>
            <a:endParaRPr lang="en-US" dirty="0">
              <a:solidFill>
                <a:schemeClr val="tx1">
                  <a:lumMod val="50000"/>
                  <a:lumOff val="50000"/>
                </a:schemeClr>
              </a:solidFill>
            </a:endParaRPr>
          </a:p>
        </p:txBody>
      </p:sp>
      <p:sp>
        <p:nvSpPr>
          <p:cNvPr id="18" name="TextBox 17"/>
          <p:cNvSpPr txBox="1"/>
          <p:nvPr/>
        </p:nvSpPr>
        <p:spPr>
          <a:xfrm>
            <a:off x="6407488" y="3962400"/>
            <a:ext cx="595035"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RCP</a:t>
            </a:r>
            <a:endParaRPr lang="en-US" dirty="0">
              <a:solidFill>
                <a:schemeClr val="tx1">
                  <a:lumMod val="50000"/>
                  <a:lumOff val="50000"/>
                </a:schemeClr>
              </a:solidFill>
            </a:endParaRPr>
          </a:p>
        </p:txBody>
      </p:sp>
      <p:sp>
        <p:nvSpPr>
          <p:cNvPr id="19" name="TextBox 18"/>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CoDel</a:t>
            </a:r>
            <a:endParaRPr lang="en-US" dirty="0">
              <a:solidFill>
                <a:schemeClr val="tx1">
                  <a:lumMod val="50000"/>
                  <a:lumOff val="50000"/>
                </a:schemeClr>
              </a:solidFill>
            </a:endParaRPr>
          </a:p>
        </p:txBody>
      </p:sp>
      <p:sp>
        <p:nvSpPr>
          <p:cNvPr id="20" name="TextBox 19"/>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DeTail</a:t>
            </a:r>
            <a:endParaRPr lang="en-US" dirty="0">
              <a:solidFill>
                <a:schemeClr val="tx1">
                  <a:lumMod val="50000"/>
                  <a:lumOff val="50000"/>
                </a:schemeClr>
              </a:solidFill>
            </a:endParaRPr>
          </a:p>
        </p:txBody>
      </p:sp>
      <p:sp>
        <p:nvSpPr>
          <p:cNvPr id="21" name="TextBox 20"/>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22" name="TextBox 21"/>
          <p:cNvSpPr txBox="1"/>
          <p:nvPr/>
        </p:nvSpPr>
        <p:spPr>
          <a:xfrm>
            <a:off x="8465839" y="4812268"/>
            <a:ext cx="724878"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HULL</a:t>
            </a:r>
            <a:endParaRPr lang="en-US" dirty="0">
              <a:solidFill>
                <a:schemeClr val="tx1">
                  <a:lumMod val="50000"/>
                  <a:lumOff val="50000"/>
                </a:schemeClr>
              </a:solidFill>
            </a:endParaRPr>
          </a:p>
        </p:txBody>
      </p:sp>
      <p:sp>
        <p:nvSpPr>
          <p:cNvPr id="24" name="TextBox 23"/>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PIE</a:t>
            </a:r>
            <a:endParaRPr lang="en-US" dirty="0">
              <a:solidFill>
                <a:schemeClr val="tx1">
                  <a:lumMod val="50000"/>
                  <a:lumOff val="50000"/>
                </a:schemeClr>
              </a:solidFill>
            </a:endParaRPr>
          </a:p>
        </p:txBody>
      </p:sp>
      <p:sp>
        <p:nvSpPr>
          <p:cNvPr id="26" name="TextBox 25"/>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27" name="TextBox 26"/>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28" name="TextBox 27"/>
          <p:cNvSpPr txBox="1"/>
          <p:nvPr/>
        </p:nvSpPr>
        <p:spPr>
          <a:xfrm>
            <a:off x="7078723" y="3962400"/>
            <a:ext cx="100700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Flowlets</a:t>
            </a:r>
            <a:endParaRPr lang="en-US" dirty="0">
              <a:solidFill>
                <a:schemeClr val="tx1">
                  <a:lumMod val="50000"/>
                  <a:lumOff val="50000"/>
                </a:schemeClr>
              </a:solidFill>
            </a:endParaRPr>
          </a:p>
        </p:txBody>
      </p:sp>
      <p:sp>
        <p:nvSpPr>
          <p:cNvPr id="29" name="TextBox 28"/>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PDQ</a:t>
            </a:r>
            <a:endParaRPr lang="en-US" dirty="0">
              <a:solidFill>
                <a:schemeClr val="tx1">
                  <a:lumMod val="50000"/>
                  <a:lumOff val="50000"/>
                </a:schemeClr>
              </a:solidFill>
            </a:endParaRPr>
          </a:p>
        </p:txBody>
      </p:sp>
      <p:cxnSp>
        <p:nvCxnSpPr>
          <p:cNvPr id="30" name="Straight Connector 29"/>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a:t>
            </a:r>
            <a:r>
              <a:rPr lang="en-US" dirty="0" smtClean="0">
                <a:solidFill>
                  <a:schemeClr val="tx1">
                    <a:lumMod val="50000"/>
                    <a:lumOff val="50000"/>
                  </a:schemeClr>
                </a:solidFill>
              </a:rPr>
              <a:t>CP</a:t>
            </a:r>
            <a:endParaRPr lang="en-US" dirty="0">
              <a:solidFill>
                <a:schemeClr val="tx1">
                  <a:lumMod val="50000"/>
                  <a:lumOff val="50000"/>
                </a:schemeClr>
              </a:solidFill>
            </a:endParaRPr>
          </a:p>
        </p:txBody>
      </p:sp>
      <p:sp>
        <p:nvSpPr>
          <p:cNvPr id="36" name="TextBox 35"/>
          <p:cNvSpPr txBox="1"/>
          <p:nvPr/>
        </p:nvSpPr>
        <p:spPr>
          <a:xfrm>
            <a:off x="6343060" y="4381500"/>
            <a:ext cx="1545616"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Heavy Hitters</a:t>
            </a:r>
            <a:endParaRPr lang="en-US" dirty="0">
              <a:solidFill>
                <a:schemeClr val="tx1">
                  <a:lumMod val="50000"/>
                  <a:lumOff val="50000"/>
                </a:schemeClr>
              </a:solidFill>
            </a:endParaRPr>
          </a:p>
        </p:txBody>
      </p:sp>
      <p:sp>
        <p:nvSpPr>
          <p:cNvPr id="37" name="TextBox 36"/>
          <p:cNvSpPr txBox="1"/>
          <p:nvPr/>
        </p:nvSpPr>
        <p:spPr>
          <a:xfrm>
            <a:off x="8465839" y="3962400"/>
            <a:ext cx="696024"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SRPT</a:t>
            </a:r>
          </a:p>
        </p:txBody>
      </p:sp>
      <p:sp>
        <p:nvSpPr>
          <p:cNvPr id="42" name="TextBox 41"/>
          <p:cNvSpPr txBox="1"/>
          <p:nvPr/>
        </p:nvSpPr>
        <p:spPr>
          <a:xfrm>
            <a:off x="2019300" y="3962400"/>
            <a:ext cx="688009"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WFQ</a:t>
            </a:r>
          </a:p>
        </p:txBody>
      </p:sp>
      <p:sp>
        <p:nvSpPr>
          <p:cNvPr id="43" name="TextBox 42"/>
          <p:cNvSpPr txBox="1"/>
          <p:nvPr/>
        </p:nvSpPr>
        <p:spPr>
          <a:xfrm>
            <a:off x="3771900" y="3962400"/>
            <a:ext cx="715260"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STFQ</a:t>
            </a:r>
          </a:p>
        </p:txBody>
      </p:sp>
      <p:sp>
        <p:nvSpPr>
          <p:cNvPr id="44" name="TextBox 43"/>
          <p:cNvSpPr txBox="1"/>
          <p:nvPr/>
        </p:nvSpPr>
        <p:spPr>
          <a:xfrm>
            <a:off x="3133441" y="4812268"/>
            <a:ext cx="888385"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err="1"/>
              <a:t>IntServ</a:t>
            </a:r>
            <a:endParaRPr lang="en-US" dirty="0"/>
          </a:p>
        </p:txBody>
      </p:sp>
      <p:sp>
        <p:nvSpPr>
          <p:cNvPr id="45" name="TextBox 44"/>
          <p:cNvSpPr txBox="1"/>
          <p:nvPr/>
        </p:nvSpPr>
        <p:spPr>
          <a:xfrm>
            <a:off x="4530947" y="3962400"/>
            <a:ext cx="764953"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HPFQ</a:t>
            </a:r>
          </a:p>
        </p:txBody>
      </p:sp>
    </p:spTree>
    <p:extLst>
      <p:ext uri="{BB962C8B-B14F-4D97-AF65-F5344CB8AC3E}">
        <p14:creationId xmlns:p14="http://schemas.microsoft.com/office/powerpoint/2010/main" val="109556964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algorithms do atoms enable?</a:t>
            </a:r>
            <a:endParaRPr lang="en-US" dirty="0"/>
          </a:p>
        </p:txBody>
      </p:sp>
      <p:cxnSp>
        <p:nvCxnSpPr>
          <p:cNvPr id="4" name="Straight Arrow Connector 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6" name="TextBox 5"/>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7" name="TextBox 6"/>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8" name="TextBox 7"/>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10" name="TextBox 9"/>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smtClean="0">
                <a:solidFill>
                  <a:schemeClr val="tx1">
                    <a:lumMod val="50000"/>
                    <a:lumOff val="50000"/>
                  </a:schemeClr>
                </a:solidFill>
              </a:rPr>
              <a:t>VirtualClock</a:t>
            </a:r>
            <a:endParaRPr lang="en-US" dirty="0">
              <a:solidFill>
                <a:schemeClr val="tx1">
                  <a:lumMod val="50000"/>
                  <a:lumOff val="50000"/>
                </a:schemeClr>
              </a:solidFill>
            </a:endParaRPr>
          </a:p>
        </p:txBody>
      </p:sp>
      <p:sp>
        <p:nvSpPr>
          <p:cNvPr id="11" name="TextBox 10"/>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CSFQ</a:t>
            </a:r>
            <a:endParaRPr lang="en-US" dirty="0">
              <a:solidFill>
                <a:schemeClr val="tx1">
                  <a:lumMod val="50000"/>
                  <a:lumOff val="50000"/>
                </a:schemeClr>
              </a:solidFill>
            </a:endParaRPr>
          </a:p>
        </p:txBody>
      </p:sp>
      <p:sp>
        <p:nvSpPr>
          <p:cNvPr id="13" name="TextBox 12"/>
          <p:cNvSpPr txBox="1"/>
          <p:nvPr/>
        </p:nvSpPr>
        <p:spPr>
          <a:xfrm>
            <a:off x="5402323" y="4812268"/>
            <a:ext cx="1505540"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Bloom Filters</a:t>
            </a:r>
            <a:endParaRPr lang="en-US" dirty="0"/>
          </a:p>
        </p:txBody>
      </p:sp>
      <p:sp>
        <p:nvSpPr>
          <p:cNvPr id="14" name="TextBox 13"/>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15" name="TextBox 14"/>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16" name="TextBox 15"/>
          <p:cNvSpPr txBox="1"/>
          <p:nvPr/>
        </p:nvSpPr>
        <p:spPr>
          <a:xfrm>
            <a:off x="5402323" y="3962400"/>
            <a:ext cx="651140"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AVQ</a:t>
            </a:r>
            <a:endParaRPr lang="en-US" dirty="0"/>
          </a:p>
        </p:txBody>
      </p:sp>
      <p:sp>
        <p:nvSpPr>
          <p:cNvPr id="17" name="TextBox 16"/>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XCP</a:t>
            </a:r>
            <a:endParaRPr lang="en-US" dirty="0">
              <a:solidFill>
                <a:schemeClr val="tx1">
                  <a:lumMod val="50000"/>
                  <a:lumOff val="50000"/>
                </a:schemeClr>
              </a:solidFill>
            </a:endParaRPr>
          </a:p>
        </p:txBody>
      </p:sp>
      <p:sp>
        <p:nvSpPr>
          <p:cNvPr id="18" name="TextBox 17"/>
          <p:cNvSpPr txBox="1"/>
          <p:nvPr/>
        </p:nvSpPr>
        <p:spPr>
          <a:xfrm>
            <a:off x="6407488" y="3962400"/>
            <a:ext cx="595035"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RCP</a:t>
            </a:r>
            <a:endParaRPr lang="en-US" dirty="0"/>
          </a:p>
        </p:txBody>
      </p:sp>
      <p:sp>
        <p:nvSpPr>
          <p:cNvPr id="19" name="TextBox 18"/>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CoDel</a:t>
            </a:r>
            <a:endParaRPr lang="en-US" dirty="0">
              <a:solidFill>
                <a:schemeClr val="tx1">
                  <a:lumMod val="50000"/>
                  <a:lumOff val="50000"/>
                </a:schemeClr>
              </a:solidFill>
            </a:endParaRPr>
          </a:p>
        </p:txBody>
      </p:sp>
      <p:sp>
        <p:nvSpPr>
          <p:cNvPr id="20" name="TextBox 19"/>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DeTail</a:t>
            </a:r>
            <a:endParaRPr lang="en-US" dirty="0">
              <a:solidFill>
                <a:schemeClr val="tx1">
                  <a:lumMod val="50000"/>
                  <a:lumOff val="50000"/>
                </a:schemeClr>
              </a:solidFill>
            </a:endParaRPr>
          </a:p>
        </p:txBody>
      </p:sp>
      <p:sp>
        <p:nvSpPr>
          <p:cNvPr id="21" name="TextBox 20"/>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22" name="TextBox 21"/>
          <p:cNvSpPr txBox="1"/>
          <p:nvPr/>
        </p:nvSpPr>
        <p:spPr>
          <a:xfrm>
            <a:off x="8465839" y="4812268"/>
            <a:ext cx="724878"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HULL</a:t>
            </a:r>
            <a:endParaRPr lang="en-US" dirty="0"/>
          </a:p>
        </p:txBody>
      </p:sp>
      <p:sp>
        <p:nvSpPr>
          <p:cNvPr id="23" name="TextBox 22"/>
          <p:cNvSpPr txBox="1"/>
          <p:nvPr/>
        </p:nvSpPr>
        <p:spPr>
          <a:xfrm>
            <a:off x="8465839" y="3962400"/>
            <a:ext cx="696024"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SRPT</a:t>
            </a:r>
          </a:p>
        </p:txBody>
      </p:sp>
      <p:sp>
        <p:nvSpPr>
          <p:cNvPr id="24" name="TextBox 23"/>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PIE</a:t>
            </a:r>
            <a:endParaRPr lang="en-US" dirty="0">
              <a:solidFill>
                <a:schemeClr val="tx1">
                  <a:lumMod val="50000"/>
                  <a:lumOff val="50000"/>
                </a:schemeClr>
              </a:solidFill>
            </a:endParaRPr>
          </a:p>
        </p:txBody>
      </p:sp>
      <p:sp>
        <p:nvSpPr>
          <p:cNvPr id="26" name="TextBox 25"/>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27" name="TextBox 26"/>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28" name="TextBox 27"/>
          <p:cNvSpPr txBox="1"/>
          <p:nvPr/>
        </p:nvSpPr>
        <p:spPr>
          <a:xfrm>
            <a:off x="7078723" y="3962400"/>
            <a:ext cx="1007007" cy="369332"/>
          </a:xfrm>
          <a:prstGeom prst="rect">
            <a:avLst/>
          </a:prstGeom>
          <a:solidFill>
            <a:srgbClr val="FF0000">
              <a:alpha val="35000"/>
            </a:srgbClr>
          </a:solidFill>
          <a:ln w="25400">
            <a:solidFill>
              <a:srgbClr val="FF0000"/>
            </a:solidFill>
          </a:ln>
        </p:spPr>
        <p:txBody>
          <a:bodyPr wrap="none" rtlCol="0">
            <a:spAutoFit/>
          </a:bodyPr>
          <a:lstStyle/>
          <a:p>
            <a:r>
              <a:rPr lang="en-US" dirty="0" err="1" smtClean="0"/>
              <a:t>Flowlets</a:t>
            </a:r>
            <a:endParaRPr lang="en-US" dirty="0"/>
          </a:p>
        </p:txBody>
      </p:sp>
      <p:sp>
        <p:nvSpPr>
          <p:cNvPr id="29" name="TextBox 28"/>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PDQ</a:t>
            </a:r>
            <a:endParaRPr lang="en-US" dirty="0">
              <a:solidFill>
                <a:schemeClr val="tx1">
                  <a:lumMod val="50000"/>
                  <a:lumOff val="50000"/>
                </a:schemeClr>
              </a:solidFill>
            </a:endParaRPr>
          </a:p>
        </p:txBody>
      </p:sp>
      <p:cxnSp>
        <p:nvCxnSpPr>
          <p:cNvPr id="30" name="Straight Connector 29"/>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a:t>
            </a:r>
            <a:r>
              <a:rPr lang="en-US" dirty="0" smtClean="0">
                <a:solidFill>
                  <a:schemeClr val="tx1">
                    <a:lumMod val="50000"/>
                    <a:lumOff val="50000"/>
                  </a:schemeClr>
                </a:solidFill>
              </a:rPr>
              <a:t>CP</a:t>
            </a:r>
            <a:endParaRPr lang="en-US" dirty="0">
              <a:solidFill>
                <a:schemeClr val="tx1">
                  <a:lumMod val="50000"/>
                  <a:lumOff val="50000"/>
                </a:schemeClr>
              </a:solidFill>
            </a:endParaRPr>
          </a:p>
        </p:txBody>
      </p:sp>
      <p:sp>
        <p:nvSpPr>
          <p:cNvPr id="36" name="TextBox 35"/>
          <p:cNvSpPr txBox="1"/>
          <p:nvPr/>
        </p:nvSpPr>
        <p:spPr>
          <a:xfrm>
            <a:off x="6343060" y="4381500"/>
            <a:ext cx="1545616"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Heavy Hitters</a:t>
            </a:r>
            <a:endParaRPr lang="en-US" dirty="0"/>
          </a:p>
        </p:txBody>
      </p:sp>
      <p:sp>
        <p:nvSpPr>
          <p:cNvPr id="37" name="TextBox 36"/>
          <p:cNvSpPr txBox="1"/>
          <p:nvPr/>
        </p:nvSpPr>
        <p:spPr>
          <a:xfrm>
            <a:off x="2019300" y="3962400"/>
            <a:ext cx="688009"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WFQ</a:t>
            </a:r>
          </a:p>
        </p:txBody>
      </p:sp>
      <p:sp>
        <p:nvSpPr>
          <p:cNvPr id="38" name="TextBox 37"/>
          <p:cNvSpPr txBox="1"/>
          <p:nvPr/>
        </p:nvSpPr>
        <p:spPr>
          <a:xfrm>
            <a:off x="3771900" y="3962400"/>
            <a:ext cx="715260"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STFQ</a:t>
            </a:r>
          </a:p>
        </p:txBody>
      </p:sp>
      <p:sp>
        <p:nvSpPr>
          <p:cNvPr id="39" name="TextBox 38"/>
          <p:cNvSpPr txBox="1"/>
          <p:nvPr/>
        </p:nvSpPr>
        <p:spPr>
          <a:xfrm>
            <a:off x="3133441" y="4812268"/>
            <a:ext cx="888385"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err="1"/>
              <a:t>IntServ</a:t>
            </a:r>
            <a:endParaRPr lang="en-US" dirty="0"/>
          </a:p>
        </p:txBody>
      </p:sp>
      <p:sp>
        <p:nvSpPr>
          <p:cNvPr id="40" name="TextBox 39"/>
          <p:cNvSpPr txBox="1"/>
          <p:nvPr/>
        </p:nvSpPr>
        <p:spPr>
          <a:xfrm>
            <a:off x="4530947" y="3962400"/>
            <a:ext cx="764953"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HPFQ</a:t>
            </a:r>
          </a:p>
        </p:txBody>
      </p:sp>
    </p:spTree>
    <p:extLst>
      <p:ext uri="{BB962C8B-B14F-4D97-AF65-F5344CB8AC3E}">
        <p14:creationId xmlns:p14="http://schemas.microsoft.com/office/powerpoint/2010/main" val="179014304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My work: </a:t>
            </a:r>
            <a:r>
              <a:rPr lang="en-US" dirty="0" err="1" smtClean="0"/>
              <a:t>performance+programmability</a:t>
            </a:r>
            <a:endParaRPr lang="en-US" dirty="0"/>
          </a:p>
        </p:txBody>
      </p:sp>
      <p:grpSp>
        <p:nvGrpSpPr>
          <p:cNvPr id="493" name="Group 492"/>
          <p:cNvGrpSpPr/>
          <p:nvPr/>
        </p:nvGrpSpPr>
        <p:grpSpPr>
          <a:xfrm>
            <a:off x="4495800" y="2095500"/>
            <a:ext cx="7543800" cy="2819400"/>
            <a:chOff x="5672665" y="1295400"/>
            <a:chExt cx="6519335" cy="3581400"/>
          </a:xfrm>
        </p:grpSpPr>
        <p:cxnSp>
          <p:nvCxnSpPr>
            <p:cNvPr id="490" name="Straight Connector 489"/>
            <p:cNvCxnSpPr/>
            <p:nvPr/>
          </p:nvCxnSpPr>
          <p:spPr>
            <a:xfrm flipV="1">
              <a:off x="7070718" y="3543300"/>
              <a:ext cx="701682"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grpSp>
          <p:nvGrpSpPr>
            <p:cNvPr id="134" name="Group 42"/>
            <p:cNvGrpSpPr/>
            <p:nvPr/>
          </p:nvGrpSpPr>
          <p:grpSpPr>
            <a:xfrm>
              <a:off x="5676900" y="2454220"/>
              <a:ext cx="2667404" cy="1751674"/>
              <a:chOff x="1707458" y="1778000"/>
              <a:chExt cx="4254836" cy="1181787"/>
            </a:xfrm>
          </p:grpSpPr>
          <p:cxnSp>
            <p:nvCxnSpPr>
              <p:cNvPr id="135" name="Straight Arrow Connector 134"/>
              <p:cNvCxnSpPr/>
              <p:nvPr/>
            </p:nvCxnSpPr>
            <p:spPr>
              <a:xfrm>
                <a:off x="1707458" y="1778000"/>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36" name="Straight Arrow Connector 135"/>
              <p:cNvCxnSpPr/>
              <p:nvPr/>
            </p:nvCxnSpPr>
            <p:spPr>
              <a:xfrm>
                <a:off x="1707458" y="1905818"/>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37" name="Straight Arrow Connector 136"/>
              <p:cNvCxnSpPr/>
              <p:nvPr/>
            </p:nvCxnSpPr>
            <p:spPr>
              <a:xfrm>
                <a:off x="1707458" y="2033636"/>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38" name="Straight Arrow Connector 137"/>
              <p:cNvCxnSpPr/>
              <p:nvPr/>
            </p:nvCxnSpPr>
            <p:spPr>
              <a:xfrm>
                <a:off x="1707458" y="2161454"/>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39" name="Straight Arrow Connector 138"/>
              <p:cNvCxnSpPr/>
              <p:nvPr/>
            </p:nvCxnSpPr>
            <p:spPr>
              <a:xfrm>
                <a:off x="1707458" y="2289272"/>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0" name="Straight Arrow Connector 139"/>
              <p:cNvCxnSpPr/>
              <p:nvPr/>
            </p:nvCxnSpPr>
            <p:spPr>
              <a:xfrm>
                <a:off x="1707458" y="2417090"/>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1" name="Straight Arrow Connector 140"/>
              <p:cNvCxnSpPr/>
              <p:nvPr/>
            </p:nvCxnSpPr>
            <p:spPr>
              <a:xfrm>
                <a:off x="1707458" y="2544908"/>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2" name="Straight Arrow Connector 141"/>
              <p:cNvCxnSpPr/>
              <p:nvPr/>
            </p:nvCxnSpPr>
            <p:spPr>
              <a:xfrm>
                <a:off x="1707458" y="2672726"/>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3" name="Straight Arrow Connector 142"/>
              <p:cNvCxnSpPr/>
              <p:nvPr/>
            </p:nvCxnSpPr>
            <p:spPr>
              <a:xfrm>
                <a:off x="1707458" y="2800544"/>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4" name="Straight Arrow Connector 143"/>
              <p:cNvCxnSpPr/>
              <p:nvPr/>
            </p:nvCxnSpPr>
            <p:spPr>
              <a:xfrm>
                <a:off x="1707458" y="2928362"/>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grpSp>
        <p:sp>
          <p:nvSpPr>
            <p:cNvPr id="147" name="TextBox 146"/>
            <p:cNvSpPr txBox="1"/>
            <p:nvPr/>
          </p:nvSpPr>
          <p:spPr>
            <a:xfrm>
              <a:off x="8144780" y="1331576"/>
              <a:ext cx="1543284" cy="475601"/>
            </a:xfrm>
            <a:prstGeom prst="rect">
              <a:avLst/>
            </a:prstGeom>
            <a:noFill/>
          </p:spPr>
          <p:txBody>
            <a:bodyPr wrap="square" lIns="130622" tIns="65311" rIns="130622" bIns="65311" rtlCol="0">
              <a:spAutoFit/>
            </a:bodyPr>
            <a:lstStyle/>
            <a:p>
              <a:pPr algn="ctr"/>
              <a:r>
                <a:rPr lang="en-US" dirty="0" smtClean="0">
                  <a:latin typeface="Gadugi" charset="0"/>
                  <a:ea typeface="Gadugi" charset="0"/>
                  <a:cs typeface="Gadugi" charset="0"/>
                </a:rPr>
                <a:t>Scheduler</a:t>
              </a:r>
            </a:p>
          </p:txBody>
        </p:sp>
        <p:sp>
          <p:nvSpPr>
            <p:cNvPr id="151" name="Rectangle 150"/>
            <p:cNvSpPr/>
            <p:nvPr/>
          </p:nvSpPr>
          <p:spPr>
            <a:xfrm>
              <a:off x="5863165" y="1902026"/>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154" name="Straight Connector 153"/>
            <p:cNvCxnSpPr/>
            <p:nvPr/>
          </p:nvCxnSpPr>
          <p:spPr>
            <a:xfrm>
              <a:off x="7653865" y="238137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5" name="Straight Connector 154"/>
            <p:cNvCxnSpPr/>
            <p:nvPr/>
          </p:nvCxnSpPr>
          <p:spPr>
            <a:xfrm>
              <a:off x="7653865" y="427140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a:off x="7653865" y="305357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7" name="Straight Connector 156"/>
            <p:cNvCxnSpPr/>
            <p:nvPr/>
          </p:nvCxnSpPr>
          <p:spPr>
            <a:xfrm>
              <a:off x="7653865" y="358041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63" name="Group 162"/>
            <p:cNvGrpSpPr/>
            <p:nvPr/>
          </p:nvGrpSpPr>
          <p:grpSpPr>
            <a:xfrm>
              <a:off x="8294605" y="1790700"/>
              <a:ext cx="1230395" cy="3086100"/>
              <a:chOff x="6328244" y="2415536"/>
              <a:chExt cx="1181100" cy="3077267"/>
            </a:xfrm>
          </p:grpSpPr>
          <p:sp>
            <p:nvSpPr>
              <p:cNvPr id="164" name="Rectangle 163"/>
              <p:cNvSpPr/>
              <p:nvPr/>
            </p:nvSpPr>
            <p:spPr>
              <a:xfrm>
                <a:off x="6328244" y="2415536"/>
                <a:ext cx="1181100" cy="3077267"/>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165" name="Group 65"/>
              <p:cNvGrpSpPr/>
              <p:nvPr/>
            </p:nvGrpSpPr>
            <p:grpSpPr>
              <a:xfrm>
                <a:off x="6749312" y="3009900"/>
                <a:ext cx="527788" cy="298464"/>
                <a:chOff x="7660968" y="1751777"/>
                <a:chExt cx="1040580" cy="450645"/>
              </a:xfrm>
            </p:grpSpPr>
            <p:sp>
              <p:nvSpPr>
                <p:cNvPr id="178" name="Freeform 17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9" name="Straight Connector 17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0" name="Straight Connector 17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66" name="Group 70"/>
              <p:cNvGrpSpPr/>
              <p:nvPr/>
            </p:nvGrpSpPr>
            <p:grpSpPr>
              <a:xfrm>
                <a:off x="6749312" y="3511536"/>
                <a:ext cx="527788" cy="298464"/>
                <a:chOff x="7660968" y="1751777"/>
                <a:chExt cx="1040580" cy="450645"/>
              </a:xfrm>
            </p:grpSpPr>
            <p:sp>
              <p:nvSpPr>
                <p:cNvPr id="175" name="Freeform 17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6" name="Straight Connector 17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7" name="Straight Connector 17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67" name="Group 65"/>
              <p:cNvGrpSpPr/>
              <p:nvPr/>
            </p:nvGrpSpPr>
            <p:grpSpPr>
              <a:xfrm>
                <a:off x="6749312" y="4006836"/>
                <a:ext cx="527788" cy="298464"/>
                <a:chOff x="7660968" y="1751777"/>
                <a:chExt cx="1040580" cy="450645"/>
              </a:xfrm>
            </p:grpSpPr>
            <p:sp>
              <p:nvSpPr>
                <p:cNvPr id="172" name="Freeform 17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3" name="Straight Connector 17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4" name="Straight Connector 17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68" name="Group 70"/>
              <p:cNvGrpSpPr/>
              <p:nvPr/>
            </p:nvGrpSpPr>
            <p:grpSpPr>
              <a:xfrm>
                <a:off x="6749312" y="4502136"/>
                <a:ext cx="527788" cy="298464"/>
                <a:chOff x="7660968" y="1751777"/>
                <a:chExt cx="1040580" cy="450645"/>
              </a:xfrm>
            </p:grpSpPr>
            <p:sp>
              <p:nvSpPr>
                <p:cNvPr id="169" name="Freeform 168"/>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0" name="Straight Connector 169"/>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1" name="Straight Connector 170"/>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181" name="Group 42"/>
            <p:cNvGrpSpPr/>
            <p:nvPr/>
          </p:nvGrpSpPr>
          <p:grpSpPr>
            <a:xfrm>
              <a:off x="9617936" y="2515526"/>
              <a:ext cx="2574064" cy="1751674"/>
              <a:chOff x="1707458" y="1778000"/>
              <a:chExt cx="4254836" cy="1181787"/>
            </a:xfrm>
          </p:grpSpPr>
          <p:cxnSp>
            <p:nvCxnSpPr>
              <p:cNvPr id="182" name="Straight Arrow Connector 181"/>
              <p:cNvCxnSpPr/>
              <p:nvPr/>
            </p:nvCxnSpPr>
            <p:spPr>
              <a:xfrm>
                <a:off x="1707458" y="1778000"/>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3" name="Straight Arrow Connector 182"/>
              <p:cNvCxnSpPr/>
              <p:nvPr/>
            </p:nvCxnSpPr>
            <p:spPr>
              <a:xfrm>
                <a:off x="1707458" y="1905818"/>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4" name="Straight Arrow Connector 183"/>
              <p:cNvCxnSpPr/>
              <p:nvPr/>
            </p:nvCxnSpPr>
            <p:spPr>
              <a:xfrm>
                <a:off x="1707458" y="2033636"/>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5" name="Straight Arrow Connector 184"/>
              <p:cNvCxnSpPr/>
              <p:nvPr/>
            </p:nvCxnSpPr>
            <p:spPr>
              <a:xfrm>
                <a:off x="1707458" y="2161454"/>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6" name="Straight Arrow Connector 185"/>
              <p:cNvCxnSpPr/>
              <p:nvPr/>
            </p:nvCxnSpPr>
            <p:spPr>
              <a:xfrm>
                <a:off x="1707458" y="2289272"/>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7" name="Straight Arrow Connector 186"/>
              <p:cNvCxnSpPr/>
              <p:nvPr/>
            </p:nvCxnSpPr>
            <p:spPr>
              <a:xfrm>
                <a:off x="1707458" y="2417090"/>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8" name="Straight Arrow Connector 187"/>
              <p:cNvCxnSpPr/>
              <p:nvPr/>
            </p:nvCxnSpPr>
            <p:spPr>
              <a:xfrm>
                <a:off x="1707458" y="2544908"/>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9" name="Straight Arrow Connector 188"/>
              <p:cNvCxnSpPr/>
              <p:nvPr/>
            </p:nvCxnSpPr>
            <p:spPr>
              <a:xfrm>
                <a:off x="1707458" y="2672726"/>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90" name="Straight Arrow Connector 189"/>
              <p:cNvCxnSpPr/>
              <p:nvPr/>
            </p:nvCxnSpPr>
            <p:spPr>
              <a:xfrm>
                <a:off x="1707458" y="2800544"/>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91" name="Straight Arrow Connector 190"/>
              <p:cNvCxnSpPr/>
              <p:nvPr/>
            </p:nvCxnSpPr>
            <p:spPr>
              <a:xfrm>
                <a:off x="1707458" y="2928362"/>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grpSp>
        <p:grpSp>
          <p:nvGrpSpPr>
            <p:cNvPr id="198" name="Group 197"/>
            <p:cNvGrpSpPr/>
            <p:nvPr/>
          </p:nvGrpSpPr>
          <p:grpSpPr>
            <a:xfrm>
              <a:off x="5672665" y="1485900"/>
              <a:ext cx="2362200" cy="383622"/>
              <a:chOff x="1866900" y="2628900"/>
              <a:chExt cx="4419600" cy="190500"/>
            </a:xfrm>
          </p:grpSpPr>
          <p:cxnSp>
            <p:nvCxnSpPr>
              <p:cNvPr id="199" name="Straight Connector 198"/>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0" name="Straight Connector 199"/>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02" name="TextBox 201"/>
            <p:cNvSpPr txBox="1"/>
            <p:nvPr/>
          </p:nvSpPr>
          <p:spPr>
            <a:xfrm>
              <a:off x="6066240" y="1295400"/>
              <a:ext cx="2000694" cy="475601"/>
            </a:xfrm>
            <a:prstGeom prst="rect">
              <a:avLst/>
            </a:prstGeom>
            <a:noFill/>
          </p:spPr>
          <p:txBody>
            <a:bodyPr wrap="none" lIns="130622" tIns="65311" rIns="130622" bIns="65311" rtlCol="0">
              <a:spAutoFit/>
            </a:bodyPr>
            <a:lstStyle/>
            <a:p>
              <a:r>
                <a:rPr lang="en-US" dirty="0" smtClean="0">
                  <a:latin typeface="Gadugi" charset="0"/>
                  <a:ea typeface="Gadugi" charset="0"/>
                  <a:cs typeface="Gadugi" charset="0"/>
                </a:rPr>
                <a:t>Ingress pipeline</a:t>
              </a:r>
              <a:endParaRPr lang="en-US" dirty="0">
                <a:latin typeface="Gadugi" charset="0"/>
                <a:ea typeface="Gadugi" charset="0"/>
                <a:cs typeface="Gadugi" charset="0"/>
              </a:endParaRPr>
            </a:p>
          </p:txBody>
        </p:sp>
        <p:grpSp>
          <p:nvGrpSpPr>
            <p:cNvPr id="212" name="Group 211"/>
            <p:cNvGrpSpPr/>
            <p:nvPr/>
          </p:nvGrpSpPr>
          <p:grpSpPr>
            <a:xfrm>
              <a:off x="5863165" y="2133600"/>
              <a:ext cx="397617" cy="2360848"/>
              <a:chOff x="2578040" y="3378571"/>
              <a:chExt cx="307964" cy="1914158"/>
            </a:xfrm>
          </p:grpSpPr>
          <p:grpSp>
            <p:nvGrpSpPr>
              <p:cNvPr id="214" name="Group 213"/>
              <p:cNvGrpSpPr/>
              <p:nvPr/>
            </p:nvGrpSpPr>
            <p:grpSpPr>
              <a:xfrm>
                <a:off x="2578040" y="3378571"/>
                <a:ext cx="307964" cy="231771"/>
                <a:chOff x="4390685" y="1687844"/>
                <a:chExt cx="307964" cy="231771"/>
              </a:xfrm>
            </p:grpSpPr>
            <p:sp>
              <p:nvSpPr>
                <p:cNvPr id="236" name="Trapezoid 2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37" name="Straight Connector 2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5" name="Group 214"/>
              <p:cNvGrpSpPr/>
              <p:nvPr/>
            </p:nvGrpSpPr>
            <p:grpSpPr>
              <a:xfrm>
                <a:off x="2578040" y="3709142"/>
                <a:ext cx="307964" cy="231771"/>
                <a:chOff x="4390685" y="1687844"/>
                <a:chExt cx="307964" cy="231771"/>
              </a:xfrm>
            </p:grpSpPr>
            <p:sp>
              <p:nvSpPr>
                <p:cNvPr id="233" name="Trapezoid 23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34" name="Straight Connector 23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6" name="Group 215"/>
              <p:cNvGrpSpPr/>
              <p:nvPr/>
            </p:nvGrpSpPr>
            <p:grpSpPr>
              <a:xfrm>
                <a:off x="2578040" y="4038600"/>
                <a:ext cx="307964" cy="231771"/>
                <a:chOff x="4390685" y="1687844"/>
                <a:chExt cx="307964" cy="231771"/>
              </a:xfrm>
            </p:grpSpPr>
            <p:sp>
              <p:nvSpPr>
                <p:cNvPr id="230" name="Trapezoid 22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31" name="Straight Connector 23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7" name="Group 216"/>
              <p:cNvGrpSpPr/>
              <p:nvPr/>
            </p:nvGrpSpPr>
            <p:grpSpPr>
              <a:xfrm>
                <a:off x="2578040" y="4381500"/>
                <a:ext cx="307964" cy="231771"/>
                <a:chOff x="4390685" y="1687844"/>
                <a:chExt cx="307964" cy="231771"/>
              </a:xfrm>
            </p:grpSpPr>
            <p:sp>
              <p:nvSpPr>
                <p:cNvPr id="227" name="Trapezoid 22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8" name="Straight Connector 22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8" name="Group 217"/>
              <p:cNvGrpSpPr/>
              <p:nvPr/>
            </p:nvGrpSpPr>
            <p:grpSpPr>
              <a:xfrm>
                <a:off x="2578040" y="4712071"/>
                <a:ext cx="307964" cy="231771"/>
                <a:chOff x="4390685" y="1687844"/>
                <a:chExt cx="307964" cy="231771"/>
              </a:xfrm>
            </p:grpSpPr>
            <p:sp>
              <p:nvSpPr>
                <p:cNvPr id="224" name="Trapezoid 22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5" name="Straight Connector 22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9" name="Group 218"/>
              <p:cNvGrpSpPr/>
              <p:nvPr/>
            </p:nvGrpSpPr>
            <p:grpSpPr>
              <a:xfrm>
                <a:off x="2578040" y="5060958"/>
                <a:ext cx="307964" cy="231771"/>
                <a:chOff x="4390685" y="1687844"/>
                <a:chExt cx="307964" cy="231771"/>
              </a:xfrm>
            </p:grpSpPr>
            <p:sp>
              <p:nvSpPr>
                <p:cNvPr id="221" name="Trapezoid 22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2" name="Straight Connector 22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73" name="Rectangle 372"/>
            <p:cNvSpPr/>
            <p:nvPr/>
          </p:nvSpPr>
          <p:spPr>
            <a:xfrm>
              <a:off x="6587065" y="1902026"/>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374" name="Group 373"/>
            <p:cNvGrpSpPr/>
            <p:nvPr/>
          </p:nvGrpSpPr>
          <p:grpSpPr>
            <a:xfrm>
              <a:off x="6587065" y="2133600"/>
              <a:ext cx="397617" cy="2360848"/>
              <a:chOff x="2578040" y="3378571"/>
              <a:chExt cx="307964" cy="1914158"/>
            </a:xfrm>
          </p:grpSpPr>
          <p:grpSp>
            <p:nvGrpSpPr>
              <p:cNvPr id="375" name="Group 374"/>
              <p:cNvGrpSpPr/>
              <p:nvPr/>
            </p:nvGrpSpPr>
            <p:grpSpPr>
              <a:xfrm>
                <a:off x="2578040" y="3378571"/>
                <a:ext cx="307964" cy="231771"/>
                <a:chOff x="4390685" y="1687844"/>
                <a:chExt cx="307964" cy="231771"/>
              </a:xfrm>
            </p:grpSpPr>
            <p:sp>
              <p:nvSpPr>
                <p:cNvPr id="391" name="Trapezoid 39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392" name="Straight Connector 39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6" name="Group 375"/>
              <p:cNvGrpSpPr/>
              <p:nvPr/>
            </p:nvGrpSpPr>
            <p:grpSpPr>
              <a:xfrm>
                <a:off x="2578040" y="3709142"/>
                <a:ext cx="307964" cy="231771"/>
                <a:chOff x="4390685" y="1687844"/>
                <a:chExt cx="307964" cy="231771"/>
              </a:xfrm>
            </p:grpSpPr>
            <p:sp>
              <p:nvSpPr>
                <p:cNvPr id="389" name="Trapezoid 38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90" name="Straight Connector 389"/>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7" name="Group 376"/>
              <p:cNvGrpSpPr/>
              <p:nvPr/>
            </p:nvGrpSpPr>
            <p:grpSpPr>
              <a:xfrm>
                <a:off x="2578040" y="4038600"/>
                <a:ext cx="307964" cy="231771"/>
                <a:chOff x="4390685" y="1687844"/>
                <a:chExt cx="307964" cy="231771"/>
              </a:xfrm>
            </p:grpSpPr>
            <p:sp>
              <p:nvSpPr>
                <p:cNvPr id="387" name="Trapezoid 38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8" name="Straight Connector 38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8" name="Group 377"/>
              <p:cNvGrpSpPr/>
              <p:nvPr/>
            </p:nvGrpSpPr>
            <p:grpSpPr>
              <a:xfrm>
                <a:off x="2578040" y="4381500"/>
                <a:ext cx="307964" cy="231771"/>
                <a:chOff x="4390685" y="1687844"/>
                <a:chExt cx="307964" cy="231771"/>
              </a:xfrm>
            </p:grpSpPr>
            <p:sp>
              <p:nvSpPr>
                <p:cNvPr id="385" name="Trapezoid 3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6" name="Straight Connector 385"/>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9" name="Group 378"/>
              <p:cNvGrpSpPr/>
              <p:nvPr/>
            </p:nvGrpSpPr>
            <p:grpSpPr>
              <a:xfrm>
                <a:off x="2578040" y="4712071"/>
                <a:ext cx="307964" cy="231771"/>
                <a:chOff x="4390685" y="1687844"/>
                <a:chExt cx="307964" cy="231771"/>
              </a:xfrm>
            </p:grpSpPr>
            <p:sp>
              <p:nvSpPr>
                <p:cNvPr id="383" name="Trapezoid 38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4" name="Straight Connector 38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80" name="Group 379"/>
              <p:cNvGrpSpPr/>
              <p:nvPr/>
            </p:nvGrpSpPr>
            <p:grpSpPr>
              <a:xfrm>
                <a:off x="2578040" y="5060958"/>
                <a:ext cx="307964" cy="231771"/>
                <a:chOff x="4390685" y="1687844"/>
                <a:chExt cx="307964" cy="231771"/>
              </a:xfrm>
            </p:grpSpPr>
            <p:sp>
              <p:nvSpPr>
                <p:cNvPr id="381" name="Trapezoid 38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2" name="Straight Connector 38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93" name="Rectangle 392"/>
            <p:cNvSpPr/>
            <p:nvPr/>
          </p:nvSpPr>
          <p:spPr>
            <a:xfrm>
              <a:off x="7539565" y="1902026"/>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394" name="Group 393"/>
            <p:cNvGrpSpPr/>
            <p:nvPr/>
          </p:nvGrpSpPr>
          <p:grpSpPr>
            <a:xfrm>
              <a:off x="7539565" y="2133600"/>
              <a:ext cx="397617" cy="2360848"/>
              <a:chOff x="2578040" y="3378571"/>
              <a:chExt cx="307964" cy="1914158"/>
            </a:xfrm>
          </p:grpSpPr>
          <p:grpSp>
            <p:nvGrpSpPr>
              <p:cNvPr id="395" name="Group 394"/>
              <p:cNvGrpSpPr/>
              <p:nvPr/>
            </p:nvGrpSpPr>
            <p:grpSpPr>
              <a:xfrm>
                <a:off x="2578040" y="3378571"/>
                <a:ext cx="307964" cy="231771"/>
                <a:chOff x="4390685" y="1687844"/>
                <a:chExt cx="307964" cy="231771"/>
              </a:xfrm>
            </p:grpSpPr>
            <p:sp>
              <p:nvSpPr>
                <p:cNvPr id="411" name="Trapezoid 41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12" name="Straight Connector 41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6" name="Group 395"/>
              <p:cNvGrpSpPr/>
              <p:nvPr/>
            </p:nvGrpSpPr>
            <p:grpSpPr>
              <a:xfrm>
                <a:off x="2578040" y="3709142"/>
                <a:ext cx="307964" cy="231771"/>
                <a:chOff x="4390685" y="1687844"/>
                <a:chExt cx="307964" cy="231771"/>
              </a:xfrm>
            </p:grpSpPr>
            <p:sp>
              <p:nvSpPr>
                <p:cNvPr id="409" name="Trapezoid 40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10" name="Straight Connector 409"/>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7" name="Group 396"/>
              <p:cNvGrpSpPr/>
              <p:nvPr/>
            </p:nvGrpSpPr>
            <p:grpSpPr>
              <a:xfrm>
                <a:off x="2578040" y="4038600"/>
                <a:ext cx="307964" cy="231771"/>
                <a:chOff x="4390685" y="1687844"/>
                <a:chExt cx="307964" cy="231771"/>
              </a:xfrm>
            </p:grpSpPr>
            <p:sp>
              <p:nvSpPr>
                <p:cNvPr id="407" name="Trapezoid 4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8" name="Straight Connector 40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8" name="Group 397"/>
              <p:cNvGrpSpPr/>
              <p:nvPr/>
            </p:nvGrpSpPr>
            <p:grpSpPr>
              <a:xfrm>
                <a:off x="2578040" y="4381500"/>
                <a:ext cx="307964" cy="231771"/>
                <a:chOff x="4390685" y="1687844"/>
                <a:chExt cx="307964" cy="231771"/>
              </a:xfrm>
            </p:grpSpPr>
            <p:sp>
              <p:nvSpPr>
                <p:cNvPr id="405" name="Trapezoid 40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6" name="Straight Connector 405"/>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9" name="Group 398"/>
              <p:cNvGrpSpPr/>
              <p:nvPr/>
            </p:nvGrpSpPr>
            <p:grpSpPr>
              <a:xfrm>
                <a:off x="2578040" y="4712071"/>
                <a:ext cx="307964" cy="231771"/>
                <a:chOff x="4390685" y="1687844"/>
                <a:chExt cx="307964" cy="231771"/>
              </a:xfrm>
            </p:grpSpPr>
            <p:sp>
              <p:nvSpPr>
                <p:cNvPr id="403" name="Trapezoid 40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4" name="Straight Connector 40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00" name="Group 399"/>
              <p:cNvGrpSpPr/>
              <p:nvPr/>
            </p:nvGrpSpPr>
            <p:grpSpPr>
              <a:xfrm>
                <a:off x="2578040" y="5060958"/>
                <a:ext cx="307964" cy="231771"/>
                <a:chOff x="4390685" y="1687844"/>
                <a:chExt cx="307964" cy="231771"/>
              </a:xfrm>
            </p:grpSpPr>
            <p:sp>
              <p:nvSpPr>
                <p:cNvPr id="401" name="Trapezoid 40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2" name="Straight Connector 40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413" name="Rectangle 412"/>
            <p:cNvSpPr/>
            <p:nvPr/>
          </p:nvSpPr>
          <p:spPr>
            <a:xfrm>
              <a:off x="9841004" y="1937610"/>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414" name="Straight Connector 413"/>
            <p:cNvCxnSpPr/>
            <p:nvPr/>
          </p:nvCxnSpPr>
          <p:spPr>
            <a:xfrm>
              <a:off x="11631704" y="2416956"/>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15" name="Straight Connector 414"/>
            <p:cNvCxnSpPr/>
            <p:nvPr/>
          </p:nvCxnSpPr>
          <p:spPr>
            <a:xfrm>
              <a:off x="11631704" y="4306993"/>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16" name="Straight Connector 415"/>
            <p:cNvCxnSpPr/>
            <p:nvPr/>
          </p:nvCxnSpPr>
          <p:spPr>
            <a:xfrm>
              <a:off x="11631704" y="3089163"/>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17" name="Straight Connector 416"/>
            <p:cNvCxnSpPr/>
            <p:nvPr/>
          </p:nvCxnSpPr>
          <p:spPr>
            <a:xfrm>
              <a:off x="11631704" y="3616001"/>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20" name="Straight Connector 419"/>
            <p:cNvCxnSpPr/>
            <p:nvPr/>
          </p:nvCxnSpPr>
          <p:spPr>
            <a:xfrm flipV="1">
              <a:off x="11010900" y="3581400"/>
              <a:ext cx="701682"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grpSp>
          <p:nvGrpSpPr>
            <p:cNvPr id="422" name="Group 421"/>
            <p:cNvGrpSpPr/>
            <p:nvPr/>
          </p:nvGrpSpPr>
          <p:grpSpPr>
            <a:xfrm>
              <a:off x="9650504" y="1521484"/>
              <a:ext cx="2362200" cy="383622"/>
              <a:chOff x="1866900" y="2628900"/>
              <a:chExt cx="4419600" cy="190500"/>
            </a:xfrm>
          </p:grpSpPr>
          <p:cxnSp>
            <p:nvCxnSpPr>
              <p:cNvPr id="423" name="Straight Connector 422"/>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4" name="Straight Connector 423"/>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5" name="Straight Connector 424"/>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426" name="TextBox 425"/>
            <p:cNvSpPr txBox="1"/>
            <p:nvPr/>
          </p:nvSpPr>
          <p:spPr>
            <a:xfrm>
              <a:off x="10126372" y="1330984"/>
              <a:ext cx="1921395" cy="475601"/>
            </a:xfrm>
            <a:prstGeom prst="rect">
              <a:avLst/>
            </a:prstGeom>
            <a:noFill/>
          </p:spPr>
          <p:txBody>
            <a:bodyPr wrap="none" lIns="130622" tIns="65311" rIns="130622" bIns="65311" rtlCol="0">
              <a:spAutoFit/>
            </a:bodyPr>
            <a:lstStyle/>
            <a:p>
              <a:r>
                <a:rPr lang="en-US" dirty="0">
                  <a:latin typeface="Gadugi" charset="0"/>
                  <a:ea typeface="Gadugi" charset="0"/>
                  <a:cs typeface="Gadugi" charset="0"/>
                </a:rPr>
                <a:t>E</a:t>
              </a:r>
              <a:r>
                <a:rPr lang="en-US" dirty="0" smtClean="0">
                  <a:latin typeface="Gadugi" charset="0"/>
                  <a:ea typeface="Gadugi" charset="0"/>
                  <a:cs typeface="Gadugi" charset="0"/>
                </a:rPr>
                <a:t>gress pipeline</a:t>
              </a:r>
              <a:endParaRPr lang="en-US" dirty="0">
                <a:latin typeface="Gadugi" charset="0"/>
                <a:ea typeface="Gadugi" charset="0"/>
                <a:cs typeface="Gadugi" charset="0"/>
              </a:endParaRPr>
            </a:p>
          </p:txBody>
        </p:sp>
        <p:grpSp>
          <p:nvGrpSpPr>
            <p:cNvPr id="427" name="Group 426"/>
            <p:cNvGrpSpPr/>
            <p:nvPr/>
          </p:nvGrpSpPr>
          <p:grpSpPr>
            <a:xfrm>
              <a:off x="9841004" y="2169184"/>
              <a:ext cx="397617" cy="2360848"/>
              <a:chOff x="2578040" y="3378571"/>
              <a:chExt cx="307964" cy="1914158"/>
            </a:xfrm>
          </p:grpSpPr>
          <p:grpSp>
            <p:nvGrpSpPr>
              <p:cNvPr id="428" name="Group 427"/>
              <p:cNvGrpSpPr/>
              <p:nvPr/>
            </p:nvGrpSpPr>
            <p:grpSpPr>
              <a:xfrm>
                <a:off x="2578040" y="3378571"/>
                <a:ext cx="307964" cy="231771"/>
                <a:chOff x="4390685" y="1687844"/>
                <a:chExt cx="307964" cy="231771"/>
              </a:xfrm>
            </p:grpSpPr>
            <p:sp>
              <p:nvSpPr>
                <p:cNvPr id="444" name="Trapezoid 44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45" name="Straight Connector 44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29" name="Group 428"/>
              <p:cNvGrpSpPr/>
              <p:nvPr/>
            </p:nvGrpSpPr>
            <p:grpSpPr>
              <a:xfrm>
                <a:off x="2578040" y="3709142"/>
                <a:ext cx="307964" cy="231771"/>
                <a:chOff x="4390685" y="1687844"/>
                <a:chExt cx="307964" cy="231771"/>
              </a:xfrm>
            </p:grpSpPr>
            <p:sp>
              <p:nvSpPr>
                <p:cNvPr id="442" name="Trapezoid 4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43" name="Straight Connector 44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0" name="Group 429"/>
              <p:cNvGrpSpPr/>
              <p:nvPr/>
            </p:nvGrpSpPr>
            <p:grpSpPr>
              <a:xfrm>
                <a:off x="2578040" y="4038600"/>
                <a:ext cx="307964" cy="231771"/>
                <a:chOff x="4390685" y="1687844"/>
                <a:chExt cx="307964" cy="231771"/>
              </a:xfrm>
            </p:grpSpPr>
            <p:sp>
              <p:nvSpPr>
                <p:cNvPr id="440" name="Trapezoid 4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41" name="Straight Connector 44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1" name="Group 430"/>
              <p:cNvGrpSpPr/>
              <p:nvPr/>
            </p:nvGrpSpPr>
            <p:grpSpPr>
              <a:xfrm>
                <a:off x="2578040" y="4381500"/>
                <a:ext cx="307964" cy="231771"/>
                <a:chOff x="4390685" y="1687844"/>
                <a:chExt cx="307964" cy="231771"/>
              </a:xfrm>
            </p:grpSpPr>
            <p:sp>
              <p:nvSpPr>
                <p:cNvPr id="438" name="Trapezoid 43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9" name="Straight Connector 43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2" name="Group 431"/>
              <p:cNvGrpSpPr/>
              <p:nvPr/>
            </p:nvGrpSpPr>
            <p:grpSpPr>
              <a:xfrm>
                <a:off x="2578040" y="4712071"/>
                <a:ext cx="307964" cy="231771"/>
                <a:chOff x="4390685" y="1687844"/>
                <a:chExt cx="307964" cy="231771"/>
              </a:xfrm>
            </p:grpSpPr>
            <p:sp>
              <p:nvSpPr>
                <p:cNvPr id="436" name="Trapezoid 4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7" name="Straight Connector 4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3" name="Group 432"/>
              <p:cNvGrpSpPr/>
              <p:nvPr/>
            </p:nvGrpSpPr>
            <p:grpSpPr>
              <a:xfrm>
                <a:off x="2578040" y="5060958"/>
                <a:ext cx="307964" cy="231771"/>
                <a:chOff x="4390685" y="1687844"/>
                <a:chExt cx="307964" cy="231771"/>
              </a:xfrm>
            </p:grpSpPr>
            <p:sp>
              <p:nvSpPr>
                <p:cNvPr id="434" name="Trapezoid 4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5" name="Straight Connector 43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446" name="Rectangle 445"/>
            <p:cNvSpPr/>
            <p:nvPr/>
          </p:nvSpPr>
          <p:spPr>
            <a:xfrm>
              <a:off x="10564904" y="1937610"/>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47" name="Group 446"/>
            <p:cNvGrpSpPr/>
            <p:nvPr/>
          </p:nvGrpSpPr>
          <p:grpSpPr>
            <a:xfrm>
              <a:off x="10564904" y="2169184"/>
              <a:ext cx="397617" cy="2360848"/>
              <a:chOff x="2578040" y="3378571"/>
              <a:chExt cx="307964" cy="1914158"/>
            </a:xfrm>
          </p:grpSpPr>
          <p:grpSp>
            <p:nvGrpSpPr>
              <p:cNvPr id="448" name="Group 447"/>
              <p:cNvGrpSpPr/>
              <p:nvPr/>
            </p:nvGrpSpPr>
            <p:grpSpPr>
              <a:xfrm>
                <a:off x="2578040" y="3378571"/>
                <a:ext cx="307964" cy="231771"/>
                <a:chOff x="4390685" y="1687844"/>
                <a:chExt cx="307964" cy="231771"/>
              </a:xfrm>
            </p:grpSpPr>
            <p:sp>
              <p:nvSpPr>
                <p:cNvPr id="464" name="Trapezoid 46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65" name="Straight Connector 46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49" name="Group 448"/>
              <p:cNvGrpSpPr/>
              <p:nvPr/>
            </p:nvGrpSpPr>
            <p:grpSpPr>
              <a:xfrm>
                <a:off x="2578040" y="3709142"/>
                <a:ext cx="307964" cy="231771"/>
                <a:chOff x="4390685" y="1687844"/>
                <a:chExt cx="307964" cy="231771"/>
              </a:xfrm>
            </p:grpSpPr>
            <p:sp>
              <p:nvSpPr>
                <p:cNvPr id="462" name="Trapezoid 46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63" name="Straight Connector 46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0" name="Group 449"/>
              <p:cNvGrpSpPr/>
              <p:nvPr/>
            </p:nvGrpSpPr>
            <p:grpSpPr>
              <a:xfrm>
                <a:off x="2578040" y="4038600"/>
                <a:ext cx="307964" cy="231771"/>
                <a:chOff x="4390685" y="1687844"/>
                <a:chExt cx="307964" cy="231771"/>
              </a:xfrm>
            </p:grpSpPr>
            <p:sp>
              <p:nvSpPr>
                <p:cNvPr id="460" name="Trapezoid 45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61" name="Straight Connector 46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1" name="Group 450"/>
              <p:cNvGrpSpPr/>
              <p:nvPr/>
            </p:nvGrpSpPr>
            <p:grpSpPr>
              <a:xfrm>
                <a:off x="2578040" y="4381500"/>
                <a:ext cx="307964" cy="231771"/>
                <a:chOff x="4390685" y="1687844"/>
                <a:chExt cx="307964" cy="231771"/>
              </a:xfrm>
            </p:grpSpPr>
            <p:sp>
              <p:nvSpPr>
                <p:cNvPr id="458" name="Trapezoid 4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59" name="Straight Connector 45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2" name="Group 451"/>
              <p:cNvGrpSpPr/>
              <p:nvPr/>
            </p:nvGrpSpPr>
            <p:grpSpPr>
              <a:xfrm>
                <a:off x="2578040" y="4712071"/>
                <a:ext cx="307964" cy="231771"/>
                <a:chOff x="4390685" y="1687844"/>
                <a:chExt cx="307964" cy="231771"/>
              </a:xfrm>
            </p:grpSpPr>
            <p:sp>
              <p:nvSpPr>
                <p:cNvPr id="456" name="Trapezoid 4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57" name="Straight Connector 45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3" name="Group 452"/>
              <p:cNvGrpSpPr/>
              <p:nvPr/>
            </p:nvGrpSpPr>
            <p:grpSpPr>
              <a:xfrm>
                <a:off x="2578040" y="5060958"/>
                <a:ext cx="307964" cy="231771"/>
                <a:chOff x="4390685" y="1687844"/>
                <a:chExt cx="307964" cy="231771"/>
              </a:xfrm>
            </p:grpSpPr>
            <p:sp>
              <p:nvSpPr>
                <p:cNvPr id="454" name="Trapezoid 45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55" name="Straight Connector 45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466" name="Rectangle 465"/>
            <p:cNvSpPr/>
            <p:nvPr/>
          </p:nvSpPr>
          <p:spPr>
            <a:xfrm>
              <a:off x="11517404" y="1937610"/>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67" name="Group 466"/>
            <p:cNvGrpSpPr/>
            <p:nvPr/>
          </p:nvGrpSpPr>
          <p:grpSpPr>
            <a:xfrm>
              <a:off x="11517404" y="2169184"/>
              <a:ext cx="397617" cy="2360848"/>
              <a:chOff x="2578040" y="3378571"/>
              <a:chExt cx="307964" cy="1914158"/>
            </a:xfrm>
          </p:grpSpPr>
          <p:grpSp>
            <p:nvGrpSpPr>
              <p:cNvPr id="468" name="Group 467"/>
              <p:cNvGrpSpPr/>
              <p:nvPr/>
            </p:nvGrpSpPr>
            <p:grpSpPr>
              <a:xfrm>
                <a:off x="2578040" y="3378571"/>
                <a:ext cx="307964" cy="231771"/>
                <a:chOff x="4390685" y="1687844"/>
                <a:chExt cx="307964" cy="231771"/>
              </a:xfrm>
            </p:grpSpPr>
            <p:sp>
              <p:nvSpPr>
                <p:cNvPr id="484" name="Trapezoid 48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85" name="Straight Connector 48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69" name="Group 468"/>
              <p:cNvGrpSpPr/>
              <p:nvPr/>
            </p:nvGrpSpPr>
            <p:grpSpPr>
              <a:xfrm>
                <a:off x="2578040" y="3709142"/>
                <a:ext cx="307964" cy="231771"/>
                <a:chOff x="4390685" y="1687844"/>
                <a:chExt cx="307964" cy="231771"/>
              </a:xfrm>
            </p:grpSpPr>
            <p:sp>
              <p:nvSpPr>
                <p:cNvPr id="482" name="Trapezoid 4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83" name="Straight Connector 48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0" name="Group 469"/>
              <p:cNvGrpSpPr/>
              <p:nvPr/>
            </p:nvGrpSpPr>
            <p:grpSpPr>
              <a:xfrm>
                <a:off x="2578040" y="4038600"/>
                <a:ext cx="307964" cy="231771"/>
                <a:chOff x="4390685" y="1687844"/>
                <a:chExt cx="307964" cy="231771"/>
              </a:xfrm>
            </p:grpSpPr>
            <p:sp>
              <p:nvSpPr>
                <p:cNvPr id="480" name="Trapezoid 47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81" name="Straight Connector 48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1" name="Group 470"/>
              <p:cNvGrpSpPr/>
              <p:nvPr/>
            </p:nvGrpSpPr>
            <p:grpSpPr>
              <a:xfrm>
                <a:off x="2578040" y="4381500"/>
                <a:ext cx="307964" cy="231771"/>
                <a:chOff x="4390685" y="1687844"/>
                <a:chExt cx="307964" cy="231771"/>
              </a:xfrm>
            </p:grpSpPr>
            <p:sp>
              <p:nvSpPr>
                <p:cNvPr id="478" name="Trapezoid 47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79" name="Straight Connector 47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2" name="Group 471"/>
              <p:cNvGrpSpPr/>
              <p:nvPr/>
            </p:nvGrpSpPr>
            <p:grpSpPr>
              <a:xfrm>
                <a:off x="2578040" y="4712071"/>
                <a:ext cx="307964" cy="231771"/>
                <a:chOff x="4390685" y="1687844"/>
                <a:chExt cx="307964" cy="231771"/>
              </a:xfrm>
            </p:grpSpPr>
            <p:sp>
              <p:nvSpPr>
                <p:cNvPr id="476" name="Trapezoid 4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77" name="Straight Connector 47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3" name="Group 472"/>
              <p:cNvGrpSpPr/>
              <p:nvPr/>
            </p:nvGrpSpPr>
            <p:grpSpPr>
              <a:xfrm>
                <a:off x="2578040" y="5060958"/>
                <a:ext cx="307964" cy="231771"/>
                <a:chOff x="4390685" y="1687844"/>
                <a:chExt cx="307964" cy="231771"/>
              </a:xfrm>
            </p:grpSpPr>
            <p:sp>
              <p:nvSpPr>
                <p:cNvPr id="474" name="Trapezoid 47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75" name="Straight Connector 47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grpSp>
      <p:sp>
        <p:nvSpPr>
          <p:cNvPr id="192" name="Content Placeholder 2"/>
          <p:cNvSpPr>
            <a:spLocks noGrp="1"/>
          </p:cNvSpPr>
          <p:nvPr>
            <p:ph idx="1"/>
          </p:nvPr>
        </p:nvSpPr>
        <p:spPr>
          <a:xfrm>
            <a:off x="152400" y="2362200"/>
            <a:ext cx="4305300" cy="2743200"/>
          </a:xfrm>
        </p:spPr>
        <p:txBody>
          <a:bodyPr>
            <a:normAutofit fontScale="85000" lnSpcReduction="20000"/>
          </a:bodyPr>
          <a:lstStyle/>
          <a:p>
            <a:r>
              <a:rPr lang="en-US" dirty="0"/>
              <a:t>Domino (SIGCOMM </a:t>
            </a:r>
            <a:r>
              <a:rPr lang="en-US" dirty="0" smtClean="0"/>
              <a:t>‘</a:t>
            </a:r>
            <a:r>
              <a:rPr lang="en-US" dirty="0" smtClean="0"/>
              <a:t>16):</a:t>
            </a:r>
          </a:p>
          <a:p>
            <a:pPr marL="0" indent="0">
              <a:buNone/>
            </a:pPr>
            <a:r>
              <a:rPr lang="en-US" dirty="0"/>
              <a:t> </a:t>
            </a:r>
            <a:r>
              <a:rPr lang="en-US" dirty="0" smtClean="0"/>
              <a:t> programming </a:t>
            </a:r>
            <a:r>
              <a:rPr lang="en-US" dirty="0" smtClean="0"/>
              <a:t>streaming</a:t>
            </a:r>
          </a:p>
          <a:p>
            <a:pPr marL="0" indent="0">
              <a:buNone/>
            </a:pPr>
            <a:r>
              <a:rPr lang="en-US" dirty="0" smtClean="0"/>
              <a:t>  algorithms</a:t>
            </a:r>
            <a:endParaRPr lang="en-US" dirty="0"/>
          </a:p>
          <a:p>
            <a:endParaRPr lang="en-US" dirty="0" smtClean="0"/>
          </a:p>
          <a:p>
            <a:r>
              <a:rPr lang="en-US" dirty="0" smtClean="0"/>
              <a:t>PIFO </a:t>
            </a:r>
            <a:r>
              <a:rPr lang="en-US" dirty="0" smtClean="0"/>
              <a:t>(SIGCOMM </a:t>
            </a:r>
            <a:r>
              <a:rPr lang="en-US" dirty="0" smtClean="0"/>
              <a:t>‘</a:t>
            </a:r>
            <a:r>
              <a:rPr lang="en-US" dirty="0" smtClean="0"/>
              <a:t>16):</a:t>
            </a:r>
          </a:p>
          <a:p>
            <a:pPr marL="0" indent="0">
              <a:buNone/>
            </a:pPr>
            <a:r>
              <a:rPr lang="en-US" dirty="0"/>
              <a:t> </a:t>
            </a:r>
            <a:r>
              <a:rPr lang="en-US" dirty="0" smtClean="0"/>
              <a:t> programming </a:t>
            </a:r>
            <a:r>
              <a:rPr lang="en-US" dirty="0" smtClean="0"/>
              <a:t>scheduling</a:t>
            </a:r>
          </a:p>
          <a:p>
            <a:pPr marL="0" indent="0">
              <a:buNone/>
            </a:pPr>
            <a:r>
              <a:rPr lang="en-US" dirty="0"/>
              <a:t> </a:t>
            </a:r>
            <a:r>
              <a:rPr lang="en-US" dirty="0" smtClean="0"/>
              <a:t> </a:t>
            </a:r>
            <a:r>
              <a:rPr lang="en-US" dirty="0" smtClean="0"/>
              <a:t>algorithms</a:t>
            </a:r>
            <a:endParaRPr lang="en-US" dirty="0" smtClean="0"/>
          </a:p>
        </p:txBody>
      </p:sp>
      <p:sp>
        <p:nvSpPr>
          <p:cNvPr id="11" name="Rounded Rectangle 10"/>
          <p:cNvSpPr/>
          <p:nvPr/>
        </p:nvSpPr>
        <p:spPr>
          <a:xfrm>
            <a:off x="7353300" y="2057400"/>
            <a:ext cx="1752600" cy="30099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4" name="Straight Arrow Connector 193"/>
          <p:cNvCxnSpPr/>
          <p:nvPr/>
        </p:nvCxnSpPr>
        <p:spPr>
          <a:xfrm>
            <a:off x="0" y="4000500"/>
            <a:ext cx="3048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636391198"/>
      </p:ext>
    </p:extLst>
  </p:cSld>
  <p:clrMapOvr>
    <a:masterClrMapping/>
  </p:clrMapOvr>
  <mc:AlternateContent xmlns:mc="http://schemas.openxmlformats.org/markup-compatibility/2006" xmlns:p14="http://schemas.microsoft.com/office/powerpoint/2010/main">
    <mc:Choice Requires="p14">
      <p:transition spd="slow" p14:dur="2000" advTm="56767"/>
    </mc:Choice>
    <mc:Fallback xmlns="">
      <p:transition xmlns:p14="http://schemas.microsoft.com/office/powerpoint/2010/main" spd="slow" advTm="56767"/>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Why programmable scheduling?</a:t>
            </a:r>
            <a:endParaRPr lang="en-US" dirty="0"/>
          </a:p>
        </p:txBody>
      </p:sp>
      <p:sp>
        <p:nvSpPr>
          <p:cNvPr id="3" name="Content Placeholder 2"/>
          <p:cNvSpPr>
            <a:spLocks noGrp="1"/>
          </p:cNvSpPr>
          <p:nvPr>
            <p:ph idx="1"/>
          </p:nvPr>
        </p:nvSpPr>
        <p:spPr>
          <a:xfrm>
            <a:off x="838200" y="1825625"/>
            <a:ext cx="11353800" cy="4351338"/>
          </a:xfrm>
        </p:spPr>
        <p:txBody>
          <a:bodyPr>
            <a:normAutofit/>
          </a:bodyPr>
          <a:lstStyle/>
          <a:p>
            <a:r>
              <a:rPr lang="en-US" dirty="0" smtClean="0"/>
              <a:t>Different performance objectives demand different schedulers</a:t>
            </a:r>
          </a:p>
          <a:p>
            <a:pPr lvl="1"/>
            <a:r>
              <a:rPr lang="en-US" dirty="0" smtClean="0"/>
              <a:t>Isolating different tenants in a datacenter: fair queueing</a:t>
            </a:r>
          </a:p>
          <a:p>
            <a:pPr lvl="1"/>
            <a:r>
              <a:rPr lang="en-US" dirty="0" smtClean="0"/>
              <a:t>Single tenant with many short flows: shortest </a:t>
            </a:r>
            <a:r>
              <a:rPr lang="en-US" dirty="0"/>
              <a:t>r</a:t>
            </a:r>
            <a:r>
              <a:rPr lang="en-US" dirty="0" smtClean="0"/>
              <a:t>emaining </a:t>
            </a:r>
            <a:r>
              <a:rPr lang="en-US" dirty="0"/>
              <a:t>p</a:t>
            </a:r>
            <a:r>
              <a:rPr lang="en-US" dirty="0" smtClean="0"/>
              <a:t>rocessing </a:t>
            </a:r>
            <a:r>
              <a:rPr lang="en-US" dirty="0"/>
              <a:t>t</a:t>
            </a:r>
            <a:r>
              <a:rPr lang="en-US" dirty="0" smtClean="0"/>
              <a:t>ime</a:t>
            </a:r>
          </a:p>
          <a:p>
            <a:pPr lvl="1"/>
            <a:endParaRPr lang="en-US" dirty="0"/>
          </a:p>
          <a:p>
            <a:r>
              <a:rPr lang="en-US" dirty="0" smtClean="0"/>
              <a:t>Status quo: Menu of schedulers baked into hardware</a:t>
            </a:r>
          </a:p>
          <a:p>
            <a:pPr lvl="1"/>
            <a:r>
              <a:rPr lang="en-US" dirty="0" smtClean="0"/>
              <a:t>Can configure coefficients, but not program a new algorithm</a:t>
            </a:r>
          </a:p>
        </p:txBody>
      </p:sp>
    </p:spTree>
    <p:custDataLst>
      <p:tags r:id="rId1"/>
    </p:custDataLst>
    <p:extLst>
      <p:ext uri="{BB962C8B-B14F-4D97-AF65-F5344CB8AC3E}">
        <p14:creationId xmlns:p14="http://schemas.microsoft.com/office/powerpoint/2010/main" val="1679547552"/>
      </p:ext>
    </p:extLst>
  </p:cSld>
  <p:clrMapOvr>
    <a:masterClrMapping/>
  </p:clrMapOvr>
  <mc:AlternateContent xmlns:mc="http://schemas.openxmlformats.org/markup-compatibility/2006" xmlns:p14="http://schemas.microsoft.com/office/powerpoint/2010/main">
    <mc:Choice Requires="p14">
      <p:transition spd="slow" p14:dur="2000" advTm="90651"/>
    </mc:Choice>
    <mc:Fallback xmlns="">
      <p:transition xmlns:p14="http://schemas.microsoft.com/office/powerpoint/2010/main" spd="slow" advTm="9065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Why is programmable scheduling hard?</a:t>
            </a:r>
            <a:endParaRPr lang="en-US" dirty="0"/>
          </a:p>
        </p:txBody>
      </p:sp>
      <p:sp>
        <p:nvSpPr>
          <p:cNvPr id="3" name="Content Placeholder 2"/>
          <p:cNvSpPr>
            <a:spLocks noGrp="1"/>
          </p:cNvSpPr>
          <p:nvPr>
            <p:ph idx="1"/>
          </p:nvPr>
        </p:nvSpPr>
        <p:spPr/>
        <p:txBody>
          <a:bodyPr>
            <a:normAutofit/>
          </a:bodyPr>
          <a:lstStyle/>
          <a:p>
            <a:r>
              <a:rPr lang="en-US" dirty="0" smtClean="0"/>
              <a:t>Many algorithms, yet no consensus on primitives</a:t>
            </a:r>
            <a:endParaRPr lang="en-US" dirty="0"/>
          </a:p>
          <a:p>
            <a:endParaRPr lang="en-US" sz="1200" dirty="0" smtClean="0"/>
          </a:p>
          <a:p>
            <a:r>
              <a:rPr lang="en-US" dirty="0"/>
              <a:t>T</a:t>
            </a:r>
            <a:r>
              <a:rPr lang="en-US" dirty="0" smtClean="0"/>
              <a:t>ight timing requirements: can’t simply use an FPGA/CPU</a:t>
            </a:r>
          </a:p>
        </p:txBody>
      </p:sp>
      <p:sp>
        <p:nvSpPr>
          <p:cNvPr id="4" name="Rounded Rectangle 3"/>
          <p:cNvSpPr/>
          <p:nvPr/>
        </p:nvSpPr>
        <p:spPr>
          <a:xfrm>
            <a:off x="1076324" y="5257800"/>
            <a:ext cx="10315575" cy="6477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Gadugi" charset="0"/>
                <a:ea typeface="Gadugi" charset="0"/>
                <a:cs typeface="Gadugi" charset="0"/>
              </a:rPr>
              <a:t>Need expressive primitive that can run at high speed</a:t>
            </a:r>
            <a:endParaRPr lang="en-US" sz="3200" dirty="0">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153221858"/>
      </p:ext>
    </p:extLst>
  </p:cSld>
  <p:clrMapOvr>
    <a:masterClrMapping/>
  </p:clrMapOvr>
  <mc:AlternateContent xmlns:mc="http://schemas.openxmlformats.org/markup-compatibility/2006" xmlns:p14="http://schemas.microsoft.com/office/powerpoint/2010/main">
    <mc:Choice Requires="p14">
      <p:transition spd="slow" p14:dur="2000" advTm="90651"/>
    </mc:Choice>
    <mc:Fallback xmlns="">
      <p:transition xmlns:p14="http://schemas.microsoft.com/office/powerpoint/2010/main" spd="slow" advTm="9065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But, today’s reality is very different</a:t>
            </a:r>
            <a:endParaRPr lang="en-US" dirty="0">
              <a:latin typeface="Gadugi" panose="020B0502040204020203" pitchFamily="34" charset="0"/>
            </a:endParaRPr>
          </a:p>
        </p:txBody>
      </p:sp>
      <p:sp>
        <p:nvSpPr>
          <p:cNvPr id="3" name="Content Placeholder 2"/>
          <p:cNvSpPr>
            <a:spLocks noGrp="1"/>
          </p:cNvSpPr>
          <p:nvPr>
            <p:ph idx="1"/>
          </p:nvPr>
        </p:nvSpPr>
        <p:spPr>
          <a:xfrm>
            <a:off x="838200" y="1825624"/>
            <a:ext cx="10934700" cy="4879976"/>
          </a:xfrm>
        </p:spPr>
        <p:txBody>
          <a:bodyPr>
            <a:normAutofit/>
          </a:bodyPr>
          <a:lstStyle/>
          <a:p>
            <a:r>
              <a:rPr lang="en-US" dirty="0" smtClean="0"/>
              <a:t>What’s in a fixed-function router? No consensus after decades</a:t>
            </a:r>
          </a:p>
          <a:p>
            <a:endParaRPr lang="en-US" dirty="0" smtClean="0"/>
          </a:p>
          <a:p>
            <a:r>
              <a:rPr lang="en-US" dirty="0" smtClean="0"/>
              <a:t>Rate of </a:t>
            </a:r>
            <a:r>
              <a:rPr lang="en-US" dirty="0"/>
              <a:t>i</a:t>
            </a:r>
            <a:r>
              <a:rPr lang="en-US" dirty="0" smtClean="0"/>
              <a:t>nnovation exceeds our </a:t>
            </a:r>
            <a:r>
              <a:rPr lang="en-US" dirty="0"/>
              <a:t>ability to get things into </a:t>
            </a:r>
            <a:r>
              <a:rPr lang="en-US" dirty="0" smtClean="0"/>
              <a:t>routers</a:t>
            </a:r>
          </a:p>
          <a:p>
            <a:endParaRPr lang="en-US" dirty="0" smtClean="0"/>
          </a:p>
          <a:p>
            <a:endParaRPr lang="en-US" dirty="0"/>
          </a:p>
          <a:p>
            <a:endParaRPr lang="en-US" dirty="0" smtClean="0"/>
          </a:p>
          <a:p>
            <a:endParaRPr lang="en-US" dirty="0"/>
          </a:p>
          <a:p>
            <a:endParaRPr lang="en-US" dirty="0" smtClean="0"/>
          </a:p>
        </p:txBody>
      </p:sp>
      <p:grpSp>
        <p:nvGrpSpPr>
          <p:cNvPr id="6" name="Group 5"/>
          <p:cNvGrpSpPr/>
          <p:nvPr/>
        </p:nvGrpSpPr>
        <p:grpSpPr>
          <a:xfrm>
            <a:off x="838200" y="3657600"/>
            <a:ext cx="10896600" cy="1790700"/>
            <a:chOff x="838200" y="3390900"/>
            <a:chExt cx="10896600" cy="1790700"/>
          </a:xfrm>
        </p:grpSpPr>
        <p:grpSp>
          <p:nvGrpSpPr>
            <p:cNvPr id="5" name="Group 4"/>
            <p:cNvGrpSpPr/>
            <p:nvPr/>
          </p:nvGrpSpPr>
          <p:grpSpPr>
            <a:xfrm>
              <a:off x="838200" y="3390900"/>
              <a:ext cx="10896600" cy="1790700"/>
              <a:chOff x="838200" y="3390900"/>
              <a:chExt cx="10896600" cy="1790700"/>
            </a:xfrm>
          </p:grpSpPr>
          <p:cxnSp>
            <p:nvCxnSpPr>
              <p:cNvPr id="104" name="Straight Arrow Connector 10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05" name="TextBox 104"/>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106" name="TextBox 105"/>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107" name="TextBox 106"/>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108" name="TextBox 107"/>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110" name="TextBox 109"/>
              <p:cNvSpPr txBox="1"/>
              <p:nvPr/>
            </p:nvSpPr>
            <p:spPr>
              <a:xfrm>
                <a:off x="2019300" y="3962400"/>
                <a:ext cx="688009"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WFQ</a:t>
                </a:r>
                <a:endParaRPr lang="en-US" dirty="0"/>
              </a:p>
            </p:txBody>
          </p:sp>
          <p:sp>
            <p:nvSpPr>
              <p:cNvPr id="111" name="TextBox 110"/>
              <p:cNvSpPr txBox="1"/>
              <p:nvPr/>
            </p:nvSpPr>
            <p:spPr>
              <a:xfrm>
                <a:off x="1333500" y="4812268"/>
                <a:ext cx="1401346" cy="369332"/>
              </a:xfrm>
              <a:prstGeom prst="rect">
                <a:avLst/>
              </a:prstGeom>
              <a:solidFill>
                <a:schemeClr val="accent1">
                  <a:alpha val="35000"/>
                </a:schemeClr>
              </a:solidFill>
              <a:ln w="25400">
                <a:solidFill>
                  <a:schemeClr val="accent1"/>
                </a:solidFill>
              </a:ln>
            </p:spPr>
            <p:txBody>
              <a:bodyPr wrap="square" rtlCol="0">
                <a:spAutoFit/>
              </a:bodyPr>
              <a:lstStyle/>
              <a:p>
                <a:r>
                  <a:rPr lang="en-US" dirty="0" err="1" smtClean="0"/>
                  <a:t>VirtualClock</a:t>
                </a:r>
                <a:endParaRPr lang="en-US" dirty="0"/>
              </a:p>
            </p:txBody>
          </p:sp>
          <p:sp>
            <p:nvSpPr>
              <p:cNvPr id="112" name="TextBox 111"/>
              <p:cNvSpPr txBox="1"/>
              <p:nvPr/>
            </p:nvSpPr>
            <p:spPr>
              <a:xfrm>
                <a:off x="3133441" y="4381500"/>
                <a:ext cx="737702"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CSFQ</a:t>
                </a:r>
                <a:endParaRPr lang="en-US" dirty="0"/>
              </a:p>
            </p:txBody>
          </p:sp>
          <p:sp>
            <p:nvSpPr>
              <p:cNvPr id="113" name="TextBox 112"/>
              <p:cNvSpPr txBox="1"/>
              <p:nvPr/>
            </p:nvSpPr>
            <p:spPr>
              <a:xfrm>
                <a:off x="3771900" y="3962400"/>
                <a:ext cx="715260"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STFQ</a:t>
                </a:r>
                <a:endParaRPr lang="en-US" dirty="0"/>
              </a:p>
            </p:txBody>
          </p:sp>
          <p:sp>
            <p:nvSpPr>
              <p:cNvPr id="114" name="TextBox 113"/>
              <p:cNvSpPr txBox="1"/>
              <p:nvPr/>
            </p:nvSpPr>
            <p:spPr>
              <a:xfrm>
                <a:off x="5402323" y="4812268"/>
                <a:ext cx="1505540"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Bloom Filters</a:t>
                </a:r>
                <a:endParaRPr lang="en-US" dirty="0"/>
              </a:p>
            </p:txBody>
          </p:sp>
          <p:sp>
            <p:nvSpPr>
              <p:cNvPr id="115" name="TextBox 114"/>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116" name="TextBox 115"/>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117" name="TextBox 116"/>
              <p:cNvSpPr txBox="1"/>
              <p:nvPr/>
            </p:nvSpPr>
            <p:spPr>
              <a:xfrm>
                <a:off x="5402323" y="3962400"/>
                <a:ext cx="651140"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AVQ</a:t>
                </a:r>
                <a:endParaRPr lang="en-US" dirty="0"/>
              </a:p>
            </p:txBody>
          </p:sp>
          <p:sp>
            <p:nvSpPr>
              <p:cNvPr id="118" name="TextBox 117"/>
              <p:cNvSpPr txBox="1"/>
              <p:nvPr/>
            </p:nvSpPr>
            <p:spPr>
              <a:xfrm>
                <a:off x="5402323" y="4381500"/>
                <a:ext cx="593432"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XCP</a:t>
                </a:r>
                <a:endParaRPr lang="en-US" dirty="0"/>
              </a:p>
            </p:txBody>
          </p:sp>
          <p:sp>
            <p:nvSpPr>
              <p:cNvPr id="119" name="TextBox 118"/>
              <p:cNvSpPr txBox="1"/>
              <p:nvPr/>
            </p:nvSpPr>
            <p:spPr>
              <a:xfrm>
                <a:off x="6407488" y="3962400"/>
                <a:ext cx="595035"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RCP</a:t>
                </a:r>
                <a:endParaRPr lang="en-US" dirty="0"/>
              </a:p>
            </p:txBody>
          </p:sp>
          <p:sp>
            <p:nvSpPr>
              <p:cNvPr id="120" name="TextBox 119"/>
              <p:cNvSpPr txBox="1"/>
              <p:nvPr/>
            </p:nvSpPr>
            <p:spPr>
              <a:xfrm>
                <a:off x="9591659" y="4381500"/>
                <a:ext cx="800219"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CoDel</a:t>
                </a:r>
                <a:endParaRPr lang="en-US" dirty="0"/>
              </a:p>
            </p:txBody>
          </p:sp>
          <p:sp>
            <p:nvSpPr>
              <p:cNvPr id="121" name="TextBox 120"/>
              <p:cNvSpPr txBox="1"/>
              <p:nvPr/>
            </p:nvSpPr>
            <p:spPr>
              <a:xfrm>
                <a:off x="9591659" y="3962400"/>
                <a:ext cx="81624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DeTail</a:t>
                </a:r>
                <a:endParaRPr lang="en-US" dirty="0"/>
              </a:p>
            </p:txBody>
          </p:sp>
          <p:sp>
            <p:nvSpPr>
              <p:cNvPr id="122" name="TextBox 121"/>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123" name="TextBox 122"/>
              <p:cNvSpPr txBox="1"/>
              <p:nvPr/>
            </p:nvSpPr>
            <p:spPr>
              <a:xfrm>
                <a:off x="8465839" y="4812268"/>
                <a:ext cx="724878"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HULL</a:t>
                </a:r>
                <a:endParaRPr lang="en-US" dirty="0"/>
              </a:p>
            </p:txBody>
          </p:sp>
          <p:sp>
            <p:nvSpPr>
              <p:cNvPr id="124" name="TextBox 123"/>
              <p:cNvSpPr txBox="1"/>
              <p:nvPr/>
            </p:nvSpPr>
            <p:spPr>
              <a:xfrm>
                <a:off x="8465839" y="3962400"/>
                <a:ext cx="696024"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SRPT</a:t>
                </a:r>
                <a:endParaRPr lang="en-US" dirty="0"/>
              </a:p>
            </p:txBody>
          </p:sp>
          <p:sp>
            <p:nvSpPr>
              <p:cNvPr id="125" name="TextBox 124"/>
              <p:cNvSpPr txBox="1"/>
              <p:nvPr/>
            </p:nvSpPr>
            <p:spPr>
              <a:xfrm>
                <a:off x="9591659" y="4812268"/>
                <a:ext cx="492443"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PIE</a:t>
                </a:r>
                <a:endParaRPr lang="en-US" dirty="0"/>
              </a:p>
            </p:txBody>
          </p:sp>
          <p:sp>
            <p:nvSpPr>
              <p:cNvPr id="128" name="TextBox 127"/>
              <p:cNvSpPr txBox="1"/>
              <p:nvPr/>
            </p:nvSpPr>
            <p:spPr>
              <a:xfrm>
                <a:off x="3133441" y="4812268"/>
                <a:ext cx="888385"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IntServ</a:t>
                </a:r>
                <a:endParaRPr lang="en-US" dirty="0"/>
              </a:p>
            </p:txBody>
          </p:sp>
          <p:sp>
            <p:nvSpPr>
              <p:cNvPr id="129" name="TextBox 128"/>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131" name="TextBox 130"/>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133" name="TextBox 132"/>
              <p:cNvSpPr txBox="1"/>
              <p:nvPr/>
            </p:nvSpPr>
            <p:spPr>
              <a:xfrm>
                <a:off x="7078723" y="3962400"/>
                <a:ext cx="1007007"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Flowlets</a:t>
                </a:r>
                <a:endParaRPr lang="en-US" dirty="0"/>
              </a:p>
            </p:txBody>
          </p:sp>
          <p:sp>
            <p:nvSpPr>
              <p:cNvPr id="134" name="TextBox 133"/>
              <p:cNvSpPr txBox="1"/>
              <p:nvPr/>
            </p:nvSpPr>
            <p:spPr>
              <a:xfrm>
                <a:off x="10523239" y="4381500"/>
                <a:ext cx="651140"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PDQ</a:t>
                </a:r>
                <a:endParaRPr lang="en-US" dirty="0"/>
              </a:p>
            </p:txBody>
          </p:sp>
          <p:cxnSp>
            <p:nvCxnSpPr>
              <p:cNvPr id="135" name="Straight Connector 134"/>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4530947" y="3962400"/>
                <a:ext cx="764953"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HPFQ</a:t>
                </a:r>
                <a:endParaRPr lang="en-US" dirty="0"/>
              </a:p>
            </p:txBody>
          </p:sp>
          <p:sp>
            <p:nvSpPr>
              <p:cNvPr id="41" name="TextBox 40"/>
              <p:cNvSpPr txBox="1"/>
              <p:nvPr/>
            </p:nvSpPr>
            <p:spPr>
              <a:xfrm>
                <a:off x="10515600" y="3962400"/>
                <a:ext cx="569387" cy="369332"/>
              </a:xfrm>
              <a:prstGeom prst="rect">
                <a:avLst/>
              </a:prstGeom>
              <a:solidFill>
                <a:schemeClr val="accent1">
                  <a:alpha val="35000"/>
                </a:schemeClr>
              </a:solidFill>
              <a:ln w="25400">
                <a:solidFill>
                  <a:schemeClr val="accent1"/>
                </a:solidFill>
              </a:ln>
            </p:spPr>
            <p:txBody>
              <a:bodyPr wrap="none" rtlCol="0">
                <a:spAutoFit/>
              </a:bodyPr>
              <a:lstStyle/>
              <a:p>
                <a:r>
                  <a:rPr lang="en-US" dirty="0"/>
                  <a:t>F</a:t>
                </a:r>
                <a:r>
                  <a:rPr lang="en-US" dirty="0" smtClean="0"/>
                  <a:t>CP</a:t>
                </a:r>
                <a:endParaRPr lang="en-US" dirty="0"/>
              </a:p>
            </p:txBody>
          </p:sp>
        </p:grpSp>
        <p:sp>
          <p:nvSpPr>
            <p:cNvPr id="45" name="TextBox 44"/>
            <p:cNvSpPr txBox="1"/>
            <p:nvPr/>
          </p:nvSpPr>
          <p:spPr>
            <a:xfrm>
              <a:off x="6343060" y="4381500"/>
              <a:ext cx="154561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Heavy Hitters</a:t>
              </a:r>
              <a:endParaRPr lang="en-US" dirty="0"/>
            </a:p>
          </p:txBody>
        </p:sp>
      </p:grpSp>
    </p:spTree>
    <p:extLst>
      <p:ext uri="{BB962C8B-B14F-4D97-AF65-F5344CB8AC3E}">
        <p14:creationId xmlns:p14="http://schemas.microsoft.com/office/powerpoint/2010/main" val="977018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4"/>
          <a:srcRect l="6268" t="11739" r="5193" b="10479"/>
          <a:stretch/>
        </p:blipFill>
        <p:spPr>
          <a:xfrm>
            <a:off x="7810500" y="1828800"/>
            <a:ext cx="4381500" cy="2886853"/>
          </a:xfrm>
          <a:prstGeom prst="rect">
            <a:avLst/>
          </a:prstGeom>
        </p:spPr>
      </p:pic>
      <p:sp>
        <p:nvSpPr>
          <p:cNvPr id="2" name="Title 1"/>
          <p:cNvSpPr>
            <a:spLocks noGrp="1"/>
          </p:cNvSpPr>
          <p:nvPr>
            <p:ph type="title"/>
          </p:nvPr>
        </p:nvSpPr>
        <p:spPr/>
        <p:txBody>
          <a:bodyPr/>
          <a:lstStyle/>
          <a:p>
            <a:r>
              <a:rPr lang="en-US" dirty="0">
                <a:latin typeface="+mj-lt"/>
              </a:rPr>
              <a:t>What does the </a:t>
            </a:r>
            <a:r>
              <a:rPr lang="en-US" dirty="0" smtClean="0">
                <a:latin typeface="+mj-lt"/>
              </a:rPr>
              <a:t>scheduler </a:t>
            </a:r>
            <a:r>
              <a:rPr lang="en-US" dirty="0">
                <a:latin typeface="+mj-lt"/>
              </a:rPr>
              <a:t>do?</a:t>
            </a:r>
          </a:p>
        </p:txBody>
      </p:sp>
      <p:sp>
        <p:nvSpPr>
          <p:cNvPr id="3" name="Content Placeholder 2"/>
          <p:cNvSpPr>
            <a:spLocks noGrp="1"/>
          </p:cNvSpPr>
          <p:nvPr>
            <p:ph idx="1"/>
          </p:nvPr>
        </p:nvSpPr>
        <p:spPr>
          <a:xfrm>
            <a:off x="495300" y="1825624"/>
            <a:ext cx="11887200" cy="4727575"/>
          </a:xfrm>
        </p:spPr>
        <p:txBody>
          <a:bodyPr>
            <a:normAutofit/>
          </a:bodyPr>
          <a:lstStyle/>
          <a:p>
            <a:pPr marL="0" indent="0">
              <a:buNone/>
            </a:pPr>
            <a:r>
              <a:rPr lang="en-US" dirty="0" smtClean="0">
                <a:latin typeface="+mj-lt"/>
              </a:rPr>
              <a:t>It decides</a:t>
            </a:r>
          </a:p>
          <a:p>
            <a:r>
              <a:rPr lang="en-US" dirty="0" smtClean="0">
                <a:latin typeface="+mj-lt"/>
              </a:rPr>
              <a:t>In what </a:t>
            </a:r>
            <a:r>
              <a:rPr lang="en-US" b="1" dirty="0" smtClean="0">
                <a:solidFill>
                  <a:srgbClr val="901028"/>
                </a:solidFill>
                <a:latin typeface="+mj-lt"/>
              </a:rPr>
              <a:t>order</a:t>
            </a:r>
            <a:r>
              <a:rPr lang="en-US" dirty="0" smtClean="0">
                <a:latin typeface="+mj-lt"/>
              </a:rPr>
              <a:t> are packets sent</a:t>
            </a:r>
          </a:p>
          <a:p>
            <a:pPr lvl="1"/>
            <a:r>
              <a:rPr lang="en-US" dirty="0" smtClean="0">
                <a:latin typeface="+mj-lt"/>
              </a:rPr>
              <a:t>e.g., first-in first-out, priorities, weighted fair queueing</a:t>
            </a:r>
          </a:p>
          <a:p>
            <a:r>
              <a:rPr lang="en-US" dirty="0" smtClean="0">
                <a:latin typeface="+mj-lt"/>
              </a:rPr>
              <a:t>At what </a:t>
            </a:r>
            <a:r>
              <a:rPr lang="en-US" b="1" dirty="0" smtClean="0">
                <a:solidFill>
                  <a:srgbClr val="901028"/>
                </a:solidFill>
                <a:latin typeface="+mj-lt"/>
              </a:rPr>
              <a:t>time</a:t>
            </a:r>
            <a:r>
              <a:rPr lang="en-US" b="1" dirty="0" smtClean="0">
                <a:latin typeface="+mj-lt"/>
              </a:rPr>
              <a:t> </a:t>
            </a:r>
            <a:r>
              <a:rPr lang="en-US" dirty="0" smtClean="0">
                <a:latin typeface="+mj-lt"/>
              </a:rPr>
              <a:t>are packets sent</a:t>
            </a:r>
          </a:p>
          <a:p>
            <a:pPr lvl="1"/>
            <a:r>
              <a:rPr lang="en-US" dirty="0">
                <a:latin typeface="+mj-lt"/>
              </a:rPr>
              <a:t>e</a:t>
            </a:r>
            <a:r>
              <a:rPr lang="en-US" dirty="0" smtClean="0">
                <a:latin typeface="+mj-lt"/>
              </a:rPr>
              <a:t>.g., rate limits</a:t>
            </a:r>
          </a:p>
          <a:p>
            <a:pPr marL="0" indent="0">
              <a:buNone/>
            </a:pPr>
            <a:endParaRPr lang="en-US" sz="1200" dirty="0" smtClean="0">
              <a:latin typeface="+mj-lt"/>
            </a:endParaRPr>
          </a:p>
        </p:txBody>
      </p:sp>
    </p:spTree>
    <p:custDataLst>
      <p:tags r:id="rId1"/>
    </p:custDataLst>
    <p:extLst>
      <p:ext uri="{BB962C8B-B14F-4D97-AF65-F5344CB8AC3E}">
        <p14:creationId xmlns:p14="http://schemas.microsoft.com/office/powerpoint/2010/main" val="636742434"/>
      </p:ext>
    </p:extLst>
  </p:cSld>
  <p:clrMapOvr>
    <a:masterClrMapping/>
  </p:clrMapOvr>
  <mc:AlternateContent xmlns:mc="http://schemas.openxmlformats.org/markup-compatibility/2006" xmlns:p14="http://schemas.microsoft.com/office/powerpoint/2010/main">
    <mc:Choice Requires="p14">
      <p:transition spd="slow" p14:dur="2000" advTm="84884"/>
    </mc:Choice>
    <mc:Fallback xmlns="">
      <p:transition spd="slow" advTm="8488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706100" cy="1325563"/>
          </a:xfrm>
        </p:spPr>
        <p:txBody>
          <a:bodyPr/>
          <a:lstStyle/>
          <a:p>
            <a:r>
              <a:rPr lang="en-US" dirty="0" smtClean="0"/>
              <a:t>Schedulers in routers today</a:t>
            </a:r>
            <a:endParaRPr lang="en-US" dirty="0"/>
          </a:p>
        </p:txBody>
      </p:sp>
      <p:grpSp>
        <p:nvGrpSpPr>
          <p:cNvPr id="89" name="Group 88"/>
          <p:cNvGrpSpPr/>
          <p:nvPr/>
        </p:nvGrpSpPr>
        <p:grpSpPr>
          <a:xfrm>
            <a:off x="5508745" y="1943100"/>
            <a:ext cx="914892" cy="510822"/>
            <a:chOff x="931333" y="903111"/>
            <a:chExt cx="1495778" cy="313268"/>
          </a:xfrm>
        </p:grpSpPr>
        <p:cxnSp>
          <p:nvCxnSpPr>
            <p:cNvPr id="127" name="Straight Connector 126"/>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8" name="Straight Connector 127"/>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9" name="Straight Connector 128"/>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0" name="Group 89"/>
          <p:cNvGrpSpPr/>
          <p:nvPr/>
        </p:nvGrpSpPr>
        <p:grpSpPr>
          <a:xfrm>
            <a:off x="5508745" y="2609145"/>
            <a:ext cx="914892" cy="510822"/>
            <a:chOff x="931333" y="903111"/>
            <a:chExt cx="1495778" cy="313268"/>
          </a:xfrm>
        </p:grpSpPr>
        <p:cxnSp>
          <p:nvCxnSpPr>
            <p:cNvPr id="124" name="Straight Connector 123"/>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1" name="Group 90"/>
          <p:cNvGrpSpPr/>
          <p:nvPr/>
        </p:nvGrpSpPr>
        <p:grpSpPr>
          <a:xfrm>
            <a:off x="5508745" y="3273791"/>
            <a:ext cx="914892" cy="510822"/>
            <a:chOff x="931333" y="903111"/>
            <a:chExt cx="1495778" cy="313268"/>
          </a:xfrm>
        </p:grpSpPr>
        <p:cxnSp>
          <p:nvCxnSpPr>
            <p:cNvPr id="121" name="Straight Connector 120"/>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2" name="Straight Connector 121"/>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3" name="Straight Connector 122"/>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2" name="Group 91"/>
          <p:cNvGrpSpPr/>
          <p:nvPr/>
        </p:nvGrpSpPr>
        <p:grpSpPr>
          <a:xfrm>
            <a:off x="5508745" y="3940536"/>
            <a:ext cx="914892" cy="510822"/>
            <a:chOff x="931333" y="903111"/>
            <a:chExt cx="1495778" cy="313268"/>
          </a:xfrm>
        </p:grpSpPr>
        <p:cxnSp>
          <p:nvCxnSpPr>
            <p:cNvPr id="118" name="Straight Connector 117"/>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0" name="Straight Connector 119"/>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93" name="Rectangle 92"/>
          <p:cNvSpPr/>
          <p:nvPr/>
        </p:nvSpPr>
        <p:spPr>
          <a:xfrm>
            <a:off x="6210206" y="2632419"/>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4" name="Rectangle 93"/>
          <p:cNvSpPr/>
          <p:nvPr/>
        </p:nvSpPr>
        <p:spPr>
          <a:xfrm>
            <a:off x="6007006"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Rectangle 94"/>
          <p:cNvSpPr/>
          <p:nvPr/>
        </p:nvSpPr>
        <p:spPr>
          <a:xfrm>
            <a:off x="5801701"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6" name="Rectangle 95"/>
          <p:cNvSpPr/>
          <p:nvPr/>
        </p:nvSpPr>
        <p:spPr>
          <a:xfrm>
            <a:off x="6210206" y="3298562"/>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7" name="Rectangle 96"/>
          <p:cNvSpPr/>
          <p:nvPr/>
        </p:nvSpPr>
        <p:spPr>
          <a:xfrm>
            <a:off x="6007006" y="3296794"/>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8" name="Rectangle 97"/>
          <p:cNvSpPr/>
          <p:nvPr/>
        </p:nvSpPr>
        <p:spPr>
          <a:xfrm>
            <a:off x="6210210" y="3962411"/>
            <a:ext cx="190493" cy="466344"/>
          </a:xfrm>
          <a:prstGeom prst="rect">
            <a:avLst/>
          </a:prstGeom>
          <a:solidFill>
            <a:schemeClr val="bg1">
              <a:lumMod val="6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9" name="Group 98"/>
          <p:cNvGrpSpPr/>
          <p:nvPr/>
        </p:nvGrpSpPr>
        <p:grpSpPr>
          <a:xfrm>
            <a:off x="4571552" y="2160863"/>
            <a:ext cx="960967" cy="2090624"/>
            <a:chOff x="3509439" y="1734003"/>
            <a:chExt cx="1278461" cy="2090624"/>
          </a:xfrm>
        </p:grpSpPr>
        <p:cxnSp>
          <p:nvCxnSpPr>
            <p:cNvPr id="113" name="Straight Arrow Connector 112"/>
            <p:cNvCxnSpPr/>
            <p:nvPr/>
          </p:nvCxnSpPr>
          <p:spPr>
            <a:xfrm>
              <a:off x="3509439" y="2634552"/>
              <a:ext cx="451553"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4" name="Straight Arrow Connector 113"/>
            <p:cNvCxnSpPr/>
            <p:nvPr/>
          </p:nvCxnSpPr>
          <p:spPr>
            <a:xfrm flipV="1">
              <a:off x="3960993" y="1734003"/>
              <a:ext cx="826907" cy="90055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5" name="Straight Arrow Connector 114"/>
            <p:cNvCxnSpPr/>
            <p:nvPr/>
          </p:nvCxnSpPr>
          <p:spPr>
            <a:xfrm flipV="1">
              <a:off x="3960992" y="2435459"/>
              <a:ext cx="826908" cy="199096"/>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3960992" y="2634553"/>
              <a:ext cx="826908" cy="47588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3960992" y="2634552"/>
              <a:ext cx="826908" cy="119007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grpSp>
      <p:sp>
        <p:nvSpPr>
          <p:cNvPr id="100" name="Rectangle 99"/>
          <p:cNvSpPr/>
          <p:nvPr/>
        </p:nvSpPr>
        <p:spPr>
          <a:xfrm>
            <a:off x="3025464" y="2779769"/>
            <a:ext cx="1550341" cy="613339"/>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Classification</a:t>
            </a:r>
            <a:endParaRPr lang="en-US" dirty="0">
              <a:solidFill>
                <a:schemeClr val="tx1"/>
              </a:solidFill>
            </a:endParaRPr>
          </a:p>
        </p:txBody>
      </p:sp>
      <p:cxnSp>
        <p:nvCxnSpPr>
          <p:cNvPr id="102" name="Straight Arrow Connector 101"/>
          <p:cNvCxnSpPr/>
          <p:nvPr/>
        </p:nvCxnSpPr>
        <p:spPr>
          <a:xfrm>
            <a:off x="2495550" y="3061412"/>
            <a:ext cx="529914"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03" name="Rectangle 102"/>
          <p:cNvSpPr/>
          <p:nvPr/>
        </p:nvSpPr>
        <p:spPr>
          <a:xfrm>
            <a:off x="5109853" y="2297174"/>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 name="Rectangle 103"/>
          <p:cNvSpPr/>
          <p:nvPr/>
        </p:nvSpPr>
        <p:spPr>
          <a:xfrm>
            <a:off x="6210210" y="1968152"/>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5" name="Oval 104"/>
          <p:cNvSpPr/>
          <p:nvPr/>
        </p:nvSpPr>
        <p:spPr>
          <a:xfrm>
            <a:off x="6934300" y="2539566"/>
            <a:ext cx="2015311" cy="1562872"/>
          </a:xfrm>
          <a:prstGeom prst="ellipse">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b="1" dirty="0"/>
          </a:p>
        </p:txBody>
      </p:sp>
      <p:cxnSp>
        <p:nvCxnSpPr>
          <p:cNvPr id="106" name="Straight Arrow Connector 105"/>
          <p:cNvCxnSpPr/>
          <p:nvPr/>
        </p:nvCxnSpPr>
        <p:spPr>
          <a:xfrm>
            <a:off x="6419723" y="2160862"/>
            <a:ext cx="546242" cy="814817"/>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7" name="Straight Arrow Connector 106"/>
          <p:cNvCxnSpPr/>
          <p:nvPr/>
        </p:nvCxnSpPr>
        <p:spPr>
          <a:xfrm>
            <a:off x="6423643" y="2862319"/>
            <a:ext cx="491629" cy="232782"/>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8" name="Straight Arrow Connector 107"/>
          <p:cNvCxnSpPr/>
          <p:nvPr/>
        </p:nvCxnSpPr>
        <p:spPr>
          <a:xfrm flipV="1">
            <a:off x="6423638" y="3147278"/>
            <a:ext cx="491639" cy="410874"/>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9" name="Straight Arrow Connector 108"/>
          <p:cNvCxnSpPr/>
          <p:nvPr/>
        </p:nvCxnSpPr>
        <p:spPr>
          <a:xfrm flipV="1">
            <a:off x="6423643" y="3214522"/>
            <a:ext cx="542322" cy="99251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0" name="Straight Arrow Connector 109"/>
          <p:cNvCxnSpPr/>
          <p:nvPr/>
        </p:nvCxnSpPr>
        <p:spPr>
          <a:xfrm>
            <a:off x="8972550" y="3214522"/>
            <a:ext cx="723900"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4" name="Rectangle 3"/>
          <p:cNvSpPr/>
          <p:nvPr/>
        </p:nvSpPr>
        <p:spPr>
          <a:xfrm>
            <a:off x="1578853" y="2881263"/>
            <a:ext cx="950901" cy="369332"/>
          </a:xfrm>
          <a:prstGeom prst="rect">
            <a:avLst/>
          </a:prstGeom>
        </p:spPr>
        <p:txBody>
          <a:bodyPr wrap="none">
            <a:spAutoFit/>
          </a:bodyPr>
          <a:lstStyle/>
          <a:p>
            <a:r>
              <a:rPr lang="en-US" dirty="0" smtClean="0"/>
              <a:t>Packets</a:t>
            </a:r>
            <a:endParaRPr lang="en-US" dirty="0"/>
          </a:p>
        </p:txBody>
      </p:sp>
      <p:sp>
        <p:nvSpPr>
          <p:cNvPr id="5" name="Rectangle 4"/>
          <p:cNvSpPr/>
          <p:nvPr/>
        </p:nvSpPr>
        <p:spPr>
          <a:xfrm>
            <a:off x="6896100" y="2743200"/>
            <a:ext cx="2133600" cy="1200329"/>
          </a:xfrm>
          <a:prstGeom prst="rect">
            <a:avLst/>
          </a:prstGeom>
        </p:spPr>
        <p:txBody>
          <a:bodyPr wrap="square">
            <a:spAutoFit/>
          </a:bodyPr>
          <a:lstStyle/>
          <a:p>
            <a:pPr algn="ctr"/>
            <a:r>
              <a:rPr lang="en-US" dirty="0" smtClean="0">
                <a:solidFill>
                  <a:srgbClr val="000000"/>
                </a:solidFill>
              </a:rPr>
              <a:t>Fixed schedulers</a:t>
            </a:r>
          </a:p>
          <a:p>
            <a:pPr algn="ctr"/>
            <a:r>
              <a:rPr lang="en-US" dirty="0" smtClean="0">
                <a:solidFill>
                  <a:srgbClr val="000000"/>
                </a:solidFill>
              </a:rPr>
              <a:t>(priority,</a:t>
            </a:r>
          </a:p>
          <a:p>
            <a:pPr algn="ctr"/>
            <a:r>
              <a:rPr lang="en-US" dirty="0" smtClean="0">
                <a:solidFill>
                  <a:srgbClr val="000000"/>
                </a:solidFill>
              </a:rPr>
              <a:t>round robin,</a:t>
            </a:r>
          </a:p>
          <a:p>
            <a:pPr algn="ctr"/>
            <a:r>
              <a:rPr lang="en-US" dirty="0" smtClean="0">
                <a:solidFill>
                  <a:srgbClr val="000000"/>
                </a:solidFill>
              </a:rPr>
              <a:t>rate limits)</a:t>
            </a:r>
          </a:p>
        </p:txBody>
      </p:sp>
    </p:spTree>
    <p:extLst>
      <p:ext uri="{BB962C8B-B14F-4D97-AF65-F5344CB8AC3E}">
        <p14:creationId xmlns:p14="http://schemas.microsoft.com/office/powerpoint/2010/main" val="827330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9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0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0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9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06"/>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07"/>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08"/>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09"/>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05"/>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1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 grpId="0" animBg="1"/>
      <p:bldP spid="94" grpId="0" animBg="1"/>
      <p:bldP spid="95" grpId="0" animBg="1"/>
      <p:bldP spid="96" grpId="0" animBg="1"/>
      <p:bldP spid="97" grpId="0" animBg="1"/>
      <p:bldP spid="98" grpId="0" animBg="1"/>
      <p:bldP spid="100" grpId="0" animBg="1"/>
      <p:bldP spid="103" grpId="0" animBg="1"/>
      <p:bldP spid="104" grpId="0" animBg="1"/>
      <p:bldP spid="105" grpId="0" animBg="1"/>
      <p:bldP spid="4" grpId="0"/>
      <p:bldP spid="5"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706100" cy="1325563"/>
          </a:xfrm>
        </p:spPr>
        <p:txBody>
          <a:bodyPr/>
          <a:lstStyle/>
          <a:p>
            <a:r>
              <a:rPr lang="en-US" dirty="0" smtClean="0"/>
              <a:t>A strawman programmable scheduler</a:t>
            </a:r>
            <a:endParaRPr lang="en-US" dirty="0"/>
          </a:p>
        </p:txBody>
      </p:sp>
      <p:sp>
        <p:nvSpPr>
          <p:cNvPr id="3" name="Content Placeholder 2"/>
          <p:cNvSpPr>
            <a:spLocks noGrp="1"/>
          </p:cNvSpPr>
          <p:nvPr>
            <p:ph idx="1"/>
          </p:nvPr>
        </p:nvSpPr>
        <p:spPr>
          <a:xfrm>
            <a:off x="723900" y="4838700"/>
            <a:ext cx="10706100" cy="1638300"/>
          </a:xfrm>
        </p:spPr>
        <p:txBody>
          <a:bodyPr>
            <a:noAutofit/>
          </a:bodyPr>
          <a:lstStyle/>
          <a:p>
            <a:r>
              <a:rPr lang="en-US" sz="2200" dirty="0" smtClean="0"/>
              <a:t>Very tight time budget between consecutive </a:t>
            </a:r>
            <a:r>
              <a:rPr lang="en-US" sz="2200" dirty="0" err="1" smtClean="0"/>
              <a:t>dequeues</a:t>
            </a:r>
            <a:r>
              <a:rPr lang="en-US" sz="2200" dirty="0" smtClean="0"/>
              <a:t> (5 cycles @ 100G)</a:t>
            </a:r>
          </a:p>
          <a:p>
            <a:r>
              <a:rPr lang="en-US" sz="2200" dirty="0" smtClean="0"/>
              <a:t>Can we refactor by precomputing programmable operations off the critical path?</a:t>
            </a:r>
            <a:endParaRPr lang="en-US" sz="2200" dirty="0"/>
          </a:p>
        </p:txBody>
      </p:sp>
      <p:grpSp>
        <p:nvGrpSpPr>
          <p:cNvPr id="89" name="Group 88"/>
          <p:cNvGrpSpPr/>
          <p:nvPr/>
        </p:nvGrpSpPr>
        <p:grpSpPr>
          <a:xfrm>
            <a:off x="5508745" y="1943100"/>
            <a:ext cx="914892" cy="510822"/>
            <a:chOff x="931333" y="903111"/>
            <a:chExt cx="1495778" cy="313268"/>
          </a:xfrm>
        </p:grpSpPr>
        <p:cxnSp>
          <p:nvCxnSpPr>
            <p:cNvPr id="127" name="Straight Connector 126"/>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8" name="Straight Connector 127"/>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9" name="Straight Connector 128"/>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0" name="Group 89"/>
          <p:cNvGrpSpPr/>
          <p:nvPr/>
        </p:nvGrpSpPr>
        <p:grpSpPr>
          <a:xfrm>
            <a:off x="5508745" y="2609145"/>
            <a:ext cx="914892" cy="510822"/>
            <a:chOff x="931333" y="903111"/>
            <a:chExt cx="1495778" cy="313268"/>
          </a:xfrm>
        </p:grpSpPr>
        <p:cxnSp>
          <p:nvCxnSpPr>
            <p:cNvPr id="124" name="Straight Connector 123"/>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1" name="Group 90"/>
          <p:cNvGrpSpPr/>
          <p:nvPr/>
        </p:nvGrpSpPr>
        <p:grpSpPr>
          <a:xfrm>
            <a:off x="5508745" y="3273791"/>
            <a:ext cx="914892" cy="510822"/>
            <a:chOff x="931333" y="903111"/>
            <a:chExt cx="1495778" cy="313268"/>
          </a:xfrm>
        </p:grpSpPr>
        <p:cxnSp>
          <p:nvCxnSpPr>
            <p:cNvPr id="121" name="Straight Connector 120"/>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2" name="Straight Connector 121"/>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3" name="Straight Connector 122"/>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2" name="Group 91"/>
          <p:cNvGrpSpPr/>
          <p:nvPr/>
        </p:nvGrpSpPr>
        <p:grpSpPr>
          <a:xfrm>
            <a:off x="5508745" y="3940536"/>
            <a:ext cx="914892" cy="510822"/>
            <a:chOff x="931333" y="903111"/>
            <a:chExt cx="1495778" cy="313268"/>
          </a:xfrm>
        </p:grpSpPr>
        <p:cxnSp>
          <p:nvCxnSpPr>
            <p:cNvPr id="118" name="Straight Connector 117"/>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0" name="Straight Connector 119"/>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93" name="Rectangle 92"/>
          <p:cNvSpPr/>
          <p:nvPr/>
        </p:nvSpPr>
        <p:spPr>
          <a:xfrm>
            <a:off x="6210206" y="2632419"/>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4" name="Rectangle 93"/>
          <p:cNvSpPr/>
          <p:nvPr/>
        </p:nvSpPr>
        <p:spPr>
          <a:xfrm>
            <a:off x="6007006"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Rectangle 94"/>
          <p:cNvSpPr/>
          <p:nvPr/>
        </p:nvSpPr>
        <p:spPr>
          <a:xfrm>
            <a:off x="5801701"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6" name="Rectangle 95"/>
          <p:cNvSpPr/>
          <p:nvPr/>
        </p:nvSpPr>
        <p:spPr>
          <a:xfrm>
            <a:off x="6210206" y="3298562"/>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7" name="Rectangle 96"/>
          <p:cNvSpPr/>
          <p:nvPr/>
        </p:nvSpPr>
        <p:spPr>
          <a:xfrm>
            <a:off x="6007006" y="3296794"/>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8" name="Rectangle 97"/>
          <p:cNvSpPr/>
          <p:nvPr/>
        </p:nvSpPr>
        <p:spPr>
          <a:xfrm>
            <a:off x="6210210" y="3962411"/>
            <a:ext cx="190493" cy="466344"/>
          </a:xfrm>
          <a:prstGeom prst="rect">
            <a:avLst/>
          </a:prstGeom>
          <a:solidFill>
            <a:schemeClr val="bg1">
              <a:lumMod val="6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9" name="Group 98"/>
          <p:cNvGrpSpPr/>
          <p:nvPr/>
        </p:nvGrpSpPr>
        <p:grpSpPr>
          <a:xfrm>
            <a:off x="4571552" y="2160863"/>
            <a:ext cx="960967" cy="2090624"/>
            <a:chOff x="3509439" y="1734003"/>
            <a:chExt cx="1278461" cy="2090624"/>
          </a:xfrm>
        </p:grpSpPr>
        <p:cxnSp>
          <p:nvCxnSpPr>
            <p:cNvPr id="113" name="Straight Arrow Connector 112"/>
            <p:cNvCxnSpPr/>
            <p:nvPr/>
          </p:nvCxnSpPr>
          <p:spPr>
            <a:xfrm>
              <a:off x="3509439" y="2634552"/>
              <a:ext cx="451553"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4" name="Straight Arrow Connector 113"/>
            <p:cNvCxnSpPr/>
            <p:nvPr/>
          </p:nvCxnSpPr>
          <p:spPr>
            <a:xfrm flipV="1">
              <a:off x="3960993" y="1734003"/>
              <a:ext cx="826907" cy="90055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5" name="Straight Arrow Connector 114"/>
            <p:cNvCxnSpPr/>
            <p:nvPr/>
          </p:nvCxnSpPr>
          <p:spPr>
            <a:xfrm flipV="1">
              <a:off x="3960992" y="2435459"/>
              <a:ext cx="826908" cy="199096"/>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3960992" y="2634553"/>
              <a:ext cx="826908" cy="47588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3960992" y="2634552"/>
              <a:ext cx="826908" cy="119007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grpSp>
      <p:sp>
        <p:nvSpPr>
          <p:cNvPr id="100" name="Rectangle 99"/>
          <p:cNvSpPr/>
          <p:nvPr/>
        </p:nvSpPr>
        <p:spPr>
          <a:xfrm>
            <a:off x="3025464" y="2779769"/>
            <a:ext cx="1550341" cy="613339"/>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Classification</a:t>
            </a:r>
            <a:endParaRPr lang="en-US" dirty="0">
              <a:solidFill>
                <a:schemeClr val="tx1"/>
              </a:solidFill>
            </a:endParaRPr>
          </a:p>
        </p:txBody>
      </p:sp>
      <p:cxnSp>
        <p:nvCxnSpPr>
          <p:cNvPr id="102" name="Straight Arrow Connector 101"/>
          <p:cNvCxnSpPr/>
          <p:nvPr/>
        </p:nvCxnSpPr>
        <p:spPr>
          <a:xfrm>
            <a:off x="2495550" y="3061412"/>
            <a:ext cx="529914"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03" name="Rectangle 102"/>
          <p:cNvSpPr/>
          <p:nvPr/>
        </p:nvSpPr>
        <p:spPr>
          <a:xfrm>
            <a:off x="5109853" y="2297174"/>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 name="Rectangle 103"/>
          <p:cNvSpPr/>
          <p:nvPr/>
        </p:nvSpPr>
        <p:spPr>
          <a:xfrm>
            <a:off x="6210210" y="1968152"/>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5" name="Oval 104"/>
          <p:cNvSpPr/>
          <p:nvPr/>
        </p:nvSpPr>
        <p:spPr>
          <a:xfrm>
            <a:off x="6934300" y="2539566"/>
            <a:ext cx="2015311" cy="1562872"/>
          </a:xfrm>
          <a:prstGeom prst="ellipse">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b="1" dirty="0"/>
          </a:p>
        </p:txBody>
      </p:sp>
      <p:cxnSp>
        <p:nvCxnSpPr>
          <p:cNvPr id="106" name="Straight Arrow Connector 105"/>
          <p:cNvCxnSpPr/>
          <p:nvPr/>
        </p:nvCxnSpPr>
        <p:spPr>
          <a:xfrm>
            <a:off x="6419723" y="2160862"/>
            <a:ext cx="546242" cy="814817"/>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7" name="Straight Arrow Connector 106"/>
          <p:cNvCxnSpPr/>
          <p:nvPr/>
        </p:nvCxnSpPr>
        <p:spPr>
          <a:xfrm>
            <a:off x="6423643" y="2862319"/>
            <a:ext cx="491629" cy="232782"/>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8" name="Straight Arrow Connector 107"/>
          <p:cNvCxnSpPr/>
          <p:nvPr/>
        </p:nvCxnSpPr>
        <p:spPr>
          <a:xfrm flipV="1">
            <a:off x="6423638" y="3147278"/>
            <a:ext cx="491639" cy="410874"/>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9" name="Straight Arrow Connector 108"/>
          <p:cNvCxnSpPr/>
          <p:nvPr/>
        </p:nvCxnSpPr>
        <p:spPr>
          <a:xfrm flipV="1">
            <a:off x="6423643" y="3214522"/>
            <a:ext cx="542322" cy="99251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0" name="Straight Arrow Connector 109"/>
          <p:cNvCxnSpPr/>
          <p:nvPr/>
        </p:nvCxnSpPr>
        <p:spPr>
          <a:xfrm>
            <a:off x="8972550" y="3214522"/>
            <a:ext cx="723900"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54" name="TextBox 153"/>
          <p:cNvSpPr txBox="1"/>
          <p:nvPr/>
        </p:nvSpPr>
        <p:spPr>
          <a:xfrm>
            <a:off x="6896100" y="2857500"/>
            <a:ext cx="2163411" cy="1015663"/>
          </a:xfrm>
          <a:prstGeom prst="rect">
            <a:avLst/>
          </a:prstGeom>
          <a:noFill/>
        </p:spPr>
        <p:txBody>
          <a:bodyPr wrap="square" rtlCol="0">
            <a:spAutoFit/>
          </a:bodyPr>
          <a:lstStyle/>
          <a:p>
            <a:pPr algn="ctr"/>
            <a:r>
              <a:rPr lang="en-US" sz="2000" dirty="0" smtClean="0">
                <a:solidFill>
                  <a:srgbClr val="000000"/>
                </a:solidFill>
              </a:rPr>
              <a:t>Programmable </a:t>
            </a:r>
            <a:r>
              <a:rPr lang="en-US" sz="2000" dirty="0" err="1" smtClean="0">
                <a:solidFill>
                  <a:srgbClr val="000000"/>
                </a:solidFill>
              </a:rPr>
              <a:t>dequeue</a:t>
            </a:r>
            <a:r>
              <a:rPr lang="en-US" sz="2000" dirty="0" smtClean="0">
                <a:solidFill>
                  <a:srgbClr val="000000"/>
                </a:solidFill>
              </a:rPr>
              <a:t>()</a:t>
            </a:r>
          </a:p>
          <a:p>
            <a:pPr algn="ctr"/>
            <a:r>
              <a:rPr lang="en-US" sz="2000" dirty="0" smtClean="0">
                <a:solidFill>
                  <a:srgbClr val="000000"/>
                </a:solidFill>
              </a:rPr>
              <a:t>function</a:t>
            </a:r>
            <a:endParaRPr lang="en-US" sz="2000" dirty="0">
              <a:solidFill>
                <a:srgbClr val="000000"/>
              </a:solidFill>
            </a:endParaRPr>
          </a:p>
        </p:txBody>
      </p:sp>
      <p:sp>
        <p:nvSpPr>
          <p:cNvPr id="4" name="Rectangle 3"/>
          <p:cNvSpPr/>
          <p:nvPr/>
        </p:nvSpPr>
        <p:spPr>
          <a:xfrm>
            <a:off x="1578853" y="2881263"/>
            <a:ext cx="950901" cy="369332"/>
          </a:xfrm>
          <a:prstGeom prst="rect">
            <a:avLst/>
          </a:prstGeom>
        </p:spPr>
        <p:txBody>
          <a:bodyPr wrap="none">
            <a:spAutoFit/>
          </a:bodyPr>
          <a:lstStyle/>
          <a:p>
            <a:r>
              <a:rPr lang="en-US" smtClean="0"/>
              <a:t>Packets</a:t>
            </a:r>
            <a:endParaRPr lang="en-US" dirty="0"/>
          </a:p>
        </p:txBody>
      </p:sp>
    </p:spTree>
    <p:extLst>
      <p:ext uri="{BB962C8B-B14F-4D97-AF65-F5344CB8AC3E}">
        <p14:creationId xmlns:p14="http://schemas.microsoft.com/office/powerpoint/2010/main" val="763125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The Push-In First-Out Queue</a:t>
            </a:r>
            <a:endParaRPr lang="en-US" dirty="0">
              <a:latin typeface="+mj-lt"/>
            </a:endParaRPr>
          </a:p>
        </p:txBody>
      </p:sp>
      <p:sp>
        <p:nvSpPr>
          <p:cNvPr id="3" name="Content Placeholder 2"/>
          <p:cNvSpPr>
            <a:spLocks noGrp="1"/>
          </p:cNvSpPr>
          <p:nvPr>
            <p:ph idx="1"/>
          </p:nvPr>
        </p:nvSpPr>
        <p:spPr>
          <a:xfrm>
            <a:off x="838200" y="1444625"/>
            <a:ext cx="10972800" cy="2708275"/>
          </a:xfrm>
        </p:spPr>
        <p:txBody>
          <a:bodyPr>
            <a:normAutofit fontScale="25000" lnSpcReduction="20000"/>
          </a:bodyPr>
          <a:lstStyle/>
          <a:p>
            <a:pPr marL="0" indent="0">
              <a:buNone/>
            </a:pPr>
            <a:r>
              <a:rPr lang="en-US" sz="11200" b="1" dirty="0" smtClean="0">
                <a:solidFill>
                  <a:srgbClr val="3366FF"/>
                </a:solidFill>
              </a:rPr>
              <a:t>Key observation</a:t>
            </a:r>
          </a:p>
          <a:p>
            <a:r>
              <a:rPr lang="en-US" sz="11200" dirty="0" smtClean="0"/>
              <a:t>In </a:t>
            </a:r>
            <a:r>
              <a:rPr lang="en-US" sz="11200" dirty="0"/>
              <a:t>many </a:t>
            </a:r>
            <a:r>
              <a:rPr lang="en-US" sz="11200" dirty="0" smtClean="0"/>
              <a:t>schedulers, </a:t>
            </a:r>
            <a:r>
              <a:rPr lang="en-US" sz="11200" dirty="0"/>
              <a:t>relative order of buffered packets does not change</a:t>
            </a:r>
          </a:p>
          <a:p>
            <a:r>
              <a:rPr lang="en-US" sz="11200" dirty="0"/>
              <a:t>A</a:t>
            </a:r>
            <a:r>
              <a:rPr lang="en-US" sz="11200" dirty="0" smtClean="0"/>
              <a:t> </a:t>
            </a:r>
            <a:r>
              <a:rPr lang="en-US" sz="11200" dirty="0"/>
              <a:t>packet’s place in the scheduling order </a:t>
            </a:r>
            <a:r>
              <a:rPr lang="en-US" sz="11200" dirty="0" smtClean="0"/>
              <a:t>is </a:t>
            </a:r>
            <a:r>
              <a:rPr lang="en-US" sz="11200" dirty="0"/>
              <a:t>known </a:t>
            </a:r>
            <a:r>
              <a:rPr lang="en-US" sz="11200" dirty="0" smtClean="0"/>
              <a:t>before </a:t>
            </a:r>
            <a:r>
              <a:rPr lang="en-US" sz="11200" dirty="0" err="1"/>
              <a:t>enqueue</a:t>
            </a:r>
            <a:endParaRPr lang="en-US" sz="11200" dirty="0"/>
          </a:p>
          <a:p>
            <a:endParaRPr lang="en-US" sz="11200" dirty="0" smtClean="0">
              <a:latin typeface="+mj-lt"/>
            </a:endParaRPr>
          </a:p>
          <a:p>
            <a:pPr marL="0" indent="0">
              <a:buNone/>
            </a:pPr>
            <a:r>
              <a:rPr lang="en-US" sz="11200" b="1" dirty="0" smtClean="0">
                <a:solidFill>
                  <a:srgbClr val="3366FF"/>
                </a:solidFill>
              </a:rPr>
              <a:t>The </a:t>
            </a:r>
            <a:r>
              <a:rPr lang="en-US" sz="11200" b="1" dirty="0">
                <a:solidFill>
                  <a:srgbClr val="3366FF"/>
                </a:solidFill>
              </a:rPr>
              <a:t>Push-In First-Out </a:t>
            </a:r>
            <a:r>
              <a:rPr lang="en-US" sz="11200" b="1" dirty="0" smtClean="0">
                <a:solidFill>
                  <a:srgbClr val="3366FF"/>
                </a:solidFill>
              </a:rPr>
              <a:t>Queue (PIFO)</a:t>
            </a:r>
            <a:r>
              <a:rPr lang="en-US" sz="11200" dirty="0" smtClean="0">
                <a:latin typeface="+mj-lt"/>
              </a:rPr>
              <a:t>: Packets are pushed into an </a:t>
            </a:r>
            <a:r>
              <a:rPr lang="en-US" sz="11200" dirty="0">
                <a:latin typeface="+mj-lt"/>
              </a:rPr>
              <a:t>arbitrary </a:t>
            </a:r>
            <a:r>
              <a:rPr lang="en-US" sz="11200" dirty="0" smtClean="0">
                <a:latin typeface="+mj-lt"/>
              </a:rPr>
              <a:t>location based on a </a:t>
            </a:r>
            <a:r>
              <a:rPr lang="en-US" sz="11200" b="1" dirty="0" smtClean="0">
                <a:solidFill>
                  <a:srgbClr val="901028"/>
                </a:solidFill>
                <a:latin typeface="+mj-lt"/>
              </a:rPr>
              <a:t>rank</a:t>
            </a:r>
            <a:r>
              <a:rPr lang="en-US" sz="11200" dirty="0" smtClean="0">
                <a:latin typeface="+mj-lt"/>
              </a:rPr>
              <a:t>, and </a:t>
            </a:r>
            <a:r>
              <a:rPr lang="en-US" sz="11200" dirty="0" err="1" smtClean="0">
                <a:latin typeface="+mj-lt"/>
              </a:rPr>
              <a:t>dequeued</a:t>
            </a:r>
            <a:r>
              <a:rPr lang="en-US" sz="11200" dirty="0" smtClean="0">
                <a:latin typeface="+mj-lt"/>
              </a:rPr>
              <a:t> from the head</a:t>
            </a:r>
          </a:p>
          <a:p>
            <a:endParaRPr lang="en-US" sz="11200" dirty="0" smtClean="0">
              <a:latin typeface="+mj-lt"/>
            </a:endParaRPr>
          </a:p>
          <a:p>
            <a:pPr marL="0" indent="0">
              <a:buNone/>
            </a:pPr>
            <a:endParaRPr lang="en-US" dirty="0" smtClean="0">
              <a:latin typeface="+mj-lt"/>
            </a:endParaRPr>
          </a:p>
          <a:p>
            <a:endParaRPr lang="en-US" dirty="0" smtClean="0">
              <a:latin typeface="+mj-lt"/>
            </a:endParaRPr>
          </a:p>
          <a:p>
            <a:endParaRPr lang="en-US" dirty="0">
              <a:latin typeface="+mj-lt"/>
            </a:endParaRPr>
          </a:p>
          <a:p>
            <a:endParaRPr lang="en-US" dirty="0" smtClean="0">
              <a:latin typeface="+mj-lt"/>
            </a:endParaRPr>
          </a:p>
        </p:txBody>
      </p:sp>
      <p:cxnSp>
        <p:nvCxnSpPr>
          <p:cNvPr id="4" name="Straight Arrow Connector 3"/>
          <p:cNvCxnSpPr/>
          <p:nvPr/>
        </p:nvCxnSpPr>
        <p:spPr>
          <a:xfrm>
            <a:off x="7923633" y="5445729"/>
            <a:ext cx="651132" cy="0"/>
          </a:xfrm>
          <a:prstGeom prst="straightConnector1">
            <a:avLst/>
          </a:prstGeom>
          <a:noFill/>
          <a:ln w="25400" cap="flat" cmpd="sng" algn="ctr">
            <a:solidFill>
              <a:schemeClr val="tx1"/>
            </a:solidFill>
            <a:prstDash val="solid"/>
            <a:tailEnd type="arrow" w="lg" len="lg"/>
          </a:ln>
          <a:effectLst/>
        </p:spPr>
      </p:cxnSp>
      <p:grpSp>
        <p:nvGrpSpPr>
          <p:cNvPr id="5" name="Group 4"/>
          <p:cNvGrpSpPr/>
          <p:nvPr/>
        </p:nvGrpSpPr>
        <p:grpSpPr>
          <a:xfrm>
            <a:off x="3695700" y="5033638"/>
            <a:ext cx="4198072" cy="824185"/>
            <a:chOff x="931333" y="903111"/>
            <a:chExt cx="1495778" cy="313268"/>
          </a:xfrm>
        </p:grpSpPr>
        <p:cxnSp>
          <p:nvCxnSpPr>
            <p:cNvPr id="6" name="Straight Connector 5"/>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7" name="Straight Connector 6"/>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8" name="Straight Connector 7"/>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9" name="Rectangle 8"/>
          <p:cNvSpPr/>
          <p:nvPr/>
        </p:nvSpPr>
        <p:spPr>
          <a:xfrm>
            <a:off x="7419999" y="5067230"/>
            <a:ext cx="425795" cy="752423"/>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2</a:t>
            </a:r>
          </a:p>
        </p:txBody>
      </p:sp>
      <p:sp>
        <p:nvSpPr>
          <p:cNvPr id="10" name="Rectangle 9"/>
          <p:cNvSpPr/>
          <p:nvPr/>
        </p:nvSpPr>
        <p:spPr>
          <a:xfrm>
            <a:off x="6967103" y="5070081"/>
            <a:ext cx="425795"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5</a:t>
            </a:r>
            <a:endParaRPr lang="en-US" sz="2000" kern="0" dirty="0">
              <a:latin typeface="+mj-lt"/>
              <a:cs typeface="Seravek"/>
            </a:endParaRPr>
          </a:p>
        </p:txBody>
      </p:sp>
      <p:sp>
        <p:nvSpPr>
          <p:cNvPr id="11" name="Rectangle 10"/>
          <p:cNvSpPr/>
          <p:nvPr/>
        </p:nvSpPr>
        <p:spPr>
          <a:xfrm>
            <a:off x="6051205" y="5074057"/>
            <a:ext cx="425795"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12" name="Rectangle 11"/>
          <p:cNvSpPr/>
          <p:nvPr/>
        </p:nvSpPr>
        <p:spPr>
          <a:xfrm>
            <a:off x="6508157" y="5069518"/>
            <a:ext cx="425795" cy="752423"/>
          </a:xfrm>
          <a:prstGeom prst="rect">
            <a:avLst/>
          </a:prstGeom>
          <a:solidFill>
            <a:sysClr val="window" lastClr="FFFFFF">
              <a:lumMod val="65000"/>
            </a:sys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7</a:t>
            </a:r>
          </a:p>
        </p:txBody>
      </p:sp>
      <p:sp>
        <p:nvSpPr>
          <p:cNvPr id="13" name="Rectangle 12"/>
          <p:cNvSpPr/>
          <p:nvPr/>
        </p:nvSpPr>
        <p:spPr>
          <a:xfrm>
            <a:off x="5584681" y="5074057"/>
            <a:ext cx="425795" cy="752423"/>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14" name="Rectangle 13"/>
          <p:cNvSpPr/>
          <p:nvPr/>
        </p:nvSpPr>
        <p:spPr>
          <a:xfrm>
            <a:off x="5122806" y="5071204"/>
            <a:ext cx="477894" cy="75242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10</a:t>
            </a:r>
            <a:endParaRPr lang="en-US" sz="2000" kern="0" dirty="0">
              <a:latin typeface="+mj-lt"/>
              <a:cs typeface="Seravek"/>
            </a:endParaRPr>
          </a:p>
        </p:txBody>
      </p:sp>
      <p:sp>
        <p:nvSpPr>
          <p:cNvPr id="15" name="Rectangle 14"/>
          <p:cNvSpPr/>
          <p:nvPr/>
        </p:nvSpPr>
        <p:spPr>
          <a:xfrm>
            <a:off x="4656367" y="5071204"/>
            <a:ext cx="487133"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13</a:t>
            </a:r>
            <a:endParaRPr lang="en-US" sz="2000" kern="0" dirty="0">
              <a:latin typeface="+mj-lt"/>
              <a:cs typeface="Seravek"/>
            </a:endParaRPr>
          </a:p>
        </p:txBody>
      </p:sp>
      <p:sp>
        <p:nvSpPr>
          <p:cNvPr id="19" name="Rectangle 18"/>
          <p:cNvSpPr/>
          <p:nvPr/>
        </p:nvSpPr>
        <p:spPr>
          <a:xfrm>
            <a:off x="2469805" y="4191000"/>
            <a:ext cx="425795" cy="75242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solidFill>
                  <a:srgbClr val="000000"/>
                </a:solidFill>
                <a:latin typeface="+mj-lt"/>
                <a:cs typeface="Seravek"/>
              </a:rPr>
              <a:t>8</a:t>
            </a:r>
            <a:endParaRPr lang="en-US" kern="0" dirty="0">
              <a:solidFill>
                <a:srgbClr val="000000"/>
              </a:solidFill>
              <a:latin typeface="+mj-lt"/>
              <a:cs typeface="Seravek"/>
            </a:endParaRPr>
          </a:p>
        </p:txBody>
      </p:sp>
    </p:spTree>
    <p:custDataLst>
      <p:tags r:id="rId1"/>
    </p:custDataLst>
    <p:extLst>
      <p:ext uri="{BB962C8B-B14F-4D97-AF65-F5344CB8AC3E}">
        <p14:creationId xmlns:p14="http://schemas.microsoft.com/office/powerpoint/2010/main" val="535169613"/>
      </p:ext>
    </p:extLst>
  </p:cSld>
  <p:clrMapOvr>
    <a:masterClrMapping/>
  </p:clrMapOvr>
  <mc:AlternateContent xmlns:mc="http://schemas.openxmlformats.org/markup-compatibility/2006" xmlns:p14="http://schemas.microsoft.com/office/powerpoint/2010/main">
    <mc:Choice Requires="p14">
      <p:transition spd="slow" p14:dur="2000" advTm="59267"/>
    </mc:Choice>
    <mc:Fallback xmlns="">
      <p:transition spd="slow" advTm="5926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grpId="1"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par>
                                <p:cTn id="31" presetID="1" presetClass="entr" presetSubtype="0" fill="hold" grpId="1"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par>
                                <p:cTn id="33" presetID="1" presetClass="entr" presetSubtype="0" fill="hold" grpId="1" nodeType="with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par>
                                <p:cTn id="35" presetID="1" presetClass="entr" presetSubtype="0" fill="hold" grpId="1" nodeType="with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2" nodeType="click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0" presetClass="path" presetSubtype="0" accel="50000" decel="50000" fill="hold" grpId="0" nodeType="clickEffect">
                                  <p:stCondLst>
                                    <p:cond delay="0"/>
                                  </p:stCondLst>
                                  <p:childTnLst>
                                    <p:animMotion origin="layout" path="M -2.08333E-6 4.07407E-6 L -0.0375 4.07407E-6 " pathEditMode="relative" rAng="0" ptsTypes="AA">
                                      <p:cBhvr>
                                        <p:cTn id="44" dur="1000" fill="hold"/>
                                        <p:tgtEl>
                                          <p:spTgt spid="11"/>
                                        </p:tgtEl>
                                        <p:attrNameLst>
                                          <p:attrName>ppt_x</p:attrName>
                                          <p:attrName>ppt_y</p:attrName>
                                        </p:attrNameLst>
                                      </p:cBhvr>
                                      <p:rCtr x="-1875" y="0"/>
                                    </p:animMotion>
                                  </p:childTnLst>
                                </p:cTn>
                              </p:par>
                              <p:par>
                                <p:cTn id="45" presetID="0" presetClass="path" presetSubtype="0" accel="50000" decel="50000" fill="hold" grpId="0" nodeType="withEffect">
                                  <p:stCondLst>
                                    <p:cond delay="0"/>
                                  </p:stCondLst>
                                  <p:childTnLst>
                                    <p:animMotion origin="layout" path="M -8.33333E-7 4.07407E-6 L -0.0375 4.07407E-6 " pathEditMode="relative" rAng="0" ptsTypes="AA">
                                      <p:cBhvr>
                                        <p:cTn id="46" dur="1000" fill="hold"/>
                                        <p:tgtEl>
                                          <p:spTgt spid="13"/>
                                        </p:tgtEl>
                                        <p:attrNameLst>
                                          <p:attrName>ppt_x</p:attrName>
                                          <p:attrName>ppt_y</p:attrName>
                                        </p:attrNameLst>
                                      </p:cBhvr>
                                      <p:rCtr x="-1875" y="0"/>
                                    </p:animMotion>
                                  </p:childTnLst>
                                </p:cTn>
                              </p:par>
                              <p:par>
                                <p:cTn id="47" presetID="0" presetClass="path" presetSubtype="0" accel="50000" decel="50000" fill="hold" grpId="0" nodeType="withEffect">
                                  <p:stCondLst>
                                    <p:cond delay="0"/>
                                  </p:stCondLst>
                                  <p:childTnLst>
                                    <p:animMotion origin="layout" path="M -3.54167E-6 -2.96296E-6 L -0.0375 -2.96296E-6 " pathEditMode="relative" rAng="0" ptsTypes="AA">
                                      <p:cBhvr>
                                        <p:cTn id="48" dur="1000" fill="hold"/>
                                        <p:tgtEl>
                                          <p:spTgt spid="14"/>
                                        </p:tgtEl>
                                        <p:attrNameLst>
                                          <p:attrName>ppt_x</p:attrName>
                                          <p:attrName>ppt_y</p:attrName>
                                        </p:attrNameLst>
                                      </p:cBhvr>
                                      <p:rCtr x="-1875" y="0"/>
                                    </p:animMotion>
                                  </p:childTnLst>
                                </p:cTn>
                              </p:par>
                              <p:par>
                                <p:cTn id="49" presetID="0" presetClass="path" presetSubtype="0" accel="50000" decel="50000" fill="hold" grpId="0" nodeType="withEffect">
                                  <p:stCondLst>
                                    <p:cond delay="0"/>
                                  </p:stCondLst>
                                  <p:childTnLst>
                                    <p:animMotion origin="layout" path="M 0 0 L -0.0375 0 " pathEditMode="relative" ptsTypes="AA">
                                      <p:cBhvr>
                                        <p:cTn id="50" dur="1000" fill="hold"/>
                                        <p:tgtEl>
                                          <p:spTgt spid="15"/>
                                        </p:tgtEl>
                                        <p:attrNameLst>
                                          <p:attrName>ppt_x</p:attrName>
                                          <p:attrName>ppt_y</p:attrName>
                                        </p:attrNameLst>
                                      </p:cBhvr>
                                    </p:animMotion>
                                  </p:childTnLst>
                                </p:cTn>
                              </p:par>
                              <p:par>
                                <p:cTn id="51" presetID="0" presetClass="path" presetSubtype="0" accel="50000" decel="50000" fill="hold" grpId="1" nodeType="withEffect">
                                  <p:stCondLst>
                                    <p:cond delay="0"/>
                                  </p:stCondLst>
                                  <p:childTnLst>
                                    <p:animMotion origin="layout" path="M 0.00026 0.00093 L 0.29584 0.00093 " pathEditMode="relative" rAng="0" ptsTypes="AA">
                                      <p:cBhvr>
                                        <p:cTn id="52" dur="1000" fill="hold"/>
                                        <p:tgtEl>
                                          <p:spTgt spid="19"/>
                                        </p:tgtEl>
                                        <p:attrNameLst>
                                          <p:attrName>ppt_x</p:attrName>
                                          <p:attrName>ppt_y</p:attrName>
                                        </p:attrNameLst>
                                      </p:cBhvr>
                                      <p:rCtr x="14779" y="0"/>
                                    </p:animMotion>
                                  </p:childTnLst>
                                </p:cTn>
                              </p:par>
                            </p:childTnLst>
                          </p:cTn>
                        </p:par>
                        <p:par>
                          <p:cTn id="53" fill="hold">
                            <p:stCondLst>
                              <p:cond delay="1000"/>
                            </p:stCondLst>
                            <p:childTnLst>
                              <p:par>
                                <p:cTn id="54" presetID="0" presetClass="path" presetSubtype="0" accel="50000" decel="50000" fill="hold" grpId="0" nodeType="afterEffect">
                                  <p:stCondLst>
                                    <p:cond delay="0"/>
                                  </p:stCondLst>
                                  <p:childTnLst>
                                    <p:animMotion origin="layout" path="M 0.29363 0.00092 L 0.29363 0.12879 " pathEditMode="relative" ptsTypes="AA">
                                      <p:cBhvr>
                                        <p:cTn id="55" dur="500" fill="hold"/>
                                        <p:tgtEl>
                                          <p:spTgt spid="19"/>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1" grpId="1" animBg="1"/>
      <p:bldP spid="12" grpId="0" animBg="1"/>
      <p:bldP spid="13" grpId="0" animBg="1"/>
      <p:bldP spid="13" grpId="1" animBg="1"/>
      <p:bldP spid="14" grpId="0" animBg="1"/>
      <p:bldP spid="14" grpId="1" animBg="1"/>
      <p:bldP spid="15" grpId="0" animBg="1"/>
      <p:bldP spid="15" grpId="1" animBg="1"/>
      <p:bldP spid="19" grpId="0" animBg="1"/>
      <p:bldP spid="19" grpId="1" animBg="1"/>
      <p:bldP spid="19" grpId="2"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A </a:t>
            </a:r>
            <a:r>
              <a:rPr lang="en-US" smtClean="0">
                <a:latin typeface="+mj-lt"/>
              </a:rPr>
              <a:t>programmable scheduler</a:t>
            </a:r>
            <a:endParaRPr lang="en-US" dirty="0">
              <a:latin typeface="+mj-lt"/>
            </a:endParaRPr>
          </a:p>
        </p:txBody>
      </p:sp>
      <p:sp>
        <p:nvSpPr>
          <p:cNvPr id="3" name="Content Placeholder 2"/>
          <p:cNvSpPr>
            <a:spLocks noGrp="1"/>
          </p:cNvSpPr>
          <p:nvPr>
            <p:ph idx="1"/>
          </p:nvPr>
        </p:nvSpPr>
        <p:spPr/>
        <p:txBody>
          <a:bodyPr/>
          <a:lstStyle/>
          <a:p>
            <a:pPr marL="0" indent="0">
              <a:buNone/>
            </a:pPr>
            <a:r>
              <a:rPr lang="en-US" dirty="0" smtClean="0">
                <a:latin typeface="+mj-lt"/>
              </a:rPr>
              <a:t>To program the scheduler, program the rank computation </a:t>
            </a:r>
            <a:endParaRPr lang="en-US" dirty="0">
              <a:latin typeface="+mj-lt"/>
            </a:endParaRPr>
          </a:p>
        </p:txBody>
      </p:sp>
      <p:grpSp>
        <p:nvGrpSpPr>
          <p:cNvPr id="5" name="Group 4"/>
          <p:cNvGrpSpPr/>
          <p:nvPr/>
        </p:nvGrpSpPr>
        <p:grpSpPr>
          <a:xfrm>
            <a:off x="2438400" y="2667000"/>
            <a:ext cx="3048000" cy="3276601"/>
            <a:chOff x="266700" y="2590800"/>
            <a:chExt cx="3048000" cy="3276601"/>
          </a:xfrm>
        </p:grpSpPr>
        <p:sp>
          <p:nvSpPr>
            <p:cNvPr id="32" name="Rectangle 31"/>
            <p:cNvSpPr/>
            <p:nvPr/>
          </p:nvSpPr>
          <p:spPr>
            <a:xfrm>
              <a:off x="266700" y="3467100"/>
              <a:ext cx="2984500" cy="2400301"/>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TextBox 42"/>
            <p:cNvSpPr txBox="1"/>
            <p:nvPr/>
          </p:nvSpPr>
          <p:spPr>
            <a:xfrm>
              <a:off x="266700" y="2590800"/>
              <a:ext cx="3048000" cy="461665"/>
            </a:xfrm>
            <a:prstGeom prst="rect">
              <a:avLst/>
            </a:prstGeom>
            <a:noFill/>
          </p:spPr>
          <p:txBody>
            <a:bodyPr wrap="square" rtlCol="0">
              <a:spAutoFit/>
            </a:bodyPr>
            <a:lstStyle/>
            <a:p>
              <a:pPr algn="ctr"/>
              <a:r>
                <a:rPr lang="en-US" sz="2400" dirty="0" smtClean="0">
                  <a:latin typeface="+mj-lt"/>
                  <a:cs typeface="Seravek"/>
                </a:rPr>
                <a:t>Rank Computation</a:t>
              </a:r>
            </a:p>
          </p:txBody>
        </p:sp>
      </p:grpSp>
      <p:sp>
        <p:nvSpPr>
          <p:cNvPr id="50" name="Right Arrow 49"/>
          <p:cNvSpPr/>
          <p:nvPr/>
        </p:nvSpPr>
        <p:spPr>
          <a:xfrm>
            <a:off x="5600700" y="4347865"/>
            <a:ext cx="723900" cy="342900"/>
          </a:xfrm>
          <a:prstGeom prst="rightArrow">
            <a:avLst/>
          </a:prstGeom>
          <a:ln/>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endParaRPr>
          </a:p>
        </p:txBody>
      </p:sp>
      <p:grpSp>
        <p:nvGrpSpPr>
          <p:cNvPr id="57" name="Group 56"/>
          <p:cNvGrpSpPr/>
          <p:nvPr/>
        </p:nvGrpSpPr>
        <p:grpSpPr>
          <a:xfrm>
            <a:off x="2247900" y="6019800"/>
            <a:ext cx="7277100" cy="466130"/>
            <a:chOff x="2209800" y="5901035"/>
            <a:chExt cx="7277100" cy="466130"/>
          </a:xfrm>
        </p:grpSpPr>
        <p:sp>
          <p:nvSpPr>
            <p:cNvPr id="51" name="TextBox 50"/>
            <p:cNvSpPr txBox="1"/>
            <p:nvPr/>
          </p:nvSpPr>
          <p:spPr>
            <a:xfrm>
              <a:off x="2209800" y="5905500"/>
              <a:ext cx="3048000" cy="461665"/>
            </a:xfrm>
            <a:prstGeom prst="rect">
              <a:avLst/>
            </a:prstGeom>
            <a:noFill/>
          </p:spPr>
          <p:txBody>
            <a:bodyPr wrap="square" rtlCol="0">
              <a:spAutoFit/>
            </a:bodyPr>
            <a:lstStyle/>
            <a:p>
              <a:pPr algn="ctr"/>
              <a:r>
                <a:rPr lang="en-US" sz="2400" dirty="0" smtClean="0">
                  <a:latin typeface="+mj-lt"/>
                  <a:cs typeface="Seravek"/>
                </a:rPr>
                <a:t>(programmable)</a:t>
              </a:r>
            </a:p>
          </p:txBody>
        </p:sp>
        <p:sp>
          <p:nvSpPr>
            <p:cNvPr id="52" name="TextBox 51"/>
            <p:cNvSpPr txBox="1"/>
            <p:nvPr/>
          </p:nvSpPr>
          <p:spPr>
            <a:xfrm>
              <a:off x="6438900" y="5901035"/>
              <a:ext cx="3048000" cy="461665"/>
            </a:xfrm>
            <a:prstGeom prst="rect">
              <a:avLst/>
            </a:prstGeom>
            <a:noFill/>
          </p:spPr>
          <p:txBody>
            <a:bodyPr wrap="square" rtlCol="0">
              <a:spAutoFit/>
            </a:bodyPr>
            <a:lstStyle/>
            <a:p>
              <a:pPr algn="ctr"/>
              <a:r>
                <a:rPr lang="en-US" sz="2400" dirty="0" smtClean="0">
                  <a:latin typeface="+mj-lt"/>
                  <a:cs typeface="Seravek"/>
                </a:rPr>
                <a:t>(fixed logic)</a:t>
              </a:r>
            </a:p>
          </p:txBody>
        </p:sp>
      </p:grpSp>
      <p:grpSp>
        <p:nvGrpSpPr>
          <p:cNvPr id="55" name="Group 54"/>
          <p:cNvGrpSpPr/>
          <p:nvPr/>
        </p:nvGrpSpPr>
        <p:grpSpPr>
          <a:xfrm>
            <a:off x="6397161" y="2667000"/>
            <a:ext cx="3204039" cy="3311111"/>
            <a:chOff x="6397161" y="2548235"/>
            <a:chExt cx="3204039" cy="3311111"/>
          </a:xfrm>
        </p:grpSpPr>
        <p:grpSp>
          <p:nvGrpSpPr>
            <p:cNvPr id="45" name="Group 44"/>
            <p:cNvGrpSpPr/>
            <p:nvPr/>
          </p:nvGrpSpPr>
          <p:grpSpPr>
            <a:xfrm>
              <a:off x="6397161" y="2548235"/>
              <a:ext cx="3204039" cy="3311111"/>
              <a:chOff x="6397161" y="2548235"/>
              <a:chExt cx="3204039" cy="3311111"/>
            </a:xfrm>
          </p:grpSpPr>
          <p:grpSp>
            <p:nvGrpSpPr>
              <p:cNvPr id="42" name="Group 41"/>
              <p:cNvGrpSpPr/>
              <p:nvPr/>
            </p:nvGrpSpPr>
            <p:grpSpPr>
              <a:xfrm>
                <a:off x="6397161" y="3124200"/>
                <a:ext cx="3204039" cy="2735146"/>
                <a:chOff x="6431622" y="3360854"/>
                <a:chExt cx="3204039" cy="2735146"/>
              </a:xfrm>
            </p:grpSpPr>
            <p:sp>
              <p:nvSpPr>
                <p:cNvPr id="30" name="Rectangle 29"/>
                <p:cNvSpPr/>
                <p:nvPr/>
              </p:nvSpPr>
              <p:spPr>
                <a:xfrm>
                  <a:off x="6431622" y="3360854"/>
                  <a:ext cx="3204039" cy="2735146"/>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latin typeface="+mj-lt"/>
                  </a:endParaRPr>
                </a:p>
              </p:txBody>
            </p:sp>
            <p:grpSp>
              <p:nvGrpSpPr>
                <p:cNvPr id="17" name="Group 16"/>
                <p:cNvGrpSpPr/>
                <p:nvPr/>
              </p:nvGrpSpPr>
              <p:grpSpPr>
                <a:xfrm>
                  <a:off x="6892503" y="4038600"/>
                  <a:ext cx="2175291" cy="1228293"/>
                  <a:chOff x="3906054" y="6114996"/>
                  <a:chExt cx="1050221" cy="563990"/>
                </a:xfrm>
              </p:grpSpPr>
              <p:grpSp>
                <p:nvGrpSpPr>
                  <p:cNvPr id="18" name="Group 17"/>
                  <p:cNvGrpSpPr/>
                  <p:nvPr/>
                </p:nvGrpSpPr>
                <p:grpSpPr>
                  <a:xfrm>
                    <a:off x="3906054" y="6114996"/>
                    <a:ext cx="1050221" cy="563990"/>
                    <a:chOff x="3906054" y="6114996"/>
                    <a:chExt cx="1050221" cy="563990"/>
                  </a:xfrm>
                </p:grpSpPr>
                <p:grpSp>
                  <p:nvGrpSpPr>
                    <p:cNvPr id="20" name="Group 19"/>
                    <p:cNvGrpSpPr/>
                    <p:nvPr/>
                  </p:nvGrpSpPr>
                  <p:grpSpPr>
                    <a:xfrm>
                      <a:off x="4000499" y="6358104"/>
                      <a:ext cx="955776" cy="320882"/>
                      <a:chOff x="1594855" y="898558"/>
                      <a:chExt cx="832256" cy="317821"/>
                    </a:xfrm>
                  </p:grpSpPr>
                  <p:cxnSp>
                    <p:nvCxnSpPr>
                      <p:cNvPr id="27" name="Straight Connector 26"/>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28" name="Straight Connector 27"/>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29" name="Straight Connector 28"/>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21" name="Rectangle 20"/>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2</a:t>
                      </a:r>
                      <a:endParaRPr lang="en-US" sz="2000" kern="0" dirty="0">
                        <a:latin typeface="+mj-lt"/>
                        <a:cs typeface="Seravek"/>
                      </a:endParaRPr>
                    </a:p>
                  </p:txBody>
                </p:sp>
                <p:sp>
                  <p:nvSpPr>
                    <p:cNvPr id="22" name="Rectangle 21"/>
                    <p:cNvSpPr/>
                    <p:nvPr/>
                  </p:nvSpPr>
                  <p:spPr>
                    <a:xfrm>
                      <a:off x="4246332"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23" name="Rectangle 22"/>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sz="2000" kern="0" dirty="0" smtClean="0">
                          <a:solidFill>
                            <a:schemeClr val="tx1"/>
                          </a:solidFill>
                          <a:latin typeface="+mj-lt"/>
                          <a:cs typeface="Seravek"/>
                        </a:rPr>
                        <a:t>8</a:t>
                      </a:r>
                      <a:endParaRPr lang="en-US" sz="2000" kern="0" dirty="0">
                        <a:solidFill>
                          <a:schemeClr val="tx1"/>
                        </a:solidFill>
                        <a:latin typeface="+mj-lt"/>
                        <a:cs typeface="Seravek"/>
                      </a:endParaRPr>
                    </a:p>
                  </p:txBody>
                </p:sp>
                <p:cxnSp>
                  <p:nvCxnSpPr>
                    <p:cNvPr id="24" name="Straight Arrow Connector 23"/>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25" name="Straight Arrow Connector 24"/>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19" name="Rectangle 18"/>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5</a:t>
                    </a:r>
                    <a:endParaRPr lang="en-US" sz="2000" kern="0" dirty="0">
                      <a:latin typeface="+mj-lt"/>
                      <a:cs typeface="Seravek"/>
                    </a:endParaRPr>
                  </a:p>
                </p:txBody>
              </p:sp>
            </p:grpSp>
          </p:grpSp>
          <p:sp>
            <p:nvSpPr>
              <p:cNvPr id="44" name="TextBox 43"/>
              <p:cNvSpPr txBox="1"/>
              <p:nvPr/>
            </p:nvSpPr>
            <p:spPr>
              <a:xfrm>
                <a:off x="6438900" y="2548235"/>
                <a:ext cx="3048000" cy="461665"/>
              </a:xfrm>
              <a:prstGeom prst="rect">
                <a:avLst/>
              </a:prstGeom>
              <a:noFill/>
            </p:spPr>
            <p:txBody>
              <a:bodyPr wrap="square" rtlCol="0">
                <a:spAutoFit/>
              </a:bodyPr>
              <a:lstStyle/>
              <a:p>
                <a:pPr algn="ctr"/>
                <a:r>
                  <a:rPr lang="en-US" sz="2400" dirty="0" smtClean="0">
                    <a:latin typeface="+mj-lt"/>
                    <a:cs typeface="Seravek"/>
                  </a:rPr>
                  <a:t>PIFO Scheduler</a:t>
                </a:r>
              </a:p>
            </p:txBody>
          </p:sp>
        </p:grpSp>
        <p:cxnSp>
          <p:nvCxnSpPr>
            <p:cNvPr id="53" name="Straight Arrow Connector 52"/>
            <p:cNvCxnSpPr/>
            <p:nvPr/>
          </p:nvCxnSpPr>
          <p:spPr>
            <a:xfrm>
              <a:off x="9029700" y="4686300"/>
              <a:ext cx="304800" cy="0"/>
            </a:xfrm>
            <a:prstGeom prst="straightConnector1">
              <a:avLst/>
            </a:prstGeom>
            <a:noFill/>
            <a:ln w="25400" cap="flat" cmpd="sng" algn="ctr">
              <a:solidFill>
                <a:schemeClr val="tx1"/>
              </a:solidFill>
              <a:prstDash val="solid"/>
              <a:tailEnd type="arrow" w="lg" len="lg"/>
            </a:ln>
            <a:effectLst/>
          </p:spPr>
        </p:cxnSp>
      </p:grpSp>
      <p:sp>
        <p:nvSpPr>
          <p:cNvPr id="56" name="TextBox 55"/>
          <p:cNvSpPr txBox="1"/>
          <p:nvPr/>
        </p:nvSpPr>
        <p:spPr>
          <a:xfrm>
            <a:off x="2628899" y="3776365"/>
            <a:ext cx="2573497" cy="1631216"/>
          </a:xfrm>
          <a:prstGeom prst="rect">
            <a:avLst/>
          </a:prstGeom>
          <a:noFill/>
        </p:spPr>
        <p:txBody>
          <a:bodyPr wrap="square" rtlCol="0">
            <a:spAutoFit/>
          </a:bodyPr>
          <a:lstStyle/>
          <a:p>
            <a:r>
              <a:rPr lang="en-US" sz="2000" dirty="0" smtClean="0">
                <a:latin typeface="+mj-lt"/>
                <a:cs typeface="Seravek"/>
              </a:rPr>
              <a:t>f = flow(</a:t>
            </a:r>
            <a:r>
              <a:rPr lang="en-US" sz="2000" dirty="0" err="1" smtClean="0">
                <a:latin typeface="+mj-lt"/>
                <a:cs typeface="Seravek"/>
              </a:rPr>
              <a:t>pkt</a:t>
            </a:r>
            <a:r>
              <a:rPr lang="en-US" sz="2000" dirty="0" smtClean="0">
                <a:latin typeface="+mj-lt"/>
                <a:cs typeface="Seravek"/>
              </a:rPr>
              <a:t>) </a:t>
            </a:r>
          </a:p>
          <a:p>
            <a:r>
              <a:rPr lang="is-IS" sz="2000" dirty="0" smtClean="0">
                <a:latin typeface="+mj-lt"/>
                <a:cs typeface="Seravek"/>
              </a:rPr>
              <a:t>…</a:t>
            </a:r>
          </a:p>
          <a:p>
            <a:r>
              <a:rPr lang="is-IS" sz="2000" dirty="0" smtClean="0">
                <a:latin typeface="+mj-lt"/>
                <a:cs typeface="Seravek"/>
              </a:rPr>
              <a:t>...</a:t>
            </a:r>
          </a:p>
          <a:p>
            <a:r>
              <a:rPr lang="en-US" sz="2000" b="1" dirty="0" err="1">
                <a:cs typeface="Seravek"/>
              </a:rPr>
              <a:t>p.rank</a:t>
            </a:r>
            <a:r>
              <a:rPr lang="en-US" sz="2000" b="1" dirty="0">
                <a:cs typeface="Seravek"/>
              </a:rPr>
              <a:t>= T[f] + </a:t>
            </a:r>
            <a:r>
              <a:rPr lang="en-US" sz="2000" b="1" dirty="0" err="1" smtClean="0">
                <a:cs typeface="Seravek"/>
              </a:rPr>
              <a:t>p.len</a:t>
            </a:r>
            <a:endParaRPr lang="is-IS" sz="2000" b="1" dirty="0" smtClean="0">
              <a:latin typeface="+mj-lt"/>
              <a:cs typeface="Seravek"/>
            </a:endParaRPr>
          </a:p>
          <a:p>
            <a:endParaRPr lang="is-IS" sz="2000" b="1" dirty="0" smtClean="0">
              <a:latin typeface="+mj-lt"/>
              <a:cs typeface="Seravek"/>
            </a:endParaRPr>
          </a:p>
        </p:txBody>
      </p:sp>
    </p:spTree>
    <p:custDataLst>
      <p:tags r:id="rId1"/>
    </p:custDataLst>
    <p:extLst>
      <p:ext uri="{BB962C8B-B14F-4D97-AF65-F5344CB8AC3E}">
        <p14:creationId xmlns:p14="http://schemas.microsoft.com/office/powerpoint/2010/main" val="376785168"/>
      </p:ext>
    </p:extLst>
  </p:cSld>
  <p:clrMapOvr>
    <a:masterClrMapping/>
  </p:clrMapOvr>
  <mc:AlternateContent xmlns:mc="http://schemas.openxmlformats.org/markup-compatibility/2006" xmlns:p14="http://schemas.microsoft.com/office/powerpoint/2010/main">
    <mc:Choice Requires="p14">
      <p:transition spd="slow" p14:dur="2000" advTm="75415"/>
    </mc:Choice>
    <mc:Fallback xmlns="">
      <p:transition spd="slow" advTm="7541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0" presetClass="entr" presetSubtype="0" fill="hold" grpId="0" nodeType="withEffect">
                                  <p:stCondLst>
                                    <p:cond delay="0"/>
                                  </p:stCondLst>
                                  <p:childTnLst>
                                    <p:set>
                                      <p:cBhvr>
                                        <p:cTn id="12" dur="1" fill="hold">
                                          <p:stCondLst>
                                            <p:cond delay="0"/>
                                          </p:stCondLst>
                                        </p:cTn>
                                        <p:tgtEl>
                                          <p:spTgt spid="50"/>
                                        </p:tgtEl>
                                        <p:attrNameLst>
                                          <p:attrName>style.visibility</p:attrName>
                                        </p:attrNameLst>
                                      </p:cBhvr>
                                      <p:to>
                                        <p:strVal val="visible"/>
                                      </p:to>
                                    </p:set>
                                    <p:animEffect transition="in" filter="fade">
                                      <p:cBhvr>
                                        <p:cTn id="13" dur="10"/>
                                        <p:tgtEl>
                                          <p:spTgt spid="50"/>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56"/>
                                        </p:tgtEl>
                                        <p:attrNameLst>
                                          <p:attrName>style.visibility</p:attrName>
                                        </p:attrNameLst>
                                      </p:cBhvr>
                                      <p:to>
                                        <p:strVal val="visible"/>
                                      </p:to>
                                    </p:set>
                                    <p:animEffect transition="in" filter="wipe(up)">
                                      <p:cBhvr>
                                        <p:cTn id="16" dur="500"/>
                                        <p:tgtEl>
                                          <p:spTgt spid="56"/>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6"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7" name="Group 42"/>
          <p:cNvGrpSpPr/>
          <p:nvPr/>
        </p:nvGrpSpPr>
        <p:grpSpPr>
          <a:xfrm>
            <a:off x="1589457" y="2974353"/>
            <a:ext cx="4875732" cy="1192610"/>
            <a:chOff x="1707458" y="1778000"/>
            <a:chExt cx="4254836" cy="1181787"/>
          </a:xfrm>
        </p:grpSpPr>
        <p:cxnSp>
          <p:nvCxnSpPr>
            <p:cNvPr id="268" name="Straight Arrow Connector 26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69" name="Straight Arrow Connector 26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0" name="Straight Arrow Connector 26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1" name="Straight Arrow Connector 27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2" name="Straight Arrow Connector 27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3" name="Straight Arrow Connector 27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4" name="Straight Arrow Connector 27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5" name="Straight Arrow Connector 27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6" name="Straight Arrow Connector 27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7" name="Straight Arrow Connector 27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295" name="Rectangle 294"/>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296" name="Rectangle 295"/>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315" name="Straight Connector 314"/>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6" name="Straight Connector 315"/>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7" name="Straight Connector 316"/>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8" name="Straight Connector 317"/>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319" name="Rectangle 318"/>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2" name="Group 11"/>
          <p:cNvGrpSpPr/>
          <p:nvPr/>
        </p:nvGrpSpPr>
        <p:grpSpPr>
          <a:xfrm>
            <a:off x="4480684" y="2474644"/>
            <a:ext cx="515971" cy="2169799"/>
            <a:chOff x="8534400" y="1981200"/>
            <a:chExt cx="595991" cy="2163589"/>
          </a:xfrm>
        </p:grpSpPr>
        <p:cxnSp>
          <p:nvCxnSpPr>
            <p:cNvPr id="349" name="Straight Connector 348"/>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50" name="Straight Connector 349"/>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51" name="Straight Connector 350"/>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362" name="Group 42"/>
          <p:cNvGrpSpPr/>
          <p:nvPr/>
        </p:nvGrpSpPr>
        <p:grpSpPr>
          <a:xfrm>
            <a:off x="7741431" y="2997559"/>
            <a:ext cx="3367506" cy="1192610"/>
            <a:chOff x="1707458" y="1778000"/>
            <a:chExt cx="4254836" cy="1181787"/>
          </a:xfrm>
        </p:grpSpPr>
        <p:cxnSp>
          <p:nvCxnSpPr>
            <p:cNvPr id="363" name="Straight Arrow Connector 362"/>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4" name="Straight Arrow Connector 363"/>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5" name="Straight Arrow Connector 364"/>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6" name="Straight Arrow Connector 365"/>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7" name="Straight Arrow Connector 366"/>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8" name="Straight Arrow Connector 367"/>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75" name="Rectangle 374"/>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77" name="Rectangle 376"/>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379" name="Group 378"/>
          <p:cNvGrpSpPr/>
          <p:nvPr/>
        </p:nvGrpSpPr>
        <p:grpSpPr>
          <a:xfrm>
            <a:off x="9203812" y="2474644"/>
            <a:ext cx="515971" cy="2169799"/>
            <a:chOff x="8534400" y="1981200"/>
            <a:chExt cx="595991" cy="2163589"/>
          </a:xfrm>
        </p:grpSpPr>
        <p:cxnSp>
          <p:nvCxnSpPr>
            <p:cNvPr id="380" name="Straight Connector 379"/>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81" name="Straight Connector 380"/>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82" name="Straight Connector 381"/>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71" name="Group 70"/>
          <p:cNvGrpSpPr/>
          <p:nvPr/>
        </p:nvGrpSpPr>
        <p:grpSpPr>
          <a:xfrm>
            <a:off x="1742061" y="1945270"/>
            <a:ext cx="4484987" cy="191047"/>
            <a:chOff x="1866900" y="2628900"/>
            <a:chExt cx="4419600" cy="190500"/>
          </a:xfrm>
        </p:grpSpPr>
        <p:cxnSp>
          <p:nvCxnSpPr>
            <p:cNvPr id="67" name="Straight Connector 6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3" name="Straight Connector 382"/>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4" name="Straight Connector 383"/>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86" name="TextBox 385"/>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387" name="Group 386"/>
          <p:cNvGrpSpPr/>
          <p:nvPr/>
        </p:nvGrpSpPr>
        <p:grpSpPr>
          <a:xfrm>
            <a:off x="7930541" y="1933566"/>
            <a:ext cx="3016451" cy="191047"/>
            <a:chOff x="1920389" y="2693432"/>
            <a:chExt cx="4419600" cy="190500"/>
          </a:xfrm>
        </p:grpSpPr>
        <p:cxnSp>
          <p:nvCxnSpPr>
            <p:cNvPr id="388" name="Straight Connector 387"/>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9" name="Straight Connector 388"/>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0" name="Straight Connector 389"/>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91" name="TextBox 390"/>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487" name="Group 486"/>
          <p:cNvGrpSpPr/>
          <p:nvPr/>
        </p:nvGrpSpPr>
        <p:grpSpPr>
          <a:xfrm>
            <a:off x="6477000" y="1257395"/>
            <a:ext cx="1333500" cy="3918097"/>
            <a:chOff x="6477000" y="2057400"/>
            <a:chExt cx="1333500" cy="3918097"/>
          </a:xfrm>
        </p:grpSpPr>
        <p:sp>
          <p:nvSpPr>
            <p:cNvPr id="488" name="TextBox 487"/>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489" name="Rectangle 488"/>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490" name="Group 489"/>
            <p:cNvGrpSpPr/>
            <p:nvPr/>
          </p:nvGrpSpPr>
          <p:grpSpPr>
            <a:xfrm>
              <a:off x="6835234" y="3238500"/>
              <a:ext cx="594266" cy="457200"/>
              <a:chOff x="5899150" y="6019800"/>
              <a:chExt cx="594266" cy="457200"/>
            </a:xfrm>
          </p:grpSpPr>
          <p:sp>
            <p:nvSpPr>
              <p:cNvPr id="523" name="Freeform 52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24" name="Straight Connector 52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5" name="Straight Connector 52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6" name="Straight Connector 52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7" name="Straight Connector 52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8" name="Rectangle 52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9" name="Straight Arrow Connector 52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30" name="Straight Arrow Connector 52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1" name="Group 490"/>
            <p:cNvGrpSpPr/>
            <p:nvPr/>
          </p:nvGrpSpPr>
          <p:grpSpPr>
            <a:xfrm>
              <a:off x="6835234" y="3848100"/>
              <a:ext cx="594266" cy="457200"/>
              <a:chOff x="5899150" y="6019800"/>
              <a:chExt cx="594266" cy="457200"/>
            </a:xfrm>
          </p:grpSpPr>
          <p:sp>
            <p:nvSpPr>
              <p:cNvPr id="515" name="Freeform 514"/>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16" name="Straight Connector 515"/>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7" name="Straight Connector 51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8" name="Straight Connector 51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9" name="Straight Connector 51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0" name="Rectangle 51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1" name="Straight Arrow Connector 52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22" name="Straight Arrow Connector 52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2" name="Group 491"/>
            <p:cNvGrpSpPr/>
            <p:nvPr/>
          </p:nvGrpSpPr>
          <p:grpSpPr>
            <a:xfrm>
              <a:off x="6819900" y="4457700"/>
              <a:ext cx="594266" cy="457200"/>
              <a:chOff x="5899150" y="6019800"/>
              <a:chExt cx="594266" cy="457200"/>
            </a:xfrm>
          </p:grpSpPr>
          <p:sp>
            <p:nvSpPr>
              <p:cNvPr id="507" name="Freeform 506"/>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8" name="Straight Connector 50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9" name="Straight Connector 508"/>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0" name="Straight Connector 509"/>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1" name="Straight Connector 510"/>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12" name="Rectangle 511"/>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13" name="Straight Arrow Connector 512"/>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14" name="Straight Arrow Connector 513"/>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3" name="Group 492"/>
            <p:cNvGrpSpPr/>
            <p:nvPr/>
          </p:nvGrpSpPr>
          <p:grpSpPr>
            <a:xfrm>
              <a:off x="6819900" y="5067300"/>
              <a:ext cx="594266" cy="457200"/>
              <a:chOff x="5899150" y="6019800"/>
              <a:chExt cx="594266" cy="457200"/>
            </a:xfrm>
          </p:grpSpPr>
          <p:sp>
            <p:nvSpPr>
              <p:cNvPr id="499" name="Freeform 498"/>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0" name="Straight Connector 499"/>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1" name="Straight Connector 500"/>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2" name="Straight Connector 501"/>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3" name="Straight Connector 502"/>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04" name="Rectangle 503"/>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05" name="Straight Arrow Connector 504"/>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06" name="Straight Arrow Connector 505"/>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494" name="Straight Arrow Connector 493"/>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5" name="Straight Arrow Connector 494"/>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6" name="Straight Arrow Connector 495"/>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7" name="Straight Arrow Connector 496"/>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grpSp>
        <p:nvGrpSpPr>
          <p:cNvPr id="116" name="Group 115"/>
          <p:cNvGrpSpPr/>
          <p:nvPr/>
        </p:nvGrpSpPr>
        <p:grpSpPr>
          <a:xfrm>
            <a:off x="6515100" y="1981295"/>
            <a:ext cx="1230395" cy="3209586"/>
            <a:chOff x="6400800" y="2362200"/>
            <a:chExt cx="1181100" cy="3200400"/>
          </a:xfrm>
        </p:grpSpPr>
        <p:sp>
          <p:nvSpPr>
            <p:cNvPr id="117" name="Rectangle 116"/>
            <p:cNvSpPr/>
            <p:nvPr/>
          </p:nvSpPr>
          <p:spPr>
            <a:xfrm>
              <a:off x="6400800" y="2362200"/>
              <a:ext cx="1181100" cy="3200400"/>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18" name="Group 65"/>
            <p:cNvGrpSpPr/>
            <p:nvPr/>
          </p:nvGrpSpPr>
          <p:grpSpPr>
            <a:xfrm>
              <a:off x="6749312" y="3009900"/>
              <a:ext cx="527788" cy="298464"/>
              <a:chOff x="7660968" y="1751777"/>
              <a:chExt cx="1040580" cy="450645"/>
            </a:xfrm>
          </p:grpSpPr>
          <p:sp>
            <p:nvSpPr>
              <p:cNvPr id="131" name="Freeform 130"/>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32" name="Straight Connector 131"/>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3" name="Straight Connector 132"/>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19" name="Group 70"/>
            <p:cNvGrpSpPr/>
            <p:nvPr/>
          </p:nvGrpSpPr>
          <p:grpSpPr>
            <a:xfrm>
              <a:off x="6749312" y="3511536"/>
              <a:ext cx="527788" cy="298464"/>
              <a:chOff x="7660968" y="1751777"/>
              <a:chExt cx="1040580" cy="450645"/>
            </a:xfrm>
          </p:grpSpPr>
          <p:sp>
            <p:nvSpPr>
              <p:cNvPr id="128" name="Freeform 12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9" name="Straight Connector 12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0" name="Straight Connector 12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20" name="Group 65"/>
            <p:cNvGrpSpPr/>
            <p:nvPr/>
          </p:nvGrpSpPr>
          <p:grpSpPr>
            <a:xfrm>
              <a:off x="6749312" y="4006836"/>
              <a:ext cx="527788" cy="298464"/>
              <a:chOff x="7660968" y="1751777"/>
              <a:chExt cx="1040580" cy="450645"/>
            </a:xfrm>
          </p:grpSpPr>
          <p:sp>
            <p:nvSpPr>
              <p:cNvPr id="125" name="Freeform 12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6" name="Straight Connector 12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7" name="Straight Connector 12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21" name="Group 70"/>
            <p:cNvGrpSpPr/>
            <p:nvPr/>
          </p:nvGrpSpPr>
          <p:grpSpPr>
            <a:xfrm>
              <a:off x="6749312" y="4502136"/>
              <a:ext cx="527788" cy="298464"/>
              <a:chOff x="7660968" y="1751777"/>
              <a:chExt cx="1040580" cy="450645"/>
            </a:xfrm>
          </p:grpSpPr>
          <p:sp>
            <p:nvSpPr>
              <p:cNvPr id="122" name="Freeform 12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3" name="Straight Connector 12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4" name="Straight Connector 12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sp>
        <p:nvSpPr>
          <p:cNvPr id="134" name="TextBox 133"/>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
        <p:nvSpPr>
          <p:cNvPr id="135"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latin typeface="+mj-lt"/>
              </a:rPr>
              <a:t>A programmable scheduler</a:t>
            </a:r>
            <a:endParaRPr lang="en-US" dirty="0">
              <a:latin typeface="+mj-lt"/>
            </a:endParaRPr>
          </a:p>
        </p:txBody>
      </p:sp>
      <p:sp>
        <p:nvSpPr>
          <p:cNvPr id="143" name="Rectangle 142"/>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6" name="TextBox 145"/>
          <p:cNvSpPr txBox="1"/>
          <p:nvPr/>
        </p:nvSpPr>
        <p:spPr>
          <a:xfrm>
            <a:off x="2324100" y="2324100"/>
            <a:ext cx="3390900" cy="2246769"/>
          </a:xfrm>
          <a:prstGeom prst="rect">
            <a:avLst/>
          </a:prstGeom>
          <a:noFill/>
        </p:spPr>
        <p:txBody>
          <a:bodyPr wrap="square" rtlCol="0">
            <a:spAutoFit/>
          </a:bodyPr>
          <a:lstStyle/>
          <a:p>
            <a:pPr algn="ctr"/>
            <a:r>
              <a:rPr lang="en-US" sz="2800" dirty="0" smtClean="0">
                <a:latin typeface="Gadugi" charset="0"/>
                <a:ea typeface="Gadugi" charset="0"/>
                <a:cs typeface="Gadugi" charset="0"/>
              </a:rPr>
              <a:t>Rank Computation</a:t>
            </a:r>
          </a:p>
          <a:p>
            <a:pPr algn="ctr"/>
            <a:r>
              <a:rPr lang="is-IS" sz="2800" dirty="0" smtClean="0">
                <a:latin typeface="Seravek"/>
                <a:cs typeface="Seravek"/>
              </a:rPr>
              <a:t>…</a:t>
            </a:r>
            <a:endParaRPr lang="en-US" sz="2800" dirty="0" smtClean="0">
              <a:latin typeface="Seravek"/>
              <a:cs typeface="Seravek"/>
            </a:endParaRPr>
          </a:p>
          <a:p>
            <a:pPr algn="ctr"/>
            <a:r>
              <a:rPr lang="is-IS" sz="2800" dirty="0" smtClean="0">
                <a:latin typeface="Seravek"/>
                <a:cs typeface="Seravek"/>
              </a:rPr>
              <a:t>…</a:t>
            </a:r>
            <a:endParaRPr lang="en-US" sz="2800" dirty="0" smtClean="0">
              <a:latin typeface="Seravek"/>
              <a:cs typeface="Seravek"/>
            </a:endParaRPr>
          </a:p>
          <a:p>
            <a:pPr algn="ctr"/>
            <a:r>
              <a:rPr lang="is-IS" sz="2800" dirty="0" smtClean="0">
                <a:latin typeface="Seravek"/>
                <a:cs typeface="Seravek"/>
              </a:rPr>
              <a:t>…</a:t>
            </a:r>
            <a:endParaRPr lang="en-US" sz="2800" dirty="0" smtClean="0">
              <a:latin typeface="Seravek"/>
              <a:cs typeface="Seravek"/>
            </a:endParaRPr>
          </a:p>
          <a:p>
            <a:pPr algn="ctr"/>
            <a:r>
              <a:rPr lang="is-IS" sz="2800" dirty="0" smtClean="0">
                <a:latin typeface="Seravek"/>
                <a:cs typeface="Seravek"/>
              </a:rPr>
              <a:t>…</a:t>
            </a:r>
            <a:r>
              <a:rPr lang="en-US" sz="2800" dirty="0" smtClean="0">
                <a:latin typeface="Seravek"/>
                <a:cs typeface="Seravek"/>
              </a:rPr>
              <a:t> </a:t>
            </a:r>
            <a:endParaRPr lang="en-US" sz="2800" dirty="0">
              <a:latin typeface="Seravek"/>
              <a:cs typeface="Seravek"/>
            </a:endParaRPr>
          </a:p>
        </p:txBody>
      </p:sp>
    </p:spTree>
    <p:custDataLst>
      <p:tags r:id="rId1"/>
    </p:custDataLst>
    <p:extLst>
      <p:ext uri="{BB962C8B-B14F-4D97-AF65-F5344CB8AC3E}">
        <p14:creationId xmlns:p14="http://schemas.microsoft.com/office/powerpoint/2010/main" val="1296803743"/>
      </p:ext>
    </p:extLst>
  </p:cSld>
  <p:clrMapOvr>
    <a:masterClrMapping/>
  </p:clrMapOvr>
  <mc:AlternateContent xmlns:mc="http://schemas.openxmlformats.org/markup-compatibility/2006" xmlns:p14="http://schemas.microsoft.com/office/powerpoint/2010/main">
    <mc:Choice Requires="p14">
      <p:transition spd="slow" p14:dur="2000" advTm="57217"/>
    </mc:Choice>
    <mc:Fallback xmlns="">
      <p:transition spd="slow" advTm="5721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16"/>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13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 grpId="0" animBg="1"/>
      <p:bldP spid="143" grpId="0" animBg="1"/>
      <p:bldP spid="146"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7" name="Group 42"/>
          <p:cNvGrpSpPr/>
          <p:nvPr/>
        </p:nvGrpSpPr>
        <p:grpSpPr>
          <a:xfrm>
            <a:off x="1589457" y="2974353"/>
            <a:ext cx="4875732" cy="1192610"/>
            <a:chOff x="1707458" y="1778000"/>
            <a:chExt cx="4254836" cy="1181787"/>
          </a:xfrm>
        </p:grpSpPr>
        <p:cxnSp>
          <p:nvCxnSpPr>
            <p:cNvPr id="108" name="Straight Arrow Connector 10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9" name="Straight Arrow Connector 10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1" name="Straight Arrow Connector 110"/>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2" name="Straight Arrow Connector 111"/>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3" name="Straight Arrow Connector 112"/>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4" name="Straight Arrow Connector 113"/>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5" name="Straight Arrow Connector 114"/>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23" name="Right Arrow 122"/>
          <p:cNvSpPr/>
          <p:nvPr/>
        </p:nvSpPr>
        <p:spPr>
          <a:xfrm>
            <a:off x="3593626" y="4339345"/>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124" name="TextBox 123"/>
          <p:cNvSpPr txBox="1"/>
          <p:nvPr/>
        </p:nvSpPr>
        <p:spPr>
          <a:xfrm>
            <a:off x="3475559" y="3993244"/>
            <a:ext cx="646913" cy="408897"/>
          </a:xfrm>
          <a:prstGeom prst="rect">
            <a:avLst/>
          </a:prstGeom>
          <a:noFill/>
        </p:spPr>
        <p:txBody>
          <a:bodyPr wrap="none" lIns="130622" tIns="65311" rIns="130622" bIns="65311" rtlCol="0">
            <a:spAutoFit/>
          </a:bodyPr>
          <a:lstStyle/>
          <a:p>
            <a:r>
              <a:rPr lang="en-US" dirty="0" smtClean="0">
                <a:latin typeface="+mj-lt"/>
                <a:cs typeface="Seravek"/>
              </a:rPr>
              <a:t>Out</a:t>
            </a:r>
            <a:endParaRPr lang="en-US" dirty="0">
              <a:latin typeface="+mj-lt"/>
              <a:cs typeface="Seravek"/>
            </a:endParaRPr>
          </a:p>
        </p:txBody>
      </p:sp>
      <p:sp>
        <p:nvSpPr>
          <p:cNvPr id="125" name="Rectangle 124"/>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26" name="Rectangle 125"/>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129" name="Straight Connector 128"/>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30" name="Straight Connector 129"/>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31" name="Straight Connector 130"/>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32" name="Straight Connector 131"/>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33" name="Rectangle 132"/>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34" name="Group 133"/>
          <p:cNvGrpSpPr/>
          <p:nvPr/>
        </p:nvGrpSpPr>
        <p:grpSpPr>
          <a:xfrm>
            <a:off x="4480684" y="2474644"/>
            <a:ext cx="515971" cy="2169799"/>
            <a:chOff x="8534400" y="1981200"/>
            <a:chExt cx="595991" cy="2163589"/>
          </a:xfrm>
        </p:grpSpPr>
        <p:cxnSp>
          <p:nvCxnSpPr>
            <p:cNvPr id="135" name="Straight Connector 13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36" name="Straight Connector 13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37" name="Straight Connector 13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cxnSp>
        <p:nvCxnSpPr>
          <p:cNvPr id="138" name="Straight Connector 137"/>
          <p:cNvCxnSpPr/>
          <p:nvPr/>
        </p:nvCxnSpPr>
        <p:spPr>
          <a:xfrm>
            <a:off x="3471224" y="3491765"/>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nvGrpSpPr>
          <p:cNvPr id="139" name="Group 42"/>
          <p:cNvGrpSpPr/>
          <p:nvPr/>
        </p:nvGrpSpPr>
        <p:grpSpPr>
          <a:xfrm>
            <a:off x="7741431" y="2997559"/>
            <a:ext cx="3367506" cy="1192610"/>
            <a:chOff x="1707458" y="1778000"/>
            <a:chExt cx="4254836" cy="1181787"/>
          </a:xfrm>
        </p:grpSpPr>
        <p:cxnSp>
          <p:nvCxnSpPr>
            <p:cNvPr id="140" name="Straight Arrow Connector 139"/>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1" name="Straight Arrow Connector 140"/>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2" name="Straight Arrow Connector 141"/>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3" name="Straight Arrow Connector 142"/>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4" name="Straight Arrow Connector 143"/>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5" name="Straight Arrow Connector 144"/>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6" name="Straight Arrow Connector 145"/>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7" name="Straight Arrow Connector 146"/>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8" name="Straight Arrow Connector 147"/>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9" name="Straight Arrow Connector 148"/>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52" name="Rectangle 151"/>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53" name="Rectangle 152"/>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54" name="Group 153"/>
          <p:cNvGrpSpPr/>
          <p:nvPr/>
        </p:nvGrpSpPr>
        <p:grpSpPr>
          <a:xfrm>
            <a:off x="9203812" y="2474644"/>
            <a:ext cx="515971" cy="2169799"/>
            <a:chOff x="8534400" y="1981200"/>
            <a:chExt cx="595991" cy="2163589"/>
          </a:xfrm>
        </p:grpSpPr>
        <p:cxnSp>
          <p:nvCxnSpPr>
            <p:cNvPr id="155" name="Straight Connector 15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7" name="Straight Connector 15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58" name="Group 157"/>
          <p:cNvGrpSpPr/>
          <p:nvPr/>
        </p:nvGrpSpPr>
        <p:grpSpPr>
          <a:xfrm>
            <a:off x="1742061" y="1945270"/>
            <a:ext cx="4484987" cy="191047"/>
            <a:chOff x="1866900" y="2628900"/>
            <a:chExt cx="4419600" cy="190500"/>
          </a:xfrm>
        </p:grpSpPr>
        <p:cxnSp>
          <p:nvCxnSpPr>
            <p:cNvPr id="159" name="Straight Connector 158"/>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0" name="Straight Connector 159"/>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1" name="Straight Connector 160"/>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62" name="TextBox 161"/>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163" name="Group 162"/>
          <p:cNvGrpSpPr/>
          <p:nvPr/>
        </p:nvGrpSpPr>
        <p:grpSpPr>
          <a:xfrm>
            <a:off x="7930541" y="1933566"/>
            <a:ext cx="3016451" cy="191047"/>
            <a:chOff x="1920389" y="2693432"/>
            <a:chExt cx="4419600" cy="190500"/>
          </a:xfrm>
        </p:grpSpPr>
        <p:cxnSp>
          <p:nvCxnSpPr>
            <p:cNvPr id="164" name="Straight Connector 163"/>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5" name="Straight Connector 164"/>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6" name="Straight Connector 165"/>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67" name="TextBox 166"/>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171" name="Group 170"/>
          <p:cNvGrpSpPr/>
          <p:nvPr/>
        </p:nvGrpSpPr>
        <p:grpSpPr>
          <a:xfrm>
            <a:off x="6477000" y="1257395"/>
            <a:ext cx="1333500" cy="3918097"/>
            <a:chOff x="6477000" y="2057400"/>
            <a:chExt cx="1333500" cy="3918097"/>
          </a:xfrm>
        </p:grpSpPr>
        <p:sp>
          <p:nvSpPr>
            <p:cNvPr id="172" name="TextBox 171"/>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173" name="Rectangle 172"/>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74" name="Group 173"/>
            <p:cNvGrpSpPr/>
            <p:nvPr/>
          </p:nvGrpSpPr>
          <p:grpSpPr>
            <a:xfrm>
              <a:off x="6835234" y="3238500"/>
              <a:ext cx="594266" cy="457200"/>
              <a:chOff x="5899150" y="6019800"/>
              <a:chExt cx="594266" cy="457200"/>
            </a:xfrm>
          </p:grpSpPr>
          <p:sp>
            <p:nvSpPr>
              <p:cNvPr id="206" name="Freeform 205"/>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7" name="Straight Connector 206"/>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8" name="Straight Connector 207"/>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9" name="Straight Connector 208"/>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0" name="Straight Connector 209"/>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11" name="Rectangle 210"/>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12" name="Straight Arrow Connector 211"/>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13" name="Straight Arrow Connector 212"/>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75" name="Group 174"/>
            <p:cNvGrpSpPr/>
            <p:nvPr/>
          </p:nvGrpSpPr>
          <p:grpSpPr>
            <a:xfrm>
              <a:off x="6835234" y="3848100"/>
              <a:ext cx="594266" cy="457200"/>
              <a:chOff x="5899150" y="6019800"/>
              <a:chExt cx="594266" cy="457200"/>
            </a:xfrm>
          </p:grpSpPr>
          <p:sp>
            <p:nvSpPr>
              <p:cNvPr id="198" name="Freeform 197"/>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99" name="Straight Connector 198"/>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0" name="Straight Connector 199"/>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03" name="Rectangle 202"/>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04" name="Straight Arrow Connector 203"/>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05" name="Straight Arrow Connector 204"/>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76" name="Group 175"/>
            <p:cNvGrpSpPr/>
            <p:nvPr/>
          </p:nvGrpSpPr>
          <p:grpSpPr>
            <a:xfrm>
              <a:off x="6819900" y="4457700"/>
              <a:ext cx="594266" cy="457200"/>
              <a:chOff x="5899150" y="6019800"/>
              <a:chExt cx="594266" cy="457200"/>
            </a:xfrm>
          </p:grpSpPr>
          <p:sp>
            <p:nvSpPr>
              <p:cNvPr id="190" name="Freeform 189"/>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91" name="Straight Connector 190"/>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2" name="Straight Connector 191"/>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3" name="Straight Connector 192"/>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4" name="Straight Connector 193"/>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195" name="Rectangle 194"/>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196" name="Straight Arrow Connector 195"/>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197" name="Straight Arrow Connector 196"/>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77" name="Group 176"/>
            <p:cNvGrpSpPr/>
            <p:nvPr/>
          </p:nvGrpSpPr>
          <p:grpSpPr>
            <a:xfrm>
              <a:off x="6819900" y="5067300"/>
              <a:ext cx="594266" cy="457200"/>
              <a:chOff x="5899150" y="6019800"/>
              <a:chExt cx="594266" cy="457200"/>
            </a:xfrm>
          </p:grpSpPr>
          <p:sp>
            <p:nvSpPr>
              <p:cNvPr id="182" name="Freeform 181"/>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83" name="Straight Connector 182"/>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4" name="Straight Connector 183"/>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5" name="Straight Connector 184"/>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6" name="Straight Connector 185"/>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187" name="Rectangle 186"/>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188" name="Straight Arrow Connector 187"/>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189" name="Straight Arrow Connector 188"/>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178" name="Straight Arrow Connector 177"/>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79" name="Straight Arrow Connector 178"/>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80" name="Straight Arrow Connector 179"/>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81" name="Straight Arrow Connector 180"/>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232" name="TextBox 231"/>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
        <p:nvSpPr>
          <p:cNvPr id="290"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a:latin typeface="+mj-lt"/>
              </a:rPr>
              <a:t>F</a:t>
            </a:r>
            <a:r>
              <a:rPr lang="en-US" dirty="0" smtClean="0">
                <a:latin typeface="+mj-lt"/>
              </a:rPr>
              <a:t>air </a:t>
            </a:r>
            <a:r>
              <a:rPr lang="en-US" dirty="0">
                <a:latin typeface="+mj-lt"/>
              </a:rPr>
              <a:t>q</a:t>
            </a:r>
            <a:r>
              <a:rPr lang="en-US" dirty="0" smtClean="0">
                <a:latin typeface="+mj-lt"/>
              </a:rPr>
              <a:t>ueuing</a:t>
            </a:r>
            <a:endParaRPr lang="en-US" dirty="0">
              <a:latin typeface="+mj-lt"/>
            </a:endParaRPr>
          </a:p>
        </p:txBody>
      </p:sp>
      <p:sp>
        <p:nvSpPr>
          <p:cNvPr id="116" name="Rectangle 115"/>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Rectangle 1"/>
          <p:cNvSpPr/>
          <p:nvPr/>
        </p:nvSpPr>
        <p:spPr>
          <a:xfrm>
            <a:off x="2286000" y="3048000"/>
            <a:ext cx="3543300" cy="1400383"/>
          </a:xfrm>
          <a:prstGeom prst="rect">
            <a:avLst/>
          </a:prstGeom>
        </p:spPr>
        <p:txBody>
          <a:bodyPr wrap="square">
            <a:spAutoFit/>
          </a:bodyPr>
          <a:lstStyle/>
          <a:p>
            <a:pPr marL="342900" indent="-342900" defTabSz="457200">
              <a:buFontTx/>
              <a:buAutoNum type="arabicPeriod"/>
              <a:defRPr/>
            </a:pPr>
            <a:r>
              <a:rPr lang="en-US" sz="1700" kern="0" dirty="0">
                <a:solidFill>
                  <a:prstClr val="black"/>
                </a:solidFill>
                <a:latin typeface="+mj-lt"/>
                <a:cs typeface="Seravek"/>
              </a:rPr>
              <a:t>f = flow(p)</a:t>
            </a:r>
          </a:p>
          <a:p>
            <a:pPr marL="342900" indent="-342900" defTabSz="457200">
              <a:buFontTx/>
              <a:buAutoNum type="arabicPeriod"/>
              <a:defRPr/>
            </a:pPr>
            <a:r>
              <a:rPr lang="en-US" sz="1700" kern="0" dirty="0" err="1">
                <a:solidFill>
                  <a:prstClr val="black"/>
                </a:solidFill>
                <a:latin typeface="+mj-lt"/>
                <a:cs typeface="Seravek"/>
              </a:rPr>
              <a:t>p.start</a:t>
            </a:r>
            <a:r>
              <a:rPr lang="en-US" sz="1700" kern="0" dirty="0">
                <a:solidFill>
                  <a:prstClr val="black"/>
                </a:solidFill>
                <a:latin typeface="+mj-lt"/>
                <a:cs typeface="Seravek"/>
              </a:rPr>
              <a:t> = max(T[f].finish,                	                     </a:t>
            </a:r>
            <a:r>
              <a:rPr lang="en-US" sz="1700" kern="0" dirty="0" err="1" smtClean="0">
                <a:solidFill>
                  <a:prstClr val="black"/>
                </a:solidFill>
                <a:latin typeface="+mj-lt"/>
                <a:cs typeface="Seravek"/>
              </a:rPr>
              <a:t>virtual_time</a:t>
            </a:r>
            <a:r>
              <a:rPr lang="en-US" sz="1700" kern="0" dirty="0">
                <a:solidFill>
                  <a:prstClr val="black"/>
                </a:solidFill>
                <a:latin typeface="+mj-lt"/>
                <a:cs typeface="Seravek"/>
              </a:rPr>
              <a:t>)</a:t>
            </a:r>
          </a:p>
          <a:p>
            <a:pPr marL="342900" indent="-342900" defTabSz="457200">
              <a:buFontTx/>
              <a:buAutoNum type="arabicPeriod"/>
              <a:defRPr/>
            </a:pPr>
            <a:r>
              <a:rPr lang="en-US" sz="1700" kern="0" dirty="0">
                <a:solidFill>
                  <a:prstClr val="black"/>
                </a:solidFill>
                <a:latin typeface="+mj-lt"/>
                <a:cs typeface="Seravek"/>
              </a:rPr>
              <a:t>T[f].finish = </a:t>
            </a:r>
            <a:r>
              <a:rPr lang="en-US" sz="1700" kern="0" dirty="0" err="1">
                <a:solidFill>
                  <a:prstClr val="black"/>
                </a:solidFill>
                <a:latin typeface="+mj-lt"/>
                <a:cs typeface="Seravek"/>
              </a:rPr>
              <a:t>p.start</a:t>
            </a:r>
            <a:r>
              <a:rPr lang="en-US" sz="1700" kern="0" dirty="0">
                <a:solidFill>
                  <a:prstClr val="black"/>
                </a:solidFill>
                <a:latin typeface="+mj-lt"/>
                <a:cs typeface="Seravek"/>
              </a:rPr>
              <a:t> + </a:t>
            </a:r>
            <a:r>
              <a:rPr lang="en-US" sz="1700" kern="0" dirty="0" err="1" smtClean="0">
                <a:solidFill>
                  <a:prstClr val="black"/>
                </a:solidFill>
                <a:latin typeface="+mj-lt"/>
                <a:cs typeface="Seravek"/>
              </a:rPr>
              <a:t>p.len</a:t>
            </a:r>
            <a:endParaRPr lang="en-US" sz="1700" kern="0" dirty="0">
              <a:solidFill>
                <a:prstClr val="black"/>
              </a:solidFill>
              <a:latin typeface="+mj-lt"/>
              <a:cs typeface="Seravek"/>
            </a:endParaRPr>
          </a:p>
          <a:p>
            <a:pPr marL="342900" indent="-342900" defTabSz="457200">
              <a:buFontTx/>
              <a:buAutoNum type="arabicPeriod"/>
              <a:defRPr/>
            </a:pPr>
            <a:r>
              <a:rPr lang="en-US" sz="1700" kern="0" dirty="0" err="1" smtClean="0">
                <a:solidFill>
                  <a:prstClr val="black"/>
                </a:solidFill>
                <a:latin typeface="+mj-lt"/>
                <a:cs typeface="Seravek"/>
              </a:rPr>
              <a:t>p.rank</a:t>
            </a:r>
            <a:r>
              <a:rPr lang="en-US" sz="1700" kern="0" dirty="0" smtClean="0">
                <a:solidFill>
                  <a:prstClr val="black"/>
                </a:solidFill>
                <a:latin typeface="+mj-lt"/>
                <a:cs typeface="Seravek"/>
              </a:rPr>
              <a:t> = </a:t>
            </a:r>
            <a:r>
              <a:rPr lang="en-US" sz="1700" kern="0" dirty="0" err="1">
                <a:solidFill>
                  <a:prstClr val="black"/>
                </a:solidFill>
                <a:latin typeface="+mj-lt"/>
                <a:cs typeface="Seravek"/>
              </a:rPr>
              <a:t>p.start</a:t>
            </a:r>
            <a:endParaRPr lang="en-US" sz="1700" kern="0" dirty="0">
              <a:solidFill>
                <a:prstClr val="black"/>
              </a:solidFill>
              <a:latin typeface="+mj-lt"/>
              <a:cs typeface="Seravek"/>
            </a:endParaRPr>
          </a:p>
        </p:txBody>
      </p:sp>
      <p:sp>
        <p:nvSpPr>
          <p:cNvPr id="217" name="TextBox 216"/>
          <p:cNvSpPr txBox="1"/>
          <p:nvPr/>
        </p:nvSpPr>
        <p:spPr>
          <a:xfrm>
            <a:off x="2324100" y="2324100"/>
            <a:ext cx="3390900" cy="523220"/>
          </a:xfrm>
          <a:prstGeom prst="rect">
            <a:avLst/>
          </a:prstGeom>
          <a:noFill/>
        </p:spPr>
        <p:txBody>
          <a:bodyPr wrap="square" rtlCol="0">
            <a:spAutoFit/>
          </a:bodyPr>
          <a:lstStyle/>
          <a:p>
            <a:pPr algn="ctr"/>
            <a:r>
              <a:rPr lang="en-US" sz="2800" dirty="0" smtClean="0">
                <a:latin typeface="Gadugi" charset="0"/>
                <a:ea typeface="Gadugi" charset="0"/>
                <a:cs typeface="Gadugi" charset="0"/>
              </a:rPr>
              <a:t>Rank Computation </a:t>
            </a:r>
            <a:endParaRPr lang="en-US" sz="2800" dirty="0">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21472695"/>
      </p:ext>
    </p:extLst>
  </p:cSld>
  <p:clrMapOvr>
    <a:masterClrMapping/>
  </p:clrMapOvr>
  <mc:AlternateContent xmlns:mc="http://schemas.openxmlformats.org/markup-compatibility/2006" xmlns:p14="http://schemas.microsoft.com/office/powerpoint/2010/main">
    <mc:Choice Requires="p14">
      <p:transition spd="slow" p14:dur="2000" advTm="36208"/>
    </mc:Choice>
    <mc:Fallback xmlns="">
      <p:transition spd="slow" advTm="36208"/>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7" name="Group 42"/>
          <p:cNvGrpSpPr/>
          <p:nvPr/>
        </p:nvGrpSpPr>
        <p:grpSpPr>
          <a:xfrm>
            <a:off x="1589457" y="2974353"/>
            <a:ext cx="4875732" cy="1192610"/>
            <a:chOff x="1707458" y="1778000"/>
            <a:chExt cx="4254836" cy="1181787"/>
          </a:xfrm>
        </p:grpSpPr>
        <p:cxnSp>
          <p:nvCxnSpPr>
            <p:cNvPr id="108" name="Straight Arrow Connector 10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1" name="Straight Arrow Connector 110"/>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3" name="Straight Arrow Connector 112"/>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7" name="Straight Arrow Connector 156"/>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8" name="Straight Arrow Connector 157"/>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9" name="Straight Arrow Connector 158"/>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0" name="Straight Arrow Connector 159"/>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1" name="Straight Arrow Connector 160"/>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2" name="Straight Arrow Connector 161"/>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67" name="Rectangle 166"/>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68" name="Rectangle 167"/>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171" name="Straight Connector 170"/>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72" name="Straight Connector 171"/>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73" name="Straight Connector 172"/>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74" name="Straight Connector 173"/>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75" name="Rectangle 174"/>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76" name="Group 175"/>
          <p:cNvGrpSpPr/>
          <p:nvPr/>
        </p:nvGrpSpPr>
        <p:grpSpPr>
          <a:xfrm>
            <a:off x="4480684" y="2436544"/>
            <a:ext cx="515971" cy="2169799"/>
            <a:chOff x="8534400" y="1981200"/>
            <a:chExt cx="595991" cy="2163589"/>
          </a:xfrm>
        </p:grpSpPr>
        <p:cxnSp>
          <p:nvCxnSpPr>
            <p:cNvPr id="177" name="Straight Connector 176"/>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8" name="Straight Connector 177"/>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9" name="Straight Connector 178"/>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81" name="Group 42"/>
          <p:cNvGrpSpPr/>
          <p:nvPr/>
        </p:nvGrpSpPr>
        <p:grpSpPr>
          <a:xfrm>
            <a:off x="7741431" y="2997559"/>
            <a:ext cx="3367506" cy="1192610"/>
            <a:chOff x="1707458" y="1778000"/>
            <a:chExt cx="4254836" cy="1181787"/>
          </a:xfrm>
        </p:grpSpPr>
        <p:cxnSp>
          <p:nvCxnSpPr>
            <p:cNvPr id="182" name="Straight Arrow Connector 181"/>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3" name="Straight Arrow Connector 182"/>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4" name="Straight Arrow Connector 183"/>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5" name="Straight Arrow Connector 184"/>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6" name="Straight Arrow Connector 185"/>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7" name="Straight Arrow Connector 186"/>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8" name="Straight Arrow Connector 187"/>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9" name="Straight Arrow Connector 188"/>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0" name="Straight Arrow Connector 189"/>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1" name="Straight Arrow Connector 190"/>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94" name="Rectangle 193"/>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95" name="Rectangle 194"/>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96" name="Group 195"/>
          <p:cNvGrpSpPr/>
          <p:nvPr/>
        </p:nvGrpSpPr>
        <p:grpSpPr>
          <a:xfrm>
            <a:off x="9203812" y="2474644"/>
            <a:ext cx="515971" cy="2169799"/>
            <a:chOff x="8534400" y="1981200"/>
            <a:chExt cx="595991" cy="2163589"/>
          </a:xfrm>
        </p:grpSpPr>
        <p:cxnSp>
          <p:nvCxnSpPr>
            <p:cNvPr id="197" name="Straight Connector 196"/>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98" name="Straight Connector 197"/>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99" name="Straight Connector 198"/>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200" name="Group 199"/>
          <p:cNvGrpSpPr/>
          <p:nvPr/>
        </p:nvGrpSpPr>
        <p:grpSpPr>
          <a:xfrm>
            <a:off x="1742061" y="1945270"/>
            <a:ext cx="4484987" cy="191047"/>
            <a:chOff x="1866900" y="2628900"/>
            <a:chExt cx="4419600" cy="190500"/>
          </a:xfrm>
        </p:grpSpPr>
        <p:cxnSp>
          <p:nvCxnSpPr>
            <p:cNvPr id="201" name="Straight Connector 200"/>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3" name="Straight Connector 202"/>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04" name="TextBox 203"/>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205" name="Group 204"/>
          <p:cNvGrpSpPr/>
          <p:nvPr/>
        </p:nvGrpSpPr>
        <p:grpSpPr>
          <a:xfrm>
            <a:off x="7930541" y="1933566"/>
            <a:ext cx="3016451" cy="191047"/>
            <a:chOff x="1920389" y="2693432"/>
            <a:chExt cx="4419600" cy="190500"/>
          </a:xfrm>
        </p:grpSpPr>
        <p:cxnSp>
          <p:nvCxnSpPr>
            <p:cNvPr id="206" name="Straight Connector 205"/>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7" name="Straight Connector 206"/>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8" name="Straight Connector 207"/>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09" name="TextBox 208"/>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211" name="Group 210"/>
          <p:cNvGrpSpPr/>
          <p:nvPr/>
        </p:nvGrpSpPr>
        <p:grpSpPr>
          <a:xfrm>
            <a:off x="6477000" y="1257395"/>
            <a:ext cx="1333500" cy="3918097"/>
            <a:chOff x="6477000" y="2057400"/>
            <a:chExt cx="1333500" cy="3918097"/>
          </a:xfrm>
        </p:grpSpPr>
        <p:sp>
          <p:nvSpPr>
            <p:cNvPr id="212" name="TextBox 211"/>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213" name="Rectangle 212"/>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214" name="Group 213"/>
            <p:cNvGrpSpPr/>
            <p:nvPr/>
          </p:nvGrpSpPr>
          <p:grpSpPr>
            <a:xfrm>
              <a:off x="6835234" y="3238500"/>
              <a:ext cx="594266" cy="457200"/>
              <a:chOff x="5899150" y="6019800"/>
              <a:chExt cx="594266" cy="457200"/>
            </a:xfrm>
          </p:grpSpPr>
          <p:sp>
            <p:nvSpPr>
              <p:cNvPr id="246" name="Freeform 245"/>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47" name="Straight Connector 246"/>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8" name="Straight Connector 247"/>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9" name="Straight Connector 248"/>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0" name="Straight Connector 249"/>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51" name="Rectangle 250"/>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52" name="Straight Arrow Connector 251"/>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53" name="Straight Arrow Connector 252"/>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215" name="Group 214"/>
            <p:cNvGrpSpPr/>
            <p:nvPr/>
          </p:nvGrpSpPr>
          <p:grpSpPr>
            <a:xfrm>
              <a:off x="6835234" y="3848100"/>
              <a:ext cx="594266" cy="457200"/>
              <a:chOff x="5899150" y="6019800"/>
              <a:chExt cx="594266" cy="457200"/>
            </a:xfrm>
          </p:grpSpPr>
          <p:sp>
            <p:nvSpPr>
              <p:cNvPr id="238" name="Freeform 237"/>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39" name="Straight Connector 238"/>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0" name="Straight Connector 239"/>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1" name="Straight Connector 240"/>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2" name="Straight Connector 241"/>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43" name="Rectangle 242"/>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44" name="Straight Arrow Connector 243"/>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45" name="Straight Arrow Connector 244"/>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216" name="Group 215"/>
            <p:cNvGrpSpPr/>
            <p:nvPr/>
          </p:nvGrpSpPr>
          <p:grpSpPr>
            <a:xfrm>
              <a:off x="6819900" y="4457700"/>
              <a:ext cx="594266" cy="457200"/>
              <a:chOff x="5899150" y="6019800"/>
              <a:chExt cx="594266" cy="457200"/>
            </a:xfrm>
          </p:grpSpPr>
          <p:sp>
            <p:nvSpPr>
              <p:cNvPr id="230" name="Freeform 229"/>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31" name="Straight Connector 230"/>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2" name="Straight Connector 231"/>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3" name="Straight Connector 232"/>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4" name="Straight Connector 233"/>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35" name="Rectangle 234"/>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36" name="Straight Arrow Connector 235"/>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37" name="Straight Arrow Connector 236"/>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217" name="Group 216"/>
            <p:cNvGrpSpPr/>
            <p:nvPr/>
          </p:nvGrpSpPr>
          <p:grpSpPr>
            <a:xfrm>
              <a:off x="6819900" y="5067300"/>
              <a:ext cx="594266" cy="457200"/>
              <a:chOff x="5899150" y="6019800"/>
              <a:chExt cx="594266" cy="457200"/>
            </a:xfrm>
          </p:grpSpPr>
          <p:sp>
            <p:nvSpPr>
              <p:cNvPr id="222" name="Freeform 221"/>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23" name="Straight Connector 222"/>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4" name="Straight Connector 223"/>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5" name="Straight Connector 224"/>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6" name="Straight Connector 225"/>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7" name="Rectangle 226"/>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8" name="Straight Arrow Connector 227"/>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29" name="Straight Arrow Connector 228"/>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218" name="Straight Arrow Connector 217"/>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219" name="Straight Arrow Connector 218"/>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220" name="Straight Arrow Connector 219"/>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221" name="Straight Arrow Connector 220"/>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285" name="TextBox 284"/>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
        <p:nvSpPr>
          <p:cNvPr id="290"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latin typeface="+mj-lt"/>
              </a:rPr>
              <a:t>Token bucket </a:t>
            </a:r>
            <a:r>
              <a:rPr lang="en-US" dirty="0">
                <a:latin typeface="+mj-lt"/>
              </a:rPr>
              <a:t>s</a:t>
            </a:r>
            <a:r>
              <a:rPr lang="en-US" dirty="0" smtClean="0">
                <a:latin typeface="+mj-lt"/>
              </a:rPr>
              <a:t>haping</a:t>
            </a:r>
            <a:endParaRPr lang="en-US" dirty="0">
              <a:latin typeface="+mj-lt"/>
            </a:endParaRPr>
          </a:p>
        </p:txBody>
      </p:sp>
      <p:sp>
        <p:nvSpPr>
          <p:cNvPr id="118" name="Rectangle 117"/>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Rectangle 1"/>
          <p:cNvSpPr/>
          <p:nvPr/>
        </p:nvSpPr>
        <p:spPr>
          <a:xfrm>
            <a:off x="2286000" y="2667000"/>
            <a:ext cx="3619500" cy="2185214"/>
          </a:xfrm>
          <a:prstGeom prst="rect">
            <a:avLst/>
          </a:prstGeom>
        </p:spPr>
        <p:txBody>
          <a:bodyPr wrap="square">
            <a:spAutoFit/>
          </a:bodyPr>
          <a:lstStyle/>
          <a:p>
            <a:pPr marL="342900" indent="-342900" defTabSz="457200">
              <a:buFontTx/>
              <a:buAutoNum type="arabicPeriod"/>
              <a:defRPr/>
            </a:pPr>
            <a:r>
              <a:rPr lang="en-US" sz="1700" kern="0" dirty="0" smtClean="0">
                <a:solidFill>
                  <a:prstClr val="black"/>
                </a:solidFill>
                <a:latin typeface="+mj-lt"/>
                <a:cs typeface="Seravek"/>
              </a:rPr>
              <a:t>tokens = min(</a:t>
            </a:r>
          </a:p>
          <a:p>
            <a:pPr defTabSz="457200">
              <a:defRPr/>
            </a:pPr>
            <a:r>
              <a:rPr lang="en-US" sz="1700" kern="0" dirty="0">
                <a:solidFill>
                  <a:prstClr val="black"/>
                </a:solidFill>
                <a:latin typeface="+mj-lt"/>
                <a:cs typeface="Seravek"/>
              </a:rPr>
              <a:t> </a:t>
            </a:r>
            <a:r>
              <a:rPr lang="en-US" sz="1700" kern="0" dirty="0" smtClean="0">
                <a:solidFill>
                  <a:prstClr val="black"/>
                </a:solidFill>
                <a:latin typeface="+mj-lt"/>
                <a:cs typeface="Seravek"/>
              </a:rPr>
              <a:t>       tokens + rate * (now – last),             	burst)</a:t>
            </a:r>
          </a:p>
          <a:p>
            <a:pPr marL="342900" indent="-342900" defTabSz="457200">
              <a:buFont typeface="+mj-lt"/>
              <a:buAutoNum type="arabicPeriod" startAt="2"/>
              <a:defRPr/>
            </a:pPr>
            <a:r>
              <a:rPr lang="en-US" sz="1700" kern="0" dirty="0" err="1" smtClean="0">
                <a:solidFill>
                  <a:prstClr val="black"/>
                </a:solidFill>
                <a:latin typeface="+mj-lt"/>
                <a:cs typeface="Seravek"/>
              </a:rPr>
              <a:t>p.send</a:t>
            </a:r>
            <a:r>
              <a:rPr lang="en-US" sz="1700" kern="0" dirty="0" smtClean="0">
                <a:solidFill>
                  <a:prstClr val="black"/>
                </a:solidFill>
                <a:latin typeface="+mj-lt"/>
                <a:cs typeface="Seravek"/>
              </a:rPr>
              <a:t> = now +                                 </a:t>
            </a:r>
          </a:p>
          <a:p>
            <a:pPr defTabSz="457200">
              <a:defRPr/>
            </a:pPr>
            <a:r>
              <a:rPr lang="en-US" sz="1700" kern="0" dirty="0" smtClean="0">
                <a:solidFill>
                  <a:prstClr val="black"/>
                </a:solidFill>
                <a:latin typeface="+mj-lt"/>
                <a:cs typeface="Seravek"/>
              </a:rPr>
              <a:t>        max( (</a:t>
            </a:r>
            <a:r>
              <a:rPr lang="en-US" sz="1700" kern="0" dirty="0" err="1" smtClean="0">
                <a:solidFill>
                  <a:prstClr val="black"/>
                </a:solidFill>
                <a:latin typeface="+mj-lt"/>
                <a:cs typeface="Seravek"/>
              </a:rPr>
              <a:t>p.len</a:t>
            </a:r>
            <a:r>
              <a:rPr lang="en-US" sz="1700" kern="0" dirty="0" smtClean="0">
                <a:solidFill>
                  <a:prstClr val="black"/>
                </a:solidFill>
                <a:latin typeface="+mj-lt"/>
                <a:cs typeface="Seravek"/>
              </a:rPr>
              <a:t> – tokens) / rate, 0)</a:t>
            </a:r>
          </a:p>
          <a:p>
            <a:pPr marL="342900" indent="-342900" defTabSz="457200">
              <a:buAutoNum type="arabicPeriod" startAt="3"/>
              <a:defRPr/>
            </a:pPr>
            <a:r>
              <a:rPr lang="en-US" sz="1700" kern="0" dirty="0" smtClean="0">
                <a:solidFill>
                  <a:prstClr val="black"/>
                </a:solidFill>
                <a:latin typeface="+mj-lt"/>
                <a:cs typeface="Seravek"/>
              </a:rPr>
              <a:t>tokens = tokens - </a:t>
            </a:r>
            <a:r>
              <a:rPr lang="en-US" sz="1700" kern="0" dirty="0" err="1" smtClean="0">
                <a:solidFill>
                  <a:prstClr val="black"/>
                </a:solidFill>
                <a:latin typeface="+mj-lt"/>
                <a:cs typeface="Seravek"/>
              </a:rPr>
              <a:t>p.len</a:t>
            </a:r>
            <a:endParaRPr lang="en-US" sz="1700" kern="0" dirty="0">
              <a:solidFill>
                <a:prstClr val="black"/>
              </a:solidFill>
              <a:latin typeface="+mj-lt"/>
              <a:cs typeface="Seravek"/>
            </a:endParaRPr>
          </a:p>
          <a:p>
            <a:pPr marL="342900" indent="-342900" defTabSz="457200">
              <a:buAutoNum type="arabicPeriod" startAt="3"/>
              <a:defRPr/>
            </a:pPr>
            <a:r>
              <a:rPr lang="en-US" sz="1700" kern="0" dirty="0" smtClean="0">
                <a:solidFill>
                  <a:prstClr val="black"/>
                </a:solidFill>
                <a:latin typeface="+mj-lt"/>
                <a:cs typeface="Seravek"/>
              </a:rPr>
              <a:t>last = now</a:t>
            </a:r>
            <a:endParaRPr lang="en-US" sz="1700" kern="0" dirty="0">
              <a:solidFill>
                <a:prstClr val="black"/>
              </a:solidFill>
              <a:latin typeface="+mj-lt"/>
              <a:cs typeface="Seravek"/>
            </a:endParaRPr>
          </a:p>
          <a:p>
            <a:pPr marL="342900" indent="-342900" defTabSz="457200">
              <a:buFontTx/>
              <a:buAutoNum type="arabicPeriod" startAt="3"/>
              <a:defRPr/>
            </a:pPr>
            <a:r>
              <a:rPr lang="en-US" sz="1700" kern="0" dirty="0" err="1" smtClean="0">
                <a:solidFill>
                  <a:prstClr val="black"/>
                </a:solidFill>
                <a:latin typeface="+mj-lt"/>
                <a:cs typeface="Seravek"/>
              </a:rPr>
              <a:t>p.rank</a:t>
            </a:r>
            <a:r>
              <a:rPr lang="en-US" sz="1700" kern="0" dirty="0" smtClean="0">
                <a:solidFill>
                  <a:prstClr val="black"/>
                </a:solidFill>
                <a:latin typeface="+mj-lt"/>
                <a:cs typeface="Seravek"/>
              </a:rPr>
              <a:t> = </a:t>
            </a:r>
            <a:r>
              <a:rPr lang="en-US" sz="1700" kern="0" dirty="0" err="1" smtClean="0">
                <a:solidFill>
                  <a:prstClr val="black"/>
                </a:solidFill>
                <a:latin typeface="+mj-lt"/>
                <a:cs typeface="Seravek"/>
              </a:rPr>
              <a:t>p.send</a:t>
            </a:r>
            <a:endParaRPr lang="en-US" sz="1700" kern="0" dirty="0">
              <a:solidFill>
                <a:prstClr val="black"/>
              </a:solidFill>
              <a:latin typeface="+mj-lt"/>
              <a:cs typeface="Seravek"/>
            </a:endParaRPr>
          </a:p>
        </p:txBody>
      </p:sp>
      <p:sp>
        <p:nvSpPr>
          <p:cNvPr id="119" name="TextBox 118"/>
          <p:cNvSpPr txBox="1"/>
          <p:nvPr/>
        </p:nvSpPr>
        <p:spPr>
          <a:xfrm>
            <a:off x="2324100" y="2324100"/>
            <a:ext cx="3390900" cy="523220"/>
          </a:xfrm>
          <a:prstGeom prst="rect">
            <a:avLst/>
          </a:prstGeom>
          <a:noFill/>
        </p:spPr>
        <p:txBody>
          <a:bodyPr wrap="square" rtlCol="0">
            <a:spAutoFit/>
          </a:bodyPr>
          <a:lstStyle/>
          <a:p>
            <a:pPr algn="ctr"/>
            <a:r>
              <a:rPr lang="en-US" sz="2800" dirty="0" smtClean="0">
                <a:latin typeface="Gadugi" charset="0"/>
                <a:ea typeface="Gadugi" charset="0"/>
                <a:cs typeface="Gadugi" charset="0"/>
              </a:rPr>
              <a:t>Rank Computation </a:t>
            </a:r>
            <a:endParaRPr lang="en-US" sz="2800" dirty="0">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1730383965"/>
      </p:ext>
    </p:extLst>
  </p:cSld>
  <p:clrMapOvr>
    <a:masterClrMapping/>
  </p:clrMapOvr>
  <mc:AlternateContent xmlns:mc="http://schemas.openxmlformats.org/markup-compatibility/2006" xmlns:p14="http://schemas.microsoft.com/office/powerpoint/2010/main">
    <mc:Choice Requires="p14">
      <p:transition spd="slow" p14:dur="2000" advTm="31262"/>
    </mc:Choice>
    <mc:Fallback xmlns="">
      <p:transition spd="slow" advTm="31262"/>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Beyond a single PIFO</a:t>
            </a:r>
            <a:endParaRPr lang="en-US" dirty="0">
              <a:latin typeface="+mj-lt"/>
            </a:endParaRPr>
          </a:p>
        </p:txBody>
      </p:sp>
      <p:sp>
        <p:nvSpPr>
          <p:cNvPr id="44" name="Rounded Rectangle 43"/>
          <p:cNvSpPr/>
          <p:nvPr/>
        </p:nvSpPr>
        <p:spPr>
          <a:xfrm>
            <a:off x="663388" y="5537947"/>
            <a:ext cx="10842812"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Gadugi" charset="0"/>
                <a:ea typeface="Gadugi" charset="0"/>
                <a:cs typeface="Gadugi" charset="0"/>
              </a:rPr>
              <a:t>Hierarchical scheduling algorithms need hierarchy of PIFOs</a:t>
            </a:r>
            <a:endParaRPr lang="en-US" sz="3200" dirty="0">
              <a:latin typeface="Gadugi" charset="0"/>
              <a:ea typeface="Gadugi" charset="0"/>
              <a:cs typeface="Gadugi" charset="0"/>
            </a:endParaRPr>
          </a:p>
        </p:txBody>
      </p:sp>
      <p:grpSp>
        <p:nvGrpSpPr>
          <p:cNvPr id="45" name="Group 44"/>
          <p:cNvGrpSpPr/>
          <p:nvPr/>
        </p:nvGrpSpPr>
        <p:grpSpPr>
          <a:xfrm>
            <a:off x="573461" y="2438401"/>
            <a:ext cx="4051684" cy="2438398"/>
            <a:chOff x="840540" y="2324100"/>
            <a:chExt cx="4051684" cy="2438398"/>
          </a:xfrm>
        </p:grpSpPr>
        <p:grpSp>
          <p:nvGrpSpPr>
            <p:cNvPr id="46" name="Group 45"/>
            <p:cNvGrpSpPr/>
            <p:nvPr/>
          </p:nvGrpSpPr>
          <p:grpSpPr>
            <a:xfrm>
              <a:off x="840540" y="2743197"/>
              <a:ext cx="4051684" cy="2019301"/>
              <a:chOff x="2396385" y="2948058"/>
              <a:chExt cx="2760542" cy="1375815"/>
            </a:xfrm>
          </p:grpSpPr>
          <p:cxnSp>
            <p:nvCxnSpPr>
              <p:cNvPr id="81" name="Straight Connector 80"/>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a:endCxn id="84"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2396385" y="3207645"/>
                <a:ext cx="794231" cy="251638"/>
              </a:xfrm>
              <a:prstGeom prst="rect">
                <a:avLst/>
              </a:prstGeom>
              <a:noFill/>
            </p:spPr>
            <p:txBody>
              <a:bodyPr wrap="none" rtlCol="0">
                <a:spAutoFit/>
              </a:bodyPr>
              <a:lstStyle/>
              <a:p>
                <a:pPr algn="ctr"/>
                <a:r>
                  <a:rPr lang="en-US" b="1" dirty="0" smtClean="0">
                    <a:solidFill>
                      <a:srgbClr val="FF6666"/>
                    </a:solidFill>
                    <a:latin typeface="+mj-lt"/>
                    <a:cs typeface="Seravek"/>
                  </a:rPr>
                  <a:t>Red (0.5)</a:t>
                </a:r>
                <a:endParaRPr lang="en-US" b="1" dirty="0">
                  <a:solidFill>
                    <a:srgbClr val="FF6666"/>
                  </a:solidFill>
                  <a:latin typeface="+mj-lt"/>
                  <a:cs typeface="Seravek"/>
                </a:endParaRPr>
              </a:p>
            </p:txBody>
          </p:sp>
          <p:sp>
            <p:nvSpPr>
              <p:cNvPr id="88" name="TextBox 87"/>
              <p:cNvSpPr txBox="1"/>
              <p:nvPr/>
            </p:nvSpPr>
            <p:spPr>
              <a:xfrm>
                <a:off x="4322285" y="3241556"/>
                <a:ext cx="834642" cy="251638"/>
              </a:xfrm>
              <a:prstGeom prst="rect">
                <a:avLst/>
              </a:prstGeom>
              <a:noFill/>
            </p:spPr>
            <p:txBody>
              <a:bodyPr wrap="none" rtlCol="0">
                <a:spAutoFit/>
              </a:bodyPr>
              <a:lstStyle/>
              <a:p>
                <a:pPr algn="ctr"/>
                <a:r>
                  <a:rPr lang="en-US" b="1" dirty="0" smtClean="0">
                    <a:solidFill>
                      <a:srgbClr val="3366FF"/>
                    </a:solidFill>
                    <a:latin typeface="+mj-lt"/>
                    <a:cs typeface="Seravek"/>
                  </a:rPr>
                  <a:t>Blue (0.5)</a:t>
                </a:r>
                <a:endParaRPr lang="en-US" b="1" dirty="0">
                  <a:solidFill>
                    <a:srgbClr val="3366FF"/>
                  </a:solidFill>
                  <a:latin typeface="+mj-lt"/>
                  <a:cs typeface="Seravek"/>
                </a:endParaRPr>
              </a:p>
            </p:txBody>
          </p:sp>
          <p:sp>
            <p:nvSpPr>
              <p:cNvPr id="89" name="TextBox 88"/>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a:t>
                </a:r>
                <a:r>
                  <a:rPr lang="en-US" b="1" dirty="0" smtClean="0">
                    <a:solidFill>
                      <a:srgbClr val="FF6666"/>
                    </a:solidFill>
                    <a:latin typeface="+mj-lt"/>
                    <a:cs typeface="Seravek"/>
                  </a:rPr>
                  <a:t>0.99)</a:t>
                </a:r>
                <a:endParaRPr lang="en-US" b="1" dirty="0">
                  <a:solidFill>
                    <a:srgbClr val="FF6666"/>
                  </a:solidFill>
                  <a:latin typeface="+mj-lt"/>
                  <a:cs typeface="Seravek"/>
                </a:endParaRPr>
              </a:p>
            </p:txBody>
          </p:sp>
          <p:sp>
            <p:nvSpPr>
              <p:cNvPr id="90" name="TextBox 89"/>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a:t>
                </a:r>
                <a:r>
                  <a:rPr lang="en-US" b="1" dirty="0" smtClean="0">
                    <a:solidFill>
                      <a:srgbClr val="FF6666"/>
                    </a:solidFill>
                    <a:latin typeface="+mj-lt"/>
                    <a:cs typeface="Seravek"/>
                  </a:rPr>
                  <a:t>0.01)</a:t>
                </a:r>
                <a:endParaRPr lang="en-US" b="1" dirty="0">
                  <a:solidFill>
                    <a:srgbClr val="FF6666"/>
                  </a:solidFill>
                  <a:latin typeface="+mj-lt"/>
                  <a:cs typeface="Seravek"/>
                </a:endParaRPr>
              </a:p>
            </p:txBody>
          </p:sp>
          <p:sp>
            <p:nvSpPr>
              <p:cNvPr id="91" name="TextBox 90"/>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sp>
            <p:nvSpPr>
              <p:cNvPr id="92" name="TextBox 91"/>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grpSp>
        <p:sp>
          <p:nvSpPr>
            <p:cNvPr id="47" name="TextBox 46"/>
            <p:cNvSpPr txBox="1"/>
            <p:nvPr/>
          </p:nvSpPr>
          <p:spPr>
            <a:xfrm>
              <a:off x="2476499" y="2324100"/>
              <a:ext cx="647934" cy="369332"/>
            </a:xfrm>
            <a:prstGeom prst="rect">
              <a:avLst/>
            </a:prstGeom>
            <a:noFill/>
          </p:spPr>
          <p:txBody>
            <a:bodyPr wrap="none" rtlCol="0">
              <a:spAutoFit/>
            </a:bodyPr>
            <a:lstStyle/>
            <a:p>
              <a:r>
                <a:rPr lang="en-US" b="1" dirty="0" smtClean="0">
                  <a:latin typeface="+mj-lt"/>
                  <a:cs typeface="Seravek"/>
                </a:rPr>
                <a:t>root</a:t>
              </a:r>
              <a:endParaRPr lang="en-US" b="1" dirty="0">
                <a:latin typeface="+mj-lt"/>
                <a:cs typeface="Seravek"/>
              </a:endParaRPr>
            </a:p>
          </p:txBody>
        </p:sp>
        <p:sp>
          <p:nvSpPr>
            <p:cNvPr id="74" name="Oval 73"/>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5" name="Rectangle 74"/>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6" name="Rectangle 75"/>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7" name="Rectangle 76"/>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8" name="Oval 77"/>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9" name="Oval 78"/>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80" name="Oval 79"/>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93" name="TextBox 92"/>
          <p:cNvSpPr txBox="1"/>
          <p:nvPr/>
        </p:nvSpPr>
        <p:spPr>
          <a:xfrm>
            <a:off x="764241" y="1615905"/>
            <a:ext cx="4457700" cy="830997"/>
          </a:xfrm>
          <a:prstGeom prst="rect">
            <a:avLst/>
          </a:prstGeom>
          <a:noFill/>
        </p:spPr>
        <p:txBody>
          <a:bodyPr wrap="square" rtlCol="0">
            <a:spAutoFit/>
          </a:bodyPr>
          <a:lstStyle/>
          <a:p>
            <a:r>
              <a:rPr lang="en-US" sz="2400" dirty="0" smtClean="0">
                <a:latin typeface="+mj-lt"/>
                <a:cs typeface="Seravek"/>
              </a:rPr>
              <a:t>Hierarchical</a:t>
            </a:r>
          </a:p>
          <a:p>
            <a:r>
              <a:rPr lang="en-US" sz="2400" dirty="0" smtClean="0">
                <a:latin typeface="+mj-lt"/>
                <a:cs typeface="Seravek"/>
              </a:rPr>
              <a:t>Packet Fair Queuing (HPFQ)</a:t>
            </a:r>
            <a:endParaRPr lang="en-US" sz="2400" dirty="0">
              <a:latin typeface="+mj-lt"/>
              <a:cs typeface="Seravek"/>
            </a:endParaRPr>
          </a:p>
        </p:txBody>
      </p:sp>
    </p:spTree>
    <p:custDataLst>
      <p:tags r:id="rId1"/>
    </p:custDataLst>
    <p:extLst>
      <p:ext uri="{BB962C8B-B14F-4D97-AF65-F5344CB8AC3E}">
        <p14:creationId xmlns:p14="http://schemas.microsoft.com/office/powerpoint/2010/main" val="1577333354"/>
      </p:ext>
    </p:extLst>
  </p:cSld>
  <p:clrMapOvr>
    <a:masterClrMapping/>
  </p:clrMapOvr>
  <mc:AlternateContent xmlns:mc="http://schemas.openxmlformats.org/markup-compatibility/2006" xmlns:p14="http://schemas.microsoft.com/office/powerpoint/2010/main">
    <mc:Choice Requires="p14">
      <p:transition spd="slow" p14:dur="2000" advTm="90214"/>
    </mc:Choice>
    <mc:Fallback xmlns="">
      <p:transition spd="slow" advTm="9021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93"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9" name="Group 98"/>
          <p:cNvGrpSpPr/>
          <p:nvPr/>
        </p:nvGrpSpPr>
        <p:grpSpPr>
          <a:xfrm>
            <a:off x="6091374" y="4496061"/>
            <a:ext cx="1387453" cy="638393"/>
            <a:chOff x="5553491" y="4496061"/>
            <a:chExt cx="1387453" cy="638393"/>
          </a:xfrm>
        </p:grpSpPr>
        <p:sp>
          <p:nvSpPr>
            <p:cNvPr id="100" name="Rectangle 99"/>
            <p:cNvSpPr/>
            <p:nvPr/>
          </p:nvSpPr>
          <p:spPr>
            <a:xfrm>
              <a:off x="6626685"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smtClean="0">
                  <a:latin typeface="+mj-lt"/>
                  <a:cs typeface="Seravek"/>
                </a:rPr>
                <a:t>1</a:t>
              </a:r>
              <a:endParaRPr lang="en-US" kern="0" baseline="-25000" dirty="0">
                <a:latin typeface="+mj-lt"/>
                <a:cs typeface="Seravek"/>
              </a:endParaRPr>
            </a:p>
          </p:txBody>
        </p:sp>
        <p:sp>
          <p:nvSpPr>
            <p:cNvPr id="101" name="Rectangle 100"/>
            <p:cNvSpPr/>
            <p:nvPr/>
          </p:nvSpPr>
          <p:spPr>
            <a:xfrm>
              <a:off x="5553491"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a:latin typeface="+mj-lt"/>
                  <a:cs typeface="Seravek"/>
                </a:rPr>
                <a:t>3</a:t>
              </a:r>
            </a:p>
          </p:txBody>
        </p:sp>
        <p:sp>
          <p:nvSpPr>
            <p:cNvPr id="103" name="Rectangle 102"/>
            <p:cNvSpPr/>
            <p:nvPr/>
          </p:nvSpPr>
          <p:spPr>
            <a:xfrm>
              <a:off x="6090088"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a:latin typeface="+mj-lt"/>
                  <a:cs typeface="Seravek"/>
                </a:rPr>
                <a:t>2</a:t>
              </a:r>
            </a:p>
          </p:txBody>
        </p:sp>
      </p:grpSp>
      <p:sp>
        <p:nvSpPr>
          <p:cNvPr id="124" name="Rectangle 123"/>
          <p:cNvSpPr/>
          <p:nvPr/>
        </p:nvSpPr>
        <p:spPr>
          <a:xfrm>
            <a:off x="7163282"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a</a:t>
            </a:r>
            <a:r>
              <a:rPr lang="en-US" kern="0" baseline="-25000" dirty="0" smtClean="0">
                <a:latin typeface="+mj-lt"/>
                <a:cs typeface="Seravek"/>
              </a:rPr>
              <a:t>1</a:t>
            </a:r>
            <a:endParaRPr lang="en-US" kern="0" baseline="-25000" dirty="0">
              <a:latin typeface="+mj-lt"/>
              <a:cs typeface="Seravek"/>
            </a:endParaRPr>
          </a:p>
        </p:txBody>
      </p:sp>
      <p:sp>
        <p:nvSpPr>
          <p:cNvPr id="2" name="Title 1"/>
          <p:cNvSpPr>
            <a:spLocks noGrp="1"/>
          </p:cNvSpPr>
          <p:nvPr>
            <p:ph type="title"/>
          </p:nvPr>
        </p:nvSpPr>
        <p:spPr/>
        <p:txBody>
          <a:bodyPr/>
          <a:lstStyle/>
          <a:p>
            <a:r>
              <a:rPr lang="en-US" dirty="0" smtClean="0">
                <a:latin typeface="+mj-lt"/>
              </a:rPr>
              <a:t>Tree of PIFOs</a:t>
            </a:r>
            <a:endParaRPr lang="en-US" dirty="0">
              <a:latin typeface="+mj-lt"/>
            </a:endParaRPr>
          </a:p>
        </p:txBody>
      </p:sp>
      <p:grpSp>
        <p:nvGrpSpPr>
          <p:cNvPr id="30" name="Group 29"/>
          <p:cNvGrpSpPr/>
          <p:nvPr/>
        </p:nvGrpSpPr>
        <p:grpSpPr>
          <a:xfrm>
            <a:off x="573461" y="2438401"/>
            <a:ext cx="4051684" cy="2438398"/>
            <a:chOff x="840540" y="2324100"/>
            <a:chExt cx="4051684" cy="2438398"/>
          </a:xfrm>
        </p:grpSpPr>
        <p:grpSp>
          <p:nvGrpSpPr>
            <p:cNvPr id="4" name="Group 3"/>
            <p:cNvGrpSpPr/>
            <p:nvPr/>
          </p:nvGrpSpPr>
          <p:grpSpPr>
            <a:xfrm>
              <a:off x="840540" y="2743197"/>
              <a:ext cx="4051684" cy="2019301"/>
              <a:chOff x="2396385" y="2948058"/>
              <a:chExt cx="2760542" cy="1375815"/>
            </a:xfrm>
          </p:grpSpPr>
          <p:cxnSp>
            <p:nvCxnSpPr>
              <p:cNvPr id="5" name="Straight Connector 4"/>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a:endCxn id="15"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396385" y="3207645"/>
                <a:ext cx="794231" cy="251638"/>
              </a:xfrm>
              <a:prstGeom prst="rect">
                <a:avLst/>
              </a:prstGeom>
              <a:noFill/>
            </p:spPr>
            <p:txBody>
              <a:bodyPr wrap="none" rtlCol="0">
                <a:spAutoFit/>
              </a:bodyPr>
              <a:lstStyle/>
              <a:p>
                <a:pPr algn="ctr"/>
                <a:r>
                  <a:rPr lang="en-US" b="1" dirty="0" smtClean="0">
                    <a:solidFill>
                      <a:srgbClr val="FF6666"/>
                    </a:solidFill>
                    <a:latin typeface="+mj-lt"/>
                    <a:cs typeface="Seravek"/>
                  </a:rPr>
                  <a:t>Red (0.5)</a:t>
                </a:r>
                <a:endParaRPr lang="en-US" b="1" dirty="0">
                  <a:solidFill>
                    <a:srgbClr val="FF6666"/>
                  </a:solidFill>
                  <a:latin typeface="+mj-lt"/>
                  <a:cs typeface="Seravek"/>
                </a:endParaRPr>
              </a:p>
            </p:txBody>
          </p:sp>
          <p:sp>
            <p:nvSpPr>
              <p:cNvPr id="12" name="TextBox 11"/>
              <p:cNvSpPr txBox="1"/>
              <p:nvPr/>
            </p:nvSpPr>
            <p:spPr>
              <a:xfrm>
                <a:off x="4322285" y="3241556"/>
                <a:ext cx="834642" cy="251638"/>
              </a:xfrm>
              <a:prstGeom prst="rect">
                <a:avLst/>
              </a:prstGeom>
              <a:noFill/>
            </p:spPr>
            <p:txBody>
              <a:bodyPr wrap="none" rtlCol="0">
                <a:spAutoFit/>
              </a:bodyPr>
              <a:lstStyle/>
              <a:p>
                <a:pPr algn="ctr"/>
                <a:r>
                  <a:rPr lang="en-US" b="1" dirty="0" smtClean="0">
                    <a:solidFill>
                      <a:srgbClr val="3366FF"/>
                    </a:solidFill>
                    <a:latin typeface="+mj-lt"/>
                    <a:cs typeface="Seravek"/>
                  </a:rPr>
                  <a:t>Blue (0.5)</a:t>
                </a:r>
                <a:endParaRPr lang="en-US" b="1" dirty="0">
                  <a:solidFill>
                    <a:srgbClr val="3366FF"/>
                  </a:solidFill>
                  <a:latin typeface="+mj-lt"/>
                  <a:cs typeface="Seravek"/>
                </a:endParaRPr>
              </a:p>
            </p:txBody>
          </p:sp>
          <p:sp>
            <p:nvSpPr>
              <p:cNvPr id="13" name="TextBox 12"/>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a:t>
                </a:r>
                <a:r>
                  <a:rPr lang="en-US" b="1" dirty="0" smtClean="0">
                    <a:solidFill>
                      <a:srgbClr val="FF6666"/>
                    </a:solidFill>
                    <a:latin typeface="+mj-lt"/>
                    <a:cs typeface="Seravek"/>
                  </a:rPr>
                  <a:t>0.99)</a:t>
                </a:r>
                <a:endParaRPr lang="en-US" b="1" dirty="0">
                  <a:solidFill>
                    <a:srgbClr val="FF6666"/>
                  </a:solidFill>
                  <a:latin typeface="+mj-lt"/>
                  <a:cs typeface="Seravek"/>
                </a:endParaRPr>
              </a:p>
            </p:txBody>
          </p:sp>
          <p:sp>
            <p:nvSpPr>
              <p:cNvPr id="14" name="TextBox 13"/>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a:t>
                </a:r>
                <a:r>
                  <a:rPr lang="en-US" b="1" dirty="0" smtClean="0">
                    <a:solidFill>
                      <a:srgbClr val="FF6666"/>
                    </a:solidFill>
                    <a:latin typeface="+mj-lt"/>
                    <a:cs typeface="Seravek"/>
                  </a:rPr>
                  <a:t>0.01)</a:t>
                </a:r>
                <a:endParaRPr lang="en-US" b="1" dirty="0">
                  <a:solidFill>
                    <a:srgbClr val="FF6666"/>
                  </a:solidFill>
                  <a:latin typeface="+mj-lt"/>
                  <a:cs typeface="Seravek"/>
                </a:endParaRPr>
              </a:p>
            </p:txBody>
          </p:sp>
          <p:sp>
            <p:nvSpPr>
              <p:cNvPr id="15" name="TextBox 14"/>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sp>
            <p:nvSpPr>
              <p:cNvPr id="16" name="TextBox 15"/>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grpSp>
        <p:sp>
          <p:nvSpPr>
            <p:cNvPr id="17" name="TextBox 16"/>
            <p:cNvSpPr txBox="1"/>
            <p:nvPr/>
          </p:nvSpPr>
          <p:spPr>
            <a:xfrm>
              <a:off x="2476499" y="2324100"/>
              <a:ext cx="647934" cy="369332"/>
            </a:xfrm>
            <a:prstGeom prst="rect">
              <a:avLst/>
            </a:prstGeom>
            <a:noFill/>
          </p:spPr>
          <p:txBody>
            <a:bodyPr wrap="none" rtlCol="0">
              <a:spAutoFit/>
            </a:bodyPr>
            <a:lstStyle/>
            <a:p>
              <a:r>
                <a:rPr lang="en-US" b="1" dirty="0" smtClean="0">
                  <a:latin typeface="+mj-lt"/>
                  <a:cs typeface="Seravek"/>
                </a:rPr>
                <a:t>root</a:t>
              </a:r>
              <a:endParaRPr lang="en-US" b="1" dirty="0">
                <a:latin typeface="+mj-lt"/>
                <a:cs typeface="Seravek"/>
              </a:endParaRPr>
            </a:p>
          </p:txBody>
        </p:sp>
        <p:sp>
          <p:nvSpPr>
            <p:cNvPr id="19" name="Oval 18"/>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3" name="Rectangle 22"/>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4" name="Rectangle 23"/>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5" name="Rectangle 24"/>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6" name="Oval 25"/>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7" name="Oval 26"/>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8" name="Oval 27"/>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29" name="TextBox 28"/>
          <p:cNvSpPr txBox="1"/>
          <p:nvPr/>
        </p:nvSpPr>
        <p:spPr>
          <a:xfrm>
            <a:off x="764241" y="1615905"/>
            <a:ext cx="4457700" cy="830997"/>
          </a:xfrm>
          <a:prstGeom prst="rect">
            <a:avLst/>
          </a:prstGeom>
          <a:noFill/>
        </p:spPr>
        <p:txBody>
          <a:bodyPr wrap="square" rtlCol="0">
            <a:spAutoFit/>
          </a:bodyPr>
          <a:lstStyle/>
          <a:p>
            <a:r>
              <a:rPr lang="en-US" sz="2400" dirty="0" smtClean="0">
                <a:latin typeface="+mj-lt"/>
                <a:cs typeface="Seravek"/>
              </a:rPr>
              <a:t>Hierarchical</a:t>
            </a:r>
          </a:p>
          <a:p>
            <a:r>
              <a:rPr lang="en-US" sz="2400" dirty="0" smtClean="0">
                <a:latin typeface="+mj-lt"/>
                <a:cs typeface="Seravek"/>
              </a:rPr>
              <a:t>Packet Fair Queuing (HPFQ)</a:t>
            </a:r>
            <a:endParaRPr lang="en-US" sz="2400" dirty="0">
              <a:latin typeface="+mj-lt"/>
              <a:cs typeface="Seravek"/>
            </a:endParaRPr>
          </a:p>
        </p:txBody>
      </p:sp>
      <p:sp>
        <p:nvSpPr>
          <p:cNvPr id="120" name="TextBox 119"/>
          <p:cNvSpPr txBox="1"/>
          <p:nvPr/>
        </p:nvSpPr>
        <p:spPr>
          <a:xfrm>
            <a:off x="5101288" y="5384592"/>
            <a:ext cx="2609604" cy="769441"/>
          </a:xfrm>
          <a:prstGeom prst="rect">
            <a:avLst/>
          </a:prstGeom>
          <a:noFill/>
        </p:spPr>
        <p:txBody>
          <a:bodyPr wrap="square" rtlCol="0">
            <a:spAutoFit/>
          </a:bodyPr>
          <a:lstStyle/>
          <a:p>
            <a:pPr algn="ctr"/>
            <a:r>
              <a:rPr lang="en-US" sz="2200" b="1" dirty="0" smtClean="0">
                <a:solidFill>
                  <a:srgbClr val="FF6666"/>
                </a:solidFill>
                <a:latin typeface="+mj-lt"/>
                <a:cs typeface="Seravek"/>
              </a:rPr>
              <a:t>PIFO-Red</a:t>
            </a:r>
          </a:p>
          <a:p>
            <a:pPr algn="ctr"/>
            <a:r>
              <a:rPr lang="en-US" sz="2200" b="1" dirty="0" smtClean="0">
                <a:solidFill>
                  <a:srgbClr val="FF6666"/>
                </a:solidFill>
                <a:latin typeface="+mj-lt"/>
                <a:cs typeface="Seravek"/>
              </a:rPr>
              <a:t>(WFQ on a &amp; b)</a:t>
            </a:r>
          </a:p>
        </p:txBody>
      </p:sp>
      <p:grpSp>
        <p:nvGrpSpPr>
          <p:cNvPr id="66" name="Group 65"/>
          <p:cNvGrpSpPr/>
          <p:nvPr/>
        </p:nvGrpSpPr>
        <p:grpSpPr>
          <a:xfrm>
            <a:off x="6988866" y="2518348"/>
            <a:ext cx="2856211" cy="959369"/>
            <a:chOff x="1048252" y="903111"/>
            <a:chExt cx="1378859" cy="313268"/>
          </a:xfrm>
        </p:grpSpPr>
        <p:cxnSp>
          <p:nvCxnSpPr>
            <p:cNvPr id="67" name="Straight Connector 66"/>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68" name="Straight Connector 67"/>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69" name="Straight Connector 68"/>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80" name="TextBox 79"/>
          <p:cNvSpPr txBox="1"/>
          <p:nvPr/>
        </p:nvSpPr>
        <p:spPr>
          <a:xfrm>
            <a:off x="6913157" y="1745159"/>
            <a:ext cx="3066804" cy="769441"/>
          </a:xfrm>
          <a:prstGeom prst="rect">
            <a:avLst/>
          </a:prstGeom>
          <a:noFill/>
        </p:spPr>
        <p:txBody>
          <a:bodyPr wrap="square" rtlCol="0">
            <a:spAutoFit/>
          </a:bodyPr>
          <a:lstStyle/>
          <a:p>
            <a:pPr algn="ctr"/>
            <a:r>
              <a:rPr lang="en-US" sz="2200" dirty="0" smtClean="0">
                <a:latin typeface="+mj-lt"/>
                <a:cs typeface="Seravek"/>
              </a:rPr>
              <a:t>PIFO-root </a:t>
            </a:r>
          </a:p>
          <a:p>
            <a:pPr algn="ctr"/>
            <a:r>
              <a:rPr lang="en-US" sz="2200" dirty="0" smtClean="0">
                <a:latin typeface="+mj-lt"/>
                <a:cs typeface="Seravek"/>
              </a:rPr>
              <a:t>(WFQ on Red &amp; Blue)</a:t>
            </a:r>
          </a:p>
        </p:txBody>
      </p:sp>
      <p:sp>
        <p:nvSpPr>
          <p:cNvPr id="84" name="Rectangle 83"/>
          <p:cNvSpPr/>
          <p:nvPr/>
        </p:nvSpPr>
        <p:spPr>
          <a:xfrm>
            <a:off x="10706490"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x</a:t>
            </a:r>
            <a:r>
              <a:rPr lang="en-US" kern="0" baseline="-25000" dirty="0" smtClean="0">
                <a:latin typeface="+mj-lt"/>
                <a:cs typeface="Seravek"/>
              </a:rPr>
              <a:t>1</a:t>
            </a:r>
            <a:endParaRPr lang="en-US" kern="0" baseline="-25000" dirty="0">
              <a:latin typeface="+mj-lt"/>
              <a:cs typeface="Seravek"/>
            </a:endParaRPr>
          </a:p>
        </p:txBody>
      </p:sp>
      <p:grpSp>
        <p:nvGrpSpPr>
          <p:cNvPr id="98" name="Group 97"/>
          <p:cNvGrpSpPr/>
          <p:nvPr/>
        </p:nvGrpSpPr>
        <p:grpSpPr>
          <a:xfrm>
            <a:off x="9051670" y="4482581"/>
            <a:ext cx="1417473" cy="638393"/>
            <a:chOff x="9549209" y="4482581"/>
            <a:chExt cx="1417473" cy="638393"/>
          </a:xfrm>
        </p:grpSpPr>
        <p:sp>
          <p:nvSpPr>
            <p:cNvPr id="85" name="Rectangle 84"/>
            <p:cNvSpPr/>
            <p:nvPr/>
          </p:nvSpPr>
          <p:spPr>
            <a:xfrm>
              <a:off x="10100816"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x</a:t>
              </a:r>
              <a:r>
                <a:rPr lang="en-US" kern="0" baseline="-25000" dirty="0" smtClean="0">
                  <a:latin typeface="+mj-lt"/>
                  <a:cs typeface="Seravek"/>
                </a:rPr>
                <a:t>2</a:t>
              </a:r>
              <a:endParaRPr lang="en-US" kern="0" baseline="-25000" dirty="0">
                <a:latin typeface="+mj-lt"/>
                <a:cs typeface="Seravek"/>
              </a:endParaRPr>
            </a:p>
          </p:txBody>
        </p:sp>
        <p:sp>
          <p:nvSpPr>
            <p:cNvPr id="89" name="Rectangle 88"/>
            <p:cNvSpPr/>
            <p:nvPr/>
          </p:nvSpPr>
          <p:spPr>
            <a:xfrm>
              <a:off x="10652423"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y</a:t>
              </a:r>
              <a:r>
                <a:rPr lang="en-US" kern="0" baseline="-25000" dirty="0" smtClean="0">
                  <a:latin typeface="+mj-lt"/>
                  <a:cs typeface="Seravek"/>
                </a:rPr>
                <a:t>1</a:t>
              </a:r>
              <a:endParaRPr lang="en-US" kern="0" baseline="-25000" dirty="0">
                <a:latin typeface="+mj-lt"/>
                <a:cs typeface="Seravek"/>
              </a:endParaRPr>
            </a:p>
          </p:txBody>
        </p:sp>
        <p:sp>
          <p:nvSpPr>
            <p:cNvPr id="90" name="Rectangle 89"/>
            <p:cNvSpPr/>
            <p:nvPr/>
          </p:nvSpPr>
          <p:spPr>
            <a:xfrm>
              <a:off x="9549209"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y</a:t>
              </a:r>
              <a:r>
                <a:rPr lang="en-US" kern="0" baseline="-25000" dirty="0" smtClean="0">
                  <a:latin typeface="+mj-lt"/>
                  <a:cs typeface="Seravek"/>
                </a:rPr>
                <a:t>2</a:t>
              </a:r>
              <a:endParaRPr lang="en-US" kern="0" baseline="-25000" dirty="0">
                <a:latin typeface="+mj-lt"/>
                <a:cs typeface="Seravek"/>
              </a:endParaRPr>
            </a:p>
          </p:txBody>
        </p:sp>
      </p:grpSp>
      <p:cxnSp>
        <p:nvCxnSpPr>
          <p:cNvPr id="110" name="Straight Connector 109"/>
          <p:cNvCxnSpPr/>
          <p:nvPr/>
        </p:nvCxnSpPr>
        <p:spPr>
          <a:xfrm>
            <a:off x="8344552" y="3497477"/>
            <a:ext cx="1860886" cy="89464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flipH="1">
            <a:off x="6712730" y="3507698"/>
            <a:ext cx="1618939" cy="809469"/>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121" name="TextBox 120"/>
          <p:cNvSpPr txBox="1"/>
          <p:nvPr/>
        </p:nvSpPr>
        <p:spPr>
          <a:xfrm>
            <a:off x="8970065" y="5369602"/>
            <a:ext cx="2609604" cy="769441"/>
          </a:xfrm>
          <a:prstGeom prst="rect">
            <a:avLst/>
          </a:prstGeom>
          <a:noFill/>
        </p:spPr>
        <p:txBody>
          <a:bodyPr wrap="square" rtlCol="0">
            <a:spAutoFit/>
          </a:bodyPr>
          <a:lstStyle/>
          <a:p>
            <a:pPr algn="ctr"/>
            <a:r>
              <a:rPr lang="en-US" sz="2200" b="1" dirty="0" smtClean="0">
                <a:solidFill>
                  <a:srgbClr val="3366FF"/>
                </a:solidFill>
                <a:latin typeface="+mj-lt"/>
                <a:cs typeface="Seravek"/>
              </a:rPr>
              <a:t>PIFO-Blue</a:t>
            </a:r>
          </a:p>
          <a:p>
            <a:pPr algn="ctr"/>
            <a:r>
              <a:rPr lang="en-US" sz="2200" b="1" dirty="0" smtClean="0">
                <a:solidFill>
                  <a:srgbClr val="3366FF"/>
                </a:solidFill>
                <a:latin typeface="+mj-lt"/>
                <a:cs typeface="Seravek"/>
              </a:rPr>
              <a:t>(WFQ on x &amp; y)</a:t>
            </a:r>
          </a:p>
        </p:txBody>
      </p:sp>
      <p:sp>
        <p:nvSpPr>
          <p:cNvPr id="122" name="Rectangle 121"/>
          <p:cNvSpPr/>
          <p:nvPr/>
        </p:nvSpPr>
        <p:spPr>
          <a:xfrm>
            <a:off x="4803982" y="1846289"/>
            <a:ext cx="349771"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131" name="Rectangle 130"/>
          <p:cNvSpPr/>
          <p:nvPr/>
        </p:nvSpPr>
        <p:spPr>
          <a:xfrm>
            <a:off x="4803982" y="1846289"/>
            <a:ext cx="349771"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70" name="Rectangle 69"/>
          <p:cNvSpPr/>
          <p:nvPr/>
        </p:nvSpPr>
        <p:spPr>
          <a:xfrm>
            <a:off x="9420458"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endParaRPr lang="en-US" kern="0" dirty="0">
              <a:latin typeface="+mj-lt"/>
              <a:cs typeface="Seravek"/>
            </a:endParaRPr>
          </a:p>
        </p:txBody>
      </p:sp>
      <p:sp>
        <p:nvSpPr>
          <p:cNvPr id="74" name="Rectangle 73"/>
          <p:cNvSpPr/>
          <p:nvPr/>
        </p:nvSpPr>
        <p:spPr>
          <a:xfrm>
            <a:off x="8940919"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R</a:t>
            </a:r>
            <a:endParaRPr lang="en-US" kern="0" baseline="-25000" dirty="0">
              <a:latin typeface="+mj-lt"/>
              <a:cs typeface="Seravek"/>
            </a:endParaRPr>
          </a:p>
        </p:txBody>
      </p:sp>
      <p:grpSp>
        <p:nvGrpSpPr>
          <p:cNvPr id="97" name="Group 96"/>
          <p:cNvGrpSpPr/>
          <p:nvPr/>
        </p:nvGrpSpPr>
        <p:grpSpPr>
          <a:xfrm>
            <a:off x="6543229" y="2676307"/>
            <a:ext cx="2232411" cy="638393"/>
            <a:chOff x="7040768" y="2676307"/>
            <a:chExt cx="2232411" cy="638393"/>
          </a:xfrm>
        </p:grpSpPr>
        <p:sp>
          <p:nvSpPr>
            <p:cNvPr id="71" name="Rectangle 70"/>
            <p:cNvSpPr/>
            <p:nvPr/>
          </p:nvSpPr>
          <p:spPr>
            <a:xfrm>
              <a:off x="8958920"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endParaRPr lang="en-US" kern="0" baseline="-25000" dirty="0">
                <a:latin typeface="+mj-lt"/>
                <a:cs typeface="Seravek"/>
              </a:endParaRPr>
            </a:p>
          </p:txBody>
        </p:sp>
        <p:sp>
          <p:nvSpPr>
            <p:cNvPr id="72" name="Rectangle 71"/>
            <p:cNvSpPr/>
            <p:nvPr/>
          </p:nvSpPr>
          <p:spPr>
            <a:xfrm>
              <a:off x="7999844"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endParaRPr lang="en-US" kern="0" baseline="-25000" dirty="0">
                <a:latin typeface="+mj-lt"/>
                <a:cs typeface="Seravek"/>
              </a:endParaRPr>
            </a:p>
          </p:txBody>
        </p:sp>
        <p:sp>
          <p:nvSpPr>
            <p:cNvPr id="75" name="Rectangle 74"/>
            <p:cNvSpPr/>
            <p:nvPr/>
          </p:nvSpPr>
          <p:spPr>
            <a:xfrm>
              <a:off x="8479382"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p>
          </p:txBody>
        </p:sp>
        <p:sp>
          <p:nvSpPr>
            <p:cNvPr id="76" name="Rectangle 75"/>
            <p:cNvSpPr/>
            <p:nvPr/>
          </p:nvSpPr>
          <p:spPr>
            <a:xfrm>
              <a:off x="7520306"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endParaRPr lang="en-US" kern="0" baseline="-25000" dirty="0">
                <a:latin typeface="+mj-lt"/>
                <a:cs typeface="Seravek"/>
              </a:endParaRPr>
            </a:p>
          </p:txBody>
        </p:sp>
        <p:sp>
          <p:nvSpPr>
            <p:cNvPr id="77" name="Rectangle 76"/>
            <p:cNvSpPr/>
            <p:nvPr/>
          </p:nvSpPr>
          <p:spPr>
            <a:xfrm>
              <a:off x="7040768"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endParaRPr lang="en-US" kern="0" baseline="-25000" dirty="0">
                <a:latin typeface="+mj-lt"/>
                <a:cs typeface="Seravek"/>
              </a:endParaRPr>
            </a:p>
          </p:txBody>
        </p:sp>
      </p:grpSp>
      <p:sp>
        <p:nvSpPr>
          <p:cNvPr id="132" name="Rectangle 131"/>
          <p:cNvSpPr/>
          <p:nvPr/>
        </p:nvSpPr>
        <p:spPr>
          <a:xfrm>
            <a:off x="6063691"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endParaRPr lang="en-US" kern="0" baseline="-25000" dirty="0">
              <a:latin typeface="+mj-lt"/>
              <a:cs typeface="Seravek"/>
            </a:endParaRPr>
          </a:p>
        </p:txBody>
      </p:sp>
      <p:grpSp>
        <p:nvGrpSpPr>
          <p:cNvPr id="73" name="Group 72"/>
          <p:cNvGrpSpPr/>
          <p:nvPr/>
        </p:nvGrpSpPr>
        <p:grpSpPr>
          <a:xfrm>
            <a:off x="4742842" y="4334657"/>
            <a:ext cx="2856211" cy="959369"/>
            <a:chOff x="1048252" y="903111"/>
            <a:chExt cx="1378859" cy="313268"/>
          </a:xfrm>
        </p:grpSpPr>
        <p:cxnSp>
          <p:nvCxnSpPr>
            <p:cNvPr id="78" name="Straight Connector 77"/>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79" name="Straight Connector 78"/>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81" name="Straight Connector 80"/>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grpSp>
        <p:nvGrpSpPr>
          <p:cNvPr id="82" name="Group 81"/>
          <p:cNvGrpSpPr/>
          <p:nvPr/>
        </p:nvGrpSpPr>
        <p:grpSpPr>
          <a:xfrm>
            <a:off x="8327989" y="4367135"/>
            <a:ext cx="2856211" cy="959369"/>
            <a:chOff x="1048252" y="903111"/>
            <a:chExt cx="1378859" cy="313268"/>
          </a:xfrm>
        </p:grpSpPr>
        <p:cxnSp>
          <p:nvCxnSpPr>
            <p:cNvPr id="86" name="Straight Connector 85"/>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88" name="Straight Connector 87"/>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91" name="Straight Connector 90"/>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Tree>
    <p:custDataLst>
      <p:tags r:id="rId1"/>
    </p:custDataLst>
    <p:extLst>
      <p:ext uri="{BB962C8B-B14F-4D97-AF65-F5344CB8AC3E}">
        <p14:creationId xmlns:p14="http://schemas.microsoft.com/office/powerpoint/2010/main" val="1016198130"/>
      </p:ext>
    </p:extLst>
  </p:cSld>
  <p:clrMapOvr>
    <a:masterClrMapping/>
  </p:clrMapOvr>
  <mc:AlternateContent xmlns:mc="http://schemas.openxmlformats.org/markup-compatibility/2006" xmlns:p14="http://schemas.microsoft.com/office/powerpoint/2010/main">
    <mc:Choice Requires="p14">
      <p:transition spd="slow" p14:dur="2000" advTm="62740"/>
    </mc:Choice>
    <mc:Fallback xmlns="">
      <p:transition spd="slow" advTm="6274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2" nodeType="clickEffect">
                                  <p:stCondLst>
                                    <p:cond delay="0"/>
                                  </p:stCondLst>
                                  <p:childTnLst>
                                    <p:set>
                                      <p:cBhvr>
                                        <p:cTn id="6" dur="1" fill="hold">
                                          <p:stCondLst>
                                            <p:cond delay="0"/>
                                          </p:stCondLst>
                                        </p:cTn>
                                        <p:tgtEl>
                                          <p:spTgt spid="122"/>
                                        </p:tgtEl>
                                        <p:attrNameLst>
                                          <p:attrName>style.visibility</p:attrName>
                                        </p:attrNameLst>
                                      </p:cBhvr>
                                      <p:to>
                                        <p:strVal val="visible"/>
                                      </p:to>
                                    </p:set>
                                  </p:childTnLst>
                                </p:cTn>
                              </p:par>
                              <p:par>
                                <p:cTn id="7" presetID="1" presetClass="entr" presetSubtype="0" fill="hold" grpId="2" nodeType="withEffect">
                                  <p:stCondLst>
                                    <p:cond delay="0"/>
                                  </p:stCondLst>
                                  <p:childTnLst>
                                    <p:set>
                                      <p:cBhvr>
                                        <p:cTn id="8" dur="1" fill="hold">
                                          <p:stCondLst>
                                            <p:cond delay="0"/>
                                          </p:stCondLst>
                                        </p:cTn>
                                        <p:tgtEl>
                                          <p:spTgt spid="13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0" presetClass="path" presetSubtype="0" accel="50000" decel="50000" fill="hold" grpId="0" nodeType="clickEffect">
                                  <p:stCondLst>
                                    <p:cond delay="0"/>
                                  </p:stCondLst>
                                  <p:childTnLst>
                                    <p:animMotion origin="layout" path="M -3.33333E-6 -1.85185E-6 L 0.18946 0.38334 " pathEditMode="relative" rAng="0" ptsTypes="AA">
                                      <p:cBhvr>
                                        <p:cTn id="12" dur="500" fill="hold"/>
                                        <p:tgtEl>
                                          <p:spTgt spid="122"/>
                                        </p:tgtEl>
                                        <p:attrNameLst>
                                          <p:attrName>ppt_x</p:attrName>
                                          <p:attrName>ppt_y</p:attrName>
                                        </p:attrNameLst>
                                      </p:cBhvr>
                                      <p:rCtr x="9466" y="19167"/>
                                    </p:animMotion>
                                  </p:childTnLst>
                                </p:cTn>
                              </p:par>
                              <p:par>
                                <p:cTn id="13" presetID="42" presetClass="path" presetSubtype="0" accel="50000" decel="50000" fill="hold" nodeType="withEffect">
                                  <p:stCondLst>
                                    <p:cond delay="0"/>
                                  </p:stCondLst>
                                  <p:childTnLst>
                                    <p:animMotion origin="layout" path="M -4.16667E-7 -3.33333E-6 L -0.04362 -0.00023 " pathEditMode="relative" rAng="0" ptsTypes="AA">
                                      <p:cBhvr>
                                        <p:cTn id="14" dur="450" fill="hold"/>
                                        <p:tgtEl>
                                          <p:spTgt spid="99"/>
                                        </p:tgtEl>
                                        <p:attrNameLst>
                                          <p:attrName>ppt_x</p:attrName>
                                          <p:attrName>ppt_y</p:attrName>
                                        </p:attrNameLst>
                                      </p:cBhvr>
                                      <p:rCtr x="-2187" y="-23"/>
                                    </p:animMotion>
                                  </p:childTnLst>
                                </p:cTn>
                              </p:par>
                              <p:par>
                                <p:cTn id="15" presetID="0" presetClass="path" presetSubtype="0" accel="50000" decel="50000" fill="hold" grpId="0" nodeType="withEffect">
                                  <p:stCondLst>
                                    <p:cond delay="0"/>
                                  </p:stCondLst>
                                  <p:childTnLst>
                                    <p:animMotion origin="layout" path="M -3.33333E-6 -1.85185E-6 L 0.10091 0.11875 " pathEditMode="relative" rAng="0" ptsTypes="AA">
                                      <p:cBhvr>
                                        <p:cTn id="16" dur="500" fill="hold"/>
                                        <p:tgtEl>
                                          <p:spTgt spid="131"/>
                                        </p:tgtEl>
                                        <p:attrNameLst>
                                          <p:attrName>ppt_x</p:attrName>
                                          <p:attrName>ppt_y</p:attrName>
                                        </p:attrNameLst>
                                      </p:cBhvr>
                                      <p:rCtr x="5039" y="5926"/>
                                    </p:animMotion>
                                  </p:childTnLst>
                                </p:cTn>
                              </p:par>
                              <p:par>
                                <p:cTn id="17" presetID="10" presetClass="exit" presetSubtype="0" fill="hold" grpId="1" nodeType="withEffect">
                                  <p:stCondLst>
                                    <p:cond delay="0"/>
                                  </p:stCondLst>
                                  <p:childTnLst>
                                    <p:animEffect transition="out" filter="fade">
                                      <p:cBhvr>
                                        <p:cTn id="18" dur="450"/>
                                        <p:tgtEl>
                                          <p:spTgt spid="122"/>
                                        </p:tgtEl>
                                      </p:cBhvr>
                                    </p:animEffect>
                                    <p:set>
                                      <p:cBhvr>
                                        <p:cTn id="19" dur="1" fill="hold">
                                          <p:stCondLst>
                                            <p:cond delay="449"/>
                                          </p:stCondLst>
                                        </p:cTn>
                                        <p:tgtEl>
                                          <p:spTgt spid="122"/>
                                        </p:tgtEl>
                                        <p:attrNameLst>
                                          <p:attrName>style.visibility</p:attrName>
                                        </p:attrNameLst>
                                      </p:cBhvr>
                                      <p:to>
                                        <p:strVal val="hidden"/>
                                      </p:to>
                                    </p:set>
                                  </p:childTnLst>
                                </p:cTn>
                              </p:par>
                              <p:par>
                                <p:cTn id="20" presetID="10" presetClass="exit" presetSubtype="0" fill="hold" grpId="1" nodeType="withEffect">
                                  <p:stCondLst>
                                    <p:cond delay="0"/>
                                  </p:stCondLst>
                                  <p:childTnLst>
                                    <p:animEffect transition="out" filter="fade">
                                      <p:cBhvr>
                                        <p:cTn id="21" dur="450"/>
                                        <p:tgtEl>
                                          <p:spTgt spid="131"/>
                                        </p:tgtEl>
                                      </p:cBhvr>
                                    </p:animEffect>
                                    <p:set>
                                      <p:cBhvr>
                                        <p:cTn id="22" dur="1" fill="hold">
                                          <p:stCondLst>
                                            <p:cond delay="449"/>
                                          </p:stCondLst>
                                        </p:cTn>
                                        <p:tgtEl>
                                          <p:spTgt spid="131"/>
                                        </p:tgtEl>
                                        <p:attrNameLst>
                                          <p:attrName>style.visibility</p:attrName>
                                        </p:attrNameLst>
                                      </p:cBhvr>
                                      <p:to>
                                        <p:strVal val="hidden"/>
                                      </p:to>
                                    </p:set>
                                  </p:childTnLst>
                                </p:cTn>
                              </p:par>
                            </p:childTnLst>
                          </p:cTn>
                        </p:par>
                        <p:par>
                          <p:cTn id="23" fill="hold">
                            <p:stCondLst>
                              <p:cond delay="500"/>
                            </p:stCondLst>
                            <p:childTnLst>
                              <p:par>
                                <p:cTn id="24" presetID="1" presetClass="entr" presetSubtype="0" fill="hold" grpId="0" nodeType="afterEffect">
                                  <p:stCondLst>
                                    <p:cond delay="0"/>
                                  </p:stCondLst>
                                  <p:childTnLst>
                                    <p:set>
                                      <p:cBhvr>
                                        <p:cTn id="25" dur="1" fill="hold">
                                          <p:stCondLst>
                                            <p:cond delay="0"/>
                                          </p:stCondLst>
                                        </p:cTn>
                                        <p:tgtEl>
                                          <p:spTgt spid="124"/>
                                        </p:tgtEl>
                                        <p:attrNameLst>
                                          <p:attrName>style.visibility</p:attrName>
                                        </p:attrNameLst>
                                      </p:cBhvr>
                                      <p:to>
                                        <p:strVal val="visible"/>
                                      </p:to>
                                    </p:set>
                                  </p:childTnLst>
                                </p:cTn>
                              </p:par>
                            </p:childTnLst>
                          </p:cTn>
                        </p:par>
                        <p:par>
                          <p:cTn id="26" fill="hold">
                            <p:stCondLst>
                              <p:cond delay="500"/>
                            </p:stCondLst>
                            <p:childTnLst>
                              <p:par>
                                <p:cTn id="27" presetID="1" presetClass="entr" presetSubtype="0" fill="hold" grpId="0" nodeType="afterEffect">
                                  <p:stCondLst>
                                    <p:cond delay="0"/>
                                  </p:stCondLst>
                                  <p:childTnLst>
                                    <p:set>
                                      <p:cBhvr>
                                        <p:cTn id="28" dur="1" fill="hold">
                                          <p:stCondLst>
                                            <p:cond delay="0"/>
                                          </p:stCondLst>
                                        </p:cTn>
                                        <p:tgtEl>
                                          <p:spTgt spid="13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42" presetClass="path" presetSubtype="0" accel="50000" decel="50000" fill="hold" grpId="1" nodeType="clickEffect">
                                  <p:stCondLst>
                                    <p:cond delay="0"/>
                                  </p:stCondLst>
                                  <p:childTnLst>
                                    <p:animMotion origin="layout" path="M 3.54167E-6 4.44444E-6 L 0.04036 0.00046 " pathEditMode="relative" rAng="0" ptsTypes="AA">
                                      <p:cBhvr>
                                        <p:cTn id="32" dur="450" fill="hold"/>
                                        <p:tgtEl>
                                          <p:spTgt spid="132"/>
                                        </p:tgtEl>
                                        <p:attrNameLst>
                                          <p:attrName>ppt_x</p:attrName>
                                          <p:attrName>ppt_y</p:attrName>
                                        </p:attrNameLst>
                                      </p:cBhvr>
                                      <p:rCtr x="2018" y="23"/>
                                    </p:animMotion>
                                  </p:childTnLst>
                                </p:cTn>
                              </p:par>
                              <p:par>
                                <p:cTn id="33" presetID="42" presetClass="path" presetSubtype="0" accel="50000" decel="50000" fill="hold" nodeType="withEffect">
                                  <p:stCondLst>
                                    <p:cond delay="0"/>
                                  </p:stCondLst>
                                  <p:childTnLst>
                                    <p:animMotion origin="layout" path="M 4.79167E-6 4.44444E-6 L 0.03919 0.00046 " pathEditMode="relative" rAng="0" ptsTypes="AA">
                                      <p:cBhvr>
                                        <p:cTn id="34" dur="450" fill="hold"/>
                                        <p:tgtEl>
                                          <p:spTgt spid="97"/>
                                        </p:tgtEl>
                                        <p:attrNameLst>
                                          <p:attrName>ppt_x</p:attrName>
                                          <p:attrName>ppt_y</p:attrName>
                                        </p:attrNameLst>
                                      </p:cBhvr>
                                      <p:rCtr x="1953" y="23"/>
                                    </p:animMotion>
                                  </p:childTnLst>
                                </p:cTn>
                              </p:par>
                              <p:par>
                                <p:cTn id="35" presetID="42" presetClass="path" presetSubtype="0" accel="50000" decel="50000" fill="hold" grpId="0" nodeType="withEffect">
                                  <p:stCondLst>
                                    <p:cond delay="0"/>
                                  </p:stCondLst>
                                  <p:childTnLst>
                                    <p:animMotion origin="layout" path="M -3.95833E-6 4.44444E-6 L 0.0405 0.00046 " pathEditMode="relative" rAng="0" ptsTypes="AA">
                                      <p:cBhvr>
                                        <p:cTn id="36" dur="450" fill="hold"/>
                                        <p:tgtEl>
                                          <p:spTgt spid="74"/>
                                        </p:tgtEl>
                                        <p:attrNameLst>
                                          <p:attrName>ppt_x</p:attrName>
                                          <p:attrName>ppt_y</p:attrName>
                                        </p:attrNameLst>
                                      </p:cBhvr>
                                      <p:rCtr x="2018" y="23"/>
                                    </p:animMotion>
                                  </p:childTnLst>
                                </p:cTn>
                              </p:par>
                              <p:par>
                                <p:cTn id="37" presetID="42" presetClass="path" presetSubtype="0" accel="50000" decel="50000" fill="hold" grpId="0" nodeType="withEffect">
                                  <p:stCondLst>
                                    <p:cond delay="0"/>
                                  </p:stCondLst>
                                  <p:childTnLst>
                                    <p:animMotion origin="layout" path="M 3.125E-6 4.44444E-6 L 0.04778 0.00046 " pathEditMode="relative" rAng="0" ptsTypes="AA">
                                      <p:cBhvr>
                                        <p:cTn id="38" dur="450" fill="hold"/>
                                        <p:tgtEl>
                                          <p:spTgt spid="70"/>
                                        </p:tgtEl>
                                        <p:attrNameLst>
                                          <p:attrName>ppt_x</p:attrName>
                                          <p:attrName>ppt_y</p:attrName>
                                        </p:attrNameLst>
                                      </p:cBhvr>
                                      <p:rCtr x="2383" y="23"/>
                                    </p:animMotion>
                                  </p:childTnLst>
                                </p:cTn>
                              </p:par>
                            </p:childTnLst>
                          </p:cTn>
                        </p:par>
                      </p:childTnLst>
                    </p:cTn>
                  </p:par>
                  <p:par>
                    <p:cTn id="39" fill="hold">
                      <p:stCondLst>
                        <p:cond delay="indefinite"/>
                      </p:stCondLst>
                      <p:childTnLst>
                        <p:par>
                          <p:cTn id="40" fill="hold">
                            <p:stCondLst>
                              <p:cond delay="0"/>
                            </p:stCondLst>
                            <p:childTnLst>
                              <p:par>
                                <p:cTn id="41" presetID="42" presetClass="path" presetSubtype="0" accel="50000" decel="50000" fill="hold" grpId="0" nodeType="clickEffect">
                                  <p:stCondLst>
                                    <p:cond delay="0"/>
                                  </p:stCondLst>
                                  <p:childTnLst>
                                    <p:animMotion origin="layout" path="M 4.375E-6 -1.48148E-6 L 0.04674 0.00139 " pathEditMode="relative" rAng="0" ptsTypes="AA">
                                      <p:cBhvr>
                                        <p:cTn id="42" dur="450" fill="hold"/>
                                        <p:tgtEl>
                                          <p:spTgt spid="84"/>
                                        </p:tgtEl>
                                        <p:attrNameLst>
                                          <p:attrName>ppt_x</p:attrName>
                                          <p:attrName>ppt_y</p:attrName>
                                        </p:attrNameLst>
                                      </p:cBhvr>
                                      <p:rCtr x="2331" y="69"/>
                                    </p:animMotion>
                                  </p:childTnLst>
                                </p:cTn>
                              </p:par>
                              <p:par>
                                <p:cTn id="43" presetID="42" presetClass="path" presetSubtype="0" accel="50000" decel="50000" fill="hold" nodeType="withEffect">
                                  <p:stCondLst>
                                    <p:cond delay="0"/>
                                  </p:stCondLst>
                                  <p:childTnLst>
                                    <p:animMotion origin="layout" path="M -8.33333E-7 -1.48148E-6 L 0.04649 0.00139 " pathEditMode="relative" rAng="0" ptsTypes="AA">
                                      <p:cBhvr>
                                        <p:cTn id="44" dur="450" fill="hold"/>
                                        <p:tgtEl>
                                          <p:spTgt spid="98"/>
                                        </p:tgtEl>
                                        <p:attrNameLst>
                                          <p:attrName>ppt_x</p:attrName>
                                          <p:attrName>ppt_y</p:attrName>
                                        </p:attrNameLst>
                                      </p:cBhvr>
                                      <p:rCtr x="2318" y="69"/>
                                    </p:animMotion>
                                  </p:childTnLst>
                                </p:cTn>
                              </p:par>
                            </p:childTnLst>
                          </p:cTn>
                        </p:par>
                      </p:childTnLst>
                    </p:cTn>
                  </p:par>
                  <p:par>
                    <p:cTn id="45" fill="hold">
                      <p:stCondLst>
                        <p:cond delay="indefinite"/>
                      </p:stCondLst>
                      <p:childTnLst>
                        <p:par>
                          <p:cTn id="46" fill="hold">
                            <p:stCondLst>
                              <p:cond delay="0"/>
                            </p:stCondLst>
                            <p:childTnLst>
                              <p:par>
                                <p:cTn id="47" presetID="0" presetClass="path" presetSubtype="0" accel="50000" decel="50000" fill="hold" grpId="1" nodeType="clickEffect">
                                  <p:stCondLst>
                                    <p:cond delay="0"/>
                                  </p:stCondLst>
                                  <p:childTnLst>
                                    <p:animMotion origin="layout" path="M 0.04674 0.00139 L 0.12474 -0.31389 " pathEditMode="relative" rAng="0" ptsTypes="AA">
                                      <p:cBhvr>
                                        <p:cTn id="48" dur="450" fill="hold"/>
                                        <p:tgtEl>
                                          <p:spTgt spid="84"/>
                                        </p:tgtEl>
                                        <p:attrNameLst>
                                          <p:attrName>ppt_x</p:attrName>
                                          <p:attrName>ppt_y</p:attrName>
                                        </p:attrNameLst>
                                      </p:cBhvr>
                                      <p:rCtr x="3893" y="-1576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 grpId="0" animBg="1"/>
      <p:bldP spid="84" grpId="0" animBg="1"/>
      <p:bldP spid="84" grpId="1" animBg="1"/>
      <p:bldP spid="122" grpId="0" animBg="1"/>
      <p:bldP spid="122" grpId="1" animBg="1"/>
      <p:bldP spid="122" grpId="2" animBg="1"/>
      <p:bldP spid="131" grpId="0" animBg="1"/>
      <p:bldP spid="131" grpId="1" animBg="1"/>
      <p:bldP spid="131" grpId="2" animBg="1"/>
      <p:bldP spid="70" grpId="0" animBg="1"/>
      <p:bldP spid="74" grpId="0" animBg="1"/>
      <p:bldP spid="132" grpId="0" animBg="1"/>
      <p:bldP spid="132" grpId="1"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But, today’s reality is very different</a:t>
            </a:r>
            <a:endParaRPr lang="en-US" dirty="0">
              <a:latin typeface="Gadugi" panose="020B0502040204020203" pitchFamily="34" charset="0"/>
            </a:endParaRPr>
          </a:p>
        </p:txBody>
      </p:sp>
      <p:sp>
        <p:nvSpPr>
          <p:cNvPr id="3" name="Content Placeholder 2"/>
          <p:cNvSpPr>
            <a:spLocks noGrp="1"/>
          </p:cNvSpPr>
          <p:nvPr>
            <p:ph idx="1"/>
          </p:nvPr>
        </p:nvSpPr>
        <p:spPr>
          <a:xfrm>
            <a:off x="838200" y="1825624"/>
            <a:ext cx="10934700" cy="4879976"/>
          </a:xfrm>
        </p:spPr>
        <p:txBody>
          <a:bodyPr>
            <a:normAutofit/>
          </a:bodyPr>
          <a:lstStyle/>
          <a:p>
            <a:r>
              <a:rPr lang="en-US" dirty="0" smtClean="0"/>
              <a:t>What’s in a fixed-function router? No consensus after decades</a:t>
            </a:r>
          </a:p>
          <a:p>
            <a:endParaRPr lang="en-US" dirty="0" smtClean="0"/>
          </a:p>
          <a:p>
            <a:r>
              <a:rPr lang="en-US" dirty="0" smtClean="0"/>
              <a:t>Rate of innovation exceeds our ability to get things into routers</a:t>
            </a:r>
          </a:p>
          <a:p>
            <a:endParaRPr lang="en-US" dirty="0" smtClean="0"/>
          </a:p>
          <a:p>
            <a:endParaRPr lang="en-US" dirty="0"/>
          </a:p>
          <a:p>
            <a:endParaRPr lang="en-US" dirty="0" smtClean="0"/>
          </a:p>
          <a:p>
            <a:endParaRPr lang="en-US" dirty="0"/>
          </a:p>
        </p:txBody>
      </p:sp>
      <p:grpSp>
        <p:nvGrpSpPr>
          <p:cNvPr id="4" name="Group 3"/>
          <p:cNvGrpSpPr/>
          <p:nvPr/>
        </p:nvGrpSpPr>
        <p:grpSpPr>
          <a:xfrm>
            <a:off x="838200" y="3657600"/>
            <a:ext cx="10896600" cy="1790700"/>
            <a:chOff x="838200" y="3390900"/>
            <a:chExt cx="10896600" cy="1790700"/>
          </a:xfrm>
        </p:grpSpPr>
        <p:cxnSp>
          <p:nvCxnSpPr>
            <p:cNvPr id="256" name="Straight Arrow Connector 255"/>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257" name="TextBox 256"/>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258" name="TextBox 257"/>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259" name="TextBox 258"/>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260" name="TextBox 259"/>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261" name="TextBox 260"/>
            <p:cNvSpPr txBox="1"/>
            <p:nvPr/>
          </p:nvSpPr>
          <p:spPr>
            <a:xfrm>
              <a:off x="2019300" y="3962400"/>
              <a:ext cx="68800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WFQ</a:t>
              </a:r>
              <a:endParaRPr lang="en-US" dirty="0">
                <a:solidFill>
                  <a:schemeClr val="tx1">
                    <a:lumMod val="50000"/>
                    <a:lumOff val="50000"/>
                  </a:schemeClr>
                </a:solidFill>
              </a:endParaRPr>
            </a:p>
          </p:txBody>
        </p:sp>
        <p:sp>
          <p:nvSpPr>
            <p:cNvPr id="262" name="TextBox 261"/>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smtClean="0">
                  <a:solidFill>
                    <a:schemeClr val="tx1">
                      <a:lumMod val="50000"/>
                      <a:lumOff val="50000"/>
                    </a:schemeClr>
                  </a:solidFill>
                </a:rPr>
                <a:t>VirtualClock</a:t>
              </a:r>
              <a:endParaRPr lang="en-US" dirty="0">
                <a:solidFill>
                  <a:schemeClr val="tx1">
                    <a:lumMod val="50000"/>
                    <a:lumOff val="50000"/>
                  </a:schemeClr>
                </a:solidFill>
              </a:endParaRPr>
            </a:p>
          </p:txBody>
        </p:sp>
        <p:sp>
          <p:nvSpPr>
            <p:cNvPr id="263" name="TextBox 262"/>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CSFQ</a:t>
              </a:r>
              <a:endParaRPr lang="en-US" dirty="0">
                <a:solidFill>
                  <a:schemeClr val="tx1">
                    <a:lumMod val="50000"/>
                    <a:lumOff val="50000"/>
                  </a:schemeClr>
                </a:solidFill>
              </a:endParaRPr>
            </a:p>
          </p:txBody>
        </p:sp>
        <p:sp>
          <p:nvSpPr>
            <p:cNvPr id="264" name="TextBox 263"/>
            <p:cNvSpPr txBox="1"/>
            <p:nvPr/>
          </p:nvSpPr>
          <p:spPr>
            <a:xfrm>
              <a:off x="3771900" y="3962400"/>
              <a:ext cx="71526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STFQ</a:t>
              </a:r>
              <a:endParaRPr lang="en-US" dirty="0">
                <a:solidFill>
                  <a:schemeClr val="tx1">
                    <a:lumMod val="50000"/>
                    <a:lumOff val="50000"/>
                  </a:schemeClr>
                </a:solidFill>
              </a:endParaRPr>
            </a:p>
          </p:txBody>
        </p:sp>
        <p:sp>
          <p:nvSpPr>
            <p:cNvPr id="265" name="TextBox 264"/>
            <p:cNvSpPr txBox="1"/>
            <p:nvPr/>
          </p:nvSpPr>
          <p:spPr>
            <a:xfrm>
              <a:off x="5402323" y="4812268"/>
              <a:ext cx="15055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Bloom Filters</a:t>
              </a:r>
              <a:endParaRPr lang="en-US" dirty="0">
                <a:solidFill>
                  <a:schemeClr val="tx1">
                    <a:lumMod val="50000"/>
                    <a:lumOff val="50000"/>
                  </a:schemeClr>
                </a:solidFill>
              </a:endParaRPr>
            </a:p>
          </p:txBody>
        </p:sp>
        <p:sp>
          <p:nvSpPr>
            <p:cNvPr id="266" name="TextBox 265"/>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267" name="TextBox 266"/>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268" name="TextBox 267"/>
            <p:cNvSpPr txBox="1"/>
            <p:nvPr/>
          </p:nvSpPr>
          <p:spPr>
            <a:xfrm>
              <a:off x="5402323" y="39624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AVQ</a:t>
              </a:r>
              <a:endParaRPr lang="en-US" dirty="0">
                <a:solidFill>
                  <a:schemeClr val="tx1">
                    <a:lumMod val="50000"/>
                    <a:lumOff val="50000"/>
                  </a:schemeClr>
                </a:solidFill>
              </a:endParaRPr>
            </a:p>
          </p:txBody>
        </p:sp>
        <p:sp>
          <p:nvSpPr>
            <p:cNvPr id="269" name="TextBox 268"/>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XCP</a:t>
              </a:r>
              <a:endParaRPr lang="en-US" dirty="0">
                <a:solidFill>
                  <a:schemeClr val="tx1">
                    <a:lumMod val="50000"/>
                    <a:lumOff val="50000"/>
                  </a:schemeClr>
                </a:solidFill>
              </a:endParaRPr>
            </a:p>
          </p:txBody>
        </p:sp>
        <p:sp>
          <p:nvSpPr>
            <p:cNvPr id="270" name="TextBox 269"/>
            <p:cNvSpPr txBox="1"/>
            <p:nvPr/>
          </p:nvSpPr>
          <p:spPr>
            <a:xfrm>
              <a:off x="6407488" y="3962400"/>
              <a:ext cx="595035"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RCP</a:t>
              </a:r>
              <a:endParaRPr lang="en-US" dirty="0">
                <a:solidFill>
                  <a:schemeClr val="tx1">
                    <a:lumMod val="50000"/>
                    <a:lumOff val="50000"/>
                  </a:schemeClr>
                </a:solidFill>
              </a:endParaRPr>
            </a:p>
          </p:txBody>
        </p:sp>
        <p:sp>
          <p:nvSpPr>
            <p:cNvPr id="271" name="TextBox 270"/>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CoDel</a:t>
              </a:r>
              <a:endParaRPr lang="en-US" dirty="0">
                <a:solidFill>
                  <a:schemeClr val="tx1">
                    <a:lumMod val="50000"/>
                    <a:lumOff val="50000"/>
                  </a:schemeClr>
                </a:solidFill>
              </a:endParaRPr>
            </a:p>
          </p:txBody>
        </p:sp>
        <p:sp>
          <p:nvSpPr>
            <p:cNvPr id="272" name="TextBox 271"/>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DeTail</a:t>
              </a:r>
              <a:endParaRPr lang="en-US" dirty="0">
                <a:solidFill>
                  <a:schemeClr val="tx1">
                    <a:lumMod val="50000"/>
                    <a:lumOff val="50000"/>
                  </a:schemeClr>
                </a:solidFill>
              </a:endParaRPr>
            </a:p>
          </p:txBody>
        </p:sp>
        <p:sp>
          <p:nvSpPr>
            <p:cNvPr id="273" name="TextBox 272"/>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274" name="TextBox 273"/>
            <p:cNvSpPr txBox="1"/>
            <p:nvPr/>
          </p:nvSpPr>
          <p:spPr>
            <a:xfrm>
              <a:off x="8465839" y="4812268"/>
              <a:ext cx="724878"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HULL</a:t>
              </a:r>
              <a:endParaRPr lang="en-US" dirty="0">
                <a:solidFill>
                  <a:schemeClr val="tx1">
                    <a:lumMod val="50000"/>
                    <a:lumOff val="50000"/>
                  </a:schemeClr>
                </a:solidFill>
              </a:endParaRPr>
            </a:p>
          </p:txBody>
        </p:sp>
        <p:sp>
          <p:nvSpPr>
            <p:cNvPr id="275" name="TextBox 274"/>
            <p:cNvSpPr txBox="1"/>
            <p:nvPr/>
          </p:nvSpPr>
          <p:spPr>
            <a:xfrm>
              <a:off x="8465839" y="3962400"/>
              <a:ext cx="696024"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SRPT</a:t>
              </a:r>
              <a:endParaRPr lang="en-US" dirty="0">
                <a:solidFill>
                  <a:schemeClr val="tx1">
                    <a:lumMod val="50000"/>
                    <a:lumOff val="50000"/>
                  </a:schemeClr>
                </a:solidFill>
              </a:endParaRPr>
            </a:p>
          </p:txBody>
        </p:sp>
        <p:sp>
          <p:nvSpPr>
            <p:cNvPr id="276" name="TextBox 275"/>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PIE</a:t>
              </a:r>
              <a:endParaRPr lang="en-US" dirty="0">
                <a:solidFill>
                  <a:schemeClr val="tx1">
                    <a:lumMod val="50000"/>
                    <a:lumOff val="50000"/>
                  </a:schemeClr>
                </a:solidFill>
              </a:endParaRPr>
            </a:p>
          </p:txBody>
        </p:sp>
        <p:sp>
          <p:nvSpPr>
            <p:cNvPr id="277" name="TextBox 276"/>
            <p:cNvSpPr txBox="1"/>
            <p:nvPr/>
          </p:nvSpPr>
          <p:spPr>
            <a:xfrm>
              <a:off x="3133441" y="4812268"/>
              <a:ext cx="888385"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IntServ</a:t>
              </a:r>
              <a:endParaRPr lang="en-US" dirty="0">
                <a:solidFill>
                  <a:schemeClr val="tx1">
                    <a:lumMod val="50000"/>
                    <a:lumOff val="50000"/>
                  </a:schemeClr>
                </a:solidFill>
              </a:endParaRPr>
            </a:p>
          </p:txBody>
        </p:sp>
        <p:sp>
          <p:nvSpPr>
            <p:cNvPr id="278" name="TextBox 277"/>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279" name="TextBox 278"/>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280" name="TextBox 279"/>
            <p:cNvSpPr txBox="1"/>
            <p:nvPr/>
          </p:nvSpPr>
          <p:spPr>
            <a:xfrm>
              <a:off x="7078723" y="3962400"/>
              <a:ext cx="100700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Flowlets</a:t>
              </a:r>
              <a:endParaRPr lang="en-US" dirty="0">
                <a:solidFill>
                  <a:schemeClr val="tx1">
                    <a:lumMod val="50000"/>
                    <a:lumOff val="50000"/>
                  </a:schemeClr>
                </a:solidFill>
              </a:endParaRPr>
            </a:p>
          </p:txBody>
        </p:sp>
        <p:sp>
          <p:nvSpPr>
            <p:cNvPr id="281" name="TextBox 280"/>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PDQ</a:t>
              </a:r>
              <a:endParaRPr lang="en-US" dirty="0">
                <a:solidFill>
                  <a:schemeClr val="tx1">
                    <a:lumMod val="50000"/>
                    <a:lumOff val="50000"/>
                  </a:schemeClr>
                </a:solidFill>
              </a:endParaRPr>
            </a:p>
          </p:txBody>
        </p:sp>
        <p:cxnSp>
          <p:nvCxnSpPr>
            <p:cNvPr id="282" name="Straight Connector 281"/>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283" name="Straight Connector 282"/>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284" name="Straight Connector 283"/>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285" name="Straight Connector 284"/>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286" name="TextBox 285"/>
            <p:cNvSpPr txBox="1"/>
            <p:nvPr/>
          </p:nvSpPr>
          <p:spPr>
            <a:xfrm>
              <a:off x="4530947" y="3962400"/>
              <a:ext cx="76495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HPFQ</a:t>
              </a:r>
              <a:endParaRPr lang="en-US" dirty="0">
                <a:solidFill>
                  <a:schemeClr val="tx1">
                    <a:lumMod val="50000"/>
                    <a:lumOff val="50000"/>
                  </a:schemeClr>
                </a:solidFill>
              </a:endParaRPr>
            </a:p>
          </p:txBody>
        </p:sp>
        <p:sp>
          <p:nvSpPr>
            <p:cNvPr id="287" name="TextBox 286"/>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a:t>
              </a:r>
              <a:r>
                <a:rPr lang="en-US" dirty="0" smtClean="0">
                  <a:solidFill>
                    <a:schemeClr val="tx1">
                      <a:lumMod val="50000"/>
                      <a:lumOff val="50000"/>
                    </a:schemeClr>
                  </a:solidFill>
                </a:rPr>
                <a:t>CP</a:t>
              </a:r>
              <a:endParaRPr lang="en-US" dirty="0">
                <a:solidFill>
                  <a:schemeClr val="tx1">
                    <a:lumMod val="50000"/>
                    <a:lumOff val="50000"/>
                  </a:schemeClr>
                </a:solidFill>
              </a:endParaRPr>
            </a:p>
          </p:txBody>
        </p:sp>
        <p:sp>
          <p:nvSpPr>
            <p:cNvPr id="255" name="TextBox 254"/>
            <p:cNvSpPr txBox="1"/>
            <p:nvPr/>
          </p:nvSpPr>
          <p:spPr>
            <a:xfrm>
              <a:off x="6343060" y="4381500"/>
              <a:ext cx="1545616"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Heavy Hitters</a:t>
              </a:r>
              <a:endParaRPr lang="en-US" dirty="0">
                <a:solidFill>
                  <a:schemeClr val="tx1">
                    <a:lumMod val="50000"/>
                    <a:lumOff val="50000"/>
                  </a:schemeClr>
                </a:solidFill>
              </a:endParaRPr>
            </a:p>
          </p:txBody>
        </p:sp>
      </p:grpSp>
    </p:spTree>
    <p:extLst>
      <p:ext uri="{BB962C8B-B14F-4D97-AF65-F5344CB8AC3E}">
        <p14:creationId xmlns:p14="http://schemas.microsoft.com/office/powerpoint/2010/main" val="193961743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PIFO in hardware</a:t>
            </a:r>
            <a:endParaRPr lang="en-US" dirty="0"/>
          </a:p>
        </p:txBody>
      </p:sp>
      <p:sp>
        <p:nvSpPr>
          <p:cNvPr id="3" name="Content Placeholder 2"/>
          <p:cNvSpPr>
            <a:spLocks noGrp="1"/>
          </p:cNvSpPr>
          <p:nvPr>
            <p:ph idx="1"/>
          </p:nvPr>
        </p:nvSpPr>
        <p:spPr>
          <a:xfrm>
            <a:off x="838200" y="1676400"/>
            <a:ext cx="10515600" cy="4351338"/>
          </a:xfrm>
        </p:spPr>
        <p:txBody>
          <a:bodyPr>
            <a:normAutofit/>
          </a:bodyPr>
          <a:lstStyle/>
          <a:p>
            <a:r>
              <a:rPr lang="en-US" dirty="0" smtClean="0"/>
              <a:t>Performance targets for a shared-memory router</a:t>
            </a:r>
          </a:p>
          <a:p>
            <a:pPr lvl="1"/>
            <a:r>
              <a:rPr lang="en-US" dirty="0" smtClean="0"/>
              <a:t>1 GHz pipeline (64 ports * 10 </a:t>
            </a:r>
            <a:r>
              <a:rPr lang="en-US" dirty="0" err="1" smtClean="0"/>
              <a:t>Gbit</a:t>
            </a:r>
            <a:r>
              <a:rPr lang="en-US" dirty="0" smtClean="0"/>
              <a:t>/s)</a:t>
            </a:r>
          </a:p>
          <a:p>
            <a:pPr lvl="1"/>
            <a:r>
              <a:rPr lang="en-US" dirty="0" smtClean="0"/>
              <a:t>1K flows/physical queues</a:t>
            </a:r>
          </a:p>
          <a:p>
            <a:pPr lvl="1"/>
            <a:r>
              <a:rPr lang="en-US" dirty="0" smtClean="0"/>
              <a:t>60K packets  (12 MB packet buffer, 200 byte cell)</a:t>
            </a:r>
          </a:p>
          <a:p>
            <a:pPr lvl="1"/>
            <a:r>
              <a:rPr lang="en-US" dirty="0" smtClean="0"/>
              <a:t>Scheduler is shared across ports</a:t>
            </a:r>
          </a:p>
          <a:p>
            <a:r>
              <a:rPr lang="en-US" dirty="0" smtClean="0"/>
              <a:t>Naive solution: flat, sorted array of 60K elements is infeasible</a:t>
            </a:r>
            <a:endParaRPr lang="en-US" dirty="0"/>
          </a:p>
          <a:p>
            <a:r>
              <a:rPr lang="en-US" dirty="0" smtClean="0"/>
              <a:t>Exploit observation that ranks increase within a flow: sort 1K head packets, one from each flow</a:t>
            </a:r>
          </a:p>
        </p:txBody>
      </p:sp>
      <p:sp>
        <p:nvSpPr>
          <p:cNvPr id="4" name="Rounded Rectangle 3"/>
          <p:cNvSpPr/>
          <p:nvPr/>
        </p:nvSpPr>
        <p:spPr>
          <a:xfrm>
            <a:off x="723900" y="5181600"/>
            <a:ext cx="10511118"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Gadugi" charset="0"/>
                <a:ea typeface="Gadugi" charset="0"/>
                <a:cs typeface="Gadugi" charset="0"/>
              </a:rPr>
              <a:t>7 mm</a:t>
            </a:r>
            <a:r>
              <a:rPr lang="en-US" sz="3200" baseline="30000" dirty="0" smtClean="0">
                <a:latin typeface="Gadugi" charset="0"/>
                <a:ea typeface="Gadugi" charset="0"/>
                <a:cs typeface="Gadugi" charset="0"/>
              </a:rPr>
              <a:t>2 </a:t>
            </a:r>
            <a:r>
              <a:rPr lang="en-US" sz="3200" dirty="0" smtClean="0">
                <a:latin typeface="Gadugi" charset="0"/>
                <a:ea typeface="Gadugi" charset="0"/>
                <a:cs typeface="Gadugi" charset="0"/>
              </a:rPr>
              <a:t> area in a 16-nm library for a</a:t>
            </a:r>
          </a:p>
          <a:p>
            <a:pPr algn="ctr"/>
            <a:r>
              <a:rPr lang="en-US" sz="3200" dirty="0" smtClean="0">
                <a:latin typeface="Gadugi" charset="0"/>
                <a:ea typeface="Gadugi" charset="0"/>
                <a:cs typeface="Gadugi" charset="0"/>
              </a:rPr>
              <a:t>5-level programmable scheduler (4% overhead) </a:t>
            </a:r>
            <a:endParaRPr lang="en-US" sz="3200" dirty="0">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720312632"/>
      </p:ext>
    </p:extLst>
  </p:cSld>
  <p:clrMapOvr>
    <a:masterClrMapping/>
  </p:clrMapOvr>
  <mc:AlternateContent xmlns:mc="http://schemas.openxmlformats.org/markup-compatibility/2006" xmlns:p14="http://schemas.microsoft.com/office/powerpoint/2010/main">
    <mc:Choice Requires="p14">
      <p:transition spd="slow" p14:dur="2000" advTm="79759"/>
    </mc:Choice>
    <mc:Fallback xmlns="">
      <p:transition xmlns:p14="http://schemas.microsoft.com/office/powerpoint/2010/main" spd="slow" advTm="7975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algorithms do PIFOs enable?</a:t>
            </a:r>
            <a:endParaRPr lang="en-US" dirty="0"/>
          </a:p>
        </p:txBody>
      </p:sp>
      <p:cxnSp>
        <p:nvCxnSpPr>
          <p:cNvPr id="4" name="Straight Arrow Connector 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6" name="TextBox 5"/>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7" name="TextBox 6"/>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8" name="TextBox 7"/>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10" name="TextBox 9"/>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smtClean="0">
                <a:solidFill>
                  <a:schemeClr val="tx1">
                    <a:lumMod val="50000"/>
                    <a:lumOff val="50000"/>
                  </a:schemeClr>
                </a:solidFill>
              </a:rPr>
              <a:t>VirtualClock</a:t>
            </a:r>
            <a:endParaRPr lang="en-US" dirty="0">
              <a:solidFill>
                <a:schemeClr val="tx1">
                  <a:lumMod val="50000"/>
                  <a:lumOff val="50000"/>
                </a:schemeClr>
              </a:solidFill>
            </a:endParaRPr>
          </a:p>
        </p:txBody>
      </p:sp>
      <p:sp>
        <p:nvSpPr>
          <p:cNvPr id="11" name="TextBox 10"/>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CSFQ</a:t>
            </a:r>
            <a:endParaRPr lang="en-US" dirty="0">
              <a:solidFill>
                <a:schemeClr val="tx1">
                  <a:lumMod val="50000"/>
                  <a:lumOff val="50000"/>
                </a:schemeClr>
              </a:solidFill>
            </a:endParaRPr>
          </a:p>
        </p:txBody>
      </p:sp>
      <p:sp>
        <p:nvSpPr>
          <p:cNvPr id="13" name="TextBox 12"/>
          <p:cNvSpPr txBox="1"/>
          <p:nvPr/>
        </p:nvSpPr>
        <p:spPr>
          <a:xfrm>
            <a:off x="5402323" y="4812268"/>
            <a:ext cx="1505540"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Bloom Filters</a:t>
            </a:r>
            <a:endParaRPr lang="en-US" dirty="0"/>
          </a:p>
        </p:txBody>
      </p:sp>
      <p:sp>
        <p:nvSpPr>
          <p:cNvPr id="14" name="TextBox 13"/>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15" name="TextBox 14"/>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16" name="TextBox 15"/>
          <p:cNvSpPr txBox="1"/>
          <p:nvPr/>
        </p:nvSpPr>
        <p:spPr>
          <a:xfrm>
            <a:off x="5402323" y="3962400"/>
            <a:ext cx="651140"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AVQ</a:t>
            </a:r>
            <a:endParaRPr lang="en-US" dirty="0"/>
          </a:p>
        </p:txBody>
      </p:sp>
      <p:sp>
        <p:nvSpPr>
          <p:cNvPr id="17" name="TextBox 16"/>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XCP</a:t>
            </a:r>
            <a:endParaRPr lang="en-US" dirty="0">
              <a:solidFill>
                <a:schemeClr val="tx1">
                  <a:lumMod val="50000"/>
                  <a:lumOff val="50000"/>
                </a:schemeClr>
              </a:solidFill>
            </a:endParaRPr>
          </a:p>
        </p:txBody>
      </p:sp>
      <p:sp>
        <p:nvSpPr>
          <p:cNvPr id="18" name="TextBox 17"/>
          <p:cNvSpPr txBox="1"/>
          <p:nvPr/>
        </p:nvSpPr>
        <p:spPr>
          <a:xfrm>
            <a:off x="6407488" y="3962400"/>
            <a:ext cx="595035"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RCP</a:t>
            </a:r>
            <a:endParaRPr lang="en-US" dirty="0"/>
          </a:p>
        </p:txBody>
      </p:sp>
      <p:sp>
        <p:nvSpPr>
          <p:cNvPr id="19" name="TextBox 18"/>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CoDel</a:t>
            </a:r>
            <a:endParaRPr lang="en-US" dirty="0">
              <a:solidFill>
                <a:schemeClr val="tx1">
                  <a:lumMod val="50000"/>
                  <a:lumOff val="50000"/>
                </a:schemeClr>
              </a:solidFill>
            </a:endParaRPr>
          </a:p>
        </p:txBody>
      </p:sp>
      <p:sp>
        <p:nvSpPr>
          <p:cNvPr id="20" name="TextBox 19"/>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DeTail</a:t>
            </a:r>
            <a:endParaRPr lang="en-US" dirty="0">
              <a:solidFill>
                <a:schemeClr val="tx1">
                  <a:lumMod val="50000"/>
                  <a:lumOff val="50000"/>
                </a:schemeClr>
              </a:solidFill>
            </a:endParaRPr>
          </a:p>
        </p:txBody>
      </p:sp>
      <p:sp>
        <p:nvSpPr>
          <p:cNvPr id="21" name="TextBox 20"/>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22" name="TextBox 21"/>
          <p:cNvSpPr txBox="1"/>
          <p:nvPr/>
        </p:nvSpPr>
        <p:spPr>
          <a:xfrm>
            <a:off x="8465839" y="4812268"/>
            <a:ext cx="724878"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HULL</a:t>
            </a:r>
            <a:endParaRPr lang="en-US" dirty="0"/>
          </a:p>
        </p:txBody>
      </p:sp>
      <p:sp>
        <p:nvSpPr>
          <p:cNvPr id="23" name="TextBox 22"/>
          <p:cNvSpPr txBox="1"/>
          <p:nvPr/>
        </p:nvSpPr>
        <p:spPr>
          <a:xfrm>
            <a:off x="8465839" y="3962400"/>
            <a:ext cx="696024"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SRPT</a:t>
            </a:r>
          </a:p>
        </p:txBody>
      </p:sp>
      <p:sp>
        <p:nvSpPr>
          <p:cNvPr id="24" name="TextBox 23"/>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PIE</a:t>
            </a:r>
            <a:endParaRPr lang="en-US" dirty="0">
              <a:solidFill>
                <a:schemeClr val="tx1">
                  <a:lumMod val="50000"/>
                  <a:lumOff val="50000"/>
                </a:schemeClr>
              </a:solidFill>
            </a:endParaRPr>
          </a:p>
        </p:txBody>
      </p:sp>
      <p:sp>
        <p:nvSpPr>
          <p:cNvPr id="26" name="TextBox 25"/>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27" name="TextBox 26"/>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28" name="TextBox 27"/>
          <p:cNvSpPr txBox="1"/>
          <p:nvPr/>
        </p:nvSpPr>
        <p:spPr>
          <a:xfrm>
            <a:off x="7078723" y="3962400"/>
            <a:ext cx="1007007" cy="369332"/>
          </a:xfrm>
          <a:prstGeom prst="rect">
            <a:avLst/>
          </a:prstGeom>
          <a:solidFill>
            <a:srgbClr val="FF0000">
              <a:alpha val="35000"/>
            </a:srgbClr>
          </a:solidFill>
          <a:ln w="25400">
            <a:solidFill>
              <a:srgbClr val="FF0000"/>
            </a:solidFill>
          </a:ln>
        </p:spPr>
        <p:txBody>
          <a:bodyPr wrap="none" rtlCol="0">
            <a:spAutoFit/>
          </a:bodyPr>
          <a:lstStyle/>
          <a:p>
            <a:r>
              <a:rPr lang="en-US" dirty="0" err="1" smtClean="0"/>
              <a:t>Flowlets</a:t>
            </a:r>
            <a:endParaRPr lang="en-US" dirty="0"/>
          </a:p>
        </p:txBody>
      </p:sp>
      <p:sp>
        <p:nvSpPr>
          <p:cNvPr id="29" name="TextBox 28"/>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PDQ</a:t>
            </a:r>
            <a:endParaRPr lang="en-US" dirty="0">
              <a:solidFill>
                <a:schemeClr val="tx1">
                  <a:lumMod val="50000"/>
                  <a:lumOff val="50000"/>
                </a:schemeClr>
              </a:solidFill>
            </a:endParaRPr>
          </a:p>
        </p:txBody>
      </p:sp>
      <p:cxnSp>
        <p:nvCxnSpPr>
          <p:cNvPr id="30" name="Straight Connector 29"/>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a:t>
            </a:r>
            <a:r>
              <a:rPr lang="en-US" dirty="0" smtClean="0">
                <a:solidFill>
                  <a:schemeClr val="tx1">
                    <a:lumMod val="50000"/>
                    <a:lumOff val="50000"/>
                  </a:schemeClr>
                </a:solidFill>
              </a:rPr>
              <a:t>CP</a:t>
            </a:r>
            <a:endParaRPr lang="en-US" dirty="0">
              <a:solidFill>
                <a:schemeClr val="tx1">
                  <a:lumMod val="50000"/>
                  <a:lumOff val="50000"/>
                </a:schemeClr>
              </a:solidFill>
            </a:endParaRPr>
          </a:p>
        </p:txBody>
      </p:sp>
      <p:sp>
        <p:nvSpPr>
          <p:cNvPr id="36" name="TextBox 35"/>
          <p:cNvSpPr txBox="1"/>
          <p:nvPr/>
        </p:nvSpPr>
        <p:spPr>
          <a:xfrm>
            <a:off x="6343060" y="4381500"/>
            <a:ext cx="1545616"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Heavy Hitters</a:t>
            </a:r>
            <a:endParaRPr lang="en-US" dirty="0"/>
          </a:p>
        </p:txBody>
      </p:sp>
      <p:sp>
        <p:nvSpPr>
          <p:cNvPr id="37" name="TextBox 36"/>
          <p:cNvSpPr txBox="1"/>
          <p:nvPr/>
        </p:nvSpPr>
        <p:spPr>
          <a:xfrm>
            <a:off x="2019300" y="3962400"/>
            <a:ext cx="688009"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WFQ</a:t>
            </a:r>
          </a:p>
        </p:txBody>
      </p:sp>
      <p:sp>
        <p:nvSpPr>
          <p:cNvPr id="38" name="TextBox 37"/>
          <p:cNvSpPr txBox="1"/>
          <p:nvPr/>
        </p:nvSpPr>
        <p:spPr>
          <a:xfrm>
            <a:off x="3771900" y="3962400"/>
            <a:ext cx="715260"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STFQ</a:t>
            </a:r>
          </a:p>
        </p:txBody>
      </p:sp>
      <p:sp>
        <p:nvSpPr>
          <p:cNvPr id="39" name="TextBox 38"/>
          <p:cNvSpPr txBox="1"/>
          <p:nvPr/>
        </p:nvSpPr>
        <p:spPr>
          <a:xfrm>
            <a:off x="3133441" y="4812268"/>
            <a:ext cx="888385"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err="1"/>
              <a:t>IntServ</a:t>
            </a:r>
            <a:endParaRPr lang="en-US" dirty="0"/>
          </a:p>
        </p:txBody>
      </p:sp>
      <p:sp>
        <p:nvSpPr>
          <p:cNvPr id="40" name="TextBox 39"/>
          <p:cNvSpPr txBox="1"/>
          <p:nvPr/>
        </p:nvSpPr>
        <p:spPr>
          <a:xfrm>
            <a:off x="4530947" y="3962400"/>
            <a:ext cx="764953"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HPFQ</a:t>
            </a:r>
          </a:p>
        </p:txBody>
      </p:sp>
    </p:spTree>
    <p:extLst>
      <p:ext uri="{BB962C8B-B14F-4D97-AF65-F5344CB8AC3E}">
        <p14:creationId xmlns:p14="http://schemas.microsoft.com/office/powerpoint/2010/main" val="142207589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algorithms do PIFOs enable?</a:t>
            </a:r>
            <a:endParaRPr lang="en-US" dirty="0"/>
          </a:p>
        </p:txBody>
      </p:sp>
      <p:cxnSp>
        <p:nvCxnSpPr>
          <p:cNvPr id="4" name="Straight Arrow Connector 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6" name="TextBox 5"/>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7" name="TextBox 6"/>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8" name="TextBox 7"/>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10" name="TextBox 9"/>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smtClean="0">
                <a:solidFill>
                  <a:schemeClr val="tx1">
                    <a:lumMod val="50000"/>
                    <a:lumOff val="50000"/>
                  </a:schemeClr>
                </a:solidFill>
              </a:rPr>
              <a:t>VirtualClock</a:t>
            </a:r>
            <a:endParaRPr lang="en-US" dirty="0">
              <a:solidFill>
                <a:schemeClr val="tx1">
                  <a:lumMod val="50000"/>
                  <a:lumOff val="50000"/>
                </a:schemeClr>
              </a:solidFill>
            </a:endParaRPr>
          </a:p>
        </p:txBody>
      </p:sp>
      <p:sp>
        <p:nvSpPr>
          <p:cNvPr id="11" name="TextBox 10"/>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CSFQ</a:t>
            </a:r>
            <a:endParaRPr lang="en-US" dirty="0">
              <a:solidFill>
                <a:schemeClr val="tx1">
                  <a:lumMod val="50000"/>
                  <a:lumOff val="50000"/>
                </a:schemeClr>
              </a:solidFill>
            </a:endParaRPr>
          </a:p>
        </p:txBody>
      </p:sp>
      <p:sp>
        <p:nvSpPr>
          <p:cNvPr id="13" name="TextBox 12"/>
          <p:cNvSpPr txBox="1"/>
          <p:nvPr/>
        </p:nvSpPr>
        <p:spPr>
          <a:xfrm>
            <a:off x="5402323" y="4812268"/>
            <a:ext cx="1505540"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Bloom Filters</a:t>
            </a:r>
            <a:endParaRPr lang="en-US" dirty="0"/>
          </a:p>
        </p:txBody>
      </p:sp>
      <p:sp>
        <p:nvSpPr>
          <p:cNvPr id="14" name="TextBox 13"/>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15" name="TextBox 14"/>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16" name="TextBox 15"/>
          <p:cNvSpPr txBox="1"/>
          <p:nvPr/>
        </p:nvSpPr>
        <p:spPr>
          <a:xfrm>
            <a:off x="5402323" y="3962400"/>
            <a:ext cx="651140"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AVQ</a:t>
            </a:r>
            <a:endParaRPr lang="en-US" dirty="0"/>
          </a:p>
        </p:txBody>
      </p:sp>
      <p:sp>
        <p:nvSpPr>
          <p:cNvPr id="17" name="TextBox 16"/>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XCP</a:t>
            </a:r>
            <a:endParaRPr lang="en-US" dirty="0">
              <a:solidFill>
                <a:schemeClr val="tx1">
                  <a:lumMod val="50000"/>
                  <a:lumOff val="50000"/>
                </a:schemeClr>
              </a:solidFill>
            </a:endParaRPr>
          </a:p>
        </p:txBody>
      </p:sp>
      <p:sp>
        <p:nvSpPr>
          <p:cNvPr id="18" name="TextBox 17"/>
          <p:cNvSpPr txBox="1"/>
          <p:nvPr/>
        </p:nvSpPr>
        <p:spPr>
          <a:xfrm>
            <a:off x="6407488" y="3962400"/>
            <a:ext cx="595035"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RCP</a:t>
            </a:r>
            <a:endParaRPr lang="en-US" dirty="0"/>
          </a:p>
        </p:txBody>
      </p:sp>
      <p:sp>
        <p:nvSpPr>
          <p:cNvPr id="19" name="TextBox 18"/>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CoDel</a:t>
            </a:r>
            <a:endParaRPr lang="en-US" dirty="0">
              <a:solidFill>
                <a:schemeClr val="tx1">
                  <a:lumMod val="50000"/>
                  <a:lumOff val="50000"/>
                </a:schemeClr>
              </a:solidFill>
            </a:endParaRPr>
          </a:p>
        </p:txBody>
      </p:sp>
      <p:sp>
        <p:nvSpPr>
          <p:cNvPr id="20" name="TextBox 19"/>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DeTail</a:t>
            </a:r>
            <a:endParaRPr lang="en-US" dirty="0">
              <a:solidFill>
                <a:schemeClr val="tx1">
                  <a:lumMod val="50000"/>
                  <a:lumOff val="50000"/>
                </a:schemeClr>
              </a:solidFill>
            </a:endParaRPr>
          </a:p>
        </p:txBody>
      </p:sp>
      <p:sp>
        <p:nvSpPr>
          <p:cNvPr id="21" name="TextBox 20"/>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22" name="TextBox 21"/>
          <p:cNvSpPr txBox="1"/>
          <p:nvPr/>
        </p:nvSpPr>
        <p:spPr>
          <a:xfrm>
            <a:off x="8465839" y="4812268"/>
            <a:ext cx="724878"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HULL</a:t>
            </a:r>
            <a:endParaRPr lang="en-US" dirty="0"/>
          </a:p>
        </p:txBody>
      </p:sp>
      <p:sp>
        <p:nvSpPr>
          <p:cNvPr id="23" name="TextBox 22"/>
          <p:cNvSpPr txBox="1"/>
          <p:nvPr/>
        </p:nvSpPr>
        <p:spPr>
          <a:xfrm>
            <a:off x="8465839" y="3962400"/>
            <a:ext cx="696024"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a:t>SRPT</a:t>
            </a:r>
          </a:p>
        </p:txBody>
      </p:sp>
      <p:sp>
        <p:nvSpPr>
          <p:cNvPr id="24" name="TextBox 23"/>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PIE</a:t>
            </a:r>
            <a:endParaRPr lang="en-US" dirty="0">
              <a:solidFill>
                <a:schemeClr val="tx1">
                  <a:lumMod val="50000"/>
                  <a:lumOff val="50000"/>
                </a:schemeClr>
              </a:solidFill>
            </a:endParaRPr>
          </a:p>
        </p:txBody>
      </p:sp>
      <p:sp>
        <p:nvSpPr>
          <p:cNvPr id="26" name="TextBox 25"/>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27" name="TextBox 26"/>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28" name="TextBox 27"/>
          <p:cNvSpPr txBox="1"/>
          <p:nvPr/>
        </p:nvSpPr>
        <p:spPr>
          <a:xfrm>
            <a:off x="7078723" y="3962400"/>
            <a:ext cx="1007007" cy="369332"/>
          </a:xfrm>
          <a:prstGeom prst="rect">
            <a:avLst/>
          </a:prstGeom>
          <a:solidFill>
            <a:srgbClr val="FF0000">
              <a:alpha val="35000"/>
            </a:srgbClr>
          </a:solidFill>
          <a:ln w="25400">
            <a:solidFill>
              <a:srgbClr val="FF0000"/>
            </a:solidFill>
          </a:ln>
        </p:spPr>
        <p:txBody>
          <a:bodyPr wrap="none" rtlCol="0">
            <a:spAutoFit/>
          </a:bodyPr>
          <a:lstStyle/>
          <a:p>
            <a:r>
              <a:rPr lang="en-US" dirty="0" err="1" smtClean="0"/>
              <a:t>Flowlets</a:t>
            </a:r>
            <a:endParaRPr lang="en-US" dirty="0"/>
          </a:p>
        </p:txBody>
      </p:sp>
      <p:sp>
        <p:nvSpPr>
          <p:cNvPr id="29" name="TextBox 28"/>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PDQ</a:t>
            </a:r>
            <a:endParaRPr lang="en-US" dirty="0">
              <a:solidFill>
                <a:schemeClr val="tx1">
                  <a:lumMod val="50000"/>
                  <a:lumOff val="50000"/>
                </a:schemeClr>
              </a:solidFill>
            </a:endParaRPr>
          </a:p>
        </p:txBody>
      </p:sp>
      <p:cxnSp>
        <p:nvCxnSpPr>
          <p:cNvPr id="30" name="Straight Connector 29"/>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a:t>
            </a:r>
            <a:r>
              <a:rPr lang="en-US" dirty="0" smtClean="0">
                <a:solidFill>
                  <a:schemeClr val="tx1">
                    <a:lumMod val="50000"/>
                    <a:lumOff val="50000"/>
                  </a:schemeClr>
                </a:solidFill>
              </a:rPr>
              <a:t>CP</a:t>
            </a:r>
            <a:endParaRPr lang="en-US" dirty="0">
              <a:solidFill>
                <a:schemeClr val="tx1">
                  <a:lumMod val="50000"/>
                  <a:lumOff val="50000"/>
                </a:schemeClr>
              </a:solidFill>
            </a:endParaRPr>
          </a:p>
        </p:txBody>
      </p:sp>
      <p:sp>
        <p:nvSpPr>
          <p:cNvPr id="36" name="TextBox 35"/>
          <p:cNvSpPr txBox="1"/>
          <p:nvPr/>
        </p:nvSpPr>
        <p:spPr>
          <a:xfrm>
            <a:off x="6343060" y="4381500"/>
            <a:ext cx="1545616"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Heavy Hitters</a:t>
            </a:r>
            <a:endParaRPr lang="en-US" dirty="0"/>
          </a:p>
        </p:txBody>
      </p:sp>
      <p:sp>
        <p:nvSpPr>
          <p:cNvPr id="37" name="TextBox 36"/>
          <p:cNvSpPr txBox="1"/>
          <p:nvPr/>
        </p:nvSpPr>
        <p:spPr>
          <a:xfrm>
            <a:off x="2019300" y="3962400"/>
            <a:ext cx="688009"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a:t>WFQ</a:t>
            </a:r>
          </a:p>
        </p:txBody>
      </p:sp>
      <p:sp>
        <p:nvSpPr>
          <p:cNvPr id="38" name="TextBox 37"/>
          <p:cNvSpPr txBox="1"/>
          <p:nvPr/>
        </p:nvSpPr>
        <p:spPr>
          <a:xfrm>
            <a:off x="3771900" y="3962400"/>
            <a:ext cx="715260"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a:t>STFQ</a:t>
            </a:r>
          </a:p>
        </p:txBody>
      </p:sp>
      <p:sp>
        <p:nvSpPr>
          <p:cNvPr id="39" name="TextBox 38"/>
          <p:cNvSpPr txBox="1"/>
          <p:nvPr/>
        </p:nvSpPr>
        <p:spPr>
          <a:xfrm>
            <a:off x="3133441" y="4812268"/>
            <a:ext cx="888385"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err="1"/>
              <a:t>IntServ</a:t>
            </a:r>
            <a:endParaRPr lang="en-US" dirty="0"/>
          </a:p>
        </p:txBody>
      </p:sp>
      <p:sp>
        <p:nvSpPr>
          <p:cNvPr id="40" name="TextBox 39"/>
          <p:cNvSpPr txBox="1"/>
          <p:nvPr/>
        </p:nvSpPr>
        <p:spPr>
          <a:xfrm>
            <a:off x="4530947" y="3962400"/>
            <a:ext cx="764953"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a:t>HPFQ</a:t>
            </a:r>
          </a:p>
        </p:txBody>
      </p:sp>
    </p:spTree>
    <p:extLst>
      <p:ext uri="{BB962C8B-B14F-4D97-AF65-F5344CB8AC3E}">
        <p14:creationId xmlns:p14="http://schemas.microsoft.com/office/powerpoint/2010/main" val="44906736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Broader impact</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latin typeface="Gadugi" panose="020B0502040204020203" pitchFamily="34" charset="0"/>
              </a:rPr>
              <a:t>Packet transactions </a:t>
            </a:r>
            <a:r>
              <a:rPr lang="en-US" dirty="0" smtClean="0"/>
              <a:t>now </a:t>
            </a:r>
            <a:r>
              <a:rPr lang="en-US" dirty="0" smtClean="0">
                <a:latin typeface="Gadugi" panose="020B0502040204020203" pitchFamily="34" charset="0"/>
              </a:rPr>
              <a:t>in P4</a:t>
            </a:r>
          </a:p>
          <a:p>
            <a:endParaRPr lang="en-US" dirty="0"/>
          </a:p>
          <a:p>
            <a:r>
              <a:rPr lang="en-US" dirty="0" smtClean="0"/>
              <a:t>Industry interest </a:t>
            </a:r>
            <a:r>
              <a:rPr lang="en-US" dirty="0" smtClean="0">
                <a:latin typeface="Gadugi" panose="020B0502040204020203" pitchFamily="34" charset="0"/>
              </a:rPr>
              <a:t>in PIFOs, Domino’s compiler techniques</a:t>
            </a:r>
          </a:p>
          <a:p>
            <a:endParaRPr lang="en-US" dirty="0" smtClean="0"/>
          </a:p>
          <a:p>
            <a:endParaRPr lang="en-US" dirty="0">
              <a:latin typeface="Gadugi" panose="020B0502040204020203" pitchFamily="34" charset="0"/>
            </a:endParaRPr>
          </a:p>
          <a:p>
            <a:endParaRPr lang="en-US" dirty="0" smtClean="0">
              <a:latin typeface="Gadugi" panose="020B0502040204020203" pitchFamily="34" charset="0"/>
            </a:endParaRPr>
          </a:p>
        </p:txBody>
      </p:sp>
    </p:spTree>
    <p:extLst>
      <p:ext uri="{BB962C8B-B14F-4D97-AF65-F5344CB8AC3E}">
        <p14:creationId xmlns:p14="http://schemas.microsoft.com/office/powerpoint/2010/main" val="2939728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Work</a:t>
            </a:r>
            <a:endParaRPr lang="en-US" dirty="0"/>
          </a:p>
        </p:txBody>
      </p:sp>
      <p:sp>
        <p:nvSpPr>
          <p:cNvPr id="3" name="Content Placeholder 2"/>
          <p:cNvSpPr>
            <a:spLocks noGrp="1"/>
          </p:cNvSpPr>
          <p:nvPr>
            <p:ph idx="1"/>
          </p:nvPr>
        </p:nvSpPr>
        <p:spPr/>
        <p:txBody>
          <a:bodyPr/>
          <a:lstStyle/>
          <a:p>
            <a:r>
              <a:rPr lang="en-US" dirty="0" smtClean="0"/>
              <a:t>Primitives to program other network devices:</a:t>
            </a:r>
          </a:p>
          <a:p>
            <a:pPr lvl="1"/>
            <a:r>
              <a:rPr lang="en-US" dirty="0" smtClean="0"/>
              <a:t>Network Interface Cards</a:t>
            </a:r>
          </a:p>
          <a:p>
            <a:pPr lvl="1"/>
            <a:r>
              <a:rPr lang="en-US" dirty="0" err="1" smtClean="0"/>
              <a:t>Middleboxes</a:t>
            </a:r>
            <a:r>
              <a:rPr lang="en-US" dirty="0" smtClean="0"/>
              <a:t> (proxies, firewalls, WAN optimizers, etc.)</a:t>
            </a:r>
          </a:p>
          <a:p>
            <a:pPr lvl="1"/>
            <a:endParaRPr lang="en-US" dirty="0"/>
          </a:p>
          <a:p>
            <a:r>
              <a:rPr lang="en-US" dirty="0" smtClean="0"/>
              <a:t>Hardware and software for specialized distributed systems</a:t>
            </a:r>
          </a:p>
          <a:p>
            <a:pPr lvl="1"/>
            <a:r>
              <a:rPr lang="en-US" dirty="0" smtClean="0"/>
              <a:t>The end of Moore’s law =&gt; hardware specialization</a:t>
            </a:r>
          </a:p>
          <a:p>
            <a:pPr lvl="1"/>
            <a:r>
              <a:rPr lang="en-US" dirty="0" smtClean="0"/>
              <a:t>We’ll soon have specialized clusters of accelerators and cores</a:t>
            </a:r>
          </a:p>
          <a:p>
            <a:pPr lvl="1"/>
            <a:r>
              <a:rPr lang="en-US" dirty="0"/>
              <a:t>Requires </a:t>
            </a:r>
            <a:r>
              <a:rPr lang="en-US" dirty="0" smtClean="0"/>
              <a:t>straddling </a:t>
            </a:r>
            <a:r>
              <a:rPr lang="en-US" dirty="0"/>
              <a:t>disciplines: hardware, systems</a:t>
            </a:r>
            <a:r>
              <a:rPr lang="en-US" dirty="0" smtClean="0"/>
              <a:t>, and compilers</a:t>
            </a:r>
          </a:p>
          <a:p>
            <a:pPr lvl="1"/>
            <a:endParaRPr lang="en-US" dirty="0"/>
          </a:p>
        </p:txBody>
      </p:sp>
    </p:spTree>
    <p:extLst>
      <p:ext uri="{BB962C8B-B14F-4D97-AF65-F5344CB8AC3E}">
        <p14:creationId xmlns:p14="http://schemas.microsoft.com/office/powerpoint/2010/main" val="1141501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Backup slides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endParaRPr lang="en-US"/>
          </a:p>
        </p:txBody>
      </p:sp>
      <p:sp>
        <p:nvSpPr>
          <p:cNvPr id="4" name="Freeform 3"/>
          <p:cNvSpPr/>
          <p:nvPr/>
        </p:nvSpPr>
        <p:spPr>
          <a:xfrm>
            <a:off x="152400" y="4610100"/>
            <a:ext cx="3848100" cy="1905000"/>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5" name="Freeform 4"/>
          <p:cNvSpPr/>
          <p:nvPr/>
        </p:nvSpPr>
        <p:spPr>
          <a:xfrm>
            <a:off x="4191000" y="5792428"/>
            <a:ext cx="2819400" cy="722672"/>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smtClean="0">
                <a:solidFill>
                  <a:srgbClr val="FF0000"/>
                </a:solidFill>
                <a:latin typeface="+mj-lt"/>
                <a:cs typeface="Seravek"/>
              </a:rPr>
              <a:t>count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+ 1;</a:t>
            </a:r>
          </a:p>
        </p:txBody>
      </p:sp>
      <p:sp>
        <p:nvSpPr>
          <p:cNvPr id="6" name="Freeform 5"/>
          <p:cNvSpPr/>
          <p:nvPr/>
        </p:nvSpPr>
        <p:spPr>
          <a:xfrm>
            <a:off x="8077200" y="5181600"/>
            <a:ext cx="4000500" cy="1332272"/>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smtClean="0">
                <a:solidFill>
                  <a:srgbClr val="FF0000"/>
                </a:solidFill>
                <a:latin typeface="+mj-lt"/>
                <a:cs typeface="Seravek"/>
              </a:rPr>
              <a:t>state</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smtClean="0">
                <a:solidFill>
                  <a:srgbClr val="000000"/>
                </a:solidFill>
                <a:latin typeface="+mj-lt"/>
                <a:cs typeface="Seravek"/>
              </a:rPr>
              <a:t>mux(</a:t>
            </a:r>
            <a:r>
              <a:rPr lang="en-US" sz="2000" kern="0" smtClean="0">
                <a:solidFill>
                  <a:srgbClr val="FF0000"/>
                </a:solidFill>
                <a:latin typeface="+mj-lt"/>
                <a:cs typeface="Seravek"/>
              </a:rPr>
              <a:t>state</a:t>
            </a:r>
            <a:r>
              <a:rPr lang="en-US" sz="2000" kern="0" smtClean="0">
                <a:solidFill>
                  <a:srgbClr val="000000"/>
                </a:solidFill>
                <a:latin typeface="+mj-lt"/>
                <a:cs typeface="Seravek"/>
              </a:rPr>
              <a:t> RELOP </a:t>
            </a:r>
            <a:r>
              <a:rPr lang="en-US" sz="2000" kern="0" dirty="0" smtClean="0">
                <a:solidFill>
                  <a:srgbClr val="000000"/>
                </a:solidFill>
                <a:latin typeface="+mj-lt"/>
                <a:cs typeface="Seravek"/>
              </a:rPr>
              <a:t>C, true) ?</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mux(</a:t>
            </a:r>
            <a:r>
              <a:rPr lang="en-US" sz="2000" kern="0" dirty="0" smtClean="0">
                <a:solidFill>
                  <a:srgbClr val="FF0000"/>
                </a:solidFill>
                <a:latin typeface="+mj-lt"/>
                <a:cs typeface="Seravek"/>
              </a:rPr>
              <a:t>state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p.a</a:t>
            </a:r>
            <a:r>
              <a:rPr lang="en-US" sz="2000" kern="0" dirty="0" smtClean="0">
                <a:solidFill>
                  <a:srgbClr val="000000"/>
                </a:solidFill>
                <a:latin typeface="+mj-lt"/>
                <a:cs typeface="Seravek"/>
              </a:rPr>
              <a:t>, 0)</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 mux(</a:t>
            </a:r>
            <a:r>
              <a:rPr lang="en-US" sz="2000" kern="0" dirty="0" smtClean="0">
                <a:solidFill>
                  <a:srgbClr val="FF0000"/>
                </a:solidFill>
                <a:latin typeface="+mj-lt"/>
                <a:cs typeface="Seravek"/>
              </a:rPr>
              <a:t>state</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p.c</a:t>
            </a:r>
            <a:r>
              <a:rPr lang="en-US" sz="2000" kern="0" dirty="0" smtClean="0">
                <a:solidFill>
                  <a:srgbClr val="000000"/>
                </a:solidFill>
                <a:latin typeface="+mj-lt"/>
                <a:cs typeface="Seravek"/>
              </a:rPr>
              <a:t>, 0)</a:t>
            </a:r>
          </a:p>
        </p:txBody>
      </p:sp>
      <p:cxnSp>
        <p:nvCxnSpPr>
          <p:cNvPr id="7" name="Straight Arrow Connector 6"/>
          <p:cNvCxnSpPr/>
          <p:nvPr/>
        </p:nvCxnSpPr>
        <p:spPr>
          <a:xfrm>
            <a:off x="7124700" y="6019800"/>
            <a:ext cx="914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7998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One approach: Use end points</a:t>
            </a:r>
            <a:endParaRPr lang="en-US" dirty="0">
              <a:latin typeface="Gadugi" panose="020B0502040204020203" pitchFamily="34" charset="0"/>
            </a:endParaRPr>
          </a:p>
        </p:txBody>
      </p:sp>
      <p:sp>
        <p:nvSpPr>
          <p:cNvPr id="7" name="Content Placeholder 2"/>
          <p:cNvSpPr>
            <a:spLocks noGrp="1"/>
          </p:cNvSpPr>
          <p:nvPr>
            <p:ph idx="1"/>
          </p:nvPr>
        </p:nvSpPr>
        <p:spPr>
          <a:xfrm>
            <a:off x="838200" y="1825624"/>
            <a:ext cx="10934700" cy="4879976"/>
          </a:xfrm>
        </p:spPr>
        <p:txBody>
          <a:bodyPr>
            <a:normAutofit/>
          </a:bodyPr>
          <a:lstStyle/>
          <a:p>
            <a:r>
              <a:rPr lang="en-US" dirty="0" smtClean="0"/>
              <a:t>Give up on changing routers, use end points instead</a:t>
            </a:r>
          </a:p>
          <a:p>
            <a:endParaRPr lang="en-US" dirty="0"/>
          </a:p>
          <a:p>
            <a:r>
              <a:rPr lang="en-US" dirty="0" smtClean="0"/>
              <a:t>But, end point approaches are inaccurate or inefficient</a:t>
            </a:r>
          </a:p>
          <a:p>
            <a:pPr lvl="1"/>
            <a:r>
              <a:rPr lang="en-US" dirty="0" smtClean="0"/>
              <a:t>Estimating a router’s loss rates from end point measurements is inaccurate</a:t>
            </a:r>
          </a:p>
          <a:p>
            <a:pPr lvl="1"/>
            <a:r>
              <a:rPr lang="en-US" dirty="0"/>
              <a:t>C</a:t>
            </a:r>
            <a:r>
              <a:rPr lang="en-US" dirty="0" smtClean="0"/>
              <a:t>ongestion control from end points is inefficient</a:t>
            </a:r>
            <a:endParaRPr lang="en-US" dirty="0"/>
          </a:p>
          <a:p>
            <a:endParaRPr lang="en-US" dirty="0" smtClean="0"/>
          </a:p>
          <a:p>
            <a:endParaRPr lang="en-US" dirty="0"/>
          </a:p>
        </p:txBody>
      </p:sp>
    </p:spTree>
    <p:extLst>
      <p:ext uri="{BB962C8B-B14F-4D97-AF65-F5344CB8AC3E}">
        <p14:creationId xmlns:p14="http://schemas.microsoft.com/office/powerpoint/2010/main" val="91092029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sz="3200" dirty="0" smtClean="0"/>
              <a:t>Packet Transactions:</a:t>
            </a:r>
            <a:br>
              <a:rPr lang="en-US" sz="3200" dirty="0" smtClean="0"/>
            </a:br>
            <a:r>
              <a:rPr lang="en-US" sz="3200" dirty="0" smtClean="0"/>
              <a:t>High-Level Programming for Line-Rate Switches</a:t>
            </a:r>
            <a:br>
              <a:rPr lang="en-US" sz="3200" dirty="0" smtClean="0"/>
            </a:br>
            <a:r>
              <a:rPr lang="en-US" sz="3200" dirty="0" smtClean="0"/>
              <a:t>(SIGCOMM 2016)</a:t>
            </a:r>
            <a:endParaRPr lang="en-US" sz="3200" dirty="0"/>
          </a:p>
        </p:txBody>
      </p:sp>
      <p:sp>
        <p:nvSpPr>
          <p:cNvPr id="5" name="Subtitle 4"/>
          <p:cNvSpPr>
            <a:spLocks noGrp="1"/>
          </p:cNvSpPr>
          <p:nvPr>
            <p:ph type="subTitle" idx="1"/>
          </p:nvPr>
        </p:nvSpPr>
        <p:spPr>
          <a:xfrm>
            <a:off x="76200" y="3602038"/>
            <a:ext cx="12153900" cy="2151062"/>
          </a:xfrm>
        </p:spPr>
        <p:txBody>
          <a:bodyPr>
            <a:normAutofit fontScale="47500" lnSpcReduction="20000"/>
          </a:bodyPr>
          <a:lstStyle/>
          <a:p>
            <a:r>
              <a:rPr lang="en-US" sz="5100" b="1" dirty="0" err="1">
                <a:latin typeface="Gadugi" panose="020B0502040204020203" pitchFamily="34" charset="0"/>
              </a:rPr>
              <a:t>Anirudh</a:t>
            </a:r>
            <a:r>
              <a:rPr lang="en-US" sz="5100" b="1" dirty="0">
                <a:latin typeface="Gadugi" panose="020B0502040204020203" pitchFamily="34" charset="0"/>
              </a:rPr>
              <a:t> </a:t>
            </a:r>
            <a:r>
              <a:rPr lang="en-US" sz="5100" b="1" dirty="0" err="1">
                <a:latin typeface="Gadugi" panose="020B0502040204020203" pitchFamily="34" charset="0"/>
              </a:rPr>
              <a:t>Sivaraman</a:t>
            </a:r>
            <a:r>
              <a:rPr lang="en-US" sz="5100" b="1" dirty="0">
                <a:latin typeface="Gadugi" panose="020B0502040204020203" pitchFamily="34" charset="0"/>
              </a:rPr>
              <a:t>, </a:t>
            </a:r>
            <a:r>
              <a:rPr lang="en-US" sz="5100" dirty="0">
                <a:latin typeface="Gadugi" panose="020B0502040204020203" pitchFamily="34" charset="0"/>
              </a:rPr>
              <a:t>Alvin Cheung, Mihai </a:t>
            </a:r>
            <a:r>
              <a:rPr lang="en-US" sz="5100" dirty="0" err="1">
                <a:latin typeface="Gadugi" panose="020B0502040204020203" pitchFamily="34" charset="0"/>
              </a:rPr>
              <a:t>Budiu</a:t>
            </a:r>
            <a:r>
              <a:rPr lang="en-US" sz="5100" dirty="0">
                <a:latin typeface="Gadugi" panose="020B0502040204020203" pitchFamily="34" charset="0"/>
              </a:rPr>
              <a:t>,</a:t>
            </a:r>
          </a:p>
          <a:p>
            <a:r>
              <a:rPr lang="en-US" sz="5100" dirty="0" err="1">
                <a:latin typeface="Gadugi" panose="020B0502040204020203" pitchFamily="34" charset="0"/>
              </a:rPr>
              <a:t>Changhoon</a:t>
            </a:r>
            <a:r>
              <a:rPr lang="en-US" sz="5100" dirty="0">
                <a:latin typeface="Gadugi" panose="020B0502040204020203" pitchFamily="34" charset="0"/>
              </a:rPr>
              <a:t> Kim, Mohammad </a:t>
            </a:r>
            <a:r>
              <a:rPr lang="en-US" sz="5100" dirty="0" err="1">
                <a:latin typeface="Gadugi" panose="020B0502040204020203" pitchFamily="34" charset="0"/>
              </a:rPr>
              <a:t>Alizadeh</a:t>
            </a:r>
            <a:r>
              <a:rPr lang="en-US" sz="5100" dirty="0">
                <a:latin typeface="Gadugi" panose="020B0502040204020203" pitchFamily="34" charset="0"/>
              </a:rPr>
              <a:t>, Hari </a:t>
            </a:r>
            <a:r>
              <a:rPr lang="en-US" sz="5100" dirty="0" err="1">
                <a:latin typeface="Gadugi" panose="020B0502040204020203" pitchFamily="34" charset="0"/>
              </a:rPr>
              <a:t>Balakrishnan</a:t>
            </a:r>
            <a:r>
              <a:rPr lang="en-US" sz="5100" dirty="0">
                <a:latin typeface="Gadugi" panose="020B0502040204020203" pitchFamily="34" charset="0"/>
              </a:rPr>
              <a:t>,</a:t>
            </a:r>
          </a:p>
          <a:p>
            <a:r>
              <a:rPr lang="en-US" sz="5100" dirty="0">
                <a:latin typeface="Gadugi" panose="020B0502040204020203" pitchFamily="34" charset="0"/>
              </a:rPr>
              <a:t>George Varghese, Nick McKeown, Steve </a:t>
            </a:r>
            <a:r>
              <a:rPr lang="en-US" sz="5100" dirty="0" smtClean="0">
                <a:latin typeface="Gadugi" panose="020B0502040204020203" pitchFamily="34" charset="0"/>
              </a:rPr>
              <a:t>Licking</a:t>
            </a:r>
          </a:p>
          <a:p>
            <a:endParaRPr lang="en-US" dirty="0" smtClean="0"/>
          </a:p>
          <a:p>
            <a:r>
              <a:rPr lang="en-US" sz="5000" dirty="0" smtClean="0"/>
              <a:t>Joint </a:t>
            </a:r>
            <a:r>
              <a:rPr lang="en-US" sz="5000" dirty="0"/>
              <a:t>work with collaborators at </a:t>
            </a:r>
            <a:r>
              <a:rPr lang="en-US" sz="5000" dirty="0" smtClean="0"/>
              <a:t>MIT,</a:t>
            </a:r>
            <a:r>
              <a:rPr lang="en-US" sz="5000" dirty="0"/>
              <a:t> </a:t>
            </a:r>
            <a:r>
              <a:rPr lang="en-US" sz="5000" dirty="0" smtClean="0"/>
              <a:t>University of Washington,</a:t>
            </a:r>
          </a:p>
          <a:p>
            <a:r>
              <a:rPr lang="en-US" sz="5000" dirty="0"/>
              <a:t>Barefoot </a:t>
            </a:r>
            <a:r>
              <a:rPr lang="en-US" sz="5000" dirty="0" smtClean="0"/>
              <a:t>Networks, Microsoft Research, and Stanford University</a:t>
            </a:r>
            <a:endParaRPr lang="en-US" sz="5000" dirty="0"/>
          </a:p>
          <a:p>
            <a:endParaRPr lang="en-US" dirty="0">
              <a:latin typeface="Gadugi" panose="020B0502040204020203" pitchFamily="34" charset="0"/>
            </a:endParaRPr>
          </a:p>
          <a:p>
            <a:endParaRPr lang="en-US" sz="2000" dirty="0" smtClean="0"/>
          </a:p>
          <a:p>
            <a:endParaRPr lang="en-US" dirty="0"/>
          </a:p>
        </p:txBody>
      </p:sp>
    </p:spTree>
    <p:extLst>
      <p:ext uri="{BB962C8B-B14F-4D97-AF65-F5344CB8AC3E}">
        <p14:creationId xmlns:p14="http://schemas.microsoft.com/office/powerpoint/2010/main" val="54303277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ctrTitle"/>
          </p:nvPr>
        </p:nvSpPr>
        <p:spPr>
          <a:xfrm>
            <a:off x="1524000" y="1122363"/>
            <a:ext cx="9144000" cy="2387600"/>
          </a:xfrm>
        </p:spPr>
        <p:txBody>
          <a:bodyPr>
            <a:normAutofit/>
          </a:bodyPr>
          <a:lstStyle/>
          <a:p>
            <a:r>
              <a:rPr lang="en-US" sz="3200" dirty="0" smtClean="0"/>
              <a:t>Programmable Packet Scheduling at Line Rate</a:t>
            </a:r>
            <a:br>
              <a:rPr lang="en-US" sz="3200" dirty="0" smtClean="0"/>
            </a:br>
            <a:r>
              <a:rPr lang="en-US" sz="3200" dirty="0" smtClean="0"/>
              <a:t>(SIGCOMM 2016)</a:t>
            </a:r>
            <a:endParaRPr lang="en-US" sz="3200" dirty="0"/>
          </a:p>
        </p:txBody>
      </p:sp>
      <p:sp>
        <p:nvSpPr>
          <p:cNvPr id="5" name="Subtitle 4"/>
          <p:cNvSpPr>
            <a:spLocks noGrp="1"/>
          </p:cNvSpPr>
          <p:nvPr>
            <p:ph type="subTitle" idx="1"/>
          </p:nvPr>
        </p:nvSpPr>
        <p:spPr>
          <a:xfrm>
            <a:off x="19050" y="3602038"/>
            <a:ext cx="12153900" cy="2379662"/>
          </a:xfrm>
        </p:spPr>
        <p:txBody>
          <a:bodyPr>
            <a:normAutofit fontScale="92500" lnSpcReduction="20000"/>
          </a:bodyPr>
          <a:lstStyle/>
          <a:p>
            <a:r>
              <a:rPr lang="en-US" sz="2600" b="1" dirty="0" err="1"/>
              <a:t>Anirudh</a:t>
            </a:r>
            <a:r>
              <a:rPr lang="en-US" sz="2600" b="1" dirty="0"/>
              <a:t> </a:t>
            </a:r>
            <a:r>
              <a:rPr lang="en-US" sz="2600" b="1" dirty="0" err="1"/>
              <a:t>Sivaraman</a:t>
            </a:r>
            <a:r>
              <a:rPr lang="en-US" sz="2600" dirty="0"/>
              <a:t>, </a:t>
            </a:r>
            <a:r>
              <a:rPr lang="en-US" sz="2600" dirty="0" err="1"/>
              <a:t>Suvinay</a:t>
            </a:r>
            <a:r>
              <a:rPr lang="en-US" sz="2600" dirty="0"/>
              <a:t> Subramanian, Mohammad </a:t>
            </a:r>
            <a:r>
              <a:rPr lang="en-US" sz="2600" dirty="0" err="1" smtClean="0"/>
              <a:t>Alizadeh</a:t>
            </a:r>
            <a:r>
              <a:rPr lang="en-US" sz="2600" dirty="0" smtClean="0"/>
              <a:t>,</a:t>
            </a:r>
          </a:p>
          <a:p>
            <a:r>
              <a:rPr lang="en-US" sz="2600" dirty="0" smtClean="0"/>
              <a:t>Sharad </a:t>
            </a:r>
            <a:r>
              <a:rPr lang="en-US" sz="2600" dirty="0" err="1"/>
              <a:t>Chole</a:t>
            </a:r>
            <a:r>
              <a:rPr lang="en-US" sz="2600" dirty="0"/>
              <a:t>, Shang-</a:t>
            </a:r>
            <a:r>
              <a:rPr lang="en-US" sz="2600" dirty="0" err="1"/>
              <a:t>Tse</a:t>
            </a:r>
            <a:r>
              <a:rPr lang="en-US" sz="2600" dirty="0"/>
              <a:t> Chuang, Anurag Agrawal, Hari </a:t>
            </a:r>
            <a:r>
              <a:rPr lang="en-US" sz="2600" dirty="0" err="1" smtClean="0"/>
              <a:t>Balakrishnan</a:t>
            </a:r>
            <a:r>
              <a:rPr lang="en-US" sz="2600" dirty="0" smtClean="0"/>
              <a:t>,</a:t>
            </a:r>
          </a:p>
          <a:p>
            <a:r>
              <a:rPr lang="en-US" sz="2600" dirty="0" smtClean="0"/>
              <a:t>Tom </a:t>
            </a:r>
            <a:r>
              <a:rPr lang="en-US" sz="2600" dirty="0" err="1"/>
              <a:t>Edsall</a:t>
            </a:r>
            <a:r>
              <a:rPr lang="en-US" sz="2600" dirty="0"/>
              <a:t>, </a:t>
            </a:r>
            <a:r>
              <a:rPr lang="en-US" sz="2600" dirty="0" err="1"/>
              <a:t>Sachin</a:t>
            </a:r>
            <a:r>
              <a:rPr lang="en-US" sz="2600" dirty="0"/>
              <a:t> </a:t>
            </a:r>
            <a:r>
              <a:rPr lang="en-US" sz="2600" dirty="0" err="1"/>
              <a:t>Katti</a:t>
            </a:r>
            <a:r>
              <a:rPr lang="en-US" sz="2600" dirty="0"/>
              <a:t>, Nick </a:t>
            </a:r>
            <a:r>
              <a:rPr lang="en-US" sz="2600" dirty="0" smtClean="0"/>
              <a:t>McKeown</a:t>
            </a:r>
          </a:p>
          <a:p>
            <a:endParaRPr lang="en-US" sz="2600" dirty="0" smtClean="0"/>
          </a:p>
          <a:p>
            <a:r>
              <a:rPr lang="en-US" sz="2600" dirty="0" smtClean="0"/>
              <a:t>Joint work with collaborators at MIT, Cisco Systems,</a:t>
            </a:r>
          </a:p>
          <a:p>
            <a:r>
              <a:rPr lang="en-US" sz="2600" dirty="0" smtClean="0"/>
              <a:t>Stanford University, and Barefoot Networks</a:t>
            </a:r>
            <a:endParaRPr lang="en-US" sz="2600" dirty="0"/>
          </a:p>
          <a:p>
            <a:endParaRPr lang="en-US" dirty="0"/>
          </a:p>
        </p:txBody>
      </p:sp>
    </p:spTree>
    <p:extLst>
      <p:ext uri="{BB962C8B-B14F-4D97-AF65-F5344CB8AC3E}">
        <p14:creationId xmlns:p14="http://schemas.microsoft.com/office/powerpoint/2010/main" val="137202046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354" name="Group 353"/>
          <p:cNvGrpSpPr/>
          <p:nvPr/>
        </p:nvGrpSpPr>
        <p:grpSpPr>
          <a:xfrm>
            <a:off x="6934200" y="2933700"/>
            <a:ext cx="2743200" cy="2227150"/>
            <a:chOff x="6397161" y="2935733"/>
            <a:chExt cx="3204039" cy="2601297"/>
          </a:xfrm>
        </p:grpSpPr>
        <p:grpSp>
          <p:nvGrpSpPr>
            <p:cNvPr id="355" name="Group 354"/>
            <p:cNvGrpSpPr/>
            <p:nvPr/>
          </p:nvGrpSpPr>
          <p:grpSpPr>
            <a:xfrm>
              <a:off x="6397161" y="2935733"/>
              <a:ext cx="3204039" cy="2601297"/>
              <a:chOff x="6397161" y="2935733"/>
              <a:chExt cx="3204039" cy="2601297"/>
            </a:xfrm>
          </p:grpSpPr>
          <p:grpSp>
            <p:nvGrpSpPr>
              <p:cNvPr id="357" name="Group 356"/>
              <p:cNvGrpSpPr/>
              <p:nvPr/>
            </p:nvGrpSpPr>
            <p:grpSpPr>
              <a:xfrm>
                <a:off x="6397161" y="3462120"/>
                <a:ext cx="3204039" cy="2074910"/>
                <a:chOff x="6431622" y="3698774"/>
                <a:chExt cx="3204039" cy="2074910"/>
              </a:xfrm>
            </p:grpSpPr>
            <p:sp>
              <p:nvSpPr>
                <p:cNvPr id="359" name="Rectangle 358"/>
                <p:cNvSpPr/>
                <p:nvPr/>
              </p:nvSpPr>
              <p:spPr>
                <a:xfrm>
                  <a:off x="6431622" y="3698774"/>
                  <a:ext cx="3204039" cy="2074910"/>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600"/>
                </a:p>
              </p:txBody>
            </p:sp>
            <p:grpSp>
              <p:nvGrpSpPr>
                <p:cNvPr id="360" name="Group 359"/>
                <p:cNvGrpSpPr/>
                <p:nvPr/>
              </p:nvGrpSpPr>
              <p:grpSpPr>
                <a:xfrm>
                  <a:off x="6892503" y="4038600"/>
                  <a:ext cx="2175291" cy="1228293"/>
                  <a:chOff x="3906054" y="6114996"/>
                  <a:chExt cx="1050221" cy="563990"/>
                </a:xfrm>
              </p:grpSpPr>
              <p:grpSp>
                <p:nvGrpSpPr>
                  <p:cNvPr id="361" name="Group 360"/>
                  <p:cNvGrpSpPr/>
                  <p:nvPr/>
                </p:nvGrpSpPr>
                <p:grpSpPr>
                  <a:xfrm>
                    <a:off x="3906054" y="6114996"/>
                    <a:ext cx="1050221" cy="563990"/>
                    <a:chOff x="3906054" y="6114996"/>
                    <a:chExt cx="1050221" cy="563990"/>
                  </a:xfrm>
                </p:grpSpPr>
                <p:grpSp>
                  <p:nvGrpSpPr>
                    <p:cNvPr id="392" name="Group 391"/>
                    <p:cNvGrpSpPr/>
                    <p:nvPr/>
                  </p:nvGrpSpPr>
                  <p:grpSpPr>
                    <a:xfrm>
                      <a:off x="4000499" y="6358104"/>
                      <a:ext cx="955776" cy="320882"/>
                      <a:chOff x="1594855" y="898558"/>
                      <a:chExt cx="832256" cy="317821"/>
                    </a:xfrm>
                  </p:grpSpPr>
                  <p:cxnSp>
                    <p:nvCxnSpPr>
                      <p:cNvPr id="398" name="Straight Connector 397"/>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399" name="Straight Connector 398"/>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400" name="Straight Connector 399"/>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393" name="Rectangle 392"/>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2</a:t>
                      </a:r>
                      <a:endParaRPr lang="en-US" kern="0" dirty="0">
                        <a:latin typeface="Seravek"/>
                        <a:cs typeface="Seravek"/>
                      </a:endParaRPr>
                    </a:p>
                  </p:txBody>
                </p:sp>
                <p:sp>
                  <p:nvSpPr>
                    <p:cNvPr id="394" name="Rectangle 393"/>
                    <p:cNvSpPr/>
                    <p:nvPr/>
                  </p:nvSpPr>
                  <p:spPr>
                    <a:xfrm>
                      <a:off x="4238407"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9</a:t>
                      </a:r>
                      <a:endParaRPr lang="en-US" kern="0" dirty="0">
                        <a:latin typeface="Seravek"/>
                        <a:cs typeface="Seravek"/>
                      </a:endParaRPr>
                    </a:p>
                  </p:txBody>
                </p:sp>
                <p:sp>
                  <p:nvSpPr>
                    <p:cNvPr id="395" name="Rectangle 394"/>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kern="0" dirty="0" smtClean="0">
                          <a:solidFill>
                            <a:schemeClr val="tx1"/>
                          </a:solidFill>
                          <a:latin typeface="Seravek"/>
                          <a:cs typeface="Seravek"/>
                        </a:rPr>
                        <a:t>8</a:t>
                      </a:r>
                      <a:endParaRPr lang="en-US" kern="0" dirty="0">
                        <a:solidFill>
                          <a:schemeClr val="tx1"/>
                        </a:solidFill>
                        <a:latin typeface="Seravek"/>
                        <a:cs typeface="Seravek"/>
                      </a:endParaRPr>
                    </a:p>
                  </p:txBody>
                </p:sp>
                <p:cxnSp>
                  <p:nvCxnSpPr>
                    <p:cNvPr id="396" name="Straight Arrow Connector 395"/>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397" name="Straight Arrow Connector 396"/>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385" name="Rectangle 384"/>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5</a:t>
                    </a:r>
                    <a:endParaRPr lang="en-US" kern="0" dirty="0">
                      <a:latin typeface="Seravek"/>
                      <a:cs typeface="Seravek"/>
                    </a:endParaRPr>
                  </a:p>
                </p:txBody>
              </p:sp>
            </p:grpSp>
          </p:grpSp>
          <p:sp>
            <p:nvSpPr>
              <p:cNvPr id="358" name="TextBox 357"/>
              <p:cNvSpPr txBox="1"/>
              <p:nvPr/>
            </p:nvSpPr>
            <p:spPr>
              <a:xfrm>
                <a:off x="6469978" y="2935733"/>
                <a:ext cx="3048000" cy="634656"/>
              </a:xfrm>
              <a:prstGeom prst="rect">
                <a:avLst/>
              </a:prstGeom>
              <a:noFill/>
            </p:spPr>
            <p:txBody>
              <a:bodyPr wrap="square" rtlCol="0">
                <a:spAutoFit/>
              </a:bodyPr>
              <a:lstStyle/>
              <a:p>
                <a:pPr algn="ctr"/>
                <a:r>
                  <a:rPr lang="en-US" sz="2000" dirty="0" smtClean="0">
                    <a:latin typeface="Seravek"/>
                    <a:cs typeface="Seravek"/>
                  </a:rPr>
                  <a:t>PIFO Scheduler</a:t>
                </a:r>
              </a:p>
            </p:txBody>
          </p:sp>
        </p:grpSp>
        <p:cxnSp>
          <p:nvCxnSpPr>
            <p:cNvPr id="356" name="Straight Arrow Connector 355"/>
            <p:cNvCxnSpPr/>
            <p:nvPr/>
          </p:nvCxnSpPr>
          <p:spPr>
            <a:xfrm>
              <a:off x="9029699" y="4686300"/>
              <a:ext cx="449611" cy="0"/>
            </a:xfrm>
            <a:prstGeom prst="straightConnector1">
              <a:avLst/>
            </a:prstGeom>
            <a:noFill/>
            <a:ln w="25400" cap="flat" cmpd="sng" algn="ctr">
              <a:solidFill>
                <a:schemeClr val="tx1"/>
              </a:solidFill>
              <a:prstDash val="solid"/>
              <a:tailEnd type="arrow" w="lg" len="lg"/>
            </a:ln>
            <a:effectLst/>
          </p:spPr>
        </p:cxnSp>
      </p:grpSp>
      <p:sp>
        <p:nvSpPr>
          <p:cNvPr id="6" name="Title 5"/>
          <p:cNvSpPr>
            <a:spLocks noGrp="1"/>
          </p:cNvSpPr>
          <p:nvPr>
            <p:ph type="title"/>
          </p:nvPr>
        </p:nvSpPr>
        <p:spPr/>
        <p:txBody>
          <a:bodyPr/>
          <a:lstStyle/>
          <a:p>
            <a:r>
              <a:rPr lang="en-US" dirty="0" smtClean="0"/>
              <a:t>Shortest remaining </a:t>
            </a:r>
            <a:r>
              <a:rPr lang="en-US" dirty="0"/>
              <a:t>f</a:t>
            </a:r>
            <a:r>
              <a:rPr lang="en-US" dirty="0" smtClean="0"/>
              <a:t>low </a:t>
            </a:r>
            <a:r>
              <a:rPr lang="en-US" dirty="0"/>
              <a:t>s</a:t>
            </a:r>
            <a:r>
              <a:rPr lang="en-US" dirty="0" smtClean="0"/>
              <a:t>ize</a:t>
            </a:r>
            <a:endParaRPr lang="en-US" dirty="0"/>
          </a:p>
        </p:txBody>
      </p:sp>
      <p:grpSp>
        <p:nvGrpSpPr>
          <p:cNvPr id="4" name="Group 3"/>
          <p:cNvGrpSpPr/>
          <p:nvPr/>
        </p:nvGrpSpPr>
        <p:grpSpPr>
          <a:xfrm>
            <a:off x="1589457" y="1257300"/>
            <a:ext cx="9519480" cy="3918192"/>
            <a:chOff x="1589457" y="1257300"/>
            <a:chExt cx="9519480" cy="3918192"/>
          </a:xfrm>
        </p:grpSpPr>
        <p:grpSp>
          <p:nvGrpSpPr>
            <p:cNvPr id="129" name="Group 42"/>
            <p:cNvGrpSpPr/>
            <p:nvPr/>
          </p:nvGrpSpPr>
          <p:grpSpPr>
            <a:xfrm>
              <a:off x="1589457" y="2974353"/>
              <a:ext cx="4875732" cy="1192610"/>
              <a:chOff x="1707458" y="1778000"/>
              <a:chExt cx="4254836" cy="1181787"/>
            </a:xfrm>
          </p:grpSpPr>
          <p:cxnSp>
            <p:nvCxnSpPr>
              <p:cNvPr id="130" name="Straight Arrow Connector 129"/>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1" name="Straight Arrow Connector 130"/>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2" name="Straight Arrow Connector 131"/>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3" name="Straight Arrow Connector 132"/>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4" name="Straight Arrow Connector 133"/>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5" name="Straight Arrow Connector 134"/>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6" name="Straight Arrow Connector 135"/>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7" name="Straight Arrow Connector 136"/>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8" name="Straight Arrow Connector 137"/>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9" name="Straight Arrow Connector 138"/>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44" name="Rectangle 143"/>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45" name="Rectangle 144"/>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148" name="Straight Connector 147"/>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49" name="Straight Connector 148"/>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0" name="Straight Connector 149"/>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1" name="Straight Connector 150"/>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52" name="Rectangle 151"/>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53" name="Group 152"/>
            <p:cNvGrpSpPr/>
            <p:nvPr/>
          </p:nvGrpSpPr>
          <p:grpSpPr>
            <a:xfrm>
              <a:off x="4480684" y="2474644"/>
              <a:ext cx="515971" cy="2169799"/>
              <a:chOff x="8534400" y="1981200"/>
              <a:chExt cx="595991" cy="2163589"/>
            </a:xfrm>
          </p:grpSpPr>
          <p:cxnSp>
            <p:nvCxnSpPr>
              <p:cNvPr id="154" name="Straight Connector 153"/>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5" name="Straight Connector 154"/>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58" name="Group 42"/>
            <p:cNvGrpSpPr/>
            <p:nvPr/>
          </p:nvGrpSpPr>
          <p:grpSpPr>
            <a:xfrm>
              <a:off x="7741431" y="2997559"/>
              <a:ext cx="3367506" cy="1192610"/>
              <a:chOff x="1707458" y="1778000"/>
              <a:chExt cx="4254836" cy="1181787"/>
            </a:xfrm>
          </p:grpSpPr>
          <p:cxnSp>
            <p:nvCxnSpPr>
              <p:cNvPr id="159" name="Straight Arrow Connector 158"/>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0" name="Straight Arrow Connector 159"/>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1" name="Straight Arrow Connector 160"/>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2" name="Straight Arrow Connector 161"/>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3" name="Straight Arrow Connector 162"/>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4" name="Straight Arrow Connector 163"/>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5" name="Straight Arrow Connector 164"/>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6" name="Straight Arrow Connector 165"/>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7" name="Straight Arrow Connector 166"/>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8" name="Straight Arrow Connector 167"/>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71" name="Rectangle 170"/>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72" name="Rectangle 171"/>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73" name="Group 172"/>
            <p:cNvGrpSpPr/>
            <p:nvPr/>
          </p:nvGrpSpPr>
          <p:grpSpPr>
            <a:xfrm>
              <a:off x="9203812" y="2474644"/>
              <a:ext cx="515971" cy="2169799"/>
              <a:chOff x="8534400" y="1981200"/>
              <a:chExt cx="595991" cy="2163589"/>
            </a:xfrm>
          </p:grpSpPr>
          <p:cxnSp>
            <p:nvCxnSpPr>
              <p:cNvPr id="174" name="Straight Connector 173"/>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5" name="Straight Connector 174"/>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6" name="Straight Connector 175"/>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77" name="Group 176"/>
            <p:cNvGrpSpPr/>
            <p:nvPr/>
          </p:nvGrpSpPr>
          <p:grpSpPr>
            <a:xfrm>
              <a:off x="1742061" y="1945270"/>
              <a:ext cx="4484987" cy="191047"/>
              <a:chOff x="1866900" y="2628900"/>
              <a:chExt cx="4419600" cy="190500"/>
            </a:xfrm>
          </p:grpSpPr>
          <p:cxnSp>
            <p:nvCxnSpPr>
              <p:cNvPr id="178" name="Straight Connector 177"/>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9" name="Straight Connector 178"/>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0" name="Straight Connector 179"/>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81" name="TextBox 180"/>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182" name="Group 181"/>
            <p:cNvGrpSpPr/>
            <p:nvPr/>
          </p:nvGrpSpPr>
          <p:grpSpPr>
            <a:xfrm>
              <a:off x="7930541" y="1933566"/>
              <a:ext cx="3016451" cy="191047"/>
              <a:chOff x="1920389" y="2693432"/>
              <a:chExt cx="4419600" cy="190500"/>
            </a:xfrm>
          </p:grpSpPr>
          <p:cxnSp>
            <p:nvCxnSpPr>
              <p:cNvPr id="183" name="Straight Connector 182"/>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4" name="Straight Connector 183"/>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5" name="Straight Connector 184"/>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86" name="TextBox 185"/>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188" name="Group 187"/>
            <p:cNvGrpSpPr/>
            <p:nvPr/>
          </p:nvGrpSpPr>
          <p:grpSpPr>
            <a:xfrm>
              <a:off x="6477000" y="1257395"/>
              <a:ext cx="1333500" cy="3918097"/>
              <a:chOff x="6477000" y="2057400"/>
              <a:chExt cx="1333500" cy="3918097"/>
            </a:xfrm>
          </p:grpSpPr>
          <p:sp>
            <p:nvSpPr>
              <p:cNvPr id="189" name="TextBox 188"/>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190" name="Rectangle 189"/>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91" name="Group 190"/>
              <p:cNvGrpSpPr/>
              <p:nvPr/>
            </p:nvGrpSpPr>
            <p:grpSpPr>
              <a:xfrm>
                <a:off x="6835234" y="3238500"/>
                <a:ext cx="594266" cy="457200"/>
                <a:chOff x="5899150" y="6019800"/>
                <a:chExt cx="594266" cy="457200"/>
              </a:xfrm>
            </p:grpSpPr>
            <p:sp>
              <p:nvSpPr>
                <p:cNvPr id="223" name="Freeform 22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24" name="Straight Connector 22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5" name="Straight Connector 22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6" name="Straight Connector 22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7" name="Straight Connector 22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8" name="Rectangle 22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9" name="Straight Arrow Connector 22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30" name="Straight Arrow Connector 22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2" name="Group 191"/>
              <p:cNvGrpSpPr/>
              <p:nvPr/>
            </p:nvGrpSpPr>
            <p:grpSpPr>
              <a:xfrm>
                <a:off x="6835234" y="3848100"/>
                <a:ext cx="594266" cy="457200"/>
                <a:chOff x="5899150" y="6019800"/>
                <a:chExt cx="594266" cy="457200"/>
              </a:xfrm>
            </p:grpSpPr>
            <p:sp>
              <p:nvSpPr>
                <p:cNvPr id="215" name="Freeform 214"/>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16" name="Straight Connector 215"/>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7" name="Straight Connector 21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8" name="Straight Connector 21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9" name="Straight Connector 21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0" name="Rectangle 21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1" name="Straight Arrow Connector 22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22" name="Straight Arrow Connector 22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3" name="Group 192"/>
              <p:cNvGrpSpPr/>
              <p:nvPr/>
            </p:nvGrpSpPr>
            <p:grpSpPr>
              <a:xfrm>
                <a:off x="6819900" y="4457700"/>
                <a:ext cx="594266" cy="457200"/>
                <a:chOff x="5899150" y="6019800"/>
                <a:chExt cx="594266" cy="457200"/>
              </a:xfrm>
            </p:grpSpPr>
            <p:sp>
              <p:nvSpPr>
                <p:cNvPr id="207" name="Freeform 206"/>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8" name="Straight Connector 20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9" name="Straight Connector 208"/>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0" name="Straight Connector 209"/>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1" name="Straight Connector 210"/>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12" name="Rectangle 211"/>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13" name="Straight Arrow Connector 212"/>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14" name="Straight Arrow Connector 213"/>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4" name="Group 193"/>
              <p:cNvGrpSpPr/>
              <p:nvPr/>
            </p:nvGrpSpPr>
            <p:grpSpPr>
              <a:xfrm>
                <a:off x="6819900" y="5067300"/>
                <a:ext cx="594266" cy="457200"/>
                <a:chOff x="5899150" y="6019800"/>
                <a:chExt cx="594266" cy="457200"/>
              </a:xfrm>
            </p:grpSpPr>
            <p:sp>
              <p:nvSpPr>
                <p:cNvPr id="199" name="Freeform 198"/>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0" name="Straight Connector 199"/>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3" name="Straight Connector 202"/>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04" name="Rectangle 203"/>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05" name="Straight Arrow Connector 204"/>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06" name="Straight Arrow Connector 205"/>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195" name="Straight Arrow Connector 194"/>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6" name="Straight Arrow Connector 195"/>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7" name="Straight Arrow Connector 196"/>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8" name="Straight Arrow Connector 197"/>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231" name="TextBox 230"/>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grpSp>
    </p:spTree>
    <p:custDataLst>
      <p:tags r:id="rId1"/>
    </p:custDataLst>
    <p:extLst>
      <p:ext uri="{BB962C8B-B14F-4D97-AF65-F5344CB8AC3E}">
        <p14:creationId xmlns:p14="http://schemas.microsoft.com/office/powerpoint/2010/main" val="1298284058"/>
      </p:ext>
    </p:extLst>
  </p:cSld>
  <p:clrMapOvr>
    <a:masterClrMapping/>
  </p:clrMapOvr>
  <mc:AlternateContent xmlns:mc="http://schemas.openxmlformats.org/markup-compatibility/2006">
    <mc:Choice xmlns:p14="http://schemas.microsoft.com/office/powerpoint/2010/main" Requires="p14">
      <p:transition spd="slow" p14:dur="2000" advTm="13117"/>
    </mc:Choice>
    <mc:Fallback>
      <p:transition spd="slow" advTm="1311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3.125E-6 -1.48148E-6 L 0.17084 0.29769 " pathEditMode="relative" rAng="0" ptsTypes="AA">
                                      <p:cBhvr>
                                        <p:cTn id="6" dur="500" fill="hold"/>
                                        <p:tgtEl>
                                          <p:spTgt spid="4"/>
                                        </p:tgtEl>
                                        <p:attrNameLst>
                                          <p:attrName>ppt_x</p:attrName>
                                          <p:attrName>ppt_y</p:attrName>
                                        </p:attrNameLst>
                                      </p:cBhvr>
                                      <p:rCtr x="8542" y="14884"/>
                                    </p:animMotion>
                                  </p:childTnLst>
                                </p:cTn>
                              </p:par>
                              <p:par>
                                <p:cTn id="7" presetID="6" presetClass="emph" presetSubtype="0" fill="hold" nodeType="withEffect">
                                  <p:stCondLst>
                                    <p:cond delay="0"/>
                                  </p:stCondLst>
                                  <p:childTnLst>
                                    <p:animScale>
                                      <p:cBhvr>
                                        <p:cTn id="8" dur="500" fill="hold"/>
                                        <p:tgtEl>
                                          <p:spTgt spid="4"/>
                                        </p:tgtEl>
                                      </p:cBhvr>
                                      <p:by x="25000" y="25000"/>
                                    </p:animScale>
                                  </p:childTnLst>
                                </p:cTn>
                              </p:par>
                              <p:par>
                                <p:cTn id="9" presetID="10" presetClass="exit" presetSubtype="0" fill="hold" nodeType="withEffect">
                                  <p:stCondLst>
                                    <p:cond delay="0"/>
                                  </p:stCondLst>
                                  <p:childTnLst>
                                    <p:animEffect transition="out" filter="fade">
                                      <p:cBhvr>
                                        <p:cTn id="10" dur="500"/>
                                        <p:tgtEl>
                                          <p:spTgt spid="4"/>
                                        </p:tgtEl>
                                      </p:cBhvr>
                                    </p:animEffect>
                                    <p:set>
                                      <p:cBhvr>
                                        <p:cTn id="11" dur="1" fill="hold">
                                          <p:stCondLst>
                                            <p:cond delay="499"/>
                                          </p:stCondLst>
                                        </p:cTn>
                                        <p:tgtEl>
                                          <p:spTgt spid="4"/>
                                        </p:tgtEl>
                                        <p:attrNameLst>
                                          <p:attrName>style.visibility</p:attrName>
                                        </p:attrNameLst>
                                      </p:cBhvr>
                                      <p:to>
                                        <p:strVal val="hidden"/>
                                      </p:to>
                                    </p:set>
                                  </p:childTnLst>
                                </p:cTn>
                              </p:par>
                            </p:childTnLst>
                          </p:cTn>
                        </p:par>
                        <p:par>
                          <p:cTn id="12" fill="hold">
                            <p:stCondLst>
                              <p:cond delay="500"/>
                            </p:stCondLst>
                            <p:childTnLst>
                              <p:par>
                                <p:cTn id="13" presetID="22" presetClass="entr" presetSubtype="4" fill="hold" nodeType="afterEffect">
                                  <p:stCondLst>
                                    <p:cond delay="0"/>
                                  </p:stCondLst>
                                  <p:childTnLst>
                                    <p:set>
                                      <p:cBhvr>
                                        <p:cTn id="14" dur="1" fill="hold">
                                          <p:stCondLst>
                                            <p:cond delay="0"/>
                                          </p:stCondLst>
                                        </p:cTn>
                                        <p:tgtEl>
                                          <p:spTgt spid="354"/>
                                        </p:tgtEl>
                                        <p:attrNameLst>
                                          <p:attrName>style.visibility</p:attrName>
                                        </p:attrNameLst>
                                      </p:cBhvr>
                                      <p:to>
                                        <p:strVal val="visible"/>
                                      </p:to>
                                    </p:set>
                                    <p:animEffect transition="in" filter="wipe(down)">
                                      <p:cBhvr>
                                        <p:cTn id="15" dur="500"/>
                                        <p:tgtEl>
                                          <p:spTgt spid="3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One approach: Use a </a:t>
            </a:r>
            <a:r>
              <a:rPr lang="en-US" dirty="0"/>
              <a:t>s</a:t>
            </a:r>
            <a:r>
              <a:rPr lang="en-US" dirty="0" smtClean="0">
                <a:latin typeface="Gadugi" panose="020B0502040204020203" pitchFamily="34" charset="0"/>
              </a:rPr>
              <a:t>oftware router</a:t>
            </a:r>
            <a:endParaRPr lang="en-US" dirty="0">
              <a:latin typeface="Gadugi" panose="020B0502040204020203" pitchFamily="34" charset="0"/>
            </a:endParaRPr>
          </a:p>
        </p:txBody>
      </p:sp>
      <p:graphicFrame>
        <p:nvGraphicFramePr>
          <p:cNvPr id="9" name="Chart 8"/>
          <p:cNvGraphicFramePr/>
          <p:nvPr>
            <p:extLst>
              <p:ext uri="{D42A27DB-BD31-4B8C-83A1-F6EECF244321}">
                <p14:modId xmlns:p14="http://schemas.microsoft.com/office/powerpoint/2010/main" val="703209873"/>
              </p:ext>
            </p:extLst>
          </p:nvPr>
        </p:nvGraphicFramePr>
        <p:xfrm>
          <a:off x="647700" y="1371600"/>
          <a:ext cx="10782300" cy="4267200"/>
        </p:xfrm>
        <a:graphic>
          <a:graphicData uri="http://schemas.openxmlformats.org/drawingml/2006/chart">
            <c:chart xmlns:c="http://schemas.openxmlformats.org/drawingml/2006/chart" xmlns:r="http://schemas.openxmlformats.org/officeDocument/2006/relationships" r:id="rId3"/>
          </a:graphicData>
        </a:graphic>
      </p:graphicFrame>
      <p:sp>
        <p:nvSpPr>
          <p:cNvPr id="6" name="Rounded Rectangle 5"/>
          <p:cNvSpPr/>
          <p:nvPr/>
        </p:nvSpPr>
        <p:spPr>
          <a:xfrm>
            <a:off x="685800" y="5715000"/>
            <a:ext cx="11010900" cy="495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Software routers 10—100x worse than the fastest routers</a:t>
            </a:r>
            <a:endParaRPr lang="en-US" sz="3200" dirty="0"/>
          </a:p>
        </p:txBody>
      </p:sp>
      <p:sp>
        <p:nvSpPr>
          <p:cNvPr id="5" name="Rounded Rectangle 4"/>
          <p:cNvSpPr/>
          <p:nvPr/>
        </p:nvSpPr>
        <p:spPr>
          <a:xfrm>
            <a:off x="685800" y="6286500"/>
            <a:ext cx="11010900" cy="495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Software routers suffer from non-deterministic performance</a:t>
            </a:r>
            <a:endParaRPr lang="en-US" sz="3200" dirty="0"/>
          </a:p>
        </p:txBody>
      </p:sp>
    </p:spTree>
    <p:extLst>
      <p:ext uri="{BB962C8B-B14F-4D97-AF65-F5344CB8AC3E}">
        <p14:creationId xmlns:p14="http://schemas.microsoft.com/office/powerpoint/2010/main" val="2953721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graphicEl>
                                              <a:chart seriesIdx="-3" categoryIdx="-3" bldStep="gridLegend"/>
                                            </p:graphicEl>
                                          </p:spTgt>
                                        </p:tgtEl>
                                        <p:attrNameLst>
                                          <p:attrName>style.visibility</p:attrName>
                                        </p:attrNameLst>
                                      </p:cBhvr>
                                      <p:to>
                                        <p:strVal val="visible"/>
                                      </p:to>
                                    </p:set>
                                    <p:animEffect transition="in" filter="wipe(left)">
                                      <p:cBhvr>
                                        <p:cTn id="7" dur="500"/>
                                        <p:tgtEl>
                                          <p:spTgt spid="9">
                                            <p:graphicEl>
                                              <a:chart seriesIdx="-3" categoryIdx="-3" bldStep="gridLegend"/>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9">
                                            <p:graphicEl>
                                              <a:chart seriesIdx="-4" categoryIdx="0" bldStep="category"/>
                                            </p:graphicEl>
                                          </p:spTgt>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9">
                                            <p:graphicEl>
                                              <a:chart seriesIdx="-4" categoryIdx="1" bldStep="category"/>
                                            </p:graphicEl>
                                          </p:spTgt>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9">
                                            <p:graphicEl>
                                              <a:chart seriesIdx="-4" categoryIdx="2" bldStep="category"/>
                                            </p:graphicEl>
                                          </p:spTgt>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9">
                                            <p:graphicEl>
                                              <a:chart seriesIdx="-4" categoryIdx="3" bldStep="category"/>
                                            </p:graphicEl>
                                          </p:spTgt>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9">
                                            <p:graphicEl>
                                              <a:chart seriesIdx="-4" categoryIdx="4" bldStep="category"/>
                                            </p:graphicEl>
                                          </p:spTgt>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9">
                                            <p:graphicEl>
                                              <a:chart seriesIdx="-4" categoryIdx="5" bldStep="category"/>
                                            </p:graphicEl>
                                          </p:spTgt>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9">
                                            <p:graphicEl>
                                              <a:chart seriesIdx="-4" categoryIdx="6" bldStep="category"/>
                                            </p:graphicEl>
                                          </p:spTgt>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9">
                                            <p:graphicEl>
                                              <a:chart seriesIdx="-4" categoryIdx="7" bldStep="category"/>
                                            </p:graphicEl>
                                          </p:spTgt>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9">
                                            <p:graphicEl>
                                              <a:chart seriesIdx="-4" categoryIdx="8" bldStep="category"/>
                                            </p:graphicEl>
                                          </p:spTgt>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9">
                                            <p:graphicEl>
                                              <a:chart seriesIdx="-4" categoryIdx="9" bldStep="category"/>
                                            </p:graphicEl>
                                          </p:spTgt>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9">
                                            <p:graphicEl>
                                              <a:chart seriesIdx="-4" categoryIdx="10" bldStep="category"/>
                                            </p:graphicEl>
                                          </p:spTgt>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9">
                                            <p:graphicEl>
                                              <a:chart seriesIdx="-4" categoryIdx="11" bldStep="category"/>
                                            </p:graphicEl>
                                          </p:spTgt>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9">
                                            <p:graphicEl>
                                              <a:chart seriesIdx="-4" categoryIdx="12" bldStep="category"/>
                                            </p:graphicEl>
                                          </p:spTgt>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6"/>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uiExpand="1">
        <p:bldSub>
          <a:bldChart bld="category"/>
        </p:bldSub>
      </p:bldGraphic>
      <p:bldP spid="6" grpId="0" animBg="1"/>
      <p:bldP spid="5" grpId="0" animBg="1"/>
    </p:bldLst>
  </p:timing>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Shortest remaining </a:t>
            </a:r>
            <a:r>
              <a:rPr lang="en-US" dirty="0"/>
              <a:t>f</a:t>
            </a:r>
            <a:r>
              <a:rPr lang="en-US" dirty="0" smtClean="0"/>
              <a:t>low </a:t>
            </a:r>
            <a:r>
              <a:rPr lang="en-US" dirty="0"/>
              <a:t>s</a:t>
            </a:r>
            <a:r>
              <a:rPr lang="en-US" dirty="0" smtClean="0"/>
              <a:t>ize</a:t>
            </a:r>
            <a:endParaRPr lang="en-US" dirty="0"/>
          </a:p>
        </p:txBody>
      </p:sp>
      <p:grpSp>
        <p:nvGrpSpPr>
          <p:cNvPr id="4" name="Group 3"/>
          <p:cNvGrpSpPr/>
          <p:nvPr/>
        </p:nvGrpSpPr>
        <p:grpSpPr>
          <a:xfrm>
            <a:off x="1820135" y="5105308"/>
            <a:ext cx="5811559" cy="1104992"/>
            <a:chOff x="1820135" y="5105308"/>
            <a:chExt cx="5811559" cy="1104992"/>
          </a:xfrm>
        </p:grpSpPr>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20135" y="5105308"/>
              <a:ext cx="1104992" cy="1104992"/>
            </a:xfrm>
            <a:prstGeom prst="rect">
              <a:avLst/>
            </a:prstGeom>
          </p:spPr>
        </p:pic>
        <p:cxnSp>
          <p:nvCxnSpPr>
            <p:cNvPr id="6" name="Straight Connector 5"/>
            <p:cNvCxnSpPr/>
            <p:nvPr/>
          </p:nvCxnSpPr>
          <p:spPr>
            <a:xfrm>
              <a:off x="3086100" y="5562600"/>
              <a:ext cx="4545594" cy="0"/>
            </a:xfrm>
            <a:prstGeom prst="line">
              <a:avLst/>
            </a:prstGeom>
            <a:ln w="57150"/>
          </p:spPr>
          <p:style>
            <a:lnRef idx="1">
              <a:schemeClr val="accent1"/>
            </a:lnRef>
            <a:fillRef idx="0">
              <a:schemeClr val="accent1"/>
            </a:fillRef>
            <a:effectRef idx="0">
              <a:schemeClr val="accent1"/>
            </a:effectRef>
            <a:fontRef idx="minor">
              <a:schemeClr val="tx1"/>
            </a:fontRef>
          </p:style>
        </p:cxnSp>
      </p:grpSp>
      <p:grpSp>
        <p:nvGrpSpPr>
          <p:cNvPr id="153" name="Group 152"/>
          <p:cNvGrpSpPr/>
          <p:nvPr/>
        </p:nvGrpSpPr>
        <p:grpSpPr>
          <a:xfrm>
            <a:off x="6934200" y="2933700"/>
            <a:ext cx="2743200" cy="2227150"/>
            <a:chOff x="6397161" y="2935733"/>
            <a:chExt cx="3204039" cy="2601297"/>
          </a:xfrm>
        </p:grpSpPr>
        <p:grpSp>
          <p:nvGrpSpPr>
            <p:cNvPr id="154" name="Group 153"/>
            <p:cNvGrpSpPr/>
            <p:nvPr/>
          </p:nvGrpSpPr>
          <p:grpSpPr>
            <a:xfrm>
              <a:off x="6397161" y="2935733"/>
              <a:ext cx="3204039" cy="2601297"/>
              <a:chOff x="6397161" y="2935733"/>
              <a:chExt cx="3204039" cy="2601297"/>
            </a:xfrm>
          </p:grpSpPr>
          <p:grpSp>
            <p:nvGrpSpPr>
              <p:cNvPr id="156" name="Group 155"/>
              <p:cNvGrpSpPr/>
              <p:nvPr/>
            </p:nvGrpSpPr>
            <p:grpSpPr>
              <a:xfrm>
                <a:off x="6397161" y="3462120"/>
                <a:ext cx="3204039" cy="2074910"/>
                <a:chOff x="6431622" y="3698774"/>
                <a:chExt cx="3204039" cy="2074910"/>
              </a:xfrm>
            </p:grpSpPr>
            <p:sp>
              <p:nvSpPr>
                <p:cNvPr id="158" name="Rectangle 157"/>
                <p:cNvSpPr/>
                <p:nvPr/>
              </p:nvSpPr>
              <p:spPr>
                <a:xfrm>
                  <a:off x="6431622" y="3698774"/>
                  <a:ext cx="3204039" cy="2074910"/>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600"/>
                </a:p>
              </p:txBody>
            </p:sp>
            <p:grpSp>
              <p:nvGrpSpPr>
                <p:cNvPr id="159" name="Group 158"/>
                <p:cNvGrpSpPr/>
                <p:nvPr/>
              </p:nvGrpSpPr>
              <p:grpSpPr>
                <a:xfrm>
                  <a:off x="6892503" y="4038600"/>
                  <a:ext cx="2175291" cy="1228293"/>
                  <a:chOff x="3906054" y="6114996"/>
                  <a:chExt cx="1050221" cy="563990"/>
                </a:xfrm>
              </p:grpSpPr>
              <p:grpSp>
                <p:nvGrpSpPr>
                  <p:cNvPr id="160" name="Group 159"/>
                  <p:cNvGrpSpPr/>
                  <p:nvPr/>
                </p:nvGrpSpPr>
                <p:grpSpPr>
                  <a:xfrm>
                    <a:off x="3906054" y="6114996"/>
                    <a:ext cx="1050221" cy="563990"/>
                    <a:chOff x="3906054" y="6114996"/>
                    <a:chExt cx="1050221" cy="563990"/>
                  </a:xfrm>
                </p:grpSpPr>
                <p:grpSp>
                  <p:nvGrpSpPr>
                    <p:cNvPr id="162" name="Group 161"/>
                    <p:cNvGrpSpPr/>
                    <p:nvPr/>
                  </p:nvGrpSpPr>
                  <p:grpSpPr>
                    <a:xfrm>
                      <a:off x="4000499" y="6358104"/>
                      <a:ext cx="955776" cy="320882"/>
                      <a:chOff x="1594855" y="898558"/>
                      <a:chExt cx="832256" cy="317821"/>
                    </a:xfrm>
                  </p:grpSpPr>
                  <p:cxnSp>
                    <p:nvCxnSpPr>
                      <p:cNvPr id="168" name="Straight Connector 167"/>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169" name="Straight Connector 168"/>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170" name="Straight Connector 169"/>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163" name="Rectangle 162"/>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2</a:t>
                      </a:r>
                      <a:endParaRPr lang="en-US" kern="0" dirty="0">
                        <a:latin typeface="Seravek"/>
                        <a:cs typeface="Seravek"/>
                      </a:endParaRPr>
                    </a:p>
                  </p:txBody>
                </p:sp>
                <p:sp>
                  <p:nvSpPr>
                    <p:cNvPr id="164" name="Rectangle 163"/>
                    <p:cNvSpPr/>
                    <p:nvPr/>
                  </p:nvSpPr>
                  <p:spPr>
                    <a:xfrm>
                      <a:off x="4238407"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9</a:t>
                      </a:r>
                      <a:endParaRPr lang="en-US" kern="0" dirty="0">
                        <a:latin typeface="Seravek"/>
                        <a:cs typeface="Seravek"/>
                      </a:endParaRPr>
                    </a:p>
                  </p:txBody>
                </p:sp>
                <p:sp>
                  <p:nvSpPr>
                    <p:cNvPr id="165" name="Rectangle 164"/>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kern="0" dirty="0" smtClean="0">
                          <a:solidFill>
                            <a:schemeClr val="tx1"/>
                          </a:solidFill>
                          <a:latin typeface="Seravek"/>
                          <a:cs typeface="Seravek"/>
                        </a:rPr>
                        <a:t>8</a:t>
                      </a:r>
                      <a:endParaRPr lang="en-US" kern="0" dirty="0">
                        <a:solidFill>
                          <a:schemeClr val="tx1"/>
                        </a:solidFill>
                        <a:latin typeface="Seravek"/>
                        <a:cs typeface="Seravek"/>
                      </a:endParaRPr>
                    </a:p>
                  </p:txBody>
                </p:sp>
                <p:cxnSp>
                  <p:nvCxnSpPr>
                    <p:cNvPr id="166" name="Straight Arrow Connector 165"/>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167" name="Straight Arrow Connector 166"/>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161" name="Rectangle 160"/>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5</a:t>
                    </a:r>
                    <a:endParaRPr lang="en-US" kern="0" dirty="0">
                      <a:latin typeface="Seravek"/>
                      <a:cs typeface="Seravek"/>
                    </a:endParaRPr>
                  </a:p>
                </p:txBody>
              </p:sp>
            </p:grpSp>
          </p:grpSp>
          <p:sp>
            <p:nvSpPr>
              <p:cNvPr id="157" name="TextBox 156"/>
              <p:cNvSpPr txBox="1"/>
              <p:nvPr/>
            </p:nvSpPr>
            <p:spPr>
              <a:xfrm>
                <a:off x="6469978" y="2935733"/>
                <a:ext cx="3048000" cy="634656"/>
              </a:xfrm>
              <a:prstGeom prst="rect">
                <a:avLst/>
              </a:prstGeom>
              <a:noFill/>
            </p:spPr>
            <p:txBody>
              <a:bodyPr wrap="square" rtlCol="0">
                <a:spAutoFit/>
              </a:bodyPr>
              <a:lstStyle/>
              <a:p>
                <a:pPr algn="ctr"/>
                <a:r>
                  <a:rPr lang="en-US" sz="2000" dirty="0" smtClean="0">
                    <a:latin typeface="Seravek"/>
                    <a:cs typeface="Seravek"/>
                  </a:rPr>
                  <a:t>PIFO Scheduler</a:t>
                </a:r>
              </a:p>
            </p:txBody>
          </p:sp>
        </p:grpSp>
        <p:cxnSp>
          <p:nvCxnSpPr>
            <p:cNvPr id="155" name="Straight Arrow Connector 154"/>
            <p:cNvCxnSpPr/>
            <p:nvPr/>
          </p:nvCxnSpPr>
          <p:spPr>
            <a:xfrm>
              <a:off x="9029699" y="4686300"/>
              <a:ext cx="449611" cy="0"/>
            </a:xfrm>
            <a:prstGeom prst="straightConnector1">
              <a:avLst/>
            </a:prstGeom>
            <a:noFill/>
            <a:ln w="25400" cap="flat" cmpd="sng" algn="ctr">
              <a:solidFill>
                <a:schemeClr val="tx1"/>
              </a:solidFill>
              <a:prstDash val="solid"/>
              <a:tailEnd type="arrow" w="lg" len="lg"/>
            </a:ln>
            <a:effectLst/>
          </p:spPr>
        </p:cxnSp>
      </p:grpSp>
      <p:sp>
        <p:nvSpPr>
          <p:cNvPr id="3" name="Slide Number Placeholder 2"/>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50</a:t>
            </a:fld>
            <a:endParaRPr lang="en-US"/>
          </a:p>
        </p:txBody>
      </p:sp>
      <p:pic>
        <p:nvPicPr>
          <p:cNvPr id="30" name="Picture 2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29226" y="5113248"/>
            <a:ext cx="1605274" cy="1005971"/>
          </a:xfrm>
          <a:prstGeom prst="rect">
            <a:avLst/>
          </a:prstGeom>
        </p:spPr>
      </p:pic>
      <p:grpSp>
        <p:nvGrpSpPr>
          <p:cNvPr id="31" name="Group 30"/>
          <p:cNvGrpSpPr/>
          <p:nvPr/>
        </p:nvGrpSpPr>
        <p:grpSpPr>
          <a:xfrm>
            <a:off x="914400" y="3200400"/>
            <a:ext cx="3532775" cy="1752600"/>
            <a:chOff x="2194925" y="3149600"/>
            <a:chExt cx="3532775" cy="2501900"/>
          </a:xfrm>
        </p:grpSpPr>
        <p:sp>
          <p:nvSpPr>
            <p:cNvPr id="32" name="Rectangle 31"/>
            <p:cNvSpPr/>
            <p:nvPr/>
          </p:nvSpPr>
          <p:spPr>
            <a:xfrm>
              <a:off x="2194925" y="31496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TextBox 32"/>
            <p:cNvSpPr txBox="1"/>
            <p:nvPr/>
          </p:nvSpPr>
          <p:spPr>
            <a:xfrm>
              <a:off x="2309225" y="3312767"/>
              <a:ext cx="3390900" cy="746916"/>
            </a:xfrm>
            <a:prstGeom prst="rect">
              <a:avLst/>
            </a:prstGeom>
            <a:noFill/>
          </p:spPr>
          <p:txBody>
            <a:bodyPr wrap="square" rtlCol="0">
              <a:spAutoFit/>
            </a:bodyPr>
            <a:lstStyle/>
            <a:p>
              <a:pPr algn="ctr"/>
              <a:r>
                <a:rPr lang="en-US" sz="2800" dirty="0" smtClean="0">
                  <a:latin typeface="Gadugi" charset="0"/>
                  <a:ea typeface="Gadugi" charset="0"/>
                  <a:cs typeface="Gadugi" charset="0"/>
                </a:rPr>
                <a:t>Rank Computation </a:t>
              </a:r>
              <a:endParaRPr lang="en-US" sz="2800" dirty="0">
                <a:latin typeface="Gadugi" charset="0"/>
                <a:ea typeface="Gadugi" charset="0"/>
                <a:cs typeface="Gadugi" charset="0"/>
              </a:endParaRPr>
            </a:p>
          </p:txBody>
        </p:sp>
      </p:grpSp>
      <p:sp>
        <p:nvSpPr>
          <p:cNvPr id="152" name="Rectangle 151"/>
          <p:cNvSpPr/>
          <p:nvPr/>
        </p:nvSpPr>
        <p:spPr>
          <a:xfrm>
            <a:off x="1104900" y="3962400"/>
            <a:ext cx="2476500" cy="615553"/>
          </a:xfrm>
          <a:prstGeom prst="rect">
            <a:avLst/>
          </a:prstGeom>
        </p:spPr>
        <p:txBody>
          <a:bodyPr wrap="square">
            <a:spAutoFit/>
          </a:bodyPr>
          <a:lstStyle/>
          <a:p>
            <a:pPr marL="342900" indent="-342900" defTabSz="457200">
              <a:buFontTx/>
              <a:buAutoNum type="arabicPeriod"/>
              <a:defRPr/>
            </a:pPr>
            <a:r>
              <a:rPr lang="en-US" sz="1700" kern="0" dirty="0" smtClean="0">
                <a:solidFill>
                  <a:prstClr val="black"/>
                </a:solidFill>
                <a:latin typeface="Gadugi" charset="0"/>
                <a:ea typeface="Gadugi" charset="0"/>
                <a:cs typeface="Gadugi" charset="0"/>
              </a:rPr>
              <a:t>f = flow(p)</a:t>
            </a:r>
          </a:p>
          <a:p>
            <a:pPr marL="342900" indent="-342900" defTabSz="457200">
              <a:buFont typeface="+mj-lt"/>
              <a:buAutoNum type="arabicPeriod" startAt="2"/>
              <a:defRPr/>
            </a:pPr>
            <a:r>
              <a:rPr lang="en-US" sz="1700" kern="0" dirty="0" err="1" smtClean="0">
                <a:solidFill>
                  <a:prstClr val="black"/>
                </a:solidFill>
                <a:latin typeface="Gadugi" charset="0"/>
                <a:ea typeface="Gadugi" charset="0"/>
                <a:cs typeface="Gadugi" charset="0"/>
              </a:rPr>
              <a:t>p.rank</a:t>
            </a:r>
            <a:r>
              <a:rPr lang="en-US" sz="1700" kern="0" dirty="0" smtClean="0">
                <a:solidFill>
                  <a:prstClr val="black"/>
                </a:solidFill>
                <a:latin typeface="Gadugi" charset="0"/>
                <a:ea typeface="Gadugi" charset="0"/>
                <a:cs typeface="Gadugi" charset="0"/>
              </a:rPr>
              <a:t> = </a:t>
            </a:r>
            <a:r>
              <a:rPr lang="en-US" sz="1700" kern="0" dirty="0" err="1" smtClean="0">
                <a:solidFill>
                  <a:prstClr val="black"/>
                </a:solidFill>
                <a:latin typeface="Gadugi" charset="0"/>
                <a:ea typeface="Gadugi" charset="0"/>
                <a:cs typeface="Gadugi" charset="0"/>
              </a:rPr>
              <a:t>f.rem_size</a:t>
            </a:r>
            <a:endParaRPr lang="en-US" sz="1700" kern="0" dirty="0">
              <a:solidFill>
                <a:prstClr val="black"/>
              </a:solidFill>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796403231"/>
      </p:ext>
    </p:extLst>
  </p:cSld>
  <p:clrMapOvr>
    <a:masterClrMapping/>
  </p:clrMapOvr>
  <mc:AlternateContent xmlns:mc="http://schemas.openxmlformats.org/markup-compatibility/2006">
    <mc:Choice xmlns:p14="http://schemas.microsoft.com/office/powerpoint/2010/main" Requires="p14">
      <p:transition spd="slow" p14:dur="2000" advTm="40683"/>
    </mc:Choice>
    <mc:Fallback>
      <p:transition spd="slow" advTm="4068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52"/>
                                        </p:tgtEl>
                                        <p:attrNameLst>
                                          <p:attrName>style.visibility</p:attrName>
                                        </p:attrNameLst>
                                      </p:cBhvr>
                                      <p:to>
                                        <p:strVal val="visible"/>
                                      </p:to>
                                    </p:set>
                                    <p:animEffect transition="in" filter="wipe(up)">
                                      <p:cBhvr>
                                        <p:cTn id="7" dur="500"/>
                                        <p:tgtEl>
                                          <p:spTgt spid="152"/>
                                        </p:tgtEl>
                                      </p:cBhvr>
                                    </p:animEffect>
                                  </p:childTnLst>
                                </p:cTn>
                              </p:par>
                              <p:par>
                                <p:cTn id="8" presetID="1" presetClass="entr" presetSubtype="0" fill="hold" nodeType="withEffect">
                                  <p:stCondLst>
                                    <p:cond delay="0"/>
                                  </p:stCondLst>
                                  <p:childTnLst>
                                    <p:set>
                                      <p:cBhvr>
                                        <p:cTn id="9"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 grpId="0"/>
    </p:bldLst>
  </p:timing>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Beyond a single PIFO</a:t>
            </a:r>
            <a:endParaRPr lang="en-US" dirty="0">
              <a:latin typeface="+mj-lt"/>
            </a:endParaRPr>
          </a:p>
        </p:txBody>
      </p:sp>
      <p:cxnSp>
        <p:nvCxnSpPr>
          <p:cNvPr id="32" name="Straight Arrow Connector 31"/>
          <p:cNvCxnSpPr/>
          <p:nvPr/>
        </p:nvCxnSpPr>
        <p:spPr>
          <a:xfrm>
            <a:off x="10625130" y="3929045"/>
            <a:ext cx="609504" cy="0"/>
          </a:xfrm>
          <a:prstGeom prst="straightConnector1">
            <a:avLst/>
          </a:prstGeom>
          <a:noFill/>
          <a:ln w="25400" cap="flat" cmpd="sng" algn="ctr">
            <a:solidFill>
              <a:schemeClr val="tx1"/>
            </a:solidFill>
            <a:prstDash val="solid"/>
            <a:tailEnd type="arrow" w="lg" len="lg"/>
          </a:ln>
          <a:effectLst/>
        </p:spPr>
      </p:cxnSp>
      <p:grpSp>
        <p:nvGrpSpPr>
          <p:cNvPr id="33" name="Group 32"/>
          <p:cNvGrpSpPr/>
          <p:nvPr/>
        </p:nvGrpSpPr>
        <p:grpSpPr>
          <a:xfrm>
            <a:off x="6667500" y="3543300"/>
            <a:ext cx="3929678" cy="771493"/>
            <a:chOff x="931333" y="903111"/>
            <a:chExt cx="1495778" cy="313268"/>
          </a:xfrm>
        </p:grpSpPr>
        <p:cxnSp>
          <p:nvCxnSpPr>
            <p:cNvPr id="34" name="Straight Connector 33"/>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35" name="Straight Connector 34"/>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36" name="Straight Connector 35"/>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37" name="Rectangle 36"/>
          <p:cNvSpPr/>
          <p:nvPr/>
        </p:nvSpPr>
        <p:spPr>
          <a:xfrm>
            <a:off x="10153695" y="3574744"/>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x</a:t>
            </a:r>
          </a:p>
          <a:p>
            <a:pPr algn="ctr" defTabSz="457200">
              <a:defRPr/>
            </a:pPr>
            <a:r>
              <a:rPr lang="en-US" sz="2000" kern="0" baseline="-25000" dirty="0" smtClean="0">
                <a:latin typeface="+mj-lt"/>
                <a:cs typeface="Seravek"/>
              </a:rPr>
              <a:t>1</a:t>
            </a:r>
            <a:endParaRPr lang="en-US" sz="2000" kern="0" baseline="-25000" dirty="0">
              <a:latin typeface="+mj-lt"/>
              <a:cs typeface="Seravek"/>
            </a:endParaRPr>
          </a:p>
        </p:txBody>
      </p:sp>
      <p:sp>
        <p:nvSpPr>
          <p:cNvPr id="40" name="Rectangle 39"/>
          <p:cNvSpPr/>
          <p:nvPr/>
        </p:nvSpPr>
        <p:spPr>
          <a:xfrm>
            <a:off x="9300149" y="3576886"/>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y</a:t>
            </a:r>
          </a:p>
          <a:p>
            <a:pPr algn="ctr" defTabSz="457200">
              <a:defRPr/>
            </a:pPr>
            <a:r>
              <a:rPr lang="en-US" sz="2000" kern="0" baseline="-25000" dirty="0" smtClean="0">
                <a:latin typeface="+mj-lt"/>
                <a:cs typeface="Seravek"/>
              </a:rPr>
              <a:t>1</a:t>
            </a:r>
            <a:endParaRPr lang="en-US" sz="2000" kern="0" baseline="-25000" dirty="0">
              <a:latin typeface="+mj-lt"/>
              <a:cs typeface="Seravek"/>
            </a:endParaRPr>
          </a:p>
        </p:txBody>
      </p:sp>
      <p:sp>
        <p:nvSpPr>
          <p:cNvPr id="41" name="Rectangle 40"/>
          <p:cNvSpPr/>
          <p:nvPr/>
        </p:nvSpPr>
        <p:spPr>
          <a:xfrm>
            <a:off x="8435714" y="3581135"/>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x</a:t>
            </a:r>
          </a:p>
          <a:p>
            <a:pPr algn="ctr" defTabSz="457200">
              <a:defRPr/>
            </a:pPr>
            <a:r>
              <a:rPr lang="en-US" sz="2000" kern="0" baseline="-25000" dirty="0" smtClean="0">
                <a:latin typeface="+mj-lt"/>
                <a:cs typeface="Seravek"/>
              </a:rPr>
              <a:t>2</a:t>
            </a:r>
            <a:endParaRPr lang="en-US" sz="2000" kern="0" baseline="-25000" dirty="0">
              <a:latin typeface="+mj-lt"/>
              <a:cs typeface="Seravek"/>
            </a:endParaRPr>
          </a:p>
        </p:txBody>
      </p:sp>
      <p:grpSp>
        <p:nvGrpSpPr>
          <p:cNvPr id="48" name="Group 47"/>
          <p:cNvGrpSpPr/>
          <p:nvPr/>
        </p:nvGrpSpPr>
        <p:grpSpPr>
          <a:xfrm>
            <a:off x="8003367" y="3577413"/>
            <a:ext cx="2124959" cy="708040"/>
            <a:chOff x="2178933" y="5549120"/>
            <a:chExt cx="2124959" cy="708040"/>
          </a:xfrm>
        </p:grpSpPr>
        <p:sp>
          <p:nvSpPr>
            <p:cNvPr id="38" name="Rectangle 37"/>
            <p:cNvSpPr/>
            <p:nvPr/>
          </p:nvSpPr>
          <p:spPr>
            <a:xfrm>
              <a:off x="3905320" y="5549120"/>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b</a:t>
              </a:r>
              <a:r>
                <a:rPr lang="en-US" sz="2000" kern="0" baseline="-25000" dirty="0" smtClean="0">
                  <a:latin typeface="+mj-lt"/>
                  <a:cs typeface="Seravek"/>
                </a:rPr>
                <a:t>1</a:t>
              </a:r>
              <a:endParaRPr lang="en-US" sz="2000" kern="0" baseline="-25000" dirty="0">
                <a:latin typeface="+mj-lt"/>
                <a:cs typeface="Seravek"/>
              </a:endParaRPr>
            </a:p>
          </p:txBody>
        </p:sp>
        <p:sp>
          <p:nvSpPr>
            <p:cNvPr id="39" name="Rectangle 38"/>
            <p:cNvSpPr/>
            <p:nvPr/>
          </p:nvSpPr>
          <p:spPr>
            <a:xfrm>
              <a:off x="3047978" y="5552842"/>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b</a:t>
              </a:r>
              <a:r>
                <a:rPr lang="en-US" sz="2000" kern="0" baseline="-25000" dirty="0" smtClean="0">
                  <a:latin typeface="+mj-lt"/>
                  <a:cs typeface="Seravek"/>
                </a:rPr>
                <a:t>2</a:t>
              </a:r>
              <a:endParaRPr lang="en-US" sz="2000" kern="0" dirty="0">
                <a:latin typeface="+mj-lt"/>
                <a:cs typeface="Seravek"/>
              </a:endParaRPr>
            </a:p>
          </p:txBody>
        </p:sp>
        <p:sp>
          <p:nvSpPr>
            <p:cNvPr id="42" name="Rectangle 41"/>
            <p:cNvSpPr/>
            <p:nvPr/>
          </p:nvSpPr>
          <p:spPr>
            <a:xfrm>
              <a:off x="2178933" y="5550171"/>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b</a:t>
              </a:r>
              <a:r>
                <a:rPr lang="en-US" sz="2000" kern="0" baseline="-25000" dirty="0" smtClean="0">
                  <a:latin typeface="+mj-lt"/>
                  <a:cs typeface="Seravek"/>
                </a:rPr>
                <a:t>3</a:t>
              </a:r>
              <a:endParaRPr lang="en-US" sz="2000" kern="0" baseline="-25000" dirty="0">
                <a:latin typeface="+mj-lt"/>
                <a:cs typeface="Seravek"/>
              </a:endParaRPr>
            </a:p>
          </p:txBody>
        </p:sp>
      </p:grpSp>
      <p:sp>
        <p:nvSpPr>
          <p:cNvPr id="43" name="Rectangle 42"/>
          <p:cNvSpPr/>
          <p:nvPr/>
        </p:nvSpPr>
        <p:spPr>
          <a:xfrm>
            <a:off x="7566749" y="3578464"/>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y</a:t>
            </a:r>
            <a:endParaRPr lang="en-US" sz="2000" kern="0" dirty="0" smtClean="0">
              <a:latin typeface="+mj-lt"/>
              <a:cs typeface="Seravek"/>
            </a:endParaRPr>
          </a:p>
          <a:p>
            <a:pPr algn="ctr" defTabSz="457200">
              <a:defRPr/>
            </a:pPr>
            <a:r>
              <a:rPr lang="en-US" sz="2000" kern="0" baseline="-25000" dirty="0" smtClean="0">
                <a:latin typeface="+mj-lt"/>
                <a:cs typeface="Seravek"/>
              </a:rPr>
              <a:t>2</a:t>
            </a:r>
            <a:endParaRPr lang="en-US" sz="2000" kern="0" baseline="-25000" dirty="0">
              <a:latin typeface="+mj-lt"/>
              <a:cs typeface="Seravek"/>
            </a:endParaRPr>
          </a:p>
        </p:txBody>
      </p:sp>
      <p:sp>
        <p:nvSpPr>
          <p:cNvPr id="49" name="Rectangle 48"/>
          <p:cNvSpPr/>
          <p:nvPr/>
        </p:nvSpPr>
        <p:spPr>
          <a:xfrm>
            <a:off x="6553200" y="1981200"/>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44" name="Rounded Rectangle 43"/>
          <p:cNvSpPr/>
          <p:nvPr/>
        </p:nvSpPr>
        <p:spPr>
          <a:xfrm>
            <a:off x="663388" y="5537947"/>
            <a:ext cx="10842812"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Gadugi" charset="0"/>
                <a:ea typeface="Gadugi" charset="0"/>
                <a:cs typeface="Gadugi" charset="0"/>
              </a:rPr>
              <a:t>Hierarchical scheduling algorithms need hierarchy of PIFOs</a:t>
            </a:r>
            <a:endParaRPr lang="en-US" sz="3200" dirty="0">
              <a:latin typeface="Gadugi" charset="0"/>
              <a:ea typeface="Gadugi" charset="0"/>
              <a:cs typeface="Gadugi" charset="0"/>
            </a:endParaRPr>
          </a:p>
        </p:txBody>
      </p:sp>
      <p:grpSp>
        <p:nvGrpSpPr>
          <p:cNvPr id="45" name="Group 44"/>
          <p:cNvGrpSpPr/>
          <p:nvPr/>
        </p:nvGrpSpPr>
        <p:grpSpPr>
          <a:xfrm>
            <a:off x="573461" y="2438401"/>
            <a:ext cx="4051684" cy="2438398"/>
            <a:chOff x="840540" y="2324100"/>
            <a:chExt cx="4051684" cy="2438398"/>
          </a:xfrm>
        </p:grpSpPr>
        <p:grpSp>
          <p:nvGrpSpPr>
            <p:cNvPr id="46" name="Group 45"/>
            <p:cNvGrpSpPr/>
            <p:nvPr/>
          </p:nvGrpSpPr>
          <p:grpSpPr>
            <a:xfrm>
              <a:off x="840540" y="2743197"/>
              <a:ext cx="4051684" cy="2019301"/>
              <a:chOff x="2396385" y="2948058"/>
              <a:chExt cx="2760542" cy="1375815"/>
            </a:xfrm>
          </p:grpSpPr>
          <p:cxnSp>
            <p:nvCxnSpPr>
              <p:cNvPr id="81" name="Straight Connector 80"/>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a:endCxn id="84"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2396385" y="3207645"/>
                <a:ext cx="794231" cy="251638"/>
              </a:xfrm>
              <a:prstGeom prst="rect">
                <a:avLst/>
              </a:prstGeom>
              <a:noFill/>
            </p:spPr>
            <p:txBody>
              <a:bodyPr wrap="none" rtlCol="0">
                <a:spAutoFit/>
              </a:bodyPr>
              <a:lstStyle/>
              <a:p>
                <a:pPr algn="ctr"/>
                <a:r>
                  <a:rPr lang="en-US" b="1" dirty="0" smtClean="0">
                    <a:solidFill>
                      <a:srgbClr val="FF6666"/>
                    </a:solidFill>
                    <a:latin typeface="+mj-lt"/>
                    <a:cs typeface="Seravek"/>
                  </a:rPr>
                  <a:t>Red (0.5)</a:t>
                </a:r>
                <a:endParaRPr lang="en-US" b="1" dirty="0">
                  <a:solidFill>
                    <a:srgbClr val="FF6666"/>
                  </a:solidFill>
                  <a:latin typeface="+mj-lt"/>
                  <a:cs typeface="Seravek"/>
                </a:endParaRPr>
              </a:p>
            </p:txBody>
          </p:sp>
          <p:sp>
            <p:nvSpPr>
              <p:cNvPr id="88" name="TextBox 87"/>
              <p:cNvSpPr txBox="1"/>
              <p:nvPr/>
            </p:nvSpPr>
            <p:spPr>
              <a:xfrm>
                <a:off x="4322285" y="3241556"/>
                <a:ext cx="834642" cy="251638"/>
              </a:xfrm>
              <a:prstGeom prst="rect">
                <a:avLst/>
              </a:prstGeom>
              <a:noFill/>
            </p:spPr>
            <p:txBody>
              <a:bodyPr wrap="none" rtlCol="0">
                <a:spAutoFit/>
              </a:bodyPr>
              <a:lstStyle/>
              <a:p>
                <a:pPr algn="ctr"/>
                <a:r>
                  <a:rPr lang="en-US" b="1" dirty="0" smtClean="0">
                    <a:solidFill>
                      <a:srgbClr val="3366FF"/>
                    </a:solidFill>
                    <a:latin typeface="+mj-lt"/>
                    <a:cs typeface="Seravek"/>
                  </a:rPr>
                  <a:t>Blue (0.5)</a:t>
                </a:r>
                <a:endParaRPr lang="en-US" b="1" dirty="0">
                  <a:solidFill>
                    <a:srgbClr val="3366FF"/>
                  </a:solidFill>
                  <a:latin typeface="+mj-lt"/>
                  <a:cs typeface="Seravek"/>
                </a:endParaRPr>
              </a:p>
            </p:txBody>
          </p:sp>
          <p:sp>
            <p:nvSpPr>
              <p:cNvPr id="89" name="TextBox 88"/>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a:t>
                </a:r>
                <a:r>
                  <a:rPr lang="en-US" b="1" dirty="0" smtClean="0">
                    <a:solidFill>
                      <a:srgbClr val="FF6666"/>
                    </a:solidFill>
                    <a:latin typeface="+mj-lt"/>
                    <a:cs typeface="Seravek"/>
                  </a:rPr>
                  <a:t>0.99)</a:t>
                </a:r>
                <a:endParaRPr lang="en-US" b="1" dirty="0">
                  <a:solidFill>
                    <a:srgbClr val="FF6666"/>
                  </a:solidFill>
                  <a:latin typeface="+mj-lt"/>
                  <a:cs typeface="Seravek"/>
                </a:endParaRPr>
              </a:p>
            </p:txBody>
          </p:sp>
          <p:sp>
            <p:nvSpPr>
              <p:cNvPr id="90" name="TextBox 89"/>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a:t>
                </a:r>
                <a:r>
                  <a:rPr lang="en-US" b="1" dirty="0" smtClean="0">
                    <a:solidFill>
                      <a:srgbClr val="FF6666"/>
                    </a:solidFill>
                    <a:latin typeface="+mj-lt"/>
                    <a:cs typeface="Seravek"/>
                  </a:rPr>
                  <a:t>0.01)</a:t>
                </a:r>
                <a:endParaRPr lang="en-US" b="1" dirty="0">
                  <a:solidFill>
                    <a:srgbClr val="FF6666"/>
                  </a:solidFill>
                  <a:latin typeface="+mj-lt"/>
                  <a:cs typeface="Seravek"/>
                </a:endParaRPr>
              </a:p>
            </p:txBody>
          </p:sp>
          <p:sp>
            <p:nvSpPr>
              <p:cNvPr id="91" name="TextBox 90"/>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sp>
            <p:nvSpPr>
              <p:cNvPr id="92" name="TextBox 91"/>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grpSp>
        <p:sp>
          <p:nvSpPr>
            <p:cNvPr id="47" name="TextBox 46"/>
            <p:cNvSpPr txBox="1"/>
            <p:nvPr/>
          </p:nvSpPr>
          <p:spPr>
            <a:xfrm>
              <a:off x="2476499" y="2324100"/>
              <a:ext cx="647934" cy="369332"/>
            </a:xfrm>
            <a:prstGeom prst="rect">
              <a:avLst/>
            </a:prstGeom>
            <a:noFill/>
          </p:spPr>
          <p:txBody>
            <a:bodyPr wrap="none" rtlCol="0">
              <a:spAutoFit/>
            </a:bodyPr>
            <a:lstStyle/>
            <a:p>
              <a:r>
                <a:rPr lang="en-US" b="1" dirty="0" smtClean="0">
                  <a:latin typeface="+mj-lt"/>
                  <a:cs typeface="Seravek"/>
                </a:rPr>
                <a:t>root</a:t>
              </a:r>
              <a:endParaRPr lang="en-US" b="1" dirty="0">
                <a:latin typeface="+mj-lt"/>
                <a:cs typeface="Seravek"/>
              </a:endParaRPr>
            </a:p>
          </p:txBody>
        </p:sp>
        <p:sp>
          <p:nvSpPr>
            <p:cNvPr id="74" name="Oval 73"/>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5" name="Rectangle 74"/>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6" name="Rectangle 75"/>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7" name="Rectangle 76"/>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8" name="Oval 77"/>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9" name="Oval 78"/>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80" name="Oval 79"/>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93" name="TextBox 92"/>
          <p:cNvSpPr txBox="1"/>
          <p:nvPr/>
        </p:nvSpPr>
        <p:spPr>
          <a:xfrm>
            <a:off x="764241" y="1615905"/>
            <a:ext cx="4457700" cy="830997"/>
          </a:xfrm>
          <a:prstGeom prst="rect">
            <a:avLst/>
          </a:prstGeom>
          <a:noFill/>
        </p:spPr>
        <p:txBody>
          <a:bodyPr wrap="square" rtlCol="0">
            <a:spAutoFit/>
          </a:bodyPr>
          <a:lstStyle/>
          <a:p>
            <a:r>
              <a:rPr lang="en-US" sz="2400" dirty="0" smtClean="0">
                <a:latin typeface="+mj-lt"/>
                <a:cs typeface="Seravek"/>
              </a:rPr>
              <a:t>Hierarchical</a:t>
            </a:r>
          </a:p>
          <a:p>
            <a:r>
              <a:rPr lang="en-US" sz="2400" dirty="0" smtClean="0">
                <a:latin typeface="+mj-lt"/>
                <a:cs typeface="Seravek"/>
              </a:rPr>
              <a:t>Packet Fair Queuing (HPFQ)</a:t>
            </a:r>
            <a:endParaRPr lang="en-US" sz="2400" dirty="0">
              <a:latin typeface="+mj-lt"/>
              <a:cs typeface="Seravek"/>
            </a:endParaRPr>
          </a:p>
        </p:txBody>
      </p:sp>
    </p:spTree>
    <p:custDataLst>
      <p:tags r:id="rId1"/>
    </p:custDataLst>
    <p:extLst>
      <p:ext uri="{BB962C8B-B14F-4D97-AF65-F5344CB8AC3E}">
        <p14:creationId xmlns:p14="http://schemas.microsoft.com/office/powerpoint/2010/main" val="1021796526"/>
      </p:ext>
    </p:extLst>
  </p:cSld>
  <p:clrMapOvr>
    <a:masterClrMapping/>
  </p:clrMapOvr>
  <mc:AlternateContent xmlns:mc="http://schemas.openxmlformats.org/markup-compatibility/2006">
    <mc:Choice xmlns:p14="http://schemas.microsoft.com/office/powerpoint/2010/main" Requires="p14">
      <p:transition spd="slow" p14:dur="2000" advTm="90214"/>
    </mc:Choice>
    <mc:Fallback>
      <p:transition spd="slow" advTm="9021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2" nodeType="clickEffect">
                                  <p:stCondLst>
                                    <p:cond delay="0"/>
                                  </p:stCondLst>
                                  <p:childTnLst>
                                    <p:set>
                                      <p:cBhvr>
                                        <p:cTn id="28" dur="1" fill="hold">
                                          <p:stCondLst>
                                            <p:cond delay="0"/>
                                          </p:stCondLst>
                                        </p:cTn>
                                        <p:tgtEl>
                                          <p:spTgt spid="4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0" presetClass="path" presetSubtype="0" accel="50000" decel="50000" fill="hold" nodeType="clickEffect">
                                  <p:stCondLst>
                                    <p:cond delay="0"/>
                                  </p:stCondLst>
                                  <p:childTnLst>
                                    <p:animMotion origin="layout" path="M 4.16667E-7 1.85185E-6 L 4.16667E-7 -0.12014 " pathEditMode="relative" rAng="0" ptsTypes="AA">
                                      <p:cBhvr>
                                        <p:cTn id="32" dur="500" fill="hold"/>
                                        <p:tgtEl>
                                          <p:spTgt spid="48"/>
                                        </p:tgtEl>
                                        <p:attrNameLst>
                                          <p:attrName>ppt_x</p:attrName>
                                          <p:attrName>ppt_y</p:attrName>
                                        </p:attrNameLst>
                                      </p:cBhvr>
                                      <p:rCtr x="0" y="-6019"/>
                                    </p:animMotion>
                                  </p:childTnLst>
                                </p:cTn>
                              </p:par>
                              <p:par>
                                <p:cTn id="33" presetID="0" presetClass="path" presetSubtype="0" accel="50000" decel="50000" fill="hold" grpId="0" nodeType="withEffect">
                                  <p:stCondLst>
                                    <p:cond delay="0"/>
                                  </p:stCondLst>
                                  <p:childTnLst>
                                    <p:animMotion origin="layout" path="M 1.4535E-6 1.75382E-6 L 0.25996 1.75382E-6 " pathEditMode="relative" ptsTypes="AA">
                                      <p:cBhvr>
                                        <p:cTn id="34" dur="1000" fill="hold"/>
                                        <p:tgtEl>
                                          <p:spTgt spid="49"/>
                                        </p:tgtEl>
                                        <p:attrNameLst>
                                          <p:attrName>ppt_x</p:attrName>
                                          <p:attrName>ppt_y</p:attrName>
                                        </p:attrNameLst>
                                      </p:cBhvr>
                                    </p:animMotion>
                                  </p:childTnLst>
                                </p:cTn>
                              </p:par>
                            </p:childTnLst>
                          </p:cTn>
                        </p:par>
                        <p:par>
                          <p:cTn id="35" fill="hold">
                            <p:stCondLst>
                              <p:cond delay="1000"/>
                            </p:stCondLst>
                            <p:childTnLst>
                              <p:par>
                                <p:cTn id="36" presetID="0" presetClass="path" presetSubtype="0" accel="50000" decel="50000" fill="hold" nodeType="afterEffect">
                                  <p:stCondLst>
                                    <p:cond delay="0"/>
                                  </p:stCondLst>
                                  <p:childTnLst>
                                    <p:animMotion origin="layout" path="M 4.16667E-7 -0.12014 L -0.07057 -0.12014 " pathEditMode="relative" rAng="0" ptsTypes="AA">
                                      <p:cBhvr>
                                        <p:cTn id="37" dur="1000" fill="hold"/>
                                        <p:tgtEl>
                                          <p:spTgt spid="48"/>
                                        </p:tgtEl>
                                        <p:attrNameLst>
                                          <p:attrName>ppt_x</p:attrName>
                                          <p:attrName>ppt_y</p:attrName>
                                        </p:attrNameLst>
                                      </p:cBhvr>
                                      <p:rCtr x="-3529" y="0"/>
                                    </p:animMotion>
                                  </p:childTnLst>
                                </p:cTn>
                              </p:par>
                            </p:childTnLst>
                          </p:cTn>
                        </p:par>
                        <p:par>
                          <p:cTn id="38" fill="hold">
                            <p:stCondLst>
                              <p:cond delay="2000"/>
                            </p:stCondLst>
                            <p:childTnLst>
                              <p:par>
                                <p:cTn id="39" presetID="0" presetClass="path" presetSubtype="0" accel="50000" decel="50000" fill="hold" nodeType="afterEffect">
                                  <p:stCondLst>
                                    <p:cond delay="0"/>
                                  </p:stCondLst>
                                  <p:childTnLst>
                                    <p:animMotion origin="layout" path="M -0.07057 -0.12014 L -0.07057 -0.00116 " pathEditMode="relative" rAng="0" ptsTypes="AA">
                                      <p:cBhvr>
                                        <p:cTn id="40" dur="500" fill="hold"/>
                                        <p:tgtEl>
                                          <p:spTgt spid="48"/>
                                        </p:tgtEl>
                                        <p:attrNameLst>
                                          <p:attrName>ppt_x</p:attrName>
                                          <p:attrName>ppt_y</p:attrName>
                                        </p:attrNameLst>
                                      </p:cBhvr>
                                      <p:rCtr x="0" y="5949"/>
                                    </p:animMotion>
                                  </p:childTnLst>
                                </p:cTn>
                              </p:par>
                              <p:par>
                                <p:cTn id="41" presetID="0" presetClass="path" presetSubtype="0" accel="50000" decel="50000" fill="hold" grpId="1" nodeType="withEffect">
                                  <p:stCondLst>
                                    <p:cond delay="0"/>
                                  </p:stCondLst>
                                  <p:childTnLst>
                                    <p:animMotion origin="layout" path="M 0.25996 -2.06849E-6 L 0.25996 0.23276 " pathEditMode="relative" rAng="0" ptsTypes="AA">
                                      <p:cBhvr>
                                        <p:cTn id="42" dur="500" fill="hold"/>
                                        <p:tgtEl>
                                          <p:spTgt spid="49"/>
                                        </p:tgtEl>
                                        <p:attrNameLst>
                                          <p:attrName>ppt_x</p:attrName>
                                          <p:attrName>ppt_y</p:attrName>
                                        </p:attrNameLst>
                                      </p:cBhvr>
                                      <p:rCtr x="0" y="11638"/>
                                    </p:animMotion>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40" grpId="0" animBg="1"/>
      <p:bldP spid="41" grpId="0" animBg="1"/>
      <p:bldP spid="43" grpId="0" animBg="1"/>
      <p:bldP spid="49" grpId="0" animBg="1"/>
      <p:bldP spid="49" grpId="1" animBg="1"/>
      <p:bldP spid="49" grpId="2" animBg="1"/>
      <p:bldP spid="44" grpId="0" animBg="1"/>
      <p:bldP spid="93" grpId="0"/>
    </p:bldLst>
  </p:timing>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single PIFO block</a:t>
            </a:r>
            <a:endParaRPr lang="en-US" dirty="0"/>
          </a:p>
        </p:txBody>
      </p:sp>
      <p:cxnSp>
        <p:nvCxnSpPr>
          <p:cNvPr id="13" name="Straight Connector 12"/>
          <p:cNvCxnSpPr/>
          <p:nvPr/>
        </p:nvCxnSpPr>
        <p:spPr>
          <a:xfrm>
            <a:off x="7443704" y="2895600"/>
            <a:ext cx="1889262" cy="166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453975" y="3492935"/>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7448108" y="2897964"/>
            <a:ext cx="329538" cy="553998"/>
          </a:xfrm>
          <a:prstGeom prst="rect">
            <a:avLst/>
          </a:prstGeom>
          <a:noFill/>
        </p:spPr>
        <p:txBody>
          <a:bodyPr wrap="square" rtlCol="0">
            <a:spAutoFit/>
          </a:bodyPr>
          <a:lstStyle/>
          <a:p>
            <a:r>
              <a:rPr lang="en-US" sz="3000" dirty="0">
                <a:latin typeface="Seravek"/>
                <a:cs typeface="Seravek"/>
              </a:rPr>
              <a:t>2</a:t>
            </a:r>
          </a:p>
        </p:txBody>
      </p:sp>
      <p:cxnSp>
        <p:nvCxnSpPr>
          <p:cNvPr id="79" name="Straight Connector 78"/>
          <p:cNvCxnSpPr/>
          <p:nvPr/>
        </p:nvCxnSpPr>
        <p:spPr>
          <a:xfrm>
            <a:off x="7453975" y="2895600"/>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7048501" y="1857579"/>
            <a:ext cx="1866899" cy="861774"/>
          </a:xfrm>
          <a:prstGeom prst="rect">
            <a:avLst/>
          </a:prstGeom>
          <a:noFill/>
        </p:spPr>
        <p:txBody>
          <a:bodyPr wrap="square" rtlCol="0">
            <a:spAutoFit/>
          </a:bodyPr>
          <a:lstStyle/>
          <a:p>
            <a:pPr algn="ctr"/>
            <a:r>
              <a:rPr lang="en-US" sz="2500" dirty="0" smtClean="0">
                <a:latin typeface="Seravek"/>
                <a:cs typeface="Seravek"/>
              </a:rPr>
              <a:t>Rank</a:t>
            </a:r>
            <a:r>
              <a:rPr lang="en-US" sz="2500" dirty="0">
                <a:latin typeface="Seravek"/>
                <a:cs typeface="Seravek"/>
              </a:rPr>
              <a:t> </a:t>
            </a:r>
            <a:r>
              <a:rPr lang="en-US" sz="2500" dirty="0" smtClean="0">
                <a:latin typeface="Seravek"/>
                <a:cs typeface="Seravek"/>
              </a:rPr>
              <a:t>Store</a:t>
            </a:r>
          </a:p>
          <a:p>
            <a:pPr algn="ctr"/>
            <a:r>
              <a:rPr lang="en-US" sz="2500" dirty="0" smtClean="0">
                <a:latin typeface="Seravek"/>
                <a:cs typeface="Seravek"/>
              </a:rPr>
              <a:t>(SRAM)</a:t>
            </a:r>
            <a:endParaRPr lang="en-US" sz="2500" dirty="0">
              <a:latin typeface="Seravek"/>
              <a:cs typeface="Seravek"/>
            </a:endParaRPr>
          </a:p>
        </p:txBody>
      </p:sp>
      <p:sp>
        <p:nvSpPr>
          <p:cNvPr id="105" name="TextBox 104"/>
          <p:cNvSpPr txBox="1"/>
          <p:nvPr/>
        </p:nvSpPr>
        <p:spPr>
          <a:xfrm>
            <a:off x="2337119" y="1885146"/>
            <a:ext cx="2958781" cy="861774"/>
          </a:xfrm>
          <a:prstGeom prst="rect">
            <a:avLst/>
          </a:prstGeom>
          <a:noFill/>
        </p:spPr>
        <p:txBody>
          <a:bodyPr wrap="square" rtlCol="0">
            <a:spAutoFit/>
          </a:bodyPr>
          <a:lstStyle/>
          <a:p>
            <a:pPr algn="ctr"/>
            <a:r>
              <a:rPr lang="en-US" sz="2500" dirty="0">
                <a:latin typeface="Seravek"/>
                <a:cs typeface="Seravek"/>
              </a:rPr>
              <a:t>Flow </a:t>
            </a:r>
            <a:r>
              <a:rPr lang="en-US" sz="2500" dirty="0" smtClean="0">
                <a:latin typeface="Seravek"/>
                <a:cs typeface="Seravek"/>
              </a:rPr>
              <a:t>Scheduler</a:t>
            </a:r>
          </a:p>
          <a:p>
            <a:pPr algn="ctr"/>
            <a:r>
              <a:rPr lang="en-US" sz="2500" dirty="0" smtClean="0">
                <a:latin typeface="Seravek"/>
                <a:cs typeface="Seravek"/>
              </a:rPr>
              <a:t>(flip-flops)</a:t>
            </a:r>
            <a:endParaRPr lang="en-US" sz="2500" dirty="0">
              <a:latin typeface="Seravek"/>
              <a:cs typeface="Seravek"/>
            </a:endParaRPr>
          </a:p>
        </p:txBody>
      </p:sp>
      <p:sp>
        <p:nvSpPr>
          <p:cNvPr id="106" name="TextBox 105"/>
          <p:cNvSpPr txBox="1"/>
          <p:nvPr/>
        </p:nvSpPr>
        <p:spPr>
          <a:xfrm>
            <a:off x="7088502" y="2902530"/>
            <a:ext cx="239154" cy="553998"/>
          </a:xfrm>
          <a:prstGeom prst="rect">
            <a:avLst/>
          </a:prstGeom>
          <a:noFill/>
        </p:spPr>
        <p:txBody>
          <a:bodyPr wrap="square" rtlCol="0">
            <a:spAutoFit/>
          </a:bodyPr>
          <a:lstStyle/>
          <a:p>
            <a:r>
              <a:rPr lang="en-US" sz="3000" dirty="0">
                <a:latin typeface="Seravek"/>
                <a:cs typeface="Seravek"/>
              </a:rPr>
              <a:t>A</a:t>
            </a:r>
          </a:p>
        </p:txBody>
      </p:sp>
      <p:sp>
        <p:nvSpPr>
          <p:cNvPr id="107" name="TextBox 106"/>
          <p:cNvSpPr txBox="1"/>
          <p:nvPr/>
        </p:nvSpPr>
        <p:spPr>
          <a:xfrm>
            <a:off x="7083814" y="3456528"/>
            <a:ext cx="241014" cy="553998"/>
          </a:xfrm>
          <a:prstGeom prst="rect">
            <a:avLst/>
          </a:prstGeom>
          <a:noFill/>
        </p:spPr>
        <p:txBody>
          <a:bodyPr wrap="square" rtlCol="0">
            <a:spAutoFit/>
          </a:bodyPr>
          <a:lstStyle/>
          <a:p>
            <a:r>
              <a:rPr lang="en-US" sz="3000" dirty="0">
                <a:latin typeface="Seravek"/>
                <a:cs typeface="Seravek"/>
              </a:rPr>
              <a:t>B</a:t>
            </a:r>
          </a:p>
        </p:txBody>
      </p:sp>
      <p:cxnSp>
        <p:nvCxnSpPr>
          <p:cNvPr id="140" name="Straight Arrow Connector 139"/>
          <p:cNvCxnSpPr/>
          <p:nvPr/>
        </p:nvCxnSpPr>
        <p:spPr>
          <a:xfrm flipH="1" flipV="1">
            <a:off x="1143774" y="4032551"/>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342900" y="29116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Dequeue</a:t>
            </a:r>
            <a:endParaRPr lang="en-US" sz="2000" dirty="0">
              <a:latin typeface="Seravek"/>
              <a:cs typeface="Seravek"/>
            </a:endParaRPr>
          </a:p>
        </p:txBody>
      </p:sp>
      <p:cxnSp>
        <p:nvCxnSpPr>
          <p:cNvPr id="143" name="Straight Arrow Connector 142"/>
          <p:cNvCxnSpPr/>
          <p:nvPr/>
        </p:nvCxnSpPr>
        <p:spPr>
          <a:xfrm flipH="1" flipV="1">
            <a:off x="10036655" y="4027317"/>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4" name="TextBox 143"/>
          <p:cNvSpPr txBox="1"/>
          <p:nvPr/>
        </p:nvSpPr>
        <p:spPr>
          <a:xfrm>
            <a:off x="9633269" y="28735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Enqueue</a:t>
            </a:r>
            <a:endParaRPr lang="en-US" sz="2000" dirty="0">
              <a:latin typeface="Seravek"/>
              <a:cs typeface="Seravek"/>
            </a:endParaRPr>
          </a:p>
        </p:txBody>
      </p:sp>
      <p:sp>
        <p:nvSpPr>
          <p:cNvPr id="145" name="Rounded Rectangle 144"/>
          <p:cNvSpPr/>
          <p:nvPr/>
        </p:nvSpPr>
        <p:spPr>
          <a:xfrm>
            <a:off x="1638301" y="1828800"/>
            <a:ext cx="7353300" cy="35814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grpSp>
        <p:nvGrpSpPr>
          <p:cNvPr id="4" name="Group 3"/>
          <p:cNvGrpSpPr/>
          <p:nvPr/>
        </p:nvGrpSpPr>
        <p:grpSpPr>
          <a:xfrm>
            <a:off x="1853489" y="3644403"/>
            <a:ext cx="953905" cy="851397"/>
            <a:chOff x="1866900" y="3377703"/>
            <a:chExt cx="953905" cy="851397"/>
          </a:xfrm>
        </p:grpSpPr>
        <p:sp>
          <p:nvSpPr>
            <p:cNvPr id="125" name="Rounded Rectangle 124"/>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109" name="Straight Connector 108"/>
            <p:cNvCxnSpPr>
              <a:stCxn id="125" idx="0"/>
              <a:endCxn id="125"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1902696" y="3525431"/>
              <a:ext cx="239154" cy="553998"/>
            </a:xfrm>
            <a:prstGeom prst="rect">
              <a:avLst/>
            </a:prstGeom>
            <a:noFill/>
          </p:spPr>
          <p:txBody>
            <a:bodyPr wrap="square" rtlCol="0">
              <a:spAutoFit/>
            </a:bodyPr>
            <a:lstStyle/>
            <a:p>
              <a:r>
                <a:rPr lang="en-US" sz="3000" dirty="0">
                  <a:latin typeface="Seravek"/>
                  <a:cs typeface="Seravek"/>
                </a:rPr>
                <a:t>A</a:t>
              </a:r>
            </a:p>
          </p:txBody>
        </p:sp>
        <p:sp>
          <p:nvSpPr>
            <p:cNvPr id="69" name="TextBox 68"/>
            <p:cNvSpPr txBox="1"/>
            <p:nvPr/>
          </p:nvSpPr>
          <p:spPr>
            <a:xfrm>
              <a:off x="2369320" y="3525431"/>
              <a:ext cx="239154" cy="553998"/>
            </a:xfrm>
            <a:prstGeom prst="rect">
              <a:avLst/>
            </a:prstGeom>
            <a:noFill/>
          </p:spPr>
          <p:txBody>
            <a:bodyPr wrap="square" rtlCol="0">
              <a:spAutoFit/>
            </a:bodyPr>
            <a:lstStyle/>
            <a:p>
              <a:r>
                <a:rPr lang="en-US" sz="3000" dirty="0" smtClean="0">
                  <a:latin typeface="Seravek"/>
                  <a:cs typeface="Seravek"/>
                </a:rPr>
                <a:t>0</a:t>
              </a:r>
              <a:endParaRPr lang="en-US" sz="3000" dirty="0">
                <a:latin typeface="Seravek"/>
                <a:cs typeface="Seravek"/>
              </a:endParaRPr>
            </a:p>
          </p:txBody>
        </p:sp>
      </p:grpSp>
      <p:grpSp>
        <p:nvGrpSpPr>
          <p:cNvPr id="9" name="Group 8"/>
          <p:cNvGrpSpPr/>
          <p:nvPr/>
        </p:nvGrpSpPr>
        <p:grpSpPr>
          <a:xfrm>
            <a:off x="3050454" y="3644403"/>
            <a:ext cx="953905" cy="851397"/>
            <a:chOff x="3037683" y="3377703"/>
            <a:chExt cx="953905" cy="851397"/>
          </a:xfrm>
        </p:grpSpPr>
        <p:sp>
          <p:nvSpPr>
            <p:cNvPr id="70" name="Rounded Rectangle 69"/>
            <p:cNvSpPr/>
            <p:nvPr/>
          </p:nvSpPr>
          <p:spPr>
            <a:xfrm>
              <a:off x="3037683"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71" name="Straight Connector 70"/>
            <p:cNvCxnSpPr>
              <a:stCxn id="70" idx="0"/>
              <a:endCxn id="70" idx="2"/>
            </p:cNvCxnSpPr>
            <p:nvPr/>
          </p:nvCxnSpPr>
          <p:spPr>
            <a:xfrm>
              <a:off x="3514636"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3073479" y="3525431"/>
              <a:ext cx="239154" cy="553998"/>
            </a:xfrm>
            <a:prstGeom prst="rect">
              <a:avLst/>
            </a:prstGeom>
            <a:noFill/>
          </p:spPr>
          <p:txBody>
            <a:bodyPr wrap="square" rtlCol="0">
              <a:spAutoFit/>
            </a:bodyPr>
            <a:lstStyle/>
            <a:p>
              <a:r>
                <a:rPr lang="en-US" sz="3000" dirty="0" smtClean="0">
                  <a:latin typeface="Seravek"/>
                  <a:cs typeface="Seravek"/>
                </a:rPr>
                <a:t>B</a:t>
              </a:r>
              <a:endParaRPr lang="en-US" sz="3000" dirty="0">
                <a:latin typeface="Seravek"/>
                <a:cs typeface="Seravek"/>
              </a:endParaRPr>
            </a:p>
          </p:txBody>
        </p:sp>
        <p:sp>
          <p:nvSpPr>
            <p:cNvPr id="73" name="TextBox 72"/>
            <p:cNvSpPr txBox="1"/>
            <p:nvPr/>
          </p:nvSpPr>
          <p:spPr>
            <a:xfrm>
              <a:off x="3540103" y="3525431"/>
              <a:ext cx="239154" cy="553998"/>
            </a:xfrm>
            <a:prstGeom prst="rect">
              <a:avLst/>
            </a:prstGeom>
            <a:noFill/>
          </p:spPr>
          <p:txBody>
            <a:bodyPr wrap="square" rtlCol="0">
              <a:spAutoFit/>
            </a:bodyPr>
            <a:lstStyle/>
            <a:p>
              <a:r>
                <a:rPr lang="en-US" sz="3000" dirty="0">
                  <a:latin typeface="Seravek"/>
                  <a:cs typeface="Seravek"/>
                </a:rPr>
                <a:t>1</a:t>
              </a:r>
            </a:p>
          </p:txBody>
        </p:sp>
      </p:grpSp>
      <p:grpSp>
        <p:nvGrpSpPr>
          <p:cNvPr id="16" name="Group 15"/>
          <p:cNvGrpSpPr/>
          <p:nvPr/>
        </p:nvGrpSpPr>
        <p:grpSpPr>
          <a:xfrm>
            <a:off x="4315714" y="3655986"/>
            <a:ext cx="953905" cy="851397"/>
            <a:chOff x="4305469" y="3377703"/>
            <a:chExt cx="953905" cy="851397"/>
          </a:xfrm>
        </p:grpSpPr>
        <p:sp>
          <p:nvSpPr>
            <p:cNvPr id="81" name="Rounded Rectangle 80"/>
            <p:cNvSpPr/>
            <p:nvPr/>
          </p:nvSpPr>
          <p:spPr>
            <a:xfrm>
              <a:off x="4305469"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82" name="Straight Connector 81"/>
            <p:cNvCxnSpPr>
              <a:stCxn id="81" idx="0"/>
              <a:endCxn id="81" idx="2"/>
            </p:cNvCxnSpPr>
            <p:nvPr/>
          </p:nvCxnSpPr>
          <p:spPr>
            <a:xfrm>
              <a:off x="4782422"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4341265" y="3525431"/>
              <a:ext cx="239154" cy="553998"/>
            </a:xfrm>
            <a:prstGeom prst="rect">
              <a:avLst/>
            </a:prstGeom>
            <a:noFill/>
          </p:spPr>
          <p:txBody>
            <a:bodyPr wrap="square" rtlCol="0">
              <a:spAutoFit/>
            </a:bodyPr>
            <a:lstStyle/>
            <a:p>
              <a:r>
                <a:rPr lang="en-US" sz="3000" dirty="0">
                  <a:latin typeface="Seravek"/>
                  <a:cs typeface="Seravek"/>
                </a:rPr>
                <a:t>C</a:t>
              </a:r>
            </a:p>
          </p:txBody>
        </p:sp>
        <p:sp>
          <p:nvSpPr>
            <p:cNvPr id="84" name="TextBox 83"/>
            <p:cNvSpPr txBox="1"/>
            <p:nvPr/>
          </p:nvSpPr>
          <p:spPr>
            <a:xfrm>
              <a:off x="4807889" y="3525431"/>
              <a:ext cx="239154" cy="553998"/>
            </a:xfrm>
            <a:prstGeom prst="rect">
              <a:avLst/>
            </a:prstGeom>
            <a:noFill/>
          </p:spPr>
          <p:txBody>
            <a:bodyPr wrap="square" rtlCol="0">
              <a:spAutoFit/>
            </a:bodyPr>
            <a:lstStyle/>
            <a:p>
              <a:r>
                <a:rPr lang="en-US" sz="3000" dirty="0">
                  <a:latin typeface="Seravek"/>
                  <a:cs typeface="Seravek"/>
                </a:rPr>
                <a:t>3</a:t>
              </a:r>
            </a:p>
          </p:txBody>
        </p:sp>
      </p:grpSp>
      <p:cxnSp>
        <p:nvCxnSpPr>
          <p:cNvPr id="85" name="Straight Connector 84"/>
          <p:cNvCxnSpPr/>
          <p:nvPr/>
        </p:nvCxnSpPr>
        <p:spPr>
          <a:xfrm>
            <a:off x="7436694" y="4010526"/>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7443704" y="4574114"/>
            <a:ext cx="1928896"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7076333" y="4020116"/>
            <a:ext cx="239154" cy="553998"/>
          </a:xfrm>
          <a:prstGeom prst="rect">
            <a:avLst/>
          </a:prstGeom>
          <a:noFill/>
        </p:spPr>
        <p:txBody>
          <a:bodyPr wrap="square" rtlCol="0">
            <a:spAutoFit/>
          </a:bodyPr>
          <a:lstStyle/>
          <a:p>
            <a:r>
              <a:rPr lang="en-US" sz="3000" dirty="0">
                <a:latin typeface="Seravek"/>
                <a:cs typeface="Seravek"/>
              </a:rPr>
              <a:t>C</a:t>
            </a:r>
          </a:p>
        </p:txBody>
      </p:sp>
      <p:sp>
        <p:nvSpPr>
          <p:cNvPr id="88" name="TextBox 87"/>
          <p:cNvSpPr txBox="1"/>
          <p:nvPr/>
        </p:nvSpPr>
        <p:spPr>
          <a:xfrm>
            <a:off x="7446184" y="3492934"/>
            <a:ext cx="331462" cy="553998"/>
          </a:xfrm>
          <a:prstGeom prst="rect">
            <a:avLst/>
          </a:prstGeom>
          <a:noFill/>
        </p:spPr>
        <p:txBody>
          <a:bodyPr wrap="square" rtlCol="0">
            <a:spAutoFit/>
          </a:bodyPr>
          <a:lstStyle/>
          <a:p>
            <a:r>
              <a:rPr lang="en-US" sz="3000" dirty="0">
                <a:latin typeface="Seravek"/>
                <a:cs typeface="Seravek"/>
              </a:rPr>
              <a:t>2</a:t>
            </a:r>
          </a:p>
        </p:txBody>
      </p:sp>
      <p:sp>
        <p:nvSpPr>
          <p:cNvPr id="89" name="TextBox 88"/>
          <p:cNvSpPr txBox="1"/>
          <p:nvPr/>
        </p:nvSpPr>
        <p:spPr>
          <a:xfrm>
            <a:off x="7442288" y="4020116"/>
            <a:ext cx="335358"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cxnSp>
        <p:nvCxnSpPr>
          <p:cNvPr id="92" name="Straight Connector 91"/>
          <p:cNvCxnSpPr/>
          <p:nvPr/>
        </p:nvCxnSpPr>
        <p:spPr>
          <a:xfrm>
            <a:off x="7857827"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7867168" y="2897439"/>
            <a:ext cx="329538" cy="553998"/>
          </a:xfrm>
          <a:prstGeom prst="rect">
            <a:avLst/>
          </a:prstGeom>
          <a:noFill/>
        </p:spPr>
        <p:txBody>
          <a:bodyPr wrap="square" rtlCol="0">
            <a:spAutoFit/>
          </a:bodyPr>
          <a:lstStyle/>
          <a:p>
            <a:r>
              <a:rPr lang="en-US" sz="3000" dirty="0">
                <a:latin typeface="Seravek"/>
                <a:cs typeface="Seravek"/>
              </a:rPr>
              <a:t>3</a:t>
            </a:r>
          </a:p>
        </p:txBody>
      </p:sp>
      <p:sp>
        <p:nvSpPr>
          <p:cNvPr id="94" name="TextBox 93"/>
          <p:cNvSpPr txBox="1"/>
          <p:nvPr/>
        </p:nvSpPr>
        <p:spPr>
          <a:xfrm>
            <a:off x="7865244" y="3492409"/>
            <a:ext cx="331462"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sp>
        <p:nvSpPr>
          <p:cNvPr id="95" name="TextBox 94"/>
          <p:cNvSpPr txBox="1"/>
          <p:nvPr/>
        </p:nvSpPr>
        <p:spPr>
          <a:xfrm>
            <a:off x="7861348" y="4019591"/>
            <a:ext cx="335358" cy="553998"/>
          </a:xfrm>
          <a:prstGeom prst="rect">
            <a:avLst/>
          </a:prstGeom>
          <a:noFill/>
        </p:spPr>
        <p:txBody>
          <a:bodyPr wrap="square" rtlCol="0">
            <a:spAutoFit/>
          </a:bodyPr>
          <a:lstStyle/>
          <a:p>
            <a:r>
              <a:rPr lang="en-US" sz="3000" dirty="0">
                <a:latin typeface="Seravek"/>
                <a:cs typeface="Seravek"/>
              </a:rPr>
              <a:t>5</a:t>
            </a:r>
          </a:p>
        </p:txBody>
      </p:sp>
      <p:cxnSp>
        <p:nvCxnSpPr>
          <p:cNvPr id="96" name="Straight Connector 95"/>
          <p:cNvCxnSpPr/>
          <p:nvPr/>
        </p:nvCxnSpPr>
        <p:spPr>
          <a:xfrm>
            <a:off x="8305800"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363611947"/>
      </p:ext>
    </p:extLst>
  </p:cSld>
  <p:clrMapOvr>
    <a:masterClrMapping/>
  </p:clrMapOvr>
  <mc:AlternateContent xmlns:mc="http://schemas.openxmlformats.org/markup-compatibility/2006">
    <mc:Choice xmlns:p14="http://schemas.microsoft.com/office/powerpoint/2010/main" Requires="p14">
      <p:transition spd="slow" p14:dur="2000" advTm="109263"/>
    </mc:Choice>
    <mc:Fallback>
      <p:transition spd="slow" advTm="109263"/>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single PIFO block</a:t>
            </a:r>
            <a:endParaRPr lang="en-US" dirty="0"/>
          </a:p>
        </p:txBody>
      </p:sp>
      <p:cxnSp>
        <p:nvCxnSpPr>
          <p:cNvPr id="13" name="Straight Connector 12"/>
          <p:cNvCxnSpPr/>
          <p:nvPr/>
        </p:nvCxnSpPr>
        <p:spPr>
          <a:xfrm>
            <a:off x="7443704" y="2895600"/>
            <a:ext cx="1889262" cy="166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453975" y="3492935"/>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7448108" y="2897964"/>
            <a:ext cx="329538" cy="553998"/>
          </a:xfrm>
          <a:prstGeom prst="rect">
            <a:avLst/>
          </a:prstGeom>
          <a:noFill/>
        </p:spPr>
        <p:txBody>
          <a:bodyPr wrap="square" rtlCol="0">
            <a:spAutoFit/>
          </a:bodyPr>
          <a:lstStyle/>
          <a:p>
            <a:r>
              <a:rPr lang="en-US" sz="3000" dirty="0">
                <a:latin typeface="Seravek"/>
                <a:cs typeface="Seravek"/>
              </a:rPr>
              <a:t>2</a:t>
            </a:r>
          </a:p>
        </p:txBody>
      </p:sp>
      <p:cxnSp>
        <p:nvCxnSpPr>
          <p:cNvPr id="79" name="Straight Connector 78"/>
          <p:cNvCxnSpPr/>
          <p:nvPr/>
        </p:nvCxnSpPr>
        <p:spPr>
          <a:xfrm>
            <a:off x="7453975" y="2895600"/>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7048501" y="1857579"/>
            <a:ext cx="1866899" cy="861774"/>
          </a:xfrm>
          <a:prstGeom prst="rect">
            <a:avLst/>
          </a:prstGeom>
          <a:noFill/>
        </p:spPr>
        <p:txBody>
          <a:bodyPr wrap="square" rtlCol="0">
            <a:spAutoFit/>
          </a:bodyPr>
          <a:lstStyle/>
          <a:p>
            <a:pPr algn="ctr"/>
            <a:r>
              <a:rPr lang="en-US" sz="2500" dirty="0" smtClean="0">
                <a:latin typeface="Seravek"/>
                <a:cs typeface="Seravek"/>
              </a:rPr>
              <a:t>Rank</a:t>
            </a:r>
            <a:r>
              <a:rPr lang="en-US" sz="2500" dirty="0">
                <a:latin typeface="Seravek"/>
                <a:cs typeface="Seravek"/>
              </a:rPr>
              <a:t> </a:t>
            </a:r>
            <a:r>
              <a:rPr lang="en-US" sz="2500" dirty="0" smtClean="0">
                <a:latin typeface="Seravek"/>
                <a:cs typeface="Seravek"/>
              </a:rPr>
              <a:t>Store</a:t>
            </a:r>
          </a:p>
          <a:p>
            <a:pPr algn="ctr"/>
            <a:r>
              <a:rPr lang="en-US" sz="2500" dirty="0" smtClean="0">
                <a:latin typeface="Seravek"/>
                <a:cs typeface="Seravek"/>
              </a:rPr>
              <a:t>(SRAM)</a:t>
            </a:r>
            <a:endParaRPr lang="en-US" sz="2500" dirty="0">
              <a:latin typeface="Seravek"/>
              <a:cs typeface="Seravek"/>
            </a:endParaRPr>
          </a:p>
        </p:txBody>
      </p:sp>
      <p:sp>
        <p:nvSpPr>
          <p:cNvPr id="105" name="TextBox 104"/>
          <p:cNvSpPr txBox="1"/>
          <p:nvPr/>
        </p:nvSpPr>
        <p:spPr>
          <a:xfrm>
            <a:off x="2337119" y="1885146"/>
            <a:ext cx="2958781" cy="861774"/>
          </a:xfrm>
          <a:prstGeom prst="rect">
            <a:avLst/>
          </a:prstGeom>
          <a:noFill/>
        </p:spPr>
        <p:txBody>
          <a:bodyPr wrap="square" rtlCol="0">
            <a:spAutoFit/>
          </a:bodyPr>
          <a:lstStyle/>
          <a:p>
            <a:pPr algn="ctr"/>
            <a:r>
              <a:rPr lang="en-US" sz="2500" dirty="0">
                <a:latin typeface="Seravek"/>
                <a:cs typeface="Seravek"/>
              </a:rPr>
              <a:t>Flow </a:t>
            </a:r>
            <a:r>
              <a:rPr lang="en-US" sz="2500" dirty="0" smtClean="0">
                <a:latin typeface="Seravek"/>
                <a:cs typeface="Seravek"/>
              </a:rPr>
              <a:t>Scheduler</a:t>
            </a:r>
          </a:p>
          <a:p>
            <a:pPr algn="ctr"/>
            <a:r>
              <a:rPr lang="en-US" sz="2500" dirty="0" smtClean="0">
                <a:latin typeface="Seravek"/>
                <a:cs typeface="Seravek"/>
              </a:rPr>
              <a:t>(flip-flops)</a:t>
            </a:r>
            <a:endParaRPr lang="en-US" sz="2500" dirty="0">
              <a:latin typeface="Seravek"/>
              <a:cs typeface="Seravek"/>
            </a:endParaRPr>
          </a:p>
        </p:txBody>
      </p:sp>
      <p:sp>
        <p:nvSpPr>
          <p:cNvPr id="106" name="TextBox 105"/>
          <p:cNvSpPr txBox="1"/>
          <p:nvPr/>
        </p:nvSpPr>
        <p:spPr>
          <a:xfrm>
            <a:off x="7088502" y="2902530"/>
            <a:ext cx="239154" cy="553998"/>
          </a:xfrm>
          <a:prstGeom prst="rect">
            <a:avLst/>
          </a:prstGeom>
          <a:noFill/>
        </p:spPr>
        <p:txBody>
          <a:bodyPr wrap="square" rtlCol="0">
            <a:spAutoFit/>
          </a:bodyPr>
          <a:lstStyle/>
          <a:p>
            <a:r>
              <a:rPr lang="en-US" sz="3000" dirty="0">
                <a:latin typeface="Seravek"/>
                <a:cs typeface="Seravek"/>
              </a:rPr>
              <a:t>A</a:t>
            </a:r>
          </a:p>
        </p:txBody>
      </p:sp>
      <p:sp>
        <p:nvSpPr>
          <p:cNvPr id="107" name="TextBox 106"/>
          <p:cNvSpPr txBox="1"/>
          <p:nvPr/>
        </p:nvSpPr>
        <p:spPr>
          <a:xfrm>
            <a:off x="7083814" y="3456528"/>
            <a:ext cx="241014" cy="553998"/>
          </a:xfrm>
          <a:prstGeom prst="rect">
            <a:avLst/>
          </a:prstGeom>
          <a:noFill/>
        </p:spPr>
        <p:txBody>
          <a:bodyPr wrap="square" rtlCol="0">
            <a:spAutoFit/>
          </a:bodyPr>
          <a:lstStyle/>
          <a:p>
            <a:r>
              <a:rPr lang="en-US" sz="3000" dirty="0">
                <a:latin typeface="Seravek"/>
                <a:cs typeface="Seravek"/>
              </a:rPr>
              <a:t>B</a:t>
            </a:r>
          </a:p>
        </p:txBody>
      </p:sp>
      <p:cxnSp>
        <p:nvCxnSpPr>
          <p:cNvPr id="140" name="Straight Arrow Connector 139"/>
          <p:cNvCxnSpPr/>
          <p:nvPr/>
        </p:nvCxnSpPr>
        <p:spPr>
          <a:xfrm flipH="1" flipV="1">
            <a:off x="1143774" y="4032551"/>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342900" y="29116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Dequeue</a:t>
            </a:r>
            <a:endParaRPr lang="en-US" sz="2000" dirty="0">
              <a:latin typeface="Seravek"/>
              <a:cs typeface="Seravek"/>
            </a:endParaRPr>
          </a:p>
        </p:txBody>
      </p:sp>
      <p:cxnSp>
        <p:nvCxnSpPr>
          <p:cNvPr id="143" name="Straight Arrow Connector 142"/>
          <p:cNvCxnSpPr/>
          <p:nvPr/>
        </p:nvCxnSpPr>
        <p:spPr>
          <a:xfrm flipH="1" flipV="1">
            <a:off x="10036655" y="4027317"/>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4" name="TextBox 143"/>
          <p:cNvSpPr txBox="1"/>
          <p:nvPr/>
        </p:nvSpPr>
        <p:spPr>
          <a:xfrm>
            <a:off x="9633269" y="28735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Enqueue</a:t>
            </a:r>
            <a:endParaRPr lang="en-US" sz="2000" dirty="0">
              <a:latin typeface="Seravek"/>
              <a:cs typeface="Seravek"/>
            </a:endParaRPr>
          </a:p>
        </p:txBody>
      </p:sp>
      <p:sp>
        <p:nvSpPr>
          <p:cNvPr id="145" name="Rounded Rectangle 144"/>
          <p:cNvSpPr/>
          <p:nvPr/>
        </p:nvSpPr>
        <p:spPr>
          <a:xfrm>
            <a:off x="1638301" y="1828800"/>
            <a:ext cx="7353300" cy="35814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grpSp>
        <p:nvGrpSpPr>
          <p:cNvPr id="4" name="Group 3"/>
          <p:cNvGrpSpPr/>
          <p:nvPr/>
        </p:nvGrpSpPr>
        <p:grpSpPr>
          <a:xfrm>
            <a:off x="1853489" y="3644403"/>
            <a:ext cx="953905" cy="851397"/>
            <a:chOff x="1866900" y="3377703"/>
            <a:chExt cx="953905" cy="851397"/>
          </a:xfrm>
        </p:grpSpPr>
        <p:sp>
          <p:nvSpPr>
            <p:cNvPr id="125" name="Rounded Rectangle 124"/>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109" name="Straight Connector 108"/>
            <p:cNvCxnSpPr>
              <a:stCxn id="125" idx="0"/>
              <a:endCxn id="125"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1902696" y="3525431"/>
              <a:ext cx="239154" cy="553998"/>
            </a:xfrm>
            <a:prstGeom prst="rect">
              <a:avLst/>
            </a:prstGeom>
            <a:noFill/>
          </p:spPr>
          <p:txBody>
            <a:bodyPr wrap="square" rtlCol="0">
              <a:spAutoFit/>
            </a:bodyPr>
            <a:lstStyle/>
            <a:p>
              <a:r>
                <a:rPr lang="en-US" sz="3000" dirty="0">
                  <a:latin typeface="Seravek"/>
                  <a:cs typeface="Seravek"/>
                </a:rPr>
                <a:t>A</a:t>
              </a:r>
            </a:p>
          </p:txBody>
        </p:sp>
        <p:sp>
          <p:nvSpPr>
            <p:cNvPr id="69" name="TextBox 68"/>
            <p:cNvSpPr txBox="1"/>
            <p:nvPr/>
          </p:nvSpPr>
          <p:spPr>
            <a:xfrm>
              <a:off x="2369320" y="3525431"/>
              <a:ext cx="239154" cy="553998"/>
            </a:xfrm>
            <a:prstGeom prst="rect">
              <a:avLst/>
            </a:prstGeom>
            <a:noFill/>
          </p:spPr>
          <p:txBody>
            <a:bodyPr wrap="square" rtlCol="0">
              <a:spAutoFit/>
            </a:bodyPr>
            <a:lstStyle/>
            <a:p>
              <a:r>
                <a:rPr lang="en-US" sz="3000" dirty="0" smtClean="0">
                  <a:latin typeface="Seravek"/>
                  <a:cs typeface="Seravek"/>
                </a:rPr>
                <a:t>0</a:t>
              </a:r>
              <a:endParaRPr lang="en-US" sz="3000" dirty="0">
                <a:latin typeface="Seravek"/>
                <a:cs typeface="Seravek"/>
              </a:endParaRPr>
            </a:p>
          </p:txBody>
        </p:sp>
      </p:grpSp>
      <p:grpSp>
        <p:nvGrpSpPr>
          <p:cNvPr id="9" name="Group 8"/>
          <p:cNvGrpSpPr/>
          <p:nvPr/>
        </p:nvGrpSpPr>
        <p:grpSpPr>
          <a:xfrm>
            <a:off x="3050454" y="3644403"/>
            <a:ext cx="953905" cy="851397"/>
            <a:chOff x="3037683" y="3377703"/>
            <a:chExt cx="953905" cy="851397"/>
          </a:xfrm>
        </p:grpSpPr>
        <p:sp>
          <p:nvSpPr>
            <p:cNvPr id="70" name="Rounded Rectangle 69"/>
            <p:cNvSpPr/>
            <p:nvPr/>
          </p:nvSpPr>
          <p:spPr>
            <a:xfrm>
              <a:off x="3037683"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71" name="Straight Connector 70"/>
            <p:cNvCxnSpPr>
              <a:stCxn id="70" idx="0"/>
              <a:endCxn id="70" idx="2"/>
            </p:cNvCxnSpPr>
            <p:nvPr/>
          </p:nvCxnSpPr>
          <p:spPr>
            <a:xfrm>
              <a:off x="3514636"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3073479" y="3525431"/>
              <a:ext cx="239154" cy="553998"/>
            </a:xfrm>
            <a:prstGeom prst="rect">
              <a:avLst/>
            </a:prstGeom>
            <a:noFill/>
          </p:spPr>
          <p:txBody>
            <a:bodyPr wrap="square" rtlCol="0">
              <a:spAutoFit/>
            </a:bodyPr>
            <a:lstStyle/>
            <a:p>
              <a:r>
                <a:rPr lang="en-US" sz="3000" dirty="0" smtClean="0">
                  <a:latin typeface="Seravek"/>
                  <a:cs typeface="Seravek"/>
                </a:rPr>
                <a:t>B</a:t>
              </a:r>
              <a:endParaRPr lang="en-US" sz="3000" dirty="0">
                <a:latin typeface="Seravek"/>
                <a:cs typeface="Seravek"/>
              </a:endParaRPr>
            </a:p>
          </p:txBody>
        </p:sp>
        <p:sp>
          <p:nvSpPr>
            <p:cNvPr id="73" name="TextBox 72"/>
            <p:cNvSpPr txBox="1"/>
            <p:nvPr/>
          </p:nvSpPr>
          <p:spPr>
            <a:xfrm>
              <a:off x="3540103" y="3525431"/>
              <a:ext cx="239154" cy="553998"/>
            </a:xfrm>
            <a:prstGeom prst="rect">
              <a:avLst/>
            </a:prstGeom>
            <a:noFill/>
          </p:spPr>
          <p:txBody>
            <a:bodyPr wrap="square" rtlCol="0">
              <a:spAutoFit/>
            </a:bodyPr>
            <a:lstStyle/>
            <a:p>
              <a:r>
                <a:rPr lang="en-US" sz="3000" dirty="0">
                  <a:latin typeface="Seravek"/>
                  <a:cs typeface="Seravek"/>
                </a:rPr>
                <a:t>1</a:t>
              </a:r>
            </a:p>
          </p:txBody>
        </p:sp>
      </p:grpSp>
      <p:grpSp>
        <p:nvGrpSpPr>
          <p:cNvPr id="16" name="Group 15"/>
          <p:cNvGrpSpPr/>
          <p:nvPr/>
        </p:nvGrpSpPr>
        <p:grpSpPr>
          <a:xfrm>
            <a:off x="4315714" y="3655986"/>
            <a:ext cx="953905" cy="851397"/>
            <a:chOff x="4305469" y="3377703"/>
            <a:chExt cx="953905" cy="851397"/>
          </a:xfrm>
        </p:grpSpPr>
        <p:sp>
          <p:nvSpPr>
            <p:cNvPr id="81" name="Rounded Rectangle 80"/>
            <p:cNvSpPr/>
            <p:nvPr/>
          </p:nvSpPr>
          <p:spPr>
            <a:xfrm>
              <a:off x="4305469"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82" name="Straight Connector 81"/>
            <p:cNvCxnSpPr>
              <a:stCxn id="81" idx="0"/>
              <a:endCxn id="81" idx="2"/>
            </p:cNvCxnSpPr>
            <p:nvPr/>
          </p:nvCxnSpPr>
          <p:spPr>
            <a:xfrm>
              <a:off x="4782422"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4341265" y="3525431"/>
              <a:ext cx="239154" cy="553998"/>
            </a:xfrm>
            <a:prstGeom prst="rect">
              <a:avLst/>
            </a:prstGeom>
            <a:noFill/>
          </p:spPr>
          <p:txBody>
            <a:bodyPr wrap="square" rtlCol="0">
              <a:spAutoFit/>
            </a:bodyPr>
            <a:lstStyle/>
            <a:p>
              <a:r>
                <a:rPr lang="en-US" sz="3000" dirty="0">
                  <a:latin typeface="Seravek"/>
                  <a:cs typeface="Seravek"/>
                </a:rPr>
                <a:t>C</a:t>
              </a:r>
            </a:p>
          </p:txBody>
        </p:sp>
        <p:sp>
          <p:nvSpPr>
            <p:cNvPr id="84" name="TextBox 83"/>
            <p:cNvSpPr txBox="1"/>
            <p:nvPr/>
          </p:nvSpPr>
          <p:spPr>
            <a:xfrm>
              <a:off x="4807889" y="3525431"/>
              <a:ext cx="239154" cy="553998"/>
            </a:xfrm>
            <a:prstGeom prst="rect">
              <a:avLst/>
            </a:prstGeom>
            <a:noFill/>
          </p:spPr>
          <p:txBody>
            <a:bodyPr wrap="square" rtlCol="0">
              <a:spAutoFit/>
            </a:bodyPr>
            <a:lstStyle/>
            <a:p>
              <a:r>
                <a:rPr lang="en-US" sz="3000" dirty="0">
                  <a:latin typeface="Seravek"/>
                  <a:cs typeface="Seravek"/>
                </a:rPr>
                <a:t>3</a:t>
              </a:r>
            </a:p>
          </p:txBody>
        </p:sp>
      </p:grpSp>
      <p:cxnSp>
        <p:nvCxnSpPr>
          <p:cNvPr id="85" name="Straight Connector 84"/>
          <p:cNvCxnSpPr/>
          <p:nvPr/>
        </p:nvCxnSpPr>
        <p:spPr>
          <a:xfrm>
            <a:off x="7436694" y="4010526"/>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7443704" y="4574114"/>
            <a:ext cx="1928896"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7076333" y="4020116"/>
            <a:ext cx="239154" cy="553998"/>
          </a:xfrm>
          <a:prstGeom prst="rect">
            <a:avLst/>
          </a:prstGeom>
          <a:noFill/>
        </p:spPr>
        <p:txBody>
          <a:bodyPr wrap="square" rtlCol="0">
            <a:spAutoFit/>
          </a:bodyPr>
          <a:lstStyle/>
          <a:p>
            <a:r>
              <a:rPr lang="en-US" sz="3000" dirty="0">
                <a:latin typeface="Seravek"/>
                <a:cs typeface="Seravek"/>
              </a:rPr>
              <a:t>C</a:t>
            </a:r>
          </a:p>
        </p:txBody>
      </p:sp>
      <p:sp>
        <p:nvSpPr>
          <p:cNvPr id="88" name="TextBox 87"/>
          <p:cNvSpPr txBox="1"/>
          <p:nvPr/>
        </p:nvSpPr>
        <p:spPr>
          <a:xfrm>
            <a:off x="7446184" y="3492934"/>
            <a:ext cx="331462" cy="553998"/>
          </a:xfrm>
          <a:prstGeom prst="rect">
            <a:avLst/>
          </a:prstGeom>
          <a:noFill/>
        </p:spPr>
        <p:txBody>
          <a:bodyPr wrap="square" rtlCol="0">
            <a:spAutoFit/>
          </a:bodyPr>
          <a:lstStyle/>
          <a:p>
            <a:r>
              <a:rPr lang="en-US" sz="3000" dirty="0">
                <a:latin typeface="Seravek"/>
                <a:cs typeface="Seravek"/>
              </a:rPr>
              <a:t>2</a:t>
            </a:r>
          </a:p>
        </p:txBody>
      </p:sp>
      <p:sp>
        <p:nvSpPr>
          <p:cNvPr id="89" name="TextBox 88"/>
          <p:cNvSpPr txBox="1"/>
          <p:nvPr/>
        </p:nvSpPr>
        <p:spPr>
          <a:xfrm>
            <a:off x="7442288" y="4020116"/>
            <a:ext cx="335358"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cxnSp>
        <p:nvCxnSpPr>
          <p:cNvPr id="92" name="Straight Connector 91"/>
          <p:cNvCxnSpPr/>
          <p:nvPr/>
        </p:nvCxnSpPr>
        <p:spPr>
          <a:xfrm>
            <a:off x="7857827"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7867168" y="2897439"/>
            <a:ext cx="329538" cy="553998"/>
          </a:xfrm>
          <a:prstGeom prst="rect">
            <a:avLst/>
          </a:prstGeom>
          <a:noFill/>
        </p:spPr>
        <p:txBody>
          <a:bodyPr wrap="square" rtlCol="0">
            <a:spAutoFit/>
          </a:bodyPr>
          <a:lstStyle/>
          <a:p>
            <a:r>
              <a:rPr lang="en-US" sz="3000" dirty="0">
                <a:latin typeface="Seravek"/>
                <a:cs typeface="Seravek"/>
              </a:rPr>
              <a:t>3</a:t>
            </a:r>
          </a:p>
        </p:txBody>
      </p:sp>
      <p:sp>
        <p:nvSpPr>
          <p:cNvPr id="94" name="TextBox 93"/>
          <p:cNvSpPr txBox="1"/>
          <p:nvPr/>
        </p:nvSpPr>
        <p:spPr>
          <a:xfrm>
            <a:off x="7865244" y="3492409"/>
            <a:ext cx="331462"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sp>
        <p:nvSpPr>
          <p:cNvPr id="95" name="TextBox 94"/>
          <p:cNvSpPr txBox="1"/>
          <p:nvPr/>
        </p:nvSpPr>
        <p:spPr>
          <a:xfrm>
            <a:off x="7861348" y="4019591"/>
            <a:ext cx="335358" cy="553998"/>
          </a:xfrm>
          <a:prstGeom prst="rect">
            <a:avLst/>
          </a:prstGeom>
          <a:noFill/>
        </p:spPr>
        <p:txBody>
          <a:bodyPr wrap="square" rtlCol="0">
            <a:spAutoFit/>
          </a:bodyPr>
          <a:lstStyle/>
          <a:p>
            <a:r>
              <a:rPr lang="en-US" sz="3000" dirty="0">
                <a:latin typeface="Seravek"/>
                <a:cs typeface="Seravek"/>
              </a:rPr>
              <a:t>5</a:t>
            </a:r>
          </a:p>
        </p:txBody>
      </p:sp>
      <p:cxnSp>
        <p:nvCxnSpPr>
          <p:cNvPr id="96" name="Straight Connector 95"/>
          <p:cNvCxnSpPr/>
          <p:nvPr/>
        </p:nvCxnSpPr>
        <p:spPr>
          <a:xfrm>
            <a:off x="8305800"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7" name="Rounded Rectangle 96"/>
          <p:cNvSpPr/>
          <p:nvPr/>
        </p:nvSpPr>
        <p:spPr>
          <a:xfrm>
            <a:off x="10761024" y="36444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98" name="Straight Connector 97"/>
          <p:cNvCxnSpPr>
            <a:stCxn id="97" idx="0"/>
            <a:endCxn id="97" idx="2"/>
          </p:cNvCxnSpPr>
          <p:nvPr/>
        </p:nvCxnSpPr>
        <p:spPr>
          <a:xfrm>
            <a:off x="11237977" y="36444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9" name="TextBox 98"/>
          <p:cNvSpPr txBox="1"/>
          <p:nvPr/>
        </p:nvSpPr>
        <p:spPr>
          <a:xfrm>
            <a:off x="10796820" y="3792131"/>
            <a:ext cx="239154" cy="553998"/>
          </a:xfrm>
          <a:prstGeom prst="rect">
            <a:avLst/>
          </a:prstGeom>
          <a:noFill/>
        </p:spPr>
        <p:txBody>
          <a:bodyPr wrap="square" rtlCol="0">
            <a:spAutoFit/>
          </a:bodyPr>
          <a:lstStyle/>
          <a:p>
            <a:r>
              <a:rPr lang="en-US" sz="3000" dirty="0">
                <a:latin typeface="Seravek"/>
                <a:cs typeface="Seravek"/>
              </a:rPr>
              <a:t>C</a:t>
            </a:r>
          </a:p>
        </p:txBody>
      </p:sp>
      <p:sp>
        <p:nvSpPr>
          <p:cNvPr id="100" name="TextBox 99"/>
          <p:cNvSpPr txBox="1"/>
          <p:nvPr/>
        </p:nvSpPr>
        <p:spPr>
          <a:xfrm>
            <a:off x="11263443" y="3792131"/>
            <a:ext cx="357057" cy="553998"/>
          </a:xfrm>
          <a:prstGeom prst="rect">
            <a:avLst/>
          </a:prstGeom>
          <a:noFill/>
        </p:spPr>
        <p:txBody>
          <a:bodyPr wrap="square" rtlCol="0">
            <a:spAutoFit/>
          </a:bodyPr>
          <a:lstStyle/>
          <a:p>
            <a:r>
              <a:rPr lang="en-US" sz="3000" dirty="0">
                <a:latin typeface="Seravek"/>
                <a:cs typeface="Seravek"/>
              </a:rPr>
              <a:t>6</a:t>
            </a:r>
          </a:p>
        </p:txBody>
      </p:sp>
      <p:grpSp>
        <p:nvGrpSpPr>
          <p:cNvPr id="8" name="Group 7"/>
          <p:cNvGrpSpPr/>
          <p:nvPr/>
        </p:nvGrpSpPr>
        <p:grpSpPr>
          <a:xfrm>
            <a:off x="10759938" y="3655986"/>
            <a:ext cx="953905" cy="851397"/>
            <a:chOff x="10666595" y="637480"/>
            <a:chExt cx="953905" cy="851397"/>
          </a:xfrm>
        </p:grpSpPr>
        <p:sp>
          <p:nvSpPr>
            <p:cNvPr id="51" name="Rounded Rectangle 50"/>
            <p:cNvSpPr/>
            <p:nvPr/>
          </p:nvSpPr>
          <p:spPr>
            <a:xfrm>
              <a:off x="10666595" y="637480"/>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52" name="Straight Connector 51"/>
            <p:cNvCxnSpPr>
              <a:stCxn id="51" idx="0"/>
              <a:endCxn id="51" idx="2"/>
            </p:cNvCxnSpPr>
            <p:nvPr/>
          </p:nvCxnSpPr>
          <p:spPr>
            <a:xfrm>
              <a:off x="11143548" y="637480"/>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10702391" y="785208"/>
              <a:ext cx="239154" cy="553998"/>
            </a:xfrm>
            <a:prstGeom prst="rect">
              <a:avLst/>
            </a:prstGeom>
            <a:noFill/>
          </p:spPr>
          <p:txBody>
            <a:bodyPr wrap="square" rtlCol="0">
              <a:spAutoFit/>
            </a:bodyPr>
            <a:lstStyle/>
            <a:p>
              <a:r>
                <a:rPr lang="en-US" sz="3000" dirty="0">
                  <a:latin typeface="Seravek"/>
                  <a:cs typeface="Seravek"/>
                </a:rPr>
                <a:t>D</a:t>
              </a:r>
            </a:p>
          </p:txBody>
        </p:sp>
        <p:sp>
          <p:nvSpPr>
            <p:cNvPr id="54" name="TextBox 53"/>
            <p:cNvSpPr txBox="1"/>
            <p:nvPr/>
          </p:nvSpPr>
          <p:spPr>
            <a:xfrm>
              <a:off x="11169014" y="785208"/>
              <a:ext cx="357057" cy="553998"/>
            </a:xfrm>
            <a:prstGeom prst="rect">
              <a:avLst/>
            </a:prstGeom>
            <a:noFill/>
          </p:spPr>
          <p:txBody>
            <a:bodyPr wrap="square" rtlCol="0">
              <a:spAutoFit/>
            </a:bodyPr>
            <a:lstStyle/>
            <a:p>
              <a:r>
                <a:rPr lang="en-US" sz="3000" dirty="0">
                  <a:latin typeface="Seravek"/>
                  <a:cs typeface="Seravek"/>
                </a:rPr>
                <a:t>4</a:t>
              </a:r>
            </a:p>
          </p:txBody>
        </p:sp>
      </p:grpSp>
      <p:grpSp>
        <p:nvGrpSpPr>
          <p:cNvPr id="62" name="Group 61"/>
          <p:cNvGrpSpPr/>
          <p:nvPr/>
        </p:nvGrpSpPr>
        <p:grpSpPr>
          <a:xfrm>
            <a:off x="4889837" y="2370414"/>
            <a:ext cx="953905" cy="851397"/>
            <a:chOff x="1866900" y="3377703"/>
            <a:chExt cx="953905" cy="851397"/>
          </a:xfrm>
        </p:grpSpPr>
        <p:sp>
          <p:nvSpPr>
            <p:cNvPr id="63" name="Rounded Rectangle 62"/>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64" name="Straight Connector 63"/>
            <p:cNvCxnSpPr>
              <a:stCxn id="63" idx="0"/>
              <a:endCxn id="63"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1902696" y="3525431"/>
              <a:ext cx="239154" cy="553998"/>
            </a:xfrm>
            <a:prstGeom prst="rect">
              <a:avLst/>
            </a:prstGeom>
            <a:noFill/>
          </p:spPr>
          <p:txBody>
            <a:bodyPr wrap="square" rtlCol="0">
              <a:spAutoFit/>
            </a:bodyPr>
            <a:lstStyle/>
            <a:p>
              <a:r>
                <a:rPr lang="en-US" sz="3000" dirty="0">
                  <a:latin typeface="Seravek"/>
                  <a:cs typeface="Seravek"/>
                </a:rPr>
                <a:t>A</a:t>
              </a:r>
            </a:p>
          </p:txBody>
        </p:sp>
        <p:sp>
          <p:nvSpPr>
            <p:cNvPr id="66" name="TextBox 65"/>
            <p:cNvSpPr txBox="1"/>
            <p:nvPr/>
          </p:nvSpPr>
          <p:spPr>
            <a:xfrm>
              <a:off x="2369320" y="3525431"/>
              <a:ext cx="239154" cy="553998"/>
            </a:xfrm>
            <a:prstGeom prst="rect">
              <a:avLst/>
            </a:prstGeom>
            <a:noFill/>
          </p:spPr>
          <p:txBody>
            <a:bodyPr wrap="square" rtlCol="0">
              <a:spAutoFit/>
            </a:bodyPr>
            <a:lstStyle/>
            <a:p>
              <a:r>
                <a:rPr lang="en-US" sz="3000" dirty="0">
                  <a:latin typeface="Seravek"/>
                  <a:cs typeface="Seravek"/>
                </a:rPr>
                <a:t>2</a:t>
              </a:r>
            </a:p>
          </p:txBody>
        </p:sp>
      </p:grpSp>
      <p:cxnSp>
        <p:nvCxnSpPr>
          <p:cNvPr id="55" name="Straight Connector 54"/>
          <p:cNvCxnSpPr/>
          <p:nvPr/>
        </p:nvCxnSpPr>
        <p:spPr>
          <a:xfrm>
            <a:off x="7453975" y="5066774"/>
            <a:ext cx="1928896" cy="52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7453976" y="4572000"/>
            <a:ext cx="3990" cy="50064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7857826" y="4582438"/>
            <a:ext cx="2" cy="48433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8305799" y="4584385"/>
            <a:ext cx="1" cy="48291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7076332" y="4521087"/>
            <a:ext cx="239154" cy="553998"/>
          </a:xfrm>
          <a:prstGeom prst="rect">
            <a:avLst/>
          </a:prstGeom>
          <a:noFill/>
        </p:spPr>
        <p:txBody>
          <a:bodyPr wrap="square" rtlCol="0">
            <a:spAutoFit/>
          </a:bodyPr>
          <a:lstStyle/>
          <a:p>
            <a:r>
              <a:rPr lang="en-US" sz="3000" dirty="0" smtClean="0">
                <a:latin typeface="Seravek"/>
                <a:cs typeface="Seravek"/>
              </a:rPr>
              <a:t>D</a:t>
            </a:r>
            <a:endParaRPr lang="en-US" sz="3000" dirty="0">
              <a:latin typeface="Seravek"/>
              <a:cs typeface="Seravek"/>
            </a:endParaRPr>
          </a:p>
        </p:txBody>
      </p:sp>
      <p:cxnSp>
        <p:nvCxnSpPr>
          <p:cNvPr id="10" name="Straight Arrow Connector 9"/>
          <p:cNvCxnSpPr>
            <a:stCxn id="106" idx="1"/>
            <a:endCxn id="63" idx="3"/>
          </p:cNvCxnSpPr>
          <p:nvPr/>
        </p:nvCxnSpPr>
        <p:spPr>
          <a:xfrm flipH="1" flipV="1">
            <a:off x="5843742" y="2796113"/>
            <a:ext cx="1244760" cy="383416"/>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63" idx="1"/>
          </p:cNvCxnSpPr>
          <p:nvPr/>
        </p:nvCxnSpPr>
        <p:spPr>
          <a:xfrm flipH="1">
            <a:off x="4085119" y="2796113"/>
            <a:ext cx="804718" cy="1273017"/>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74" name="Rounded Rectangle 73"/>
          <p:cNvSpPr/>
          <p:nvPr/>
        </p:nvSpPr>
        <p:spPr>
          <a:xfrm>
            <a:off x="663388" y="5537947"/>
            <a:ext cx="10511118"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Seravek"/>
                <a:cs typeface="Seravek"/>
              </a:rPr>
              <a:t>7 mm</a:t>
            </a:r>
            <a:r>
              <a:rPr lang="en-US" sz="3200" baseline="30000" dirty="0" smtClean="0">
                <a:latin typeface="Seravek"/>
                <a:cs typeface="Seravek"/>
              </a:rPr>
              <a:t>2 </a:t>
            </a:r>
            <a:r>
              <a:rPr lang="en-US" sz="3200" dirty="0" smtClean="0">
                <a:latin typeface="Seravek"/>
                <a:cs typeface="Seravek"/>
              </a:rPr>
              <a:t> area in a 16-nm library for a</a:t>
            </a:r>
          </a:p>
          <a:p>
            <a:pPr algn="ctr"/>
            <a:r>
              <a:rPr lang="en-US" sz="3200" dirty="0" smtClean="0">
                <a:latin typeface="Seravek"/>
                <a:cs typeface="Seravek"/>
              </a:rPr>
              <a:t>5-level programmable scheduler (4% overhead) </a:t>
            </a:r>
            <a:endParaRPr lang="en-US" sz="3200" dirty="0">
              <a:latin typeface="Seravek"/>
              <a:cs typeface="Seravek"/>
            </a:endParaRPr>
          </a:p>
        </p:txBody>
      </p:sp>
    </p:spTree>
    <p:custDataLst>
      <p:tags r:id="rId1"/>
    </p:custDataLst>
    <p:extLst>
      <p:ext uri="{BB962C8B-B14F-4D97-AF65-F5344CB8AC3E}">
        <p14:creationId xmlns:p14="http://schemas.microsoft.com/office/powerpoint/2010/main" val="348411344"/>
      </p:ext>
    </p:extLst>
  </p:cSld>
  <p:clrMapOvr>
    <a:masterClrMapping/>
  </p:clrMapOvr>
  <mc:AlternateContent xmlns:mc="http://schemas.openxmlformats.org/markup-compatibility/2006">
    <mc:Choice xmlns:p14="http://schemas.microsoft.com/office/powerpoint/2010/main" Requires="p14">
      <p:transition spd="slow" p14:dur="2000" advTm="109263"/>
    </mc:Choice>
    <mc:Fallback>
      <p:transition spd="slow" advTm="10926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42" presetClass="path" presetSubtype="0" accel="50000" decel="50000" fill="hold" grpId="1" nodeType="clickEffect">
                                  <p:stCondLst>
                                    <p:cond delay="0"/>
                                  </p:stCondLst>
                                  <p:childTnLst>
                                    <p:animMotion origin="layout" path="M -1.45833E-6 1.85185E-6 L -0.23841 0.03449 " pathEditMode="relative" rAng="0" ptsTypes="AA">
                                      <p:cBhvr>
                                        <p:cTn id="16" dur="1000" fill="hold"/>
                                        <p:tgtEl>
                                          <p:spTgt spid="100"/>
                                        </p:tgtEl>
                                        <p:attrNameLst>
                                          <p:attrName>ppt_x</p:attrName>
                                          <p:attrName>ppt_y</p:attrName>
                                        </p:attrNameLst>
                                      </p:cBhvr>
                                      <p:rCtr x="-11927" y="1713"/>
                                    </p:animMotion>
                                  </p:childTnLst>
                                </p:cTn>
                              </p:par>
                              <p:par>
                                <p:cTn id="17" presetID="1" presetClass="exit" presetSubtype="0" fill="hold" grpId="1" nodeType="withEffect">
                                  <p:stCondLst>
                                    <p:cond delay="0"/>
                                  </p:stCondLst>
                                  <p:childTnLst>
                                    <p:set>
                                      <p:cBhvr>
                                        <p:cTn id="18" dur="1" fill="hold">
                                          <p:stCondLst>
                                            <p:cond delay="0"/>
                                          </p:stCondLst>
                                        </p:cTn>
                                        <p:tgtEl>
                                          <p:spTgt spid="97"/>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98"/>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99"/>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35" presetClass="path" presetSubtype="0" accel="50000" decel="50000" fill="hold" nodeType="clickEffect">
                                  <p:stCondLst>
                                    <p:cond delay="0"/>
                                  </p:stCondLst>
                                  <p:childTnLst>
                                    <p:animMotion origin="layout" path="M -4.58333E-6 0 L -0.42473 -0.00185 " pathEditMode="relative" rAng="0" ptsTypes="AA">
                                      <p:cBhvr>
                                        <p:cTn id="30" dur="1000" fill="hold"/>
                                        <p:tgtEl>
                                          <p:spTgt spid="8"/>
                                        </p:tgtEl>
                                        <p:attrNameLst>
                                          <p:attrName>ppt_x</p:attrName>
                                          <p:attrName>ppt_y</p:attrName>
                                        </p:attrNameLst>
                                      </p:cBhvr>
                                      <p:rCtr x="-21237" y="-93"/>
                                    </p:animMotion>
                                  </p:childTnLst>
                                </p:cTn>
                              </p:par>
                              <p:par>
                                <p:cTn id="31" presetID="1" presetClass="entr" presetSubtype="0" fill="hold" grpId="0" nodeType="withEffect">
                                  <p:stCondLst>
                                    <p:cond delay="0"/>
                                  </p:stCondLst>
                                  <p:childTnLst>
                                    <p:set>
                                      <p:cBhvr>
                                        <p:cTn id="32" dur="1" fill="hold">
                                          <p:stCondLst>
                                            <p:cond delay="0"/>
                                          </p:stCondLst>
                                        </p:cTn>
                                        <p:tgtEl>
                                          <p:spTgt spid="6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35" presetClass="path" presetSubtype="0" accel="50000" decel="50000" fill="hold" nodeType="clickEffect">
                                  <p:stCondLst>
                                    <p:cond delay="0"/>
                                  </p:stCondLst>
                                  <p:childTnLst>
                                    <p:animMotion origin="layout" path="M -0.14532 3.7037E-7 L -0.14532 0.00023 " pathEditMode="relative" rAng="0" ptsTypes="AA">
                                      <p:cBhvr>
                                        <p:cTn id="44" dur="10" fill="hold"/>
                                        <p:tgtEl>
                                          <p:spTgt spid="4"/>
                                        </p:tgtEl>
                                        <p:attrNameLst>
                                          <p:attrName>ppt_x</p:attrName>
                                          <p:attrName>ppt_y</p:attrName>
                                        </p:attrNameLst>
                                      </p:cBhvr>
                                      <p:rCtr x="0" y="0"/>
                                    </p:animMotion>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nodeType="clickEffect">
                                  <p:stCondLst>
                                    <p:cond delay="0"/>
                                  </p:stCondLst>
                                  <p:childTnLst>
                                    <p:set>
                                      <p:cBhvr>
                                        <p:cTn id="48" dur="1" fill="hold">
                                          <p:stCondLst>
                                            <p:cond delay="0"/>
                                          </p:stCondLst>
                                        </p:cTn>
                                        <p:tgtEl>
                                          <p:spTgt spid="56">
                                            <p:txEl>
                                              <p:pRg st="0" end="0"/>
                                            </p:txEl>
                                          </p:spTgt>
                                        </p:tgtEl>
                                        <p:attrNameLst>
                                          <p:attrName>style.visibility</p:attrName>
                                        </p:attrNameLst>
                                      </p:cBhvr>
                                      <p:to>
                                        <p:strVal val="hidden"/>
                                      </p:to>
                                    </p:set>
                                  </p:childTnLst>
                                </p:cTn>
                              </p:par>
                              <p:par>
                                <p:cTn id="49" presetID="42" presetClass="path" presetSubtype="0" accel="50000" decel="50000" fill="hold" nodeType="withEffect">
                                  <p:stCondLst>
                                    <p:cond delay="0"/>
                                  </p:stCondLst>
                                  <p:childTnLst>
                                    <p:animMotion origin="layout" path="M 0.00014 -1.11111E-6 L -0.03632 0.0007 " pathEditMode="relative" rAng="0" ptsTypes="AA">
                                      <p:cBhvr>
                                        <p:cTn id="50" dur="10" fill="hold"/>
                                        <p:tgtEl>
                                          <p:spTgt spid="93">
                                            <p:txEl>
                                              <p:pRg st="0" end="0"/>
                                            </p:txEl>
                                          </p:spTgt>
                                        </p:tgtEl>
                                        <p:attrNameLst>
                                          <p:attrName>ppt_x</p:attrName>
                                          <p:attrName>ppt_y</p:attrName>
                                        </p:attrNameLst>
                                      </p:cBhvr>
                                      <p:rCtr x="-1823" y="23"/>
                                    </p:animMotion>
                                  </p:childTnLst>
                                </p:cTn>
                              </p:par>
                              <p:par>
                                <p:cTn id="51" presetID="1" presetClass="entr" presetSubtype="0" fill="hold" nodeType="withEffect">
                                  <p:stCondLst>
                                    <p:cond delay="0"/>
                                  </p:stCondLst>
                                  <p:childTnLst>
                                    <p:set>
                                      <p:cBhvr>
                                        <p:cTn id="52" dur="1" fill="hold">
                                          <p:stCondLst>
                                            <p:cond delay="0"/>
                                          </p:stCondLst>
                                        </p:cTn>
                                        <p:tgtEl>
                                          <p:spTgt spid="62"/>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67"/>
                                        </p:tgtEl>
                                        <p:attrNameLst>
                                          <p:attrName>style.visibility</p:attrName>
                                        </p:attrNameLst>
                                      </p:cBhvr>
                                      <p:to>
                                        <p:strVal val="visible"/>
                                      </p:to>
                                    </p:set>
                                  </p:childTnLst>
                                </p:cTn>
                              </p:par>
                              <p:par>
                                <p:cTn id="59" presetID="1" presetClass="exit" presetSubtype="0" fill="hold" nodeType="withEffect">
                                  <p:stCondLst>
                                    <p:cond delay="0"/>
                                  </p:stCondLst>
                                  <p:childTnLst>
                                    <p:set>
                                      <p:cBhvr>
                                        <p:cTn id="60" dur="1" fill="hold">
                                          <p:stCondLst>
                                            <p:cond delay="0"/>
                                          </p:stCondLst>
                                        </p:cTn>
                                        <p:tgtEl>
                                          <p:spTgt spid="10"/>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35" presetClass="path" presetSubtype="0" accel="50000" decel="50000" fill="hold" nodeType="clickEffect">
                                  <p:stCondLst>
                                    <p:cond delay="0"/>
                                  </p:stCondLst>
                                  <p:childTnLst>
                                    <p:animMotion origin="layout" path="M -2.91667E-6 3.7037E-7 L -0.09752 -0.00023 " pathEditMode="relative" rAng="0" ptsTypes="AA">
                                      <p:cBhvr>
                                        <p:cTn id="64" dur="500" fill="hold"/>
                                        <p:tgtEl>
                                          <p:spTgt spid="9"/>
                                        </p:tgtEl>
                                        <p:attrNameLst>
                                          <p:attrName>ppt_x</p:attrName>
                                          <p:attrName>ppt_y</p:attrName>
                                        </p:attrNameLst>
                                      </p:cBhvr>
                                      <p:rCtr x="-4883" y="-23"/>
                                    </p:animMotion>
                                  </p:childTnLst>
                                </p:cTn>
                              </p:par>
                              <p:par>
                                <p:cTn id="65" presetID="42" presetClass="path" presetSubtype="0" accel="50000" decel="50000" fill="hold" nodeType="withEffect">
                                  <p:stCondLst>
                                    <p:cond delay="0"/>
                                  </p:stCondLst>
                                  <p:childTnLst>
                                    <p:animMotion origin="layout" path="M 0.00053 0 L -0.15079 0.18588 " pathEditMode="relative" rAng="0" ptsTypes="AA">
                                      <p:cBhvr>
                                        <p:cTn id="66" dur="500" fill="hold"/>
                                        <p:tgtEl>
                                          <p:spTgt spid="62"/>
                                        </p:tgtEl>
                                        <p:attrNameLst>
                                          <p:attrName>ppt_x</p:attrName>
                                          <p:attrName>ppt_y</p:attrName>
                                        </p:attrNameLst>
                                      </p:cBhvr>
                                      <p:rCtr x="-7526" y="9838"/>
                                    </p:animMotion>
                                  </p:childTnLst>
                                </p:cTn>
                              </p:par>
                              <p:par>
                                <p:cTn id="67" presetID="1" presetClass="exit" presetSubtype="0" fill="hold" nodeType="withEffect">
                                  <p:stCondLst>
                                    <p:cond delay="0"/>
                                  </p:stCondLst>
                                  <p:childTnLst>
                                    <p:set>
                                      <p:cBhvr>
                                        <p:cTn id="68" dur="1" fill="hold">
                                          <p:stCondLst>
                                            <p:cond delay="0"/>
                                          </p:stCondLst>
                                        </p:cTn>
                                        <p:tgtEl>
                                          <p:spTgt spid="67"/>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 grpId="0" animBg="1"/>
      <p:bldP spid="97" grpId="1" animBg="1"/>
      <p:bldP spid="99" grpId="0"/>
      <p:bldP spid="99" grpId="1"/>
      <p:bldP spid="100" grpId="0"/>
      <p:bldP spid="100" grpId="1"/>
      <p:bldP spid="61" grpId="0"/>
      <p:bldP spid="74" grpId="0" animBg="1"/>
    </p:bldLst>
  </p:timing>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81000"/>
            <a:ext cx="10515600" cy="1325563"/>
          </a:xfrm>
        </p:spPr>
        <p:txBody>
          <a:bodyPr/>
          <a:lstStyle/>
          <a:p>
            <a:r>
              <a:rPr lang="en-US" dirty="0" smtClean="0">
                <a:latin typeface="Gadugi" panose="020B0502040204020203" pitchFamily="34" charset="0"/>
              </a:rPr>
              <a:t>Acknowledgements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r>
              <a:rPr lang="en-US" dirty="0" smtClean="0">
                <a:solidFill>
                  <a:schemeClr val="accent5">
                    <a:lumMod val="75000"/>
                  </a:schemeClr>
                </a:solidFill>
                <a:latin typeface="Gadugi" panose="020B0502040204020203" pitchFamily="34" charset="0"/>
              </a:rPr>
              <a:t>MIT: </a:t>
            </a:r>
            <a:r>
              <a:rPr lang="en-US" dirty="0" err="1" smtClean="0">
                <a:latin typeface="Gadugi" panose="020B0502040204020203" pitchFamily="34" charset="0"/>
              </a:rPr>
              <a:t>Suvinay</a:t>
            </a:r>
            <a:r>
              <a:rPr lang="en-US" dirty="0" smtClean="0">
                <a:latin typeface="Gadugi" panose="020B0502040204020203" pitchFamily="34" charset="0"/>
              </a:rPr>
              <a:t> Subramanian,</a:t>
            </a:r>
            <a:r>
              <a:rPr lang="en-US" dirty="0" smtClean="0">
                <a:solidFill>
                  <a:schemeClr val="accent5">
                    <a:lumMod val="75000"/>
                  </a:schemeClr>
                </a:solidFill>
                <a:latin typeface="Gadugi" panose="020B0502040204020203" pitchFamily="34" charset="0"/>
              </a:rPr>
              <a:t> </a:t>
            </a:r>
            <a:r>
              <a:rPr lang="en-US" dirty="0" smtClean="0">
                <a:latin typeface="Gadugi" panose="020B0502040204020203" pitchFamily="34" charset="0"/>
              </a:rPr>
              <a:t>Hari </a:t>
            </a:r>
            <a:r>
              <a:rPr lang="en-US" dirty="0" err="1" smtClean="0">
                <a:latin typeface="Gadugi" panose="020B0502040204020203" pitchFamily="34" charset="0"/>
              </a:rPr>
              <a:t>Balakrishnan</a:t>
            </a:r>
            <a:r>
              <a:rPr lang="en-US" dirty="0" smtClean="0">
                <a:latin typeface="Gadugi" panose="020B0502040204020203" pitchFamily="34" charset="0"/>
              </a:rPr>
              <a:t>, Mohammad </a:t>
            </a:r>
            <a:r>
              <a:rPr lang="en-US" dirty="0" err="1" smtClean="0">
                <a:latin typeface="Gadugi" panose="020B0502040204020203" pitchFamily="34" charset="0"/>
              </a:rPr>
              <a:t>Alizadeh</a:t>
            </a:r>
            <a:endParaRPr lang="en-US" dirty="0" smtClean="0">
              <a:solidFill>
                <a:schemeClr val="accent5">
                  <a:lumMod val="75000"/>
                </a:schemeClr>
              </a:solidFill>
              <a:latin typeface="Gadugi" panose="020B0502040204020203" pitchFamily="34" charset="0"/>
            </a:endParaRPr>
          </a:p>
          <a:p>
            <a:r>
              <a:rPr lang="en-US" dirty="0" smtClean="0">
                <a:solidFill>
                  <a:schemeClr val="accent5">
                    <a:lumMod val="75000"/>
                  </a:schemeClr>
                </a:solidFill>
                <a:latin typeface="Gadugi" panose="020B0502040204020203" pitchFamily="34" charset="0"/>
              </a:rPr>
              <a:t>Barefoot Networks: </a:t>
            </a:r>
            <a:r>
              <a:rPr lang="en-US" dirty="0" err="1" smtClean="0">
                <a:latin typeface="Gadugi" panose="020B0502040204020203" pitchFamily="34" charset="0"/>
              </a:rPr>
              <a:t>Changhoon</a:t>
            </a:r>
            <a:r>
              <a:rPr lang="en-US" dirty="0" smtClean="0">
                <a:latin typeface="Gadugi" panose="020B0502040204020203" pitchFamily="34" charset="0"/>
              </a:rPr>
              <a:t> Kim, Anurag Agrawal, Steve Licking, </a:t>
            </a:r>
            <a:r>
              <a:rPr lang="en-US" dirty="0" smtClean="0"/>
              <a:t>Mihai </a:t>
            </a:r>
            <a:r>
              <a:rPr lang="en-US" dirty="0" err="1" smtClean="0"/>
              <a:t>Budiu</a:t>
            </a:r>
            <a:endParaRPr lang="en-US" dirty="0" smtClean="0">
              <a:latin typeface="Gadugi" panose="020B0502040204020203" pitchFamily="34" charset="0"/>
            </a:endParaRPr>
          </a:p>
          <a:p>
            <a:r>
              <a:rPr lang="en-US" dirty="0" smtClean="0">
                <a:solidFill>
                  <a:schemeClr val="accent5">
                    <a:lumMod val="75000"/>
                  </a:schemeClr>
                </a:solidFill>
                <a:latin typeface="Gadugi" panose="020B0502040204020203" pitchFamily="34" charset="0"/>
              </a:rPr>
              <a:t>Cisco Systems: </a:t>
            </a:r>
            <a:r>
              <a:rPr lang="en-US" dirty="0" smtClean="0">
                <a:latin typeface="Gadugi" panose="020B0502040204020203" pitchFamily="34" charset="0"/>
              </a:rPr>
              <a:t>Shang-</a:t>
            </a:r>
            <a:r>
              <a:rPr lang="en-US" dirty="0" err="1" smtClean="0">
                <a:latin typeface="Gadugi" panose="020B0502040204020203" pitchFamily="34" charset="0"/>
              </a:rPr>
              <a:t>Tse</a:t>
            </a:r>
            <a:r>
              <a:rPr lang="en-US" dirty="0" smtClean="0">
                <a:latin typeface="Gadugi" panose="020B0502040204020203" pitchFamily="34" charset="0"/>
              </a:rPr>
              <a:t> Chuang, Sharad </a:t>
            </a:r>
            <a:r>
              <a:rPr lang="en-US" dirty="0" err="1" smtClean="0">
                <a:latin typeface="Gadugi" panose="020B0502040204020203" pitchFamily="34" charset="0"/>
              </a:rPr>
              <a:t>Chole</a:t>
            </a:r>
            <a:r>
              <a:rPr lang="en-US" dirty="0" smtClean="0">
                <a:latin typeface="Gadugi" panose="020B0502040204020203" pitchFamily="34" charset="0"/>
              </a:rPr>
              <a:t>, Tom </a:t>
            </a:r>
            <a:r>
              <a:rPr lang="en-US" dirty="0" err="1" smtClean="0">
                <a:latin typeface="Gadugi" panose="020B0502040204020203" pitchFamily="34" charset="0"/>
              </a:rPr>
              <a:t>Edsall</a:t>
            </a:r>
            <a:endParaRPr lang="en-US" dirty="0" smtClean="0">
              <a:latin typeface="Gadugi" panose="020B0502040204020203" pitchFamily="34" charset="0"/>
            </a:endParaRPr>
          </a:p>
          <a:p>
            <a:r>
              <a:rPr lang="en-US" dirty="0" smtClean="0">
                <a:solidFill>
                  <a:schemeClr val="accent5">
                    <a:lumMod val="75000"/>
                  </a:schemeClr>
                </a:solidFill>
                <a:latin typeface="Gadugi" panose="020B0502040204020203" pitchFamily="34" charset="0"/>
              </a:rPr>
              <a:t>Microsoft Research: </a:t>
            </a:r>
            <a:r>
              <a:rPr lang="en-US" dirty="0" smtClean="0">
                <a:latin typeface="Gadugi" panose="020B0502040204020203" pitchFamily="34" charset="0"/>
              </a:rPr>
              <a:t>George Varghese</a:t>
            </a:r>
          </a:p>
          <a:p>
            <a:r>
              <a:rPr lang="en-US" dirty="0" smtClean="0">
                <a:solidFill>
                  <a:schemeClr val="accent5">
                    <a:lumMod val="75000"/>
                  </a:schemeClr>
                </a:solidFill>
                <a:latin typeface="Gadugi" panose="020B0502040204020203" pitchFamily="34" charset="0"/>
              </a:rPr>
              <a:t>Stanford University: </a:t>
            </a:r>
            <a:r>
              <a:rPr lang="en-US" dirty="0" err="1" smtClean="0">
                <a:latin typeface="Gadugi" panose="020B0502040204020203" pitchFamily="34" charset="0"/>
              </a:rPr>
              <a:t>Sachin</a:t>
            </a:r>
            <a:r>
              <a:rPr lang="en-US" dirty="0" smtClean="0">
                <a:latin typeface="Gadugi" panose="020B0502040204020203" pitchFamily="34" charset="0"/>
              </a:rPr>
              <a:t> </a:t>
            </a:r>
            <a:r>
              <a:rPr lang="en-US" dirty="0" err="1" smtClean="0">
                <a:latin typeface="Gadugi" panose="020B0502040204020203" pitchFamily="34" charset="0"/>
              </a:rPr>
              <a:t>Katti</a:t>
            </a:r>
            <a:r>
              <a:rPr lang="en-US" dirty="0" smtClean="0">
                <a:latin typeface="Gadugi" panose="020B0502040204020203" pitchFamily="34" charset="0"/>
              </a:rPr>
              <a:t>, Nick McKeown</a:t>
            </a:r>
          </a:p>
          <a:p>
            <a:r>
              <a:rPr lang="en-US" dirty="0" smtClean="0">
                <a:solidFill>
                  <a:schemeClr val="accent5">
                    <a:lumMod val="75000"/>
                  </a:schemeClr>
                </a:solidFill>
                <a:latin typeface="Gadugi" panose="020B0502040204020203" pitchFamily="34" charset="0"/>
              </a:rPr>
              <a:t>University of Washington: </a:t>
            </a:r>
            <a:r>
              <a:rPr lang="en-US" dirty="0" smtClean="0">
                <a:latin typeface="Gadugi" panose="020B0502040204020203" pitchFamily="34" charset="0"/>
              </a:rPr>
              <a:t>Alvin Cheung</a:t>
            </a:r>
            <a:endParaRPr lang="en-US" dirty="0">
              <a:latin typeface="Gadugi" panose="020B0502040204020203" pitchFamily="34" charset="0"/>
            </a:endParaRPr>
          </a:p>
        </p:txBody>
      </p:sp>
    </p:spTree>
    <p:extLst>
      <p:ext uri="{BB962C8B-B14F-4D97-AF65-F5344CB8AC3E}">
        <p14:creationId xmlns:p14="http://schemas.microsoft.com/office/powerpoint/2010/main" val="177209849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Recent activity in the area</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t>2008--2013: </a:t>
            </a:r>
            <a:r>
              <a:rPr lang="en-US" dirty="0" err="1" smtClean="0"/>
              <a:t>OpenFlow</a:t>
            </a:r>
            <a:r>
              <a:rPr lang="en-US" dirty="0" smtClean="0"/>
              <a:t>: Specify router-to-router connectivity</a:t>
            </a:r>
          </a:p>
          <a:p>
            <a:endParaRPr lang="en-US" dirty="0"/>
          </a:p>
          <a:p>
            <a:r>
              <a:rPr lang="en-US" dirty="0" smtClean="0"/>
              <a:t>2013--now: Programmable router chips (</a:t>
            </a:r>
            <a:r>
              <a:rPr lang="en-US" dirty="0" err="1" smtClean="0"/>
              <a:t>Barefoot’s</a:t>
            </a:r>
            <a:r>
              <a:rPr lang="en-US" dirty="0" smtClean="0"/>
              <a:t> Tofino, Intel’s </a:t>
            </a:r>
            <a:r>
              <a:rPr lang="en-US" dirty="0" err="1" smtClean="0"/>
              <a:t>FlexPipe</a:t>
            </a:r>
            <a:r>
              <a:rPr lang="en-US" dirty="0" smtClean="0"/>
              <a:t>, Cavium’s </a:t>
            </a:r>
            <a:r>
              <a:rPr lang="en-US" dirty="0" err="1" smtClean="0"/>
              <a:t>Xpliant</a:t>
            </a:r>
            <a:r>
              <a:rPr lang="en-US" dirty="0" smtClean="0"/>
              <a:t>), programming </a:t>
            </a:r>
            <a:r>
              <a:rPr lang="en-US" dirty="0"/>
              <a:t>l</a:t>
            </a:r>
            <a:r>
              <a:rPr lang="en-US" dirty="0" smtClean="0">
                <a:latin typeface="Gadugi" panose="020B0502040204020203" pitchFamily="34" charset="0"/>
              </a:rPr>
              <a:t>anguages (P4)</a:t>
            </a:r>
          </a:p>
          <a:p>
            <a:endParaRPr lang="en-US" dirty="0" smtClean="0"/>
          </a:p>
          <a:p>
            <a:r>
              <a:rPr lang="en-US" dirty="0" smtClean="0"/>
              <a:t>Router chip programmability is still nascent</a:t>
            </a:r>
          </a:p>
          <a:p>
            <a:pPr lvl="1"/>
            <a:r>
              <a:rPr lang="en-US" dirty="0" smtClean="0"/>
              <a:t>Goal: feature parity with legacy routers without baking in features</a:t>
            </a:r>
          </a:p>
          <a:p>
            <a:pPr lvl="1"/>
            <a:r>
              <a:rPr lang="en-US" dirty="0" smtClean="0"/>
              <a:t>Basic header manipulation; recognize new protocol formats</a:t>
            </a:r>
            <a:endParaRPr lang="en-US" dirty="0"/>
          </a:p>
        </p:txBody>
      </p:sp>
    </p:spTree>
    <p:extLst>
      <p:ext uri="{BB962C8B-B14F-4D97-AF65-F5344CB8AC3E}">
        <p14:creationId xmlns:p14="http://schemas.microsoft.com/office/powerpoint/2010/main" val="179857159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in one slide</a:t>
            </a:r>
            <a:endParaRPr lang="en-US" dirty="0"/>
          </a:p>
        </p:txBody>
      </p:sp>
      <p:sp>
        <p:nvSpPr>
          <p:cNvPr id="3" name="Content Placeholder 2"/>
          <p:cNvSpPr>
            <a:spLocks noGrp="1"/>
          </p:cNvSpPr>
          <p:nvPr>
            <p:ph idx="1"/>
          </p:nvPr>
        </p:nvSpPr>
        <p:spPr>
          <a:xfrm>
            <a:off x="838200" y="1825625"/>
            <a:ext cx="11239500" cy="4351338"/>
          </a:xfrm>
        </p:spPr>
        <p:txBody>
          <a:bodyPr>
            <a:normAutofit lnSpcReduction="10000"/>
          </a:bodyPr>
          <a:lstStyle/>
          <a:p>
            <a:r>
              <a:rPr lang="en-US" dirty="0" smtClean="0"/>
              <a:t>Goal: if each stage runs atomically, transaction must run atomically</a:t>
            </a:r>
          </a:p>
          <a:p>
            <a:pPr lvl="1"/>
            <a:endParaRPr lang="en-US" dirty="0"/>
          </a:p>
          <a:p>
            <a:r>
              <a:rPr lang="en-US" dirty="0" smtClean="0"/>
              <a:t>Easy without state: only </a:t>
            </a:r>
            <a:r>
              <a:rPr lang="en-US" b="1" i="1" dirty="0" smtClean="0"/>
              <a:t>intra-packet </a:t>
            </a:r>
            <a:r>
              <a:rPr lang="en-US" dirty="0" smtClean="0"/>
              <a:t>dependencies</a:t>
            </a:r>
          </a:p>
          <a:p>
            <a:pPr lvl="1"/>
            <a:r>
              <a:rPr lang="en-US" dirty="0" smtClean="0"/>
              <a:t>Perform depth-first search on DAG</a:t>
            </a:r>
            <a:r>
              <a:rPr lang="en-US" dirty="0"/>
              <a:t> </a:t>
            </a:r>
            <a:r>
              <a:rPr lang="en-US" dirty="0" smtClean="0"/>
              <a:t>of intra-packet dependencies</a:t>
            </a:r>
          </a:p>
          <a:p>
            <a:pPr lvl="1"/>
            <a:r>
              <a:rPr lang="en-US" dirty="0"/>
              <a:t>A</a:t>
            </a:r>
            <a:r>
              <a:rPr lang="en-US" dirty="0" smtClean="0"/>
              <a:t>ll nodes at the same depth belong to the same pipeline stage</a:t>
            </a:r>
          </a:p>
          <a:p>
            <a:endParaRPr lang="en-US" dirty="0"/>
          </a:p>
          <a:p>
            <a:r>
              <a:rPr lang="en-US" dirty="0" smtClean="0"/>
              <a:t>State causes </a:t>
            </a:r>
            <a:r>
              <a:rPr lang="en-US" b="1" i="1" dirty="0" smtClean="0"/>
              <a:t>inter-packet</a:t>
            </a:r>
            <a:r>
              <a:rPr lang="en-US" dirty="0" smtClean="0"/>
              <a:t> dependencies</a:t>
            </a:r>
          </a:p>
          <a:p>
            <a:pPr lvl="1"/>
            <a:r>
              <a:rPr lang="en-US" dirty="0" smtClean="0"/>
              <a:t>Cycles in dep. graph: state read must follow write from previous packet.</a:t>
            </a:r>
          </a:p>
          <a:p>
            <a:pPr lvl="1"/>
            <a:r>
              <a:rPr lang="en-US" dirty="0" smtClean="0"/>
              <a:t>Find strongly connected components; contract SCCs to single nodes</a:t>
            </a:r>
          </a:p>
          <a:p>
            <a:pPr lvl="1"/>
            <a:r>
              <a:rPr lang="en-US" dirty="0" smtClean="0"/>
              <a:t>Depth-first search on resulting DAG</a:t>
            </a:r>
          </a:p>
        </p:txBody>
      </p:sp>
    </p:spTree>
    <p:extLst>
      <p:ext uri="{BB962C8B-B14F-4D97-AF65-F5344CB8AC3E}">
        <p14:creationId xmlns:p14="http://schemas.microsoft.com/office/powerpoint/2010/main" val="175232240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744200" cy="1325563"/>
          </a:xfrm>
        </p:spPr>
        <p:txBody>
          <a:bodyPr/>
          <a:lstStyle/>
          <a:p>
            <a:r>
              <a:rPr lang="en-US" dirty="0" smtClean="0"/>
              <a:t>Future work: An era of specialized systems</a:t>
            </a:r>
            <a:endParaRPr lang="en-US" dirty="0"/>
          </a:p>
        </p:txBody>
      </p:sp>
      <p:sp>
        <p:nvSpPr>
          <p:cNvPr id="3" name="Content Placeholder 2"/>
          <p:cNvSpPr>
            <a:spLocks noGrp="1"/>
          </p:cNvSpPr>
          <p:nvPr>
            <p:ph idx="1"/>
          </p:nvPr>
        </p:nvSpPr>
        <p:spPr/>
        <p:txBody>
          <a:bodyPr>
            <a:normAutofit lnSpcReduction="10000"/>
          </a:bodyPr>
          <a:lstStyle/>
          <a:p>
            <a:r>
              <a:rPr lang="en-US" dirty="0" smtClean="0"/>
              <a:t>With Moore’s law ending, hardware specialization is a necessity</a:t>
            </a:r>
          </a:p>
          <a:p>
            <a:pPr lvl="1"/>
            <a:r>
              <a:rPr lang="en-US" sz="2600" dirty="0" smtClean="0"/>
              <a:t>Video encoding, graphics, machine learning, bitcoin mining, </a:t>
            </a:r>
            <a:r>
              <a:rPr lang="is-IS" sz="2600" dirty="0" smtClean="0"/>
              <a:t>…</a:t>
            </a:r>
            <a:endParaRPr lang="en-US" sz="2600" dirty="0" smtClean="0"/>
          </a:p>
          <a:p>
            <a:pPr lvl="1"/>
            <a:endParaRPr lang="en-US" dirty="0"/>
          </a:p>
          <a:p>
            <a:r>
              <a:rPr lang="en-US" dirty="0" smtClean="0"/>
              <a:t>Recurring tension between programmability and specialization</a:t>
            </a:r>
          </a:p>
          <a:p>
            <a:endParaRPr lang="en-US" dirty="0"/>
          </a:p>
          <a:p>
            <a:pPr marL="228600" lvl="1">
              <a:spcBef>
                <a:spcPts val="1000"/>
              </a:spcBef>
            </a:pPr>
            <a:r>
              <a:rPr lang="en-US" sz="2800" dirty="0" smtClean="0"/>
              <a:t>Simple question: How </a:t>
            </a:r>
            <a:r>
              <a:rPr lang="en-US" sz="2800" dirty="0"/>
              <a:t>do we </a:t>
            </a:r>
            <a:r>
              <a:rPr lang="en-US" sz="2800" dirty="0" smtClean="0"/>
              <a:t>design </a:t>
            </a:r>
            <a:r>
              <a:rPr lang="en-US" sz="2800" dirty="0"/>
              <a:t>a </a:t>
            </a:r>
            <a:r>
              <a:rPr lang="en-US" sz="2800" dirty="0" smtClean="0"/>
              <a:t>cluster </a:t>
            </a:r>
            <a:r>
              <a:rPr lang="en-US" sz="2800" dirty="0"/>
              <a:t>of processors and </a:t>
            </a:r>
            <a:r>
              <a:rPr lang="en-US" sz="2800" dirty="0" smtClean="0"/>
              <a:t>accelerators for (machine learning / video encoding / </a:t>
            </a:r>
            <a:r>
              <a:rPr lang="is-IS" sz="2800" dirty="0" smtClean="0"/>
              <a:t>…)</a:t>
            </a:r>
            <a:r>
              <a:rPr lang="en-US" sz="2800" dirty="0" smtClean="0"/>
              <a:t>?</a:t>
            </a:r>
          </a:p>
          <a:p>
            <a:pPr marL="228600" lvl="1">
              <a:spcBef>
                <a:spcPts val="1000"/>
              </a:spcBef>
            </a:pPr>
            <a:endParaRPr lang="en-US" sz="2800" dirty="0"/>
          </a:p>
          <a:p>
            <a:pPr marL="228600" lvl="1">
              <a:spcBef>
                <a:spcPts val="1000"/>
              </a:spcBef>
            </a:pPr>
            <a:r>
              <a:rPr lang="en-US" sz="2800" dirty="0" smtClean="0"/>
              <a:t>Requires synthesizing ideas </a:t>
            </a:r>
            <a:r>
              <a:rPr lang="en-US" sz="2800" dirty="0"/>
              <a:t>from </a:t>
            </a:r>
            <a:r>
              <a:rPr lang="en-US" sz="2800" dirty="0" smtClean="0"/>
              <a:t>languages</a:t>
            </a:r>
            <a:r>
              <a:rPr lang="en-US" sz="2800" dirty="0"/>
              <a:t>, compilers, hardware, </a:t>
            </a:r>
            <a:r>
              <a:rPr lang="en-US" sz="2800" dirty="0" smtClean="0"/>
              <a:t>and networking</a:t>
            </a:r>
          </a:p>
          <a:p>
            <a:pPr lvl="1"/>
            <a:endParaRPr lang="en-US" dirty="0" smtClean="0"/>
          </a:p>
          <a:p>
            <a:pPr lvl="2"/>
            <a:endParaRPr lang="en-US" dirty="0" smtClean="0"/>
          </a:p>
        </p:txBody>
      </p:sp>
    </p:spTree>
    <p:extLst>
      <p:ext uri="{BB962C8B-B14F-4D97-AF65-F5344CB8AC3E}">
        <p14:creationId xmlns:p14="http://schemas.microsoft.com/office/powerpoint/2010/main" val="134943313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Early routers</a:t>
            </a:r>
            <a:endParaRPr lang="en-US" dirty="0">
              <a:latin typeface="Gadugi" panose="020B0502040204020203" pitchFamily="34" charset="0"/>
            </a:endParaRPr>
          </a:p>
        </p:txBody>
      </p:sp>
      <p:sp>
        <p:nvSpPr>
          <p:cNvPr id="5" name="Content Placeholder 4"/>
          <p:cNvSpPr>
            <a:spLocks noGrp="1"/>
          </p:cNvSpPr>
          <p:nvPr>
            <p:ph idx="1"/>
          </p:nvPr>
        </p:nvSpPr>
        <p:spPr/>
        <p:txBody>
          <a:bodyPr/>
          <a:lstStyle/>
          <a:p>
            <a:r>
              <a:rPr lang="en-US" dirty="0" smtClean="0">
                <a:latin typeface="Gadugi" panose="020B0502040204020203" pitchFamily="34" charset="0"/>
              </a:rPr>
              <a:t>Early routers </a:t>
            </a:r>
            <a:r>
              <a:rPr lang="en-US" dirty="0" smtClean="0"/>
              <a:t>were eminently programmable</a:t>
            </a:r>
            <a:r>
              <a:rPr lang="en-US" dirty="0" smtClean="0">
                <a:latin typeface="Gadugi" panose="020B0502040204020203" pitchFamily="34" charset="0"/>
              </a:rPr>
              <a:t> minicomputers</a:t>
            </a:r>
          </a:p>
          <a:p>
            <a:pPr lvl="1"/>
            <a:r>
              <a:rPr lang="en-US" dirty="0" smtClean="0">
                <a:latin typeface="Gadugi" panose="020B0502040204020203" pitchFamily="34" charset="0"/>
              </a:rPr>
              <a:t>IMPs (1969): Honeywell DDP-516 950 Kbit/s (The IMP paper)</a:t>
            </a:r>
          </a:p>
          <a:p>
            <a:pPr lvl="1"/>
            <a:r>
              <a:rPr lang="en-US" dirty="0"/>
              <a:t>MIT C gateway (1980-1982): 500 Kbit/s on M68K (</a:t>
            </a:r>
            <a:r>
              <a:rPr lang="en-US" dirty="0" err="1"/>
              <a:t>Lixia</a:t>
            </a:r>
            <a:r>
              <a:rPr lang="en-US" dirty="0"/>
              <a:t> Zhang’s paper</a:t>
            </a:r>
            <a:r>
              <a:rPr lang="en-US" dirty="0" smtClean="0"/>
              <a:t>)</a:t>
            </a:r>
            <a:endParaRPr lang="en-US" dirty="0" smtClean="0">
              <a:latin typeface="Gadugi" panose="020B0502040204020203" pitchFamily="34" charset="0"/>
            </a:endParaRPr>
          </a:p>
          <a:p>
            <a:pPr lvl="1"/>
            <a:r>
              <a:rPr lang="en-US" dirty="0" err="1" smtClean="0">
                <a:latin typeface="Gadugi" panose="020B0502040204020203" pitchFamily="34" charset="0"/>
              </a:rPr>
              <a:t>Fuzzballs</a:t>
            </a:r>
            <a:r>
              <a:rPr lang="en-US" dirty="0" smtClean="0">
                <a:latin typeface="Gadugi" panose="020B0502040204020203" pitchFamily="34" charset="0"/>
              </a:rPr>
              <a:t> (1971-1991): Most known for use on the NSFNET Phase-1 Backbone Network (1986-88): DEC PDP-11/73: 400 Kbit/s (Mill’s paper from SIGCOMM 88)</a:t>
            </a:r>
          </a:p>
          <a:p>
            <a:pPr lvl="1"/>
            <a:r>
              <a:rPr lang="en-US" dirty="0" smtClean="0">
                <a:latin typeface="Gadugi" panose="020B0502040204020203" pitchFamily="34" charset="0"/>
              </a:rPr>
              <a:t>Stanford multiprotocol router (1981): DEC PDP 11 / Motorola 68000</a:t>
            </a:r>
          </a:p>
          <a:p>
            <a:pPr lvl="1"/>
            <a:r>
              <a:rPr lang="en-US" dirty="0" err="1" smtClean="0"/>
              <a:t>Proteon</a:t>
            </a:r>
            <a:r>
              <a:rPr lang="en-US" dirty="0" smtClean="0"/>
              <a:t> </a:t>
            </a:r>
            <a:r>
              <a:rPr lang="en-US" dirty="0"/>
              <a:t>(1985): 80 </a:t>
            </a:r>
            <a:r>
              <a:rPr lang="en-US" dirty="0" smtClean="0"/>
              <a:t>Mbit/s</a:t>
            </a:r>
            <a:r>
              <a:rPr lang="en-US" dirty="0"/>
              <a:t> </a:t>
            </a:r>
            <a:r>
              <a:rPr lang="en-US" dirty="0" smtClean="0"/>
              <a:t>(http</a:t>
            </a:r>
            <a:r>
              <a:rPr lang="en-US" dirty="0"/>
              <a:t>://</a:t>
            </a:r>
            <a:r>
              <a:rPr lang="en-US" dirty="0" err="1"/>
              <a:t>www.historyofcomputercommunications.info</a:t>
            </a:r>
            <a:r>
              <a:rPr lang="en-US" dirty="0"/>
              <a:t>/Book/12/12.22_Proteon.html#_</a:t>
            </a:r>
            <a:r>
              <a:rPr lang="en-US" dirty="0" smtClean="0"/>
              <a:t>ftn3)</a:t>
            </a:r>
            <a:endParaRPr lang="en-US" dirty="0">
              <a:latin typeface="Gadugi" panose="020B0502040204020203" pitchFamily="34" charset="0"/>
            </a:endParaRPr>
          </a:p>
          <a:p>
            <a:pPr lvl="1"/>
            <a:endParaRPr lang="en-US" dirty="0" smtClean="0">
              <a:latin typeface="Gadugi" panose="020B0502040204020203" pitchFamily="34" charset="0"/>
            </a:endParaRPr>
          </a:p>
          <a:p>
            <a:pPr lvl="1"/>
            <a:endParaRPr lang="en-US" dirty="0" smtClean="0">
              <a:latin typeface="Gadugi" panose="020B0502040204020203" pitchFamily="34" charset="0"/>
            </a:endParaRPr>
          </a:p>
          <a:p>
            <a:pPr lvl="1"/>
            <a:endParaRPr lang="en-US" dirty="0">
              <a:latin typeface="Gadugi" panose="020B0502040204020203" pitchFamily="34" charset="0"/>
            </a:endParaRPr>
          </a:p>
        </p:txBody>
      </p:sp>
    </p:spTree>
    <p:extLst>
      <p:ext uri="{BB962C8B-B14F-4D97-AF65-F5344CB8AC3E}">
        <p14:creationId xmlns:p14="http://schemas.microsoft.com/office/powerpoint/2010/main" val="11244599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Expressiveness of PIFOs</a:t>
            </a:r>
            <a:endParaRPr lang="en-US" dirty="0"/>
          </a:p>
        </p:txBody>
      </p:sp>
      <p:sp>
        <p:nvSpPr>
          <p:cNvPr id="3" name="Content Placeholder 2"/>
          <p:cNvSpPr>
            <a:spLocks noGrp="1"/>
          </p:cNvSpPr>
          <p:nvPr>
            <p:ph idx="1"/>
          </p:nvPr>
        </p:nvSpPr>
        <p:spPr>
          <a:xfrm>
            <a:off x="838200" y="1825625"/>
            <a:ext cx="10968318" cy="4351338"/>
          </a:xfrm>
        </p:spPr>
        <p:txBody>
          <a:bodyPr>
            <a:normAutofit/>
          </a:bodyPr>
          <a:lstStyle/>
          <a:p>
            <a:r>
              <a:rPr lang="en-US" dirty="0" smtClean="0"/>
              <a:t>Fine-grained priorities: shortest-flow first, earliest deadline first, service-curve EDF</a:t>
            </a:r>
          </a:p>
          <a:p>
            <a:r>
              <a:rPr lang="en-US" dirty="0" smtClean="0"/>
              <a:t>Hierarchical scheduling: HPFQ, Class-Based Queuing</a:t>
            </a:r>
          </a:p>
          <a:p>
            <a:r>
              <a:rPr lang="en-US" dirty="0" smtClean="0"/>
              <a:t>Non-work-conserving algorithms: Token buckets, Stop-And-Go, Rate Controlled Service Disciplines</a:t>
            </a:r>
          </a:p>
          <a:p>
            <a:r>
              <a:rPr lang="en-US" dirty="0" smtClean="0"/>
              <a:t>Least Slack Time First</a:t>
            </a:r>
          </a:p>
          <a:p>
            <a:r>
              <a:rPr lang="en-US" dirty="0" smtClean="0"/>
              <a:t>Service Curve Earliest Deadline First</a:t>
            </a:r>
          </a:p>
          <a:p>
            <a:r>
              <a:rPr lang="en-US" dirty="0" smtClean="0"/>
              <a:t>Minimum and maximum rate limits on a flow</a:t>
            </a:r>
          </a:p>
          <a:p>
            <a:r>
              <a:rPr lang="en-US" b="1" dirty="0" smtClean="0">
                <a:solidFill>
                  <a:srgbClr val="FF0000"/>
                </a:solidFill>
              </a:rPr>
              <a:t>Cannot express some scheduling algorithms, e.g., output shaping.</a:t>
            </a:r>
            <a:endParaRPr lang="en-US" b="1" dirty="0">
              <a:solidFill>
                <a:srgbClr val="FF0000"/>
              </a:solidFill>
            </a:endParaRPr>
          </a:p>
        </p:txBody>
      </p:sp>
    </p:spTree>
    <p:extLst>
      <p:ext uri="{BB962C8B-B14F-4D97-AF65-F5344CB8AC3E}">
        <p14:creationId xmlns:p14="http://schemas.microsoft.com/office/powerpoint/2010/main" val="1797543180"/>
      </p:ext>
    </p:extLst>
  </p:cSld>
  <p:clrMapOvr>
    <a:masterClrMapping/>
  </p:clrMapOvr>
  <mc:AlternateContent xmlns:mc="http://schemas.openxmlformats.org/markup-compatibility/2006" xmlns:p14="http://schemas.microsoft.com/office/powerpoint/2010/main">
    <mc:Choice Requires="p14">
      <p:transition spd="slow" p14:dur="2000" advTm="31718"/>
    </mc:Choice>
    <mc:Fallback xmlns="">
      <p:transition spd="slow" advTm="3171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My work: </a:t>
            </a:r>
            <a:r>
              <a:rPr lang="en-US" dirty="0" err="1" smtClean="0"/>
              <a:t>performance+programmability</a:t>
            </a:r>
            <a:endParaRPr lang="en-US" dirty="0"/>
          </a:p>
        </p:txBody>
      </p:sp>
      <p:grpSp>
        <p:nvGrpSpPr>
          <p:cNvPr id="493" name="Group 492"/>
          <p:cNvGrpSpPr/>
          <p:nvPr/>
        </p:nvGrpSpPr>
        <p:grpSpPr>
          <a:xfrm>
            <a:off x="4495800" y="2095500"/>
            <a:ext cx="7543800" cy="2819400"/>
            <a:chOff x="5672665" y="1295400"/>
            <a:chExt cx="6519335" cy="3581400"/>
          </a:xfrm>
        </p:grpSpPr>
        <p:cxnSp>
          <p:nvCxnSpPr>
            <p:cNvPr id="490" name="Straight Connector 489"/>
            <p:cNvCxnSpPr/>
            <p:nvPr/>
          </p:nvCxnSpPr>
          <p:spPr>
            <a:xfrm flipV="1">
              <a:off x="7070718" y="3543300"/>
              <a:ext cx="701682"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grpSp>
          <p:nvGrpSpPr>
            <p:cNvPr id="134" name="Group 42"/>
            <p:cNvGrpSpPr/>
            <p:nvPr/>
          </p:nvGrpSpPr>
          <p:grpSpPr>
            <a:xfrm>
              <a:off x="5676900" y="2454220"/>
              <a:ext cx="2667404" cy="1751674"/>
              <a:chOff x="1707458" y="1778000"/>
              <a:chExt cx="4254836" cy="1181787"/>
            </a:xfrm>
          </p:grpSpPr>
          <p:cxnSp>
            <p:nvCxnSpPr>
              <p:cNvPr id="135" name="Straight Arrow Connector 134"/>
              <p:cNvCxnSpPr/>
              <p:nvPr/>
            </p:nvCxnSpPr>
            <p:spPr>
              <a:xfrm>
                <a:off x="1707458" y="1778000"/>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36" name="Straight Arrow Connector 135"/>
              <p:cNvCxnSpPr/>
              <p:nvPr/>
            </p:nvCxnSpPr>
            <p:spPr>
              <a:xfrm>
                <a:off x="1707458" y="1905818"/>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37" name="Straight Arrow Connector 136"/>
              <p:cNvCxnSpPr/>
              <p:nvPr/>
            </p:nvCxnSpPr>
            <p:spPr>
              <a:xfrm>
                <a:off x="1707458" y="2033636"/>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38" name="Straight Arrow Connector 137"/>
              <p:cNvCxnSpPr/>
              <p:nvPr/>
            </p:nvCxnSpPr>
            <p:spPr>
              <a:xfrm>
                <a:off x="1707458" y="2161454"/>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39" name="Straight Arrow Connector 138"/>
              <p:cNvCxnSpPr/>
              <p:nvPr/>
            </p:nvCxnSpPr>
            <p:spPr>
              <a:xfrm>
                <a:off x="1707458" y="2289272"/>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0" name="Straight Arrow Connector 139"/>
              <p:cNvCxnSpPr/>
              <p:nvPr/>
            </p:nvCxnSpPr>
            <p:spPr>
              <a:xfrm>
                <a:off x="1707458" y="2417090"/>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1" name="Straight Arrow Connector 140"/>
              <p:cNvCxnSpPr/>
              <p:nvPr/>
            </p:nvCxnSpPr>
            <p:spPr>
              <a:xfrm>
                <a:off x="1707458" y="2544908"/>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2" name="Straight Arrow Connector 141"/>
              <p:cNvCxnSpPr/>
              <p:nvPr/>
            </p:nvCxnSpPr>
            <p:spPr>
              <a:xfrm>
                <a:off x="1707458" y="2672726"/>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3" name="Straight Arrow Connector 142"/>
              <p:cNvCxnSpPr/>
              <p:nvPr/>
            </p:nvCxnSpPr>
            <p:spPr>
              <a:xfrm>
                <a:off x="1707458" y="2800544"/>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4" name="Straight Arrow Connector 143"/>
              <p:cNvCxnSpPr/>
              <p:nvPr/>
            </p:nvCxnSpPr>
            <p:spPr>
              <a:xfrm>
                <a:off x="1707458" y="2928362"/>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grpSp>
        <p:sp>
          <p:nvSpPr>
            <p:cNvPr id="147" name="TextBox 146"/>
            <p:cNvSpPr txBox="1"/>
            <p:nvPr/>
          </p:nvSpPr>
          <p:spPr>
            <a:xfrm>
              <a:off x="8144780" y="1331576"/>
              <a:ext cx="1543284" cy="475601"/>
            </a:xfrm>
            <a:prstGeom prst="rect">
              <a:avLst/>
            </a:prstGeom>
            <a:noFill/>
          </p:spPr>
          <p:txBody>
            <a:bodyPr wrap="square" lIns="130622" tIns="65311" rIns="130622" bIns="65311" rtlCol="0">
              <a:spAutoFit/>
            </a:bodyPr>
            <a:lstStyle/>
            <a:p>
              <a:pPr algn="ctr"/>
              <a:r>
                <a:rPr lang="en-US" dirty="0" smtClean="0">
                  <a:latin typeface="Gadugi" charset="0"/>
                  <a:ea typeface="Gadugi" charset="0"/>
                  <a:cs typeface="Gadugi" charset="0"/>
                </a:rPr>
                <a:t>Scheduler</a:t>
              </a:r>
            </a:p>
          </p:txBody>
        </p:sp>
        <p:sp>
          <p:nvSpPr>
            <p:cNvPr id="151" name="Rectangle 150"/>
            <p:cNvSpPr/>
            <p:nvPr/>
          </p:nvSpPr>
          <p:spPr>
            <a:xfrm>
              <a:off x="5863165" y="1902026"/>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154" name="Straight Connector 153"/>
            <p:cNvCxnSpPr/>
            <p:nvPr/>
          </p:nvCxnSpPr>
          <p:spPr>
            <a:xfrm>
              <a:off x="7653865" y="238137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5" name="Straight Connector 154"/>
            <p:cNvCxnSpPr/>
            <p:nvPr/>
          </p:nvCxnSpPr>
          <p:spPr>
            <a:xfrm>
              <a:off x="7653865" y="427140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a:off x="7653865" y="305357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7" name="Straight Connector 156"/>
            <p:cNvCxnSpPr/>
            <p:nvPr/>
          </p:nvCxnSpPr>
          <p:spPr>
            <a:xfrm>
              <a:off x="7653865" y="358041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63" name="Group 162"/>
            <p:cNvGrpSpPr/>
            <p:nvPr/>
          </p:nvGrpSpPr>
          <p:grpSpPr>
            <a:xfrm>
              <a:off x="8294605" y="1790700"/>
              <a:ext cx="1230395" cy="3086100"/>
              <a:chOff x="6328244" y="2415536"/>
              <a:chExt cx="1181100" cy="3077267"/>
            </a:xfrm>
          </p:grpSpPr>
          <p:sp>
            <p:nvSpPr>
              <p:cNvPr id="164" name="Rectangle 163"/>
              <p:cNvSpPr/>
              <p:nvPr/>
            </p:nvSpPr>
            <p:spPr>
              <a:xfrm>
                <a:off x="6328244" y="2415536"/>
                <a:ext cx="1181100" cy="3077267"/>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165" name="Group 65"/>
              <p:cNvGrpSpPr/>
              <p:nvPr/>
            </p:nvGrpSpPr>
            <p:grpSpPr>
              <a:xfrm>
                <a:off x="6749312" y="3009900"/>
                <a:ext cx="527788" cy="298464"/>
                <a:chOff x="7660968" y="1751777"/>
                <a:chExt cx="1040580" cy="450645"/>
              </a:xfrm>
            </p:grpSpPr>
            <p:sp>
              <p:nvSpPr>
                <p:cNvPr id="178" name="Freeform 17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9" name="Straight Connector 17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0" name="Straight Connector 17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66" name="Group 70"/>
              <p:cNvGrpSpPr/>
              <p:nvPr/>
            </p:nvGrpSpPr>
            <p:grpSpPr>
              <a:xfrm>
                <a:off x="6749312" y="3511536"/>
                <a:ext cx="527788" cy="298464"/>
                <a:chOff x="7660968" y="1751777"/>
                <a:chExt cx="1040580" cy="450645"/>
              </a:xfrm>
            </p:grpSpPr>
            <p:sp>
              <p:nvSpPr>
                <p:cNvPr id="175" name="Freeform 17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6" name="Straight Connector 17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7" name="Straight Connector 17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67" name="Group 65"/>
              <p:cNvGrpSpPr/>
              <p:nvPr/>
            </p:nvGrpSpPr>
            <p:grpSpPr>
              <a:xfrm>
                <a:off x="6749312" y="4006836"/>
                <a:ext cx="527788" cy="298464"/>
                <a:chOff x="7660968" y="1751777"/>
                <a:chExt cx="1040580" cy="450645"/>
              </a:xfrm>
            </p:grpSpPr>
            <p:sp>
              <p:nvSpPr>
                <p:cNvPr id="172" name="Freeform 17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3" name="Straight Connector 17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4" name="Straight Connector 17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68" name="Group 70"/>
              <p:cNvGrpSpPr/>
              <p:nvPr/>
            </p:nvGrpSpPr>
            <p:grpSpPr>
              <a:xfrm>
                <a:off x="6749312" y="4502136"/>
                <a:ext cx="527788" cy="298464"/>
                <a:chOff x="7660968" y="1751777"/>
                <a:chExt cx="1040580" cy="450645"/>
              </a:xfrm>
            </p:grpSpPr>
            <p:sp>
              <p:nvSpPr>
                <p:cNvPr id="169" name="Freeform 168"/>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0" name="Straight Connector 169"/>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1" name="Straight Connector 170"/>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181" name="Group 42"/>
            <p:cNvGrpSpPr/>
            <p:nvPr/>
          </p:nvGrpSpPr>
          <p:grpSpPr>
            <a:xfrm>
              <a:off x="9617936" y="2515526"/>
              <a:ext cx="2574064" cy="1751674"/>
              <a:chOff x="1707458" y="1778000"/>
              <a:chExt cx="4254836" cy="1181787"/>
            </a:xfrm>
          </p:grpSpPr>
          <p:cxnSp>
            <p:nvCxnSpPr>
              <p:cNvPr id="182" name="Straight Arrow Connector 181"/>
              <p:cNvCxnSpPr/>
              <p:nvPr/>
            </p:nvCxnSpPr>
            <p:spPr>
              <a:xfrm>
                <a:off x="1707458" y="1778000"/>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3" name="Straight Arrow Connector 182"/>
              <p:cNvCxnSpPr/>
              <p:nvPr/>
            </p:nvCxnSpPr>
            <p:spPr>
              <a:xfrm>
                <a:off x="1707458" y="1905818"/>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4" name="Straight Arrow Connector 183"/>
              <p:cNvCxnSpPr/>
              <p:nvPr/>
            </p:nvCxnSpPr>
            <p:spPr>
              <a:xfrm>
                <a:off x="1707458" y="2033636"/>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5" name="Straight Arrow Connector 184"/>
              <p:cNvCxnSpPr/>
              <p:nvPr/>
            </p:nvCxnSpPr>
            <p:spPr>
              <a:xfrm>
                <a:off x="1707458" y="2161454"/>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6" name="Straight Arrow Connector 185"/>
              <p:cNvCxnSpPr/>
              <p:nvPr/>
            </p:nvCxnSpPr>
            <p:spPr>
              <a:xfrm>
                <a:off x="1707458" y="2289272"/>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7" name="Straight Arrow Connector 186"/>
              <p:cNvCxnSpPr/>
              <p:nvPr/>
            </p:nvCxnSpPr>
            <p:spPr>
              <a:xfrm>
                <a:off x="1707458" y="2417090"/>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8" name="Straight Arrow Connector 187"/>
              <p:cNvCxnSpPr/>
              <p:nvPr/>
            </p:nvCxnSpPr>
            <p:spPr>
              <a:xfrm>
                <a:off x="1707458" y="2544908"/>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9" name="Straight Arrow Connector 188"/>
              <p:cNvCxnSpPr/>
              <p:nvPr/>
            </p:nvCxnSpPr>
            <p:spPr>
              <a:xfrm>
                <a:off x="1707458" y="2672726"/>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90" name="Straight Arrow Connector 189"/>
              <p:cNvCxnSpPr/>
              <p:nvPr/>
            </p:nvCxnSpPr>
            <p:spPr>
              <a:xfrm>
                <a:off x="1707458" y="2800544"/>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91" name="Straight Arrow Connector 190"/>
              <p:cNvCxnSpPr/>
              <p:nvPr/>
            </p:nvCxnSpPr>
            <p:spPr>
              <a:xfrm>
                <a:off x="1707458" y="2928362"/>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grpSp>
        <p:grpSp>
          <p:nvGrpSpPr>
            <p:cNvPr id="198" name="Group 197"/>
            <p:cNvGrpSpPr/>
            <p:nvPr/>
          </p:nvGrpSpPr>
          <p:grpSpPr>
            <a:xfrm>
              <a:off x="5672665" y="1485900"/>
              <a:ext cx="2362200" cy="383622"/>
              <a:chOff x="1866900" y="2628900"/>
              <a:chExt cx="4419600" cy="190500"/>
            </a:xfrm>
          </p:grpSpPr>
          <p:cxnSp>
            <p:nvCxnSpPr>
              <p:cNvPr id="199" name="Straight Connector 198"/>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0" name="Straight Connector 199"/>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02" name="TextBox 201"/>
            <p:cNvSpPr txBox="1"/>
            <p:nvPr/>
          </p:nvSpPr>
          <p:spPr>
            <a:xfrm>
              <a:off x="6066240" y="1295400"/>
              <a:ext cx="2000694" cy="475601"/>
            </a:xfrm>
            <a:prstGeom prst="rect">
              <a:avLst/>
            </a:prstGeom>
            <a:noFill/>
          </p:spPr>
          <p:txBody>
            <a:bodyPr wrap="none" lIns="130622" tIns="65311" rIns="130622" bIns="65311" rtlCol="0">
              <a:spAutoFit/>
            </a:bodyPr>
            <a:lstStyle/>
            <a:p>
              <a:r>
                <a:rPr lang="en-US" dirty="0" smtClean="0">
                  <a:latin typeface="Gadugi" charset="0"/>
                  <a:ea typeface="Gadugi" charset="0"/>
                  <a:cs typeface="Gadugi" charset="0"/>
                </a:rPr>
                <a:t>Ingress pipeline</a:t>
              </a:r>
              <a:endParaRPr lang="en-US" dirty="0">
                <a:latin typeface="Gadugi" charset="0"/>
                <a:ea typeface="Gadugi" charset="0"/>
                <a:cs typeface="Gadugi" charset="0"/>
              </a:endParaRPr>
            </a:p>
          </p:txBody>
        </p:sp>
        <p:grpSp>
          <p:nvGrpSpPr>
            <p:cNvPr id="212" name="Group 211"/>
            <p:cNvGrpSpPr/>
            <p:nvPr/>
          </p:nvGrpSpPr>
          <p:grpSpPr>
            <a:xfrm>
              <a:off x="5863165" y="2133600"/>
              <a:ext cx="397617" cy="2360848"/>
              <a:chOff x="2578040" y="3378571"/>
              <a:chExt cx="307964" cy="1914158"/>
            </a:xfrm>
          </p:grpSpPr>
          <p:grpSp>
            <p:nvGrpSpPr>
              <p:cNvPr id="214" name="Group 213"/>
              <p:cNvGrpSpPr/>
              <p:nvPr/>
            </p:nvGrpSpPr>
            <p:grpSpPr>
              <a:xfrm>
                <a:off x="2578040" y="3378571"/>
                <a:ext cx="307964" cy="231771"/>
                <a:chOff x="4390685" y="1687844"/>
                <a:chExt cx="307964" cy="231771"/>
              </a:xfrm>
            </p:grpSpPr>
            <p:sp>
              <p:nvSpPr>
                <p:cNvPr id="236" name="Trapezoid 2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37" name="Straight Connector 2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5" name="Group 214"/>
              <p:cNvGrpSpPr/>
              <p:nvPr/>
            </p:nvGrpSpPr>
            <p:grpSpPr>
              <a:xfrm>
                <a:off x="2578040" y="3709142"/>
                <a:ext cx="307964" cy="231771"/>
                <a:chOff x="4390685" y="1687844"/>
                <a:chExt cx="307964" cy="231771"/>
              </a:xfrm>
            </p:grpSpPr>
            <p:sp>
              <p:nvSpPr>
                <p:cNvPr id="233" name="Trapezoid 23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34" name="Straight Connector 23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6" name="Group 215"/>
              <p:cNvGrpSpPr/>
              <p:nvPr/>
            </p:nvGrpSpPr>
            <p:grpSpPr>
              <a:xfrm>
                <a:off x="2578040" y="4038600"/>
                <a:ext cx="307964" cy="231771"/>
                <a:chOff x="4390685" y="1687844"/>
                <a:chExt cx="307964" cy="231771"/>
              </a:xfrm>
            </p:grpSpPr>
            <p:sp>
              <p:nvSpPr>
                <p:cNvPr id="230" name="Trapezoid 22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31" name="Straight Connector 23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7" name="Group 216"/>
              <p:cNvGrpSpPr/>
              <p:nvPr/>
            </p:nvGrpSpPr>
            <p:grpSpPr>
              <a:xfrm>
                <a:off x="2578040" y="4381500"/>
                <a:ext cx="307964" cy="231771"/>
                <a:chOff x="4390685" y="1687844"/>
                <a:chExt cx="307964" cy="231771"/>
              </a:xfrm>
            </p:grpSpPr>
            <p:sp>
              <p:nvSpPr>
                <p:cNvPr id="227" name="Trapezoid 22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8" name="Straight Connector 22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8" name="Group 217"/>
              <p:cNvGrpSpPr/>
              <p:nvPr/>
            </p:nvGrpSpPr>
            <p:grpSpPr>
              <a:xfrm>
                <a:off x="2578040" y="4712071"/>
                <a:ext cx="307964" cy="231771"/>
                <a:chOff x="4390685" y="1687844"/>
                <a:chExt cx="307964" cy="231771"/>
              </a:xfrm>
            </p:grpSpPr>
            <p:sp>
              <p:nvSpPr>
                <p:cNvPr id="224" name="Trapezoid 22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5" name="Straight Connector 22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9" name="Group 218"/>
              <p:cNvGrpSpPr/>
              <p:nvPr/>
            </p:nvGrpSpPr>
            <p:grpSpPr>
              <a:xfrm>
                <a:off x="2578040" y="5060958"/>
                <a:ext cx="307964" cy="231771"/>
                <a:chOff x="4390685" y="1687844"/>
                <a:chExt cx="307964" cy="231771"/>
              </a:xfrm>
            </p:grpSpPr>
            <p:sp>
              <p:nvSpPr>
                <p:cNvPr id="221" name="Trapezoid 22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2" name="Straight Connector 22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73" name="Rectangle 372"/>
            <p:cNvSpPr/>
            <p:nvPr/>
          </p:nvSpPr>
          <p:spPr>
            <a:xfrm>
              <a:off x="6587065" y="1902026"/>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374" name="Group 373"/>
            <p:cNvGrpSpPr/>
            <p:nvPr/>
          </p:nvGrpSpPr>
          <p:grpSpPr>
            <a:xfrm>
              <a:off x="6587065" y="2133600"/>
              <a:ext cx="397617" cy="2360848"/>
              <a:chOff x="2578040" y="3378571"/>
              <a:chExt cx="307964" cy="1914158"/>
            </a:xfrm>
          </p:grpSpPr>
          <p:grpSp>
            <p:nvGrpSpPr>
              <p:cNvPr id="375" name="Group 374"/>
              <p:cNvGrpSpPr/>
              <p:nvPr/>
            </p:nvGrpSpPr>
            <p:grpSpPr>
              <a:xfrm>
                <a:off x="2578040" y="3378571"/>
                <a:ext cx="307964" cy="231771"/>
                <a:chOff x="4390685" y="1687844"/>
                <a:chExt cx="307964" cy="231771"/>
              </a:xfrm>
            </p:grpSpPr>
            <p:sp>
              <p:nvSpPr>
                <p:cNvPr id="391" name="Trapezoid 39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392" name="Straight Connector 39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6" name="Group 375"/>
              <p:cNvGrpSpPr/>
              <p:nvPr/>
            </p:nvGrpSpPr>
            <p:grpSpPr>
              <a:xfrm>
                <a:off x="2578040" y="3709142"/>
                <a:ext cx="307964" cy="231771"/>
                <a:chOff x="4390685" y="1687844"/>
                <a:chExt cx="307964" cy="231771"/>
              </a:xfrm>
            </p:grpSpPr>
            <p:sp>
              <p:nvSpPr>
                <p:cNvPr id="389" name="Trapezoid 38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90" name="Straight Connector 389"/>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7" name="Group 376"/>
              <p:cNvGrpSpPr/>
              <p:nvPr/>
            </p:nvGrpSpPr>
            <p:grpSpPr>
              <a:xfrm>
                <a:off x="2578040" y="4038600"/>
                <a:ext cx="307964" cy="231771"/>
                <a:chOff x="4390685" y="1687844"/>
                <a:chExt cx="307964" cy="231771"/>
              </a:xfrm>
            </p:grpSpPr>
            <p:sp>
              <p:nvSpPr>
                <p:cNvPr id="387" name="Trapezoid 38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8" name="Straight Connector 38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8" name="Group 377"/>
              <p:cNvGrpSpPr/>
              <p:nvPr/>
            </p:nvGrpSpPr>
            <p:grpSpPr>
              <a:xfrm>
                <a:off x="2578040" y="4381500"/>
                <a:ext cx="307964" cy="231771"/>
                <a:chOff x="4390685" y="1687844"/>
                <a:chExt cx="307964" cy="231771"/>
              </a:xfrm>
            </p:grpSpPr>
            <p:sp>
              <p:nvSpPr>
                <p:cNvPr id="385" name="Trapezoid 3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6" name="Straight Connector 385"/>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9" name="Group 378"/>
              <p:cNvGrpSpPr/>
              <p:nvPr/>
            </p:nvGrpSpPr>
            <p:grpSpPr>
              <a:xfrm>
                <a:off x="2578040" y="4712071"/>
                <a:ext cx="307964" cy="231771"/>
                <a:chOff x="4390685" y="1687844"/>
                <a:chExt cx="307964" cy="231771"/>
              </a:xfrm>
            </p:grpSpPr>
            <p:sp>
              <p:nvSpPr>
                <p:cNvPr id="383" name="Trapezoid 38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4" name="Straight Connector 38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80" name="Group 379"/>
              <p:cNvGrpSpPr/>
              <p:nvPr/>
            </p:nvGrpSpPr>
            <p:grpSpPr>
              <a:xfrm>
                <a:off x="2578040" y="5060958"/>
                <a:ext cx="307964" cy="231771"/>
                <a:chOff x="4390685" y="1687844"/>
                <a:chExt cx="307964" cy="231771"/>
              </a:xfrm>
            </p:grpSpPr>
            <p:sp>
              <p:nvSpPr>
                <p:cNvPr id="381" name="Trapezoid 38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2" name="Straight Connector 38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93" name="Rectangle 392"/>
            <p:cNvSpPr/>
            <p:nvPr/>
          </p:nvSpPr>
          <p:spPr>
            <a:xfrm>
              <a:off x="7539565" y="1902026"/>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394" name="Group 393"/>
            <p:cNvGrpSpPr/>
            <p:nvPr/>
          </p:nvGrpSpPr>
          <p:grpSpPr>
            <a:xfrm>
              <a:off x="7539565" y="2133600"/>
              <a:ext cx="397617" cy="2360848"/>
              <a:chOff x="2578040" y="3378571"/>
              <a:chExt cx="307964" cy="1914158"/>
            </a:xfrm>
          </p:grpSpPr>
          <p:grpSp>
            <p:nvGrpSpPr>
              <p:cNvPr id="395" name="Group 394"/>
              <p:cNvGrpSpPr/>
              <p:nvPr/>
            </p:nvGrpSpPr>
            <p:grpSpPr>
              <a:xfrm>
                <a:off x="2578040" y="3378571"/>
                <a:ext cx="307964" cy="231771"/>
                <a:chOff x="4390685" y="1687844"/>
                <a:chExt cx="307964" cy="231771"/>
              </a:xfrm>
            </p:grpSpPr>
            <p:sp>
              <p:nvSpPr>
                <p:cNvPr id="411" name="Trapezoid 41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12" name="Straight Connector 41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6" name="Group 395"/>
              <p:cNvGrpSpPr/>
              <p:nvPr/>
            </p:nvGrpSpPr>
            <p:grpSpPr>
              <a:xfrm>
                <a:off x="2578040" y="3709142"/>
                <a:ext cx="307964" cy="231771"/>
                <a:chOff x="4390685" y="1687844"/>
                <a:chExt cx="307964" cy="231771"/>
              </a:xfrm>
            </p:grpSpPr>
            <p:sp>
              <p:nvSpPr>
                <p:cNvPr id="409" name="Trapezoid 40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10" name="Straight Connector 409"/>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7" name="Group 396"/>
              <p:cNvGrpSpPr/>
              <p:nvPr/>
            </p:nvGrpSpPr>
            <p:grpSpPr>
              <a:xfrm>
                <a:off x="2578040" y="4038600"/>
                <a:ext cx="307964" cy="231771"/>
                <a:chOff x="4390685" y="1687844"/>
                <a:chExt cx="307964" cy="231771"/>
              </a:xfrm>
            </p:grpSpPr>
            <p:sp>
              <p:nvSpPr>
                <p:cNvPr id="407" name="Trapezoid 4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8" name="Straight Connector 40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8" name="Group 397"/>
              <p:cNvGrpSpPr/>
              <p:nvPr/>
            </p:nvGrpSpPr>
            <p:grpSpPr>
              <a:xfrm>
                <a:off x="2578040" y="4381500"/>
                <a:ext cx="307964" cy="231771"/>
                <a:chOff x="4390685" y="1687844"/>
                <a:chExt cx="307964" cy="231771"/>
              </a:xfrm>
            </p:grpSpPr>
            <p:sp>
              <p:nvSpPr>
                <p:cNvPr id="405" name="Trapezoid 40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6" name="Straight Connector 405"/>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9" name="Group 398"/>
              <p:cNvGrpSpPr/>
              <p:nvPr/>
            </p:nvGrpSpPr>
            <p:grpSpPr>
              <a:xfrm>
                <a:off x="2578040" y="4712071"/>
                <a:ext cx="307964" cy="231771"/>
                <a:chOff x="4390685" y="1687844"/>
                <a:chExt cx="307964" cy="231771"/>
              </a:xfrm>
            </p:grpSpPr>
            <p:sp>
              <p:nvSpPr>
                <p:cNvPr id="403" name="Trapezoid 40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4" name="Straight Connector 40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00" name="Group 399"/>
              <p:cNvGrpSpPr/>
              <p:nvPr/>
            </p:nvGrpSpPr>
            <p:grpSpPr>
              <a:xfrm>
                <a:off x="2578040" y="5060958"/>
                <a:ext cx="307964" cy="231771"/>
                <a:chOff x="4390685" y="1687844"/>
                <a:chExt cx="307964" cy="231771"/>
              </a:xfrm>
            </p:grpSpPr>
            <p:sp>
              <p:nvSpPr>
                <p:cNvPr id="401" name="Trapezoid 40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2" name="Straight Connector 40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413" name="Rectangle 412"/>
            <p:cNvSpPr/>
            <p:nvPr/>
          </p:nvSpPr>
          <p:spPr>
            <a:xfrm>
              <a:off x="9841004" y="1937610"/>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414" name="Straight Connector 413"/>
            <p:cNvCxnSpPr/>
            <p:nvPr/>
          </p:nvCxnSpPr>
          <p:spPr>
            <a:xfrm>
              <a:off x="11631704" y="2416956"/>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15" name="Straight Connector 414"/>
            <p:cNvCxnSpPr/>
            <p:nvPr/>
          </p:nvCxnSpPr>
          <p:spPr>
            <a:xfrm>
              <a:off x="11631704" y="4306993"/>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16" name="Straight Connector 415"/>
            <p:cNvCxnSpPr/>
            <p:nvPr/>
          </p:nvCxnSpPr>
          <p:spPr>
            <a:xfrm>
              <a:off x="11631704" y="3089163"/>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17" name="Straight Connector 416"/>
            <p:cNvCxnSpPr/>
            <p:nvPr/>
          </p:nvCxnSpPr>
          <p:spPr>
            <a:xfrm>
              <a:off x="11631704" y="3616001"/>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20" name="Straight Connector 419"/>
            <p:cNvCxnSpPr/>
            <p:nvPr/>
          </p:nvCxnSpPr>
          <p:spPr>
            <a:xfrm flipV="1">
              <a:off x="11010900" y="3581400"/>
              <a:ext cx="701682"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grpSp>
          <p:nvGrpSpPr>
            <p:cNvPr id="422" name="Group 421"/>
            <p:cNvGrpSpPr/>
            <p:nvPr/>
          </p:nvGrpSpPr>
          <p:grpSpPr>
            <a:xfrm>
              <a:off x="9650504" y="1521484"/>
              <a:ext cx="2362200" cy="383622"/>
              <a:chOff x="1866900" y="2628900"/>
              <a:chExt cx="4419600" cy="190500"/>
            </a:xfrm>
          </p:grpSpPr>
          <p:cxnSp>
            <p:nvCxnSpPr>
              <p:cNvPr id="423" name="Straight Connector 422"/>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4" name="Straight Connector 423"/>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5" name="Straight Connector 424"/>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426" name="TextBox 425"/>
            <p:cNvSpPr txBox="1"/>
            <p:nvPr/>
          </p:nvSpPr>
          <p:spPr>
            <a:xfrm>
              <a:off x="10126372" y="1330984"/>
              <a:ext cx="1921395" cy="475601"/>
            </a:xfrm>
            <a:prstGeom prst="rect">
              <a:avLst/>
            </a:prstGeom>
            <a:noFill/>
          </p:spPr>
          <p:txBody>
            <a:bodyPr wrap="none" lIns="130622" tIns="65311" rIns="130622" bIns="65311" rtlCol="0">
              <a:spAutoFit/>
            </a:bodyPr>
            <a:lstStyle/>
            <a:p>
              <a:r>
                <a:rPr lang="en-US" dirty="0">
                  <a:latin typeface="Gadugi" charset="0"/>
                  <a:ea typeface="Gadugi" charset="0"/>
                  <a:cs typeface="Gadugi" charset="0"/>
                </a:rPr>
                <a:t>E</a:t>
              </a:r>
              <a:r>
                <a:rPr lang="en-US" dirty="0" smtClean="0">
                  <a:latin typeface="Gadugi" charset="0"/>
                  <a:ea typeface="Gadugi" charset="0"/>
                  <a:cs typeface="Gadugi" charset="0"/>
                </a:rPr>
                <a:t>gress pipeline</a:t>
              </a:r>
              <a:endParaRPr lang="en-US" dirty="0">
                <a:latin typeface="Gadugi" charset="0"/>
                <a:ea typeface="Gadugi" charset="0"/>
                <a:cs typeface="Gadugi" charset="0"/>
              </a:endParaRPr>
            </a:p>
          </p:txBody>
        </p:sp>
        <p:grpSp>
          <p:nvGrpSpPr>
            <p:cNvPr id="427" name="Group 426"/>
            <p:cNvGrpSpPr/>
            <p:nvPr/>
          </p:nvGrpSpPr>
          <p:grpSpPr>
            <a:xfrm>
              <a:off x="9841004" y="2169184"/>
              <a:ext cx="397617" cy="2360848"/>
              <a:chOff x="2578040" y="3378571"/>
              <a:chExt cx="307964" cy="1914158"/>
            </a:xfrm>
          </p:grpSpPr>
          <p:grpSp>
            <p:nvGrpSpPr>
              <p:cNvPr id="428" name="Group 427"/>
              <p:cNvGrpSpPr/>
              <p:nvPr/>
            </p:nvGrpSpPr>
            <p:grpSpPr>
              <a:xfrm>
                <a:off x="2578040" y="3378571"/>
                <a:ext cx="307964" cy="231771"/>
                <a:chOff x="4390685" y="1687844"/>
                <a:chExt cx="307964" cy="231771"/>
              </a:xfrm>
            </p:grpSpPr>
            <p:sp>
              <p:nvSpPr>
                <p:cNvPr id="444" name="Trapezoid 44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45" name="Straight Connector 44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29" name="Group 428"/>
              <p:cNvGrpSpPr/>
              <p:nvPr/>
            </p:nvGrpSpPr>
            <p:grpSpPr>
              <a:xfrm>
                <a:off x="2578040" y="3709142"/>
                <a:ext cx="307964" cy="231771"/>
                <a:chOff x="4390685" y="1687844"/>
                <a:chExt cx="307964" cy="231771"/>
              </a:xfrm>
            </p:grpSpPr>
            <p:sp>
              <p:nvSpPr>
                <p:cNvPr id="442" name="Trapezoid 4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43" name="Straight Connector 44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0" name="Group 429"/>
              <p:cNvGrpSpPr/>
              <p:nvPr/>
            </p:nvGrpSpPr>
            <p:grpSpPr>
              <a:xfrm>
                <a:off x="2578040" y="4038600"/>
                <a:ext cx="307964" cy="231771"/>
                <a:chOff x="4390685" y="1687844"/>
                <a:chExt cx="307964" cy="231771"/>
              </a:xfrm>
            </p:grpSpPr>
            <p:sp>
              <p:nvSpPr>
                <p:cNvPr id="440" name="Trapezoid 4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41" name="Straight Connector 44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1" name="Group 430"/>
              <p:cNvGrpSpPr/>
              <p:nvPr/>
            </p:nvGrpSpPr>
            <p:grpSpPr>
              <a:xfrm>
                <a:off x="2578040" y="4381500"/>
                <a:ext cx="307964" cy="231771"/>
                <a:chOff x="4390685" y="1687844"/>
                <a:chExt cx="307964" cy="231771"/>
              </a:xfrm>
            </p:grpSpPr>
            <p:sp>
              <p:nvSpPr>
                <p:cNvPr id="438" name="Trapezoid 43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9" name="Straight Connector 43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2" name="Group 431"/>
              <p:cNvGrpSpPr/>
              <p:nvPr/>
            </p:nvGrpSpPr>
            <p:grpSpPr>
              <a:xfrm>
                <a:off x="2578040" y="4712071"/>
                <a:ext cx="307964" cy="231771"/>
                <a:chOff x="4390685" y="1687844"/>
                <a:chExt cx="307964" cy="231771"/>
              </a:xfrm>
            </p:grpSpPr>
            <p:sp>
              <p:nvSpPr>
                <p:cNvPr id="436" name="Trapezoid 4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7" name="Straight Connector 4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3" name="Group 432"/>
              <p:cNvGrpSpPr/>
              <p:nvPr/>
            </p:nvGrpSpPr>
            <p:grpSpPr>
              <a:xfrm>
                <a:off x="2578040" y="5060958"/>
                <a:ext cx="307964" cy="231771"/>
                <a:chOff x="4390685" y="1687844"/>
                <a:chExt cx="307964" cy="231771"/>
              </a:xfrm>
            </p:grpSpPr>
            <p:sp>
              <p:nvSpPr>
                <p:cNvPr id="434" name="Trapezoid 4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5" name="Straight Connector 43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446" name="Rectangle 445"/>
            <p:cNvSpPr/>
            <p:nvPr/>
          </p:nvSpPr>
          <p:spPr>
            <a:xfrm>
              <a:off x="10564904" y="1937610"/>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47" name="Group 446"/>
            <p:cNvGrpSpPr/>
            <p:nvPr/>
          </p:nvGrpSpPr>
          <p:grpSpPr>
            <a:xfrm>
              <a:off x="10564904" y="2169184"/>
              <a:ext cx="397617" cy="2360848"/>
              <a:chOff x="2578040" y="3378571"/>
              <a:chExt cx="307964" cy="1914158"/>
            </a:xfrm>
          </p:grpSpPr>
          <p:grpSp>
            <p:nvGrpSpPr>
              <p:cNvPr id="448" name="Group 447"/>
              <p:cNvGrpSpPr/>
              <p:nvPr/>
            </p:nvGrpSpPr>
            <p:grpSpPr>
              <a:xfrm>
                <a:off x="2578040" y="3378571"/>
                <a:ext cx="307964" cy="231771"/>
                <a:chOff x="4390685" y="1687844"/>
                <a:chExt cx="307964" cy="231771"/>
              </a:xfrm>
            </p:grpSpPr>
            <p:sp>
              <p:nvSpPr>
                <p:cNvPr id="464" name="Trapezoid 46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65" name="Straight Connector 46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49" name="Group 448"/>
              <p:cNvGrpSpPr/>
              <p:nvPr/>
            </p:nvGrpSpPr>
            <p:grpSpPr>
              <a:xfrm>
                <a:off x="2578040" y="3709142"/>
                <a:ext cx="307964" cy="231771"/>
                <a:chOff x="4390685" y="1687844"/>
                <a:chExt cx="307964" cy="231771"/>
              </a:xfrm>
            </p:grpSpPr>
            <p:sp>
              <p:nvSpPr>
                <p:cNvPr id="462" name="Trapezoid 46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63" name="Straight Connector 46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0" name="Group 449"/>
              <p:cNvGrpSpPr/>
              <p:nvPr/>
            </p:nvGrpSpPr>
            <p:grpSpPr>
              <a:xfrm>
                <a:off x="2578040" y="4038600"/>
                <a:ext cx="307964" cy="231771"/>
                <a:chOff x="4390685" y="1687844"/>
                <a:chExt cx="307964" cy="231771"/>
              </a:xfrm>
            </p:grpSpPr>
            <p:sp>
              <p:nvSpPr>
                <p:cNvPr id="460" name="Trapezoid 45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61" name="Straight Connector 46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1" name="Group 450"/>
              <p:cNvGrpSpPr/>
              <p:nvPr/>
            </p:nvGrpSpPr>
            <p:grpSpPr>
              <a:xfrm>
                <a:off x="2578040" y="4381500"/>
                <a:ext cx="307964" cy="231771"/>
                <a:chOff x="4390685" y="1687844"/>
                <a:chExt cx="307964" cy="231771"/>
              </a:xfrm>
            </p:grpSpPr>
            <p:sp>
              <p:nvSpPr>
                <p:cNvPr id="458" name="Trapezoid 4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59" name="Straight Connector 45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2" name="Group 451"/>
              <p:cNvGrpSpPr/>
              <p:nvPr/>
            </p:nvGrpSpPr>
            <p:grpSpPr>
              <a:xfrm>
                <a:off x="2578040" y="4712071"/>
                <a:ext cx="307964" cy="231771"/>
                <a:chOff x="4390685" y="1687844"/>
                <a:chExt cx="307964" cy="231771"/>
              </a:xfrm>
            </p:grpSpPr>
            <p:sp>
              <p:nvSpPr>
                <p:cNvPr id="456" name="Trapezoid 4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57" name="Straight Connector 45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3" name="Group 452"/>
              <p:cNvGrpSpPr/>
              <p:nvPr/>
            </p:nvGrpSpPr>
            <p:grpSpPr>
              <a:xfrm>
                <a:off x="2578040" y="5060958"/>
                <a:ext cx="307964" cy="231771"/>
                <a:chOff x="4390685" y="1687844"/>
                <a:chExt cx="307964" cy="231771"/>
              </a:xfrm>
            </p:grpSpPr>
            <p:sp>
              <p:nvSpPr>
                <p:cNvPr id="454" name="Trapezoid 45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55" name="Straight Connector 45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466" name="Rectangle 465"/>
            <p:cNvSpPr/>
            <p:nvPr/>
          </p:nvSpPr>
          <p:spPr>
            <a:xfrm>
              <a:off x="11517404" y="1937610"/>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67" name="Group 466"/>
            <p:cNvGrpSpPr/>
            <p:nvPr/>
          </p:nvGrpSpPr>
          <p:grpSpPr>
            <a:xfrm>
              <a:off x="11517404" y="2169184"/>
              <a:ext cx="397617" cy="2360848"/>
              <a:chOff x="2578040" y="3378571"/>
              <a:chExt cx="307964" cy="1914158"/>
            </a:xfrm>
          </p:grpSpPr>
          <p:grpSp>
            <p:nvGrpSpPr>
              <p:cNvPr id="468" name="Group 467"/>
              <p:cNvGrpSpPr/>
              <p:nvPr/>
            </p:nvGrpSpPr>
            <p:grpSpPr>
              <a:xfrm>
                <a:off x="2578040" y="3378571"/>
                <a:ext cx="307964" cy="231771"/>
                <a:chOff x="4390685" y="1687844"/>
                <a:chExt cx="307964" cy="231771"/>
              </a:xfrm>
            </p:grpSpPr>
            <p:sp>
              <p:nvSpPr>
                <p:cNvPr id="484" name="Trapezoid 48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85" name="Straight Connector 48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69" name="Group 468"/>
              <p:cNvGrpSpPr/>
              <p:nvPr/>
            </p:nvGrpSpPr>
            <p:grpSpPr>
              <a:xfrm>
                <a:off x="2578040" y="3709142"/>
                <a:ext cx="307964" cy="231771"/>
                <a:chOff x="4390685" y="1687844"/>
                <a:chExt cx="307964" cy="231771"/>
              </a:xfrm>
            </p:grpSpPr>
            <p:sp>
              <p:nvSpPr>
                <p:cNvPr id="482" name="Trapezoid 4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83" name="Straight Connector 48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0" name="Group 469"/>
              <p:cNvGrpSpPr/>
              <p:nvPr/>
            </p:nvGrpSpPr>
            <p:grpSpPr>
              <a:xfrm>
                <a:off x="2578040" y="4038600"/>
                <a:ext cx="307964" cy="231771"/>
                <a:chOff x="4390685" y="1687844"/>
                <a:chExt cx="307964" cy="231771"/>
              </a:xfrm>
            </p:grpSpPr>
            <p:sp>
              <p:nvSpPr>
                <p:cNvPr id="480" name="Trapezoid 47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81" name="Straight Connector 48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1" name="Group 470"/>
              <p:cNvGrpSpPr/>
              <p:nvPr/>
            </p:nvGrpSpPr>
            <p:grpSpPr>
              <a:xfrm>
                <a:off x="2578040" y="4381500"/>
                <a:ext cx="307964" cy="231771"/>
                <a:chOff x="4390685" y="1687844"/>
                <a:chExt cx="307964" cy="231771"/>
              </a:xfrm>
            </p:grpSpPr>
            <p:sp>
              <p:nvSpPr>
                <p:cNvPr id="478" name="Trapezoid 47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79" name="Straight Connector 47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2" name="Group 471"/>
              <p:cNvGrpSpPr/>
              <p:nvPr/>
            </p:nvGrpSpPr>
            <p:grpSpPr>
              <a:xfrm>
                <a:off x="2578040" y="4712071"/>
                <a:ext cx="307964" cy="231771"/>
                <a:chOff x="4390685" y="1687844"/>
                <a:chExt cx="307964" cy="231771"/>
              </a:xfrm>
            </p:grpSpPr>
            <p:sp>
              <p:nvSpPr>
                <p:cNvPr id="476" name="Trapezoid 4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77" name="Straight Connector 47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3" name="Group 472"/>
              <p:cNvGrpSpPr/>
              <p:nvPr/>
            </p:nvGrpSpPr>
            <p:grpSpPr>
              <a:xfrm>
                <a:off x="2578040" y="5060958"/>
                <a:ext cx="307964" cy="231771"/>
                <a:chOff x="4390685" y="1687844"/>
                <a:chExt cx="307964" cy="231771"/>
              </a:xfrm>
            </p:grpSpPr>
            <p:sp>
              <p:nvSpPr>
                <p:cNvPr id="474" name="Trapezoid 47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75" name="Straight Connector 47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grpSp>
      <p:sp>
        <p:nvSpPr>
          <p:cNvPr id="192" name="Content Placeholder 2"/>
          <p:cNvSpPr>
            <a:spLocks noGrp="1"/>
          </p:cNvSpPr>
          <p:nvPr>
            <p:ph idx="1"/>
          </p:nvPr>
        </p:nvSpPr>
        <p:spPr>
          <a:xfrm>
            <a:off x="152400" y="2362200"/>
            <a:ext cx="4305300" cy="2743200"/>
          </a:xfrm>
        </p:spPr>
        <p:txBody>
          <a:bodyPr>
            <a:normAutofit fontScale="85000" lnSpcReduction="20000"/>
          </a:bodyPr>
          <a:lstStyle/>
          <a:p>
            <a:r>
              <a:rPr lang="en-US" dirty="0"/>
              <a:t>Domino (SIGCOMM </a:t>
            </a:r>
            <a:r>
              <a:rPr lang="en-US" dirty="0" smtClean="0"/>
              <a:t>‘</a:t>
            </a:r>
            <a:r>
              <a:rPr lang="en-US" dirty="0" smtClean="0"/>
              <a:t>16):</a:t>
            </a:r>
          </a:p>
          <a:p>
            <a:pPr marL="0" indent="0">
              <a:buNone/>
            </a:pPr>
            <a:r>
              <a:rPr lang="en-US" dirty="0"/>
              <a:t> </a:t>
            </a:r>
            <a:r>
              <a:rPr lang="en-US" dirty="0" smtClean="0"/>
              <a:t> programming </a:t>
            </a:r>
            <a:r>
              <a:rPr lang="en-US" dirty="0" smtClean="0"/>
              <a:t>streaming</a:t>
            </a:r>
          </a:p>
          <a:p>
            <a:pPr marL="0" indent="0">
              <a:buNone/>
            </a:pPr>
            <a:r>
              <a:rPr lang="en-US" dirty="0" smtClean="0"/>
              <a:t>  algorithms</a:t>
            </a:r>
            <a:endParaRPr lang="en-US" dirty="0"/>
          </a:p>
          <a:p>
            <a:endParaRPr lang="en-US" dirty="0" smtClean="0"/>
          </a:p>
          <a:p>
            <a:r>
              <a:rPr lang="en-US" dirty="0" smtClean="0"/>
              <a:t>PIFO </a:t>
            </a:r>
            <a:r>
              <a:rPr lang="en-US" dirty="0" smtClean="0"/>
              <a:t>(SIGCOMM </a:t>
            </a:r>
            <a:r>
              <a:rPr lang="en-US" dirty="0" smtClean="0"/>
              <a:t>‘</a:t>
            </a:r>
            <a:r>
              <a:rPr lang="en-US" dirty="0" smtClean="0"/>
              <a:t>16):</a:t>
            </a:r>
          </a:p>
          <a:p>
            <a:pPr marL="0" indent="0">
              <a:buNone/>
            </a:pPr>
            <a:r>
              <a:rPr lang="en-US" dirty="0"/>
              <a:t> </a:t>
            </a:r>
            <a:r>
              <a:rPr lang="en-US" dirty="0" smtClean="0"/>
              <a:t> programming </a:t>
            </a:r>
            <a:r>
              <a:rPr lang="en-US" dirty="0" smtClean="0"/>
              <a:t>scheduling</a:t>
            </a:r>
          </a:p>
          <a:p>
            <a:pPr marL="0" indent="0">
              <a:buNone/>
            </a:pPr>
            <a:r>
              <a:rPr lang="en-US" dirty="0"/>
              <a:t> </a:t>
            </a:r>
            <a:r>
              <a:rPr lang="en-US" dirty="0" smtClean="0"/>
              <a:t> </a:t>
            </a:r>
            <a:r>
              <a:rPr lang="en-US" dirty="0" smtClean="0"/>
              <a:t>algorithms</a:t>
            </a:r>
            <a:endParaRPr lang="en-US" dirty="0" smtClean="0"/>
          </a:p>
        </p:txBody>
      </p:sp>
      <p:sp>
        <p:nvSpPr>
          <p:cNvPr id="193" name="Rounded Rectangle 192"/>
          <p:cNvSpPr/>
          <p:nvPr/>
        </p:nvSpPr>
        <p:spPr>
          <a:xfrm>
            <a:off x="114300" y="6019800"/>
            <a:ext cx="12001500" cy="723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err="1">
                <a:latin typeface="Gadugi" charset="0"/>
                <a:ea typeface="Gadugi" charset="0"/>
                <a:cs typeface="Gadugi" charset="0"/>
              </a:rPr>
              <a:t>P</a:t>
            </a:r>
            <a:r>
              <a:rPr lang="en-US" sz="2800" dirty="0" err="1" smtClean="0">
                <a:latin typeface="Gadugi" charset="0"/>
                <a:ea typeface="Gadugi" charset="0"/>
                <a:cs typeface="Gadugi" charset="0"/>
              </a:rPr>
              <a:t>erformance+programmability</a:t>
            </a:r>
            <a:r>
              <a:rPr lang="en-US" sz="2800" dirty="0" smtClean="0">
                <a:latin typeface="Gadugi" charset="0"/>
                <a:ea typeface="Gadugi" charset="0"/>
                <a:cs typeface="Gadugi" charset="0"/>
              </a:rPr>
              <a:t> for important classes of router functions</a:t>
            </a:r>
            <a:endParaRPr lang="en-US" sz="2800" dirty="0">
              <a:latin typeface="Gadugi" charset="0"/>
              <a:ea typeface="Gadugi" charset="0"/>
              <a:cs typeface="Gadugi" charset="0"/>
            </a:endParaRPr>
          </a:p>
        </p:txBody>
      </p:sp>
      <p:sp>
        <p:nvSpPr>
          <p:cNvPr id="11" name="Rounded Rectangle 10"/>
          <p:cNvSpPr/>
          <p:nvPr/>
        </p:nvSpPr>
        <p:spPr>
          <a:xfrm>
            <a:off x="4381500" y="2057400"/>
            <a:ext cx="2971800" cy="30099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Rounded Rectangle 196"/>
          <p:cNvSpPr/>
          <p:nvPr/>
        </p:nvSpPr>
        <p:spPr>
          <a:xfrm>
            <a:off x="9144000" y="2057400"/>
            <a:ext cx="2971800" cy="30099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Rounded Rectangle 202"/>
          <p:cNvSpPr/>
          <p:nvPr/>
        </p:nvSpPr>
        <p:spPr>
          <a:xfrm>
            <a:off x="7467600" y="2019300"/>
            <a:ext cx="1562100" cy="30099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62183601"/>
      </p:ext>
    </p:extLst>
  </p:cSld>
  <p:clrMapOvr>
    <a:masterClrMapping/>
  </p:clrMapOvr>
  <mc:AlternateContent xmlns:mc="http://schemas.openxmlformats.org/markup-compatibility/2006" xmlns:p14="http://schemas.microsoft.com/office/powerpoint/2010/main">
    <mc:Choice Requires="p14">
      <p:transition spd="slow" p14:dur="2000" advTm="56767"/>
    </mc:Choice>
    <mc:Fallback xmlns="">
      <p:transition xmlns:p14="http://schemas.microsoft.com/office/powerpoint/2010/main" spd="slow" advTm="5676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9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iterate type="lt">
                                    <p:tmAbs val="0"/>
                                  </p:iterate>
                                  <p:childTnLst>
                                    <p:set>
                                      <p:cBhvr>
                                        <p:cTn id="10" dur="1" fill="hold">
                                          <p:stCondLst>
                                            <p:cond delay="0"/>
                                          </p:stCondLst>
                                        </p:cTn>
                                        <p:tgtEl>
                                          <p:spTgt spid="192">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iterate type="lt">
                                    <p:tmAbs val="0"/>
                                  </p:iterate>
                                  <p:childTnLst>
                                    <p:set>
                                      <p:cBhvr>
                                        <p:cTn id="12" dur="1" fill="hold">
                                          <p:stCondLst>
                                            <p:cond delay="0"/>
                                          </p:stCondLst>
                                        </p:cTn>
                                        <p:tgtEl>
                                          <p:spTgt spid="192">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iterate type="lt">
                                    <p:tmAbs val="0"/>
                                  </p:iterate>
                                  <p:childTnLst>
                                    <p:set>
                                      <p:cBhvr>
                                        <p:cTn id="14" dur="1" fill="hold">
                                          <p:stCondLst>
                                            <p:cond delay="0"/>
                                          </p:stCondLst>
                                        </p:cTn>
                                        <p:tgtEl>
                                          <p:spTgt spid="192">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1" nodeType="withEffect">
                                  <p:stCondLst>
                                    <p:cond delay="0"/>
                                  </p:stCondLst>
                                  <p:childTnLst>
                                    <p:set>
                                      <p:cBhvr>
                                        <p:cTn id="18" dur="1" fill="hold">
                                          <p:stCondLst>
                                            <p:cond delay="0"/>
                                          </p:stCondLst>
                                        </p:cTn>
                                        <p:tgtEl>
                                          <p:spTgt spid="19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iterate type="lt">
                                    <p:tmAbs val="0"/>
                                  </p:iterate>
                                  <p:childTnLst>
                                    <p:set>
                                      <p:cBhvr>
                                        <p:cTn id="22" dur="1" fill="hold">
                                          <p:stCondLst>
                                            <p:cond delay="0"/>
                                          </p:stCondLst>
                                        </p:cTn>
                                        <p:tgtEl>
                                          <p:spTgt spid="192">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iterate type="lt">
                                    <p:tmAbs val="0"/>
                                  </p:iterate>
                                  <p:childTnLst>
                                    <p:set>
                                      <p:cBhvr>
                                        <p:cTn id="24" dur="1" fill="hold">
                                          <p:stCondLst>
                                            <p:cond delay="0"/>
                                          </p:stCondLst>
                                        </p:cTn>
                                        <p:tgtEl>
                                          <p:spTgt spid="192">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iterate type="lt">
                                    <p:tmAbs val="0"/>
                                  </p:iterate>
                                  <p:childTnLst>
                                    <p:set>
                                      <p:cBhvr>
                                        <p:cTn id="26" dur="1" fill="hold">
                                          <p:stCondLst>
                                            <p:cond delay="0"/>
                                          </p:stCondLst>
                                        </p:cTn>
                                        <p:tgtEl>
                                          <p:spTgt spid="192">
                                            <p:txEl>
                                              <p:pRg st="6" end="6"/>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0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3" grpId="0" animBg="1"/>
      <p:bldP spid="11" grpId="0" animBg="1"/>
      <p:bldP spid="197" grpId="1" animBg="1"/>
      <p:bldP spid="203"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FAQ	</a:t>
            </a:r>
            <a:endParaRPr lang="en-US" dirty="0"/>
          </a:p>
        </p:txBody>
      </p:sp>
      <p:sp>
        <p:nvSpPr>
          <p:cNvPr id="3" name="Content Placeholder 2"/>
          <p:cNvSpPr>
            <a:spLocks noGrp="1"/>
          </p:cNvSpPr>
          <p:nvPr>
            <p:ph idx="1"/>
          </p:nvPr>
        </p:nvSpPr>
        <p:spPr/>
        <p:txBody>
          <a:bodyPr/>
          <a:lstStyle/>
          <a:p>
            <a:r>
              <a:rPr lang="en-US" dirty="0" smtClean="0"/>
              <a:t>How is this different from P4?</a:t>
            </a:r>
          </a:p>
          <a:p>
            <a:pPr lvl="1"/>
            <a:r>
              <a:rPr lang="en-US" dirty="0" smtClean="0"/>
              <a:t>When we started this work a year ago, P4 was much closer to the hardware. Over time, it’s gotten more high-level, thanks in some part to this work (sequential semantics, ternary operators).</a:t>
            </a:r>
          </a:p>
          <a:p>
            <a:pPr lvl="1"/>
            <a:r>
              <a:rPr lang="en-US" dirty="0" smtClean="0"/>
              <a:t>We do have a P4 backend.</a:t>
            </a:r>
          </a:p>
          <a:p>
            <a:r>
              <a:rPr lang="en-US" dirty="0" smtClean="0"/>
              <a:t>Why a pipeline?</a:t>
            </a:r>
          </a:p>
          <a:p>
            <a:pPr lvl="1"/>
            <a:r>
              <a:rPr lang="en-US" dirty="0" smtClean="0"/>
              <a:t>NPUs have a shared-memory architecture, but sharing memory is hard and slows down the switch.</a:t>
            </a:r>
          </a:p>
          <a:p>
            <a:endParaRPr lang="en-US" dirty="0"/>
          </a:p>
        </p:txBody>
      </p:sp>
    </p:spTree>
    <p:extLst>
      <p:ext uri="{BB962C8B-B14F-4D97-AF65-F5344CB8AC3E}">
        <p14:creationId xmlns:p14="http://schemas.microsoft.com/office/powerpoint/2010/main" val="27252035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FAQ	</a:t>
            </a:r>
            <a:endParaRPr lang="en-US" dirty="0"/>
          </a:p>
        </p:txBody>
      </p:sp>
      <p:sp>
        <p:nvSpPr>
          <p:cNvPr id="3" name="Content Placeholder 2"/>
          <p:cNvSpPr>
            <a:spLocks noGrp="1"/>
          </p:cNvSpPr>
          <p:nvPr>
            <p:ph idx="1"/>
          </p:nvPr>
        </p:nvSpPr>
        <p:spPr/>
        <p:txBody>
          <a:bodyPr>
            <a:normAutofit/>
          </a:bodyPr>
          <a:lstStyle/>
          <a:p>
            <a:r>
              <a:rPr lang="en-US" dirty="0" smtClean="0"/>
              <a:t>What’s in the compiler?</a:t>
            </a:r>
          </a:p>
          <a:p>
            <a:pPr lvl="1"/>
            <a:r>
              <a:rPr lang="en-US" dirty="0" smtClean="0"/>
              <a:t>Strongly Connected Components to extract atomic portions.</a:t>
            </a:r>
          </a:p>
          <a:p>
            <a:pPr lvl="1"/>
            <a:r>
              <a:rPr lang="en-US" dirty="0" smtClean="0"/>
              <a:t>Code generation using program synthesis.</a:t>
            </a:r>
          </a:p>
          <a:p>
            <a:pPr lvl="1"/>
            <a:endParaRPr lang="en-US" dirty="0"/>
          </a:p>
          <a:p>
            <a:r>
              <a:rPr lang="en-US" dirty="0" smtClean="0"/>
              <a:t>Do the atoms generalize in an ML sense?</a:t>
            </a:r>
          </a:p>
          <a:p>
            <a:pPr lvl="1"/>
            <a:r>
              <a:rPr lang="en-US" dirty="0" smtClean="0"/>
              <a:t>We don’t know for sure. We designed the atoms and were able to tweak them a little bit to serve more algorithms. But this is something we don’t yet have a handle on.</a:t>
            </a:r>
          </a:p>
        </p:txBody>
      </p:sp>
    </p:spTree>
    <p:extLst>
      <p:ext uri="{BB962C8B-B14F-4D97-AF65-F5344CB8AC3E}">
        <p14:creationId xmlns:p14="http://schemas.microsoft.com/office/powerpoint/2010/main" val="1130671923"/>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SKETCH algorithm</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92500" lnSpcReduction="10000"/>
          </a:bodyPr>
          <a:lstStyle/>
          <a:p>
            <a:endParaRPr lang="en-US" dirty="0">
              <a:latin typeface="Gadugi" panose="020B0502040204020203" pitchFamily="34" charset="0"/>
            </a:endParaRPr>
          </a:p>
          <a:p>
            <a:r>
              <a:rPr lang="en-US" dirty="0">
                <a:latin typeface="Gadugi" panose="020B0502040204020203" pitchFamily="34" charset="0"/>
              </a:rPr>
              <a:t>We have an automated search procedure that configures the atoms  appropriately to match the specification, using a SAT solver to verify equivalence.</a:t>
            </a:r>
          </a:p>
          <a:p>
            <a:r>
              <a:rPr lang="en-US" dirty="0">
                <a:latin typeface="Gadugi" panose="020B0502040204020203" pitchFamily="34" charset="0"/>
              </a:rPr>
              <a:t>This procedure uses 2 SAT solvers:</a:t>
            </a:r>
          </a:p>
          <a:p>
            <a:pPr>
              <a:buAutoNum type="arabicPeriod"/>
            </a:pPr>
            <a:r>
              <a:rPr lang="en-US" dirty="0">
                <a:latin typeface="Gadugi" panose="020B0502040204020203" pitchFamily="34" charset="0"/>
              </a:rPr>
              <a:t>Generate random input x.</a:t>
            </a:r>
          </a:p>
          <a:p>
            <a:pPr>
              <a:buAutoNum type="arabicPeriod"/>
            </a:pPr>
            <a:r>
              <a:rPr lang="en-US" dirty="0">
                <a:latin typeface="Gadugi" panose="020B0502040204020203" pitchFamily="34" charset="0"/>
              </a:rPr>
              <a:t>Does there exist configuration such that spec and </a:t>
            </a:r>
            <a:r>
              <a:rPr lang="en-US" dirty="0" err="1">
                <a:latin typeface="Gadugi" panose="020B0502040204020203" pitchFamily="34" charset="0"/>
              </a:rPr>
              <a:t>impl</a:t>
            </a:r>
            <a:r>
              <a:rPr lang="en-US" dirty="0">
                <a:latin typeface="Gadugi" panose="020B0502040204020203" pitchFamily="34" charset="0"/>
              </a:rPr>
              <a:t>. </a:t>
            </a:r>
            <a:r>
              <a:rPr lang="en-US" dirty="0" smtClean="0">
                <a:latin typeface="Gadugi" panose="020B0502040204020203" pitchFamily="34" charset="0"/>
              </a:rPr>
              <a:t>agree </a:t>
            </a:r>
            <a:r>
              <a:rPr lang="en-US" dirty="0">
                <a:latin typeface="Gadugi" panose="020B0502040204020203" pitchFamily="34" charset="0"/>
              </a:rPr>
              <a:t>on random input?</a:t>
            </a:r>
          </a:p>
          <a:p>
            <a:pPr>
              <a:buAutoNum type="arabicPeriod"/>
            </a:pPr>
            <a:r>
              <a:rPr lang="en-US" dirty="0">
                <a:latin typeface="Gadugi" panose="020B0502040204020203" pitchFamily="34" charset="0"/>
              </a:rPr>
              <a:t>Can we use the same configuration for all x?</a:t>
            </a:r>
          </a:p>
          <a:p>
            <a:pPr>
              <a:buAutoNum type="arabicPeriod"/>
            </a:pPr>
            <a:r>
              <a:rPr lang="en-US" dirty="0">
                <a:latin typeface="Gadugi" panose="020B0502040204020203" pitchFamily="34" charset="0"/>
              </a:rPr>
              <a:t>If not, add the x to set of counter examples and go back to step 1.</a:t>
            </a:r>
          </a:p>
          <a:p>
            <a:endParaRPr lang="en-US" dirty="0">
              <a:latin typeface="Gadugi" panose="020B0502040204020203" pitchFamily="34" charset="0"/>
            </a:endParaRPr>
          </a:p>
        </p:txBody>
      </p:sp>
    </p:spTree>
    <p:extLst>
      <p:ext uri="{BB962C8B-B14F-4D97-AF65-F5344CB8AC3E}">
        <p14:creationId xmlns:p14="http://schemas.microsoft.com/office/powerpoint/2010/main" val="560705588"/>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Gadugi" panose="020B0502040204020203" pitchFamily="34" charset="0"/>
              </a:rPr>
              <a:t>Relationship to prior compiler techniques</a:t>
            </a:r>
            <a:endParaRPr lang="en-US" dirty="0">
              <a:latin typeface="Gadugi" panose="020B0502040204020203" pitchFamily="34" charset="0"/>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339189187"/>
              </p:ext>
            </p:extLst>
          </p:nvPr>
        </p:nvGraphicFramePr>
        <p:xfrm>
          <a:off x="838200" y="1825625"/>
          <a:ext cx="10515600" cy="2763520"/>
        </p:xfrm>
        <a:graphic>
          <a:graphicData uri="http://schemas.openxmlformats.org/drawingml/2006/table">
            <a:tbl>
              <a:tblPr firstRow="1" bandRow="1">
                <a:tableStyleId>{5C22544A-7EE6-4342-B048-85BDC9FD1C3A}</a:tableStyleId>
              </a:tblPr>
              <a:tblGrid>
                <a:gridCol w="3505200"/>
                <a:gridCol w="2628900"/>
                <a:gridCol w="4381500"/>
              </a:tblGrid>
              <a:tr h="370840">
                <a:tc>
                  <a:txBody>
                    <a:bodyPr/>
                    <a:lstStyle/>
                    <a:p>
                      <a:r>
                        <a:rPr lang="en-US" dirty="0" smtClean="0"/>
                        <a:t>Technique</a:t>
                      </a:r>
                      <a:endParaRPr lang="en-US" dirty="0"/>
                    </a:p>
                  </a:txBody>
                  <a:tcPr/>
                </a:tc>
                <a:tc>
                  <a:txBody>
                    <a:bodyPr/>
                    <a:lstStyle/>
                    <a:p>
                      <a:r>
                        <a:rPr lang="en-US" dirty="0" smtClean="0"/>
                        <a:t>Prior work</a:t>
                      </a:r>
                      <a:endParaRPr lang="en-US" dirty="0"/>
                    </a:p>
                  </a:txBody>
                  <a:tcPr/>
                </a:tc>
                <a:tc>
                  <a:txBody>
                    <a:bodyPr/>
                    <a:lstStyle/>
                    <a:p>
                      <a:r>
                        <a:rPr lang="en-US" dirty="0" smtClean="0"/>
                        <a:t>Differences</a:t>
                      </a:r>
                      <a:endParaRPr lang="en-US" dirty="0"/>
                    </a:p>
                  </a:txBody>
                  <a:tcPr/>
                </a:tc>
              </a:tr>
              <a:tr h="370840">
                <a:tc>
                  <a:txBody>
                    <a:bodyPr/>
                    <a:lstStyle/>
                    <a:p>
                      <a:r>
                        <a:rPr lang="en-US" dirty="0" smtClean="0"/>
                        <a:t>If Conversion</a:t>
                      </a:r>
                      <a:endParaRPr lang="en-US" dirty="0"/>
                    </a:p>
                  </a:txBody>
                  <a:tcPr/>
                </a:tc>
                <a:tc>
                  <a:txBody>
                    <a:bodyPr/>
                    <a:lstStyle/>
                    <a:p>
                      <a:r>
                        <a:rPr lang="en-US" dirty="0" smtClean="0"/>
                        <a:t>Kennedy et</a:t>
                      </a:r>
                      <a:r>
                        <a:rPr lang="en-US" baseline="0" dirty="0" smtClean="0"/>
                        <a:t> a</a:t>
                      </a:r>
                      <a:r>
                        <a:rPr lang="en-US" dirty="0" smtClean="0"/>
                        <a:t>l. 1983</a:t>
                      </a:r>
                      <a:endParaRPr lang="en-US" dirty="0"/>
                    </a:p>
                  </a:txBody>
                  <a:tcPr/>
                </a:tc>
                <a:tc>
                  <a:txBody>
                    <a:bodyPr/>
                    <a:lstStyle/>
                    <a:p>
                      <a:r>
                        <a:rPr lang="en-US" dirty="0" smtClean="0"/>
                        <a:t>No breaks, continue, </a:t>
                      </a:r>
                      <a:r>
                        <a:rPr lang="en-US" dirty="0" err="1" smtClean="0"/>
                        <a:t>gotos</a:t>
                      </a:r>
                      <a:r>
                        <a:rPr lang="en-US" dirty="0" smtClean="0"/>
                        <a:t>, loops</a:t>
                      </a:r>
                      <a:endParaRPr lang="en-US" dirty="0"/>
                    </a:p>
                  </a:txBody>
                  <a:tcPr/>
                </a:tc>
              </a:tr>
              <a:tr h="370840">
                <a:tc>
                  <a:txBody>
                    <a:bodyPr/>
                    <a:lstStyle/>
                    <a:p>
                      <a:r>
                        <a:rPr lang="en-US" dirty="0" smtClean="0"/>
                        <a:t>Static Single-Assignment</a:t>
                      </a:r>
                      <a:endParaRPr lang="en-US" dirty="0"/>
                    </a:p>
                  </a:txBody>
                  <a:tcPr/>
                </a:tc>
                <a:tc>
                  <a:txBody>
                    <a:bodyPr/>
                    <a:lstStyle/>
                    <a:p>
                      <a:r>
                        <a:rPr lang="en-US" dirty="0" smtClean="0"/>
                        <a:t>Ferrante et al. 1988</a:t>
                      </a:r>
                      <a:endParaRPr lang="en-US" dirty="0"/>
                    </a:p>
                  </a:txBody>
                  <a:tcPr/>
                </a:tc>
                <a:tc>
                  <a:txBody>
                    <a:bodyPr/>
                    <a:lstStyle/>
                    <a:p>
                      <a:r>
                        <a:rPr lang="en-US" dirty="0" smtClean="0"/>
                        <a:t>No branches</a:t>
                      </a:r>
                      <a:endParaRPr lang="en-US" dirty="0"/>
                    </a:p>
                  </a:txBody>
                  <a:tcPr/>
                </a:tc>
              </a:tr>
              <a:tr h="370840">
                <a:tc>
                  <a:txBody>
                    <a:bodyPr/>
                    <a:lstStyle/>
                    <a:p>
                      <a:r>
                        <a:rPr lang="en-US" dirty="0" smtClean="0"/>
                        <a:t>Strongly Connected Components</a:t>
                      </a:r>
                      <a:endParaRPr lang="en-US" dirty="0"/>
                    </a:p>
                  </a:txBody>
                  <a:tcPr/>
                </a:tc>
                <a:tc>
                  <a:txBody>
                    <a:bodyPr/>
                    <a:lstStyle/>
                    <a:p>
                      <a:r>
                        <a:rPr lang="en-US" dirty="0" smtClean="0"/>
                        <a:t>Lam et al. 1989 (Software Pipelining)</a:t>
                      </a:r>
                      <a:endParaRPr lang="en-US" dirty="0"/>
                    </a:p>
                  </a:txBody>
                  <a:tcPr/>
                </a:tc>
                <a:tc>
                  <a:txBody>
                    <a:bodyPr/>
                    <a:lstStyle/>
                    <a:p>
                      <a:r>
                        <a:rPr lang="en-US" dirty="0" smtClean="0"/>
                        <a:t>Scheduling in space instead of time</a:t>
                      </a:r>
                      <a:endParaRPr lang="en-US" dirty="0"/>
                    </a:p>
                  </a:txBody>
                  <a:tcPr/>
                </a:tc>
              </a:tr>
              <a:tr h="370840">
                <a:tc>
                  <a:txBody>
                    <a:bodyPr/>
                    <a:lstStyle/>
                    <a:p>
                      <a:r>
                        <a:rPr lang="en-US" dirty="0" smtClean="0"/>
                        <a:t>Synthesis</a:t>
                      </a:r>
                      <a:r>
                        <a:rPr lang="en-US" baseline="0" dirty="0" smtClean="0"/>
                        <a:t> for instruction mapping</a:t>
                      </a:r>
                      <a:endParaRPr lang="en-US" dirty="0"/>
                    </a:p>
                  </a:txBody>
                  <a:tcPr/>
                </a:tc>
                <a:tc>
                  <a:txBody>
                    <a:bodyPr/>
                    <a:lstStyle/>
                    <a:p>
                      <a:r>
                        <a:rPr lang="en-US" dirty="0" smtClean="0"/>
                        <a:t>Technology mapping</a:t>
                      </a:r>
                      <a:endParaRPr lang="en-US" dirty="0"/>
                    </a:p>
                  </a:txBody>
                  <a:tcPr/>
                </a:tc>
                <a:tc>
                  <a:txBody>
                    <a:bodyPr/>
                    <a:lstStyle/>
                    <a:p>
                      <a:r>
                        <a:rPr lang="en-US" dirty="0" smtClean="0"/>
                        <a:t>Map to</a:t>
                      </a:r>
                      <a:r>
                        <a:rPr lang="en-US" baseline="0" dirty="0" smtClean="0"/>
                        <a:t> 1 hardware primitive, not multiple</a:t>
                      </a:r>
                      <a:endParaRPr lang="en-US" dirty="0"/>
                    </a:p>
                  </a:txBody>
                  <a:tcPr/>
                </a:tc>
              </a:tr>
              <a:tr h="370840">
                <a:tc>
                  <a:txBody>
                    <a:bodyPr/>
                    <a:lstStyle/>
                    <a:p>
                      <a:endParaRPr lang="en-US" dirty="0"/>
                    </a:p>
                  </a:txBody>
                  <a:tcPr/>
                </a:tc>
                <a:tc>
                  <a:txBody>
                    <a:bodyPr/>
                    <a:lstStyle/>
                    <a:p>
                      <a:r>
                        <a:rPr lang="en-US" dirty="0" err="1" smtClean="0"/>
                        <a:t>Superoptimization</a:t>
                      </a:r>
                      <a:endParaRPr lang="en-US" dirty="0"/>
                    </a:p>
                  </a:txBody>
                  <a:tcPr/>
                </a:tc>
                <a:tc>
                  <a:txBody>
                    <a:bodyPr/>
                    <a:lstStyle/>
                    <a:p>
                      <a:r>
                        <a:rPr lang="en-US" dirty="0" smtClean="0"/>
                        <a:t>Counter-example-guided</a:t>
                      </a:r>
                      <a:r>
                        <a:rPr lang="en-US" baseline="0" dirty="0" smtClean="0"/>
                        <a:t>, not brute force</a:t>
                      </a:r>
                      <a:endParaRPr lang="en-US" dirty="0"/>
                    </a:p>
                  </a:txBody>
                  <a:tcPr/>
                </a:tc>
              </a:tr>
            </a:tbl>
          </a:graphicData>
        </a:graphic>
      </p:graphicFrame>
    </p:spTree>
    <p:extLst>
      <p:ext uri="{BB962C8B-B14F-4D97-AF65-F5344CB8AC3E}">
        <p14:creationId xmlns:p14="http://schemas.microsoft.com/office/powerpoint/2010/main" val="26854254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Hardware feasibility of PIFOs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r>
              <a:rPr lang="en-US" dirty="0" smtClean="0">
                <a:latin typeface="Gadugi" panose="020B0502040204020203" pitchFamily="34" charset="0"/>
              </a:rPr>
              <a:t>Number of flows handled by a PIFO affects timing.</a:t>
            </a:r>
          </a:p>
          <a:p>
            <a:endParaRPr lang="en-US" dirty="0">
              <a:latin typeface="Gadugi" panose="020B0502040204020203" pitchFamily="34" charset="0"/>
            </a:endParaRPr>
          </a:p>
          <a:p>
            <a:r>
              <a:rPr lang="en-US" dirty="0" smtClean="0">
                <a:latin typeface="Gadugi" panose="020B0502040204020203" pitchFamily="34" charset="0"/>
              </a:rPr>
              <a:t>Number of logical PIFOs within a PIFO, priority and metadata width, and number of PIFO blocks only increases area.</a:t>
            </a:r>
            <a:endParaRPr lang="en-US" dirty="0">
              <a:latin typeface="Gadugi" panose="020B0502040204020203" pitchFamily="34" charset="0"/>
            </a:endParaRPr>
          </a:p>
        </p:txBody>
      </p:sp>
    </p:spTree>
    <p:extLst>
      <p:ext uri="{BB962C8B-B14F-4D97-AF65-F5344CB8AC3E}">
        <p14:creationId xmlns:p14="http://schemas.microsoft.com/office/powerpoint/2010/main" val="16303041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Static Single-Assignment</a:t>
            </a:r>
            <a:endParaRPr lang="en-US" dirty="0">
              <a:latin typeface="Gadugi" panose="020B0502040204020203" pitchFamily="34" charset="0"/>
            </a:endParaRPr>
          </a:p>
        </p:txBody>
      </p:sp>
      <p:sp>
        <p:nvSpPr>
          <p:cNvPr id="4" name="TextBox 3"/>
          <p:cNvSpPr txBox="1"/>
          <p:nvPr/>
        </p:nvSpPr>
        <p:spPr>
          <a:xfrm>
            <a:off x="1905000" y="1295400"/>
            <a:ext cx="8020144" cy="2015936"/>
          </a:xfrm>
          <a:prstGeom prst="rect">
            <a:avLst/>
          </a:prstGeom>
          <a:noFill/>
        </p:spPr>
        <p:txBody>
          <a:bodyPr wrap="none" rtlCol="0">
            <a:spAutoFit/>
          </a:bodyPr>
          <a:lstStyle/>
          <a:p>
            <a:r>
              <a:rPr lang="en-US" sz="2500" dirty="0">
                <a:solidFill>
                  <a:srgbClr val="0070C0"/>
                </a:solidFill>
                <a:latin typeface="Gadugi" panose="020B0502040204020203" pitchFamily="34" charset="0"/>
              </a:rPr>
              <a:t>pkt.id</a:t>
            </a:r>
            <a:r>
              <a:rPr lang="en-US" sz="2500" dirty="0">
                <a:latin typeface="Gadugi" panose="020B0502040204020203" pitchFamily="34" charset="0"/>
              </a:rPr>
              <a:t>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 </a:t>
            </a:r>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a:t>
            </a:r>
            <a:r>
              <a:rPr lang="en-US" sz="2500" dirty="0">
                <a:latin typeface="Gadugi" panose="020B0502040204020203" pitchFamily="34" charset="0"/>
              </a:rPr>
              <a:t>];</a:t>
            </a:r>
          </a:p>
          <a:p>
            <a:r>
              <a:rPr lang="en-US" sz="2500" dirty="0">
                <a:latin typeface="Gadugi" panose="020B0502040204020203" pitchFamily="34" charset="0"/>
              </a:rPr>
              <a:t>...</a:t>
            </a:r>
          </a:p>
          <a:p>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 </a:t>
            </a:r>
            <a:r>
              <a:rPr lang="en-US" sz="2500" dirty="0" err="1">
                <a:latin typeface="Gadugi" panose="020B0502040204020203" pitchFamily="34" charset="0"/>
              </a:rPr>
              <a:t>pkt.arrival</a:t>
            </a:r>
            <a:r>
              <a:rPr lang="en-US" sz="2500" dirty="0"/>
              <a:t>;</a:t>
            </a:r>
            <a:endParaRPr lang="en-US" sz="2500" dirty="0">
              <a:latin typeface="Gadugi" panose="020B0502040204020203" pitchFamily="34" charset="0"/>
            </a:endParaRPr>
          </a:p>
          <a:p>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a:t>
            </a:r>
            <a:r>
              <a:rPr lang="en-US" sz="2500" dirty="0">
                <a:latin typeface="Gadugi" panose="020B0502040204020203" pitchFamily="34" charset="0"/>
              </a:rPr>
              <a:t>] = </a:t>
            </a:r>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a:t>
            </a:r>
          </a:p>
        </p:txBody>
      </p:sp>
      <p:sp>
        <p:nvSpPr>
          <p:cNvPr id="5" name="TextBox 4"/>
          <p:cNvSpPr txBox="1"/>
          <p:nvPr/>
        </p:nvSpPr>
        <p:spPr>
          <a:xfrm>
            <a:off x="1905001" y="4357698"/>
            <a:ext cx="8193269" cy="2400657"/>
          </a:xfrm>
          <a:prstGeom prst="rect">
            <a:avLst/>
          </a:prstGeom>
          <a:noFill/>
        </p:spPr>
        <p:txBody>
          <a:bodyPr wrap="none" rtlCol="0">
            <a:spAutoFit/>
          </a:bodyPr>
          <a:lstStyle/>
          <a:p>
            <a:r>
              <a:rPr lang="en-US" sz="2500" dirty="0">
                <a:solidFill>
                  <a:srgbClr val="0070C0"/>
                </a:solidFill>
                <a:latin typeface="Gadugi" panose="020B0502040204020203" pitchFamily="34" charset="0"/>
              </a:rPr>
              <a:t>pkt.id0</a:t>
            </a:r>
            <a:r>
              <a:rPr lang="en-US" sz="2500" dirty="0">
                <a:latin typeface="Gadugi" panose="020B0502040204020203" pitchFamily="34" charset="0"/>
              </a:rPr>
              <a:t>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a:solidFill>
                  <a:srgbClr val="0070C0"/>
                </a:solidFill>
                <a:latin typeface="Gadugi" panose="020B0502040204020203" pitchFamily="34" charset="0"/>
              </a:rPr>
              <a:t>pkt.last_time0</a:t>
            </a:r>
            <a:r>
              <a:rPr lang="en-US" sz="2500" dirty="0">
                <a:latin typeface="Gadugi" panose="020B0502040204020203" pitchFamily="34" charset="0"/>
              </a:rPr>
              <a:t> = </a:t>
            </a:r>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pkt.id0</a:t>
            </a:r>
            <a:r>
              <a:rPr lang="en-US" sz="2500" dirty="0">
                <a:latin typeface="Gadugi" panose="020B0502040204020203" pitchFamily="34" charset="0"/>
              </a:rPr>
              <a:t>];</a:t>
            </a:r>
          </a:p>
          <a:p>
            <a:r>
              <a:rPr lang="en-US" sz="2500" dirty="0">
                <a:latin typeface="Gadugi" panose="020B0502040204020203" pitchFamily="34" charset="0"/>
              </a:rPr>
              <a:t>...</a:t>
            </a:r>
          </a:p>
          <a:p>
            <a:r>
              <a:rPr lang="en-US" sz="2500" dirty="0">
                <a:solidFill>
                  <a:srgbClr val="0070C0"/>
                </a:solidFill>
                <a:latin typeface="Gadugi" panose="020B0502040204020203" pitchFamily="34" charset="0"/>
              </a:rPr>
              <a:t>pkt.last_time1</a:t>
            </a:r>
            <a:r>
              <a:rPr lang="en-US" sz="2500" dirty="0">
                <a:latin typeface="Gadugi" panose="020B0502040204020203" pitchFamily="34" charset="0"/>
              </a:rPr>
              <a:t> = </a:t>
            </a:r>
            <a:r>
              <a:rPr lang="en-US" sz="2500" dirty="0" err="1">
                <a:latin typeface="Gadugi" panose="020B0502040204020203" pitchFamily="34" charset="0"/>
              </a:rPr>
              <a:t>pkt.arrival</a:t>
            </a:r>
            <a:r>
              <a:rPr lang="en-US" sz="2500" dirty="0"/>
              <a:t>;</a:t>
            </a:r>
          </a:p>
          <a:p>
            <a:r>
              <a:rPr lang="en-US" sz="2500" dirty="0">
                <a:latin typeface="Gadugi" panose="020B0502040204020203" pitchFamily="34" charset="0"/>
              </a:rPr>
              <a:t>…</a:t>
            </a:r>
          </a:p>
          <a:p>
            <a:r>
              <a:rPr lang="en-US" sz="2500" dirty="0" err="1">
                <a:latin typeface="Gadugi" panose="020B0502040204020203" pitchFamily="34" charset="0"/>
              </a:rPr>
              <a:t>last_time</a:t>
            </a:r>
            <a:r>
              <a:rPr lang="en-US" sz="2500" dirty="0">
                <a:latin typeface="Gadugi" panose="020B0502040204020203" pitchFamily="34" charset="0"/>
              </a:rPr>
              <a:t> [</a:t>
            </a:r>
            <a:r>
              <a:rPr lang="en-US" sz="2500" dirty="0">
                <a:solidFill>
                  <a:srgbClr val="0070C0"/>
                </a:solidFill>
                <a:latin typeface="Gadugi" panose="020B0502040204020203" pitchFamily="34" charset="0"/>
              </a:rPr>
              <a:t>pkt.id0</a:t>
            </a:r>
            <a:r>
              <a:rPr lang="en-US" sz="2500" dirty="0">
                <a:latin typeface="Gadugi" panose="020B0502040204020203" pitchFamily="34" charset="0"/>
              </a:rPr>
              <a:t>] = </a:t>
            </a:r>
            <a:r>
              <a:rPr lang="en-US" sz="2500" dirty="0">
                <a:solidFill>
                  <a:srgbClr val="0070C0"/>
                </a:solidFill>
                <a:latin typeface="Gadugi" panose="020B0502040204020203" pitchFamily="34" charset="0"/>
              </a:rPr>
              <a:t>pkt.last_time1</a:t>
            </a:r>
            <a:r>
              <a:rPr lang="en-US" sz="2500" dirty="0">
                <a:latin typeface="Gadugi" panose="020B0502040204020203" pitchFamily="34" charset="0"/>
              </a:rPr>
              <a:t> ;</a:t>
            </a:r>
          </a:p>
        </p:txBody>
      </p:sp>
      <p:sp>
        <p:nvSpPr>
          <p:cNvPr id="7" name="Down Arrow 6"/>
          <p:cNvSpPr/>
          <p:nvPr/>
        </p:nvSpPr>
        <p:spPr>
          <a:xfrm>
            <a:off x="5600700" y="3429000"/>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8" name="Right Arrow 7"/>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0" name="Right Arrow 9"/>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2" name="TextBox 11"/>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3" name="Rounded Rectangle 12"/>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4" name="TextBox 13"/>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7764982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Expression Flattening</a:t>
            </a:r>
            <a:endParaRPr lang="en-US" dirty="0">
              <a:latin typeface="Gadugi" panose="020B0502040204020203" pitchFamily="34" charset="0"/>
            </a:endParaRPr>
          </a:p>
        </p:txBody>
      </p:sp>
      <p:sp>
        <p:nvSpPr>
          <p:cNvPr id="8" name="TextBox 7"/>
          <p:cNvSpPr txBox="1"/>
          <p:nvPr/>
        </p:nvSpPr>
        <p:spPr>
          <a:xfrm>
            <a:off x="2158512" y="1829903"/>
            <a:ext cx="7861788" cy="2015936"/>
          </a:xfrm>
          <a:prstGeom prst="rect">
            <a:avLst/>
          </a:prstGeom>
          <a:noFill/>
        </p:spPr>
        <p:txBody>
          <a:bodyPr wrap="square" rtlCol="0">
            <a:spAutoFit/>
          </a:bodyPr>
          <a:lstStyle/>
          <a:p>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pkt.arrival</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last_time</a:t>
            </a:r>
            <a:r>
              <a:rPr lang="en-US" sz="2500" dirty="0" smtClean="0">
                <a:solidFill>
                  <a:schemeClr val="accent1">
                    <a:lumMod val="75000"/>
                  </a:schemeClr>
                </a:solidFill>
                <a:latin typeface="Gadugi" panose="020B0502040204020203" pitchFamily="34" charset="0"/>
              </a:rPr>
              <a:t>[pkt.id] &gt; THRESHOLD;</a:t>
            </a:r>
          </a:p>
          <a:p>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 = </a:t>
            </a:r>
            <a:r>
              <a:rPr lang="en-US" sz="2500" dirty="0" err="1" smtClean="0">
                <a:solidFill>
                  <a:schemeClr val="accent1">
                    <a:lumMod val="75000"/>
                  </a:schemeClr>
                </a:solidFill>
                <a:latin typeface="Gadugi" panose="020B0502040204020203" pitchFamily="34" charset="0"/>
              </a:rPr>
              <a:t>pkt.tmp</a:t>
            </a:r>
            <a:endParaRPr lang="en-US" sz="2500" dirty="0" smtClean="0">
              <a:solidFill>
                <a:schemeClr val="accent1">
                  <a:lumMod val="75000"/>
                </a:schemeClr>
              </a:solidFill>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a:t>
            </a:r>
            <a:r>
              <a:rPr lang="en-US" sz="2500" dirty="0" err="1" smtClean="0">
                <a:latin typeface="Gadugi" panose="020B0502040204020203" pitchFamily="34" charset="0"/>
              </a:rPr>
              <a:t>new_hop</a:t>
            </a:r>
            <a:endParaRPr lang="en-US" sz="2500" dirty="0" smtClean="0">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a:t>
            </a:r>
          </a:p>
          <a:p>
            <a:endParaRPr lang="en-US" sz="2500" dirty="0">
              <a:latin typeface="Gadugi" panose="020B0502040204020203" pitchFamily="34" charset="0"/>
            </a:endParaRPr>
          </a:p>
        </p:txBody>
      </p:sp>
      <p:sp>
        <p:nvSpPr>
          <p:cNvPr id="9" name="Down Arrow 8"/>
          <p:cNvSpPr/>
          <p:nvPr/>
        </p:nvSpPr>
        <p:spPr>
          <a:xfrm>
            <a:off x="5960165" y="3461119"/>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2168451" y="4689664"/>
            <a:ext cx="7861788" cy="2400657"/>
          </a:xfrm>
          <a:prstGeom prst="rect">
            <a:avLst/>
          </a:prstGeom>
          <a:noFill/>
        </p:spPr>
        <p:txBody>
          <a:bodyPr wrap="square" rtlCol="0">
            <a:spAutoFit/>
          </a:bodyPr>
          <a:lstStyle/>
          <a:p>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pkt.arrival</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last_time</a:t>
            </a:r>
            <a:r>
              <a:rPr lang="en-US" sz="2500" dirty="0" smtClean="0">
                <a:solidFill>
                  <a:schemeClr val="accent1">
                    <a:lumMod val="75000"/>
                  </a:schemeClr>
                </a:solidFill>
                <a:latin typeface="Gadugi" panose="020B0502040204020203" pitchFamily="34" charset="0"/>
              </a:rPr>
              <a:t>[pkt.id];</a:t>
            </a:r>
          </a:p>
          <a:p>
            <a:r>
              <a:rPr lang="en-US" sz="2500" dirty="0" smtClean="0">
                <a:solidFill>
                  <a:schemeClr val="accent1">
                    <a:lumMod val="75000"/>
                  </a:schemeClr>
                </a:solidFill>
                <a:latin typeface="Gadugi" panose="020B0502040204020203" pitchFamily="34" charset="0"/>
              </a:rPr>
              <a:t>pkt.tmp2 = </a:t>
            </a:r>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&gt; THRESHOLD;</a:t>
            </a:r>
          </a:p>
          <a:p>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 = </a:t>
            </a:r>
            <a:r>
              <a:rPr lang="en-US" sz="2500" dirty="0" smtClean="0">
                <a:solidFill>
                  <a:schemeClr val="accent1">
                    <a:lumMod val="75000"/>
                  </a:schemeClr>
                </a:solidFill>
                <a:latin typeface="Gadugi" panose="020B0502040204020203" pitchFamily="34" charset="0"/>
              </a:rPr>
              <a:t>pkt.tmp2</a:t>
            </a:r>
          </a:p>
          <a:p>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a:t>
            </a:r>
            <a:r>
              <a:rPr lang="en-US" sz="2500" dirty="0" err="1" smtClean="0">
                <a:latin typeface="Gadugi" panose="020B0502040204020203" pitchFamily="34" charset="0"/>
              </a:rPr>
              <a:t>new_hop</a:t>
            </a:r>
            <a:endParaRPr lang="en-US" sz="2500" dirty="0" smtClean="0">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a:t>
            </a:r>
          </a:p>
          <a:p>
            <a:endParaRPr lang="en-US" sz="2500" dirty="0">
              <a:latin typeface="Gadugi" panose="020B0502040204020203" pitchFamily="34" charset="0"/>
            </a:endParaRPr>
          </a:p>
        </p:txBody>
      </p:sp>
      <p:sp>
        <p:nvSpPr>
          <p:cNvPr id="6" name="Rounded Rectangle 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ight Arrow 6"/>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2" name="Right Arrow 11"/>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4" name="TextBox 1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5" name="Rounded Rectangle 14"/>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6" name="TextBox 1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4086404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P spid="10" grpId="0"/>
    </p:bldLst>
  </p:timing>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Instruction mapping: results</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lnSpcReduction="10000"/>
          </a:bodyPr>
          <a:lstStyle/>
          <a:p>
            <a:r>
              <a:rPr lang="en-US" dirty="0" smtClean="0">
                <a:latin typeface="Gadugi" panose="020B0502040204020203" pitchFamily="34" charset="0"/>
              </a:rPr>
              <a:t>Generic method to handle fairly complex templates</a:t>
            </a:r>
          </a:p>
          <a:p>
            <a:endParaRPr lang="en-US" dirty="0">
              <a:latin typeface="Gadugi" panose="020B0502040204020203" pitchFamily="34" charset="0"/>
            </a:endParaRPr>
          </a:p>
          <a:p>
            <a:r>
              <a:rPr lang="en-US" dirty="0" smtClean="0">
                <a:latin typeface="Gadugi" panose="020B0502040204020203" pitchFamily="34" charset="0"/>
              </a:rPr>
              <a:t>Templates determine if a Domino program can run at line rate.</a:t>
            </a:r>
          </a:p>
          <a:p>
            <a:endParaRPr lang="en-US" dirty="0">
              <a:latin typeface="Gadugi" panose="020B0502040204020203" pitchFamily="34" charset="0"/>
            </a:endParaRPr>
          </a:p>
          <a:p>
            <a:r>
              <a:rPr lang="en-US" dirty="0" smtClean="0">
                <a:latin typeface="Gadugi" panose="020B0502040204020203" pitchFamily="34" charset="0"/>
              </a:rPr>
              <a:t>Example results:</a:t>
            </a:r>
          </a:p>
          <a:p>
            <a:pPr lvl="1"/>
            <a:r>
              <a:rPr lang="en-US" dirty="0" err="1" smtClean="0">
                <a:latin typeface="Gadugi" panose="020B0502040204020203" pitchFamily="34" charset="0"/>
              </a:rPr>
              <a:t>Flowlet</a:t>
            </a:r>
            <a:r>
              <a:rPr lang="en-US" dirty="0" smtClean="0">
                <a:latin typeface="Gadugi" panose="020B0502040204020203" pitchFamily="34" charset="0"/>
              </a:rPr>
              <a:t> switching needs conditional execution to save next hop information:</a:t>
            </a:r>
          </a:p>
          <a:p>
            <a:pPr marL="457200" lvl="1"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saved_hop</a:t>
            </a:r>
            <a:r>
              <a:rPr lang="en-US" dirty="0" smtClean="0">
                <a:latin typeface="Gadugi" panose="020B0502040204020203" pitchFamily="34" charset="0"/>
              </a:rPr>
              <a:t>[pkt.id] = pkt.tmp2 ? </a:t>
            </a:r>
            <a:r>
              <a:rPr lang="en-US" dirty="0" err="1" smtClean="0">
                <a:latin typeface="Gadugi" panose="020B0502040204020203" pitchFamily="34" charset="0"/>
              </a:rPr>
              <a:t>pkt.new_hop</a:t>
            </a:r>
            <a:r>
              <a:rPr lang="en-US" dirty="0" smtClean="0">
                <a:latin typeface="Gadugi" panose="020B0502040204020203" pitchFamily="34" charset="0"/>
              </a:rPr>
              <a:t> : </a:t>
            </a:r>
            <a:r>
              <a:rPr lang="en-US" dirty="0" err="1" smtClean="0">
                <a:latin typeface="Gadugi" panose="020B0502040204020203" pitchFamily="34" charset="0"/>
              </a:rPr>
              <a:t>saved_hop</a:t>
            </a:r>
            <a:r>
              <a:rPr lang="en-US" dirty="0" smtClean="0">
                <a:latin typeface="Gadugi" panose="020B0502040204020203" pitchFamily="34" charset="0"/>
              </a:rPr>
              <a:t>[pkt.id]</a:t>
            </a:r>
          </a:p>
          <a:p>
            <a:pPr lvl="1"/>
            <a:r>
              <a:rPr lang="en-US" dirty="0" smtClean="0">
                <a:latin typeface="Gadugi" panose="020B0502040204020203" pitchFamily="34" charset="0"/>
              </a:rPr>
              <a:t>Simple increment suffices for heavy-hitter detection</a:t>
            </a:r>
          </a:p>
          <a:p>
            <a:pPr marL="457200" lvl="1"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count_min_sketch</a:t>
            </a:r>
            <a:r>
              <a:rPr lang="en-US" dirty="0" smtClean="0">
                <a:latin typeface="Gadugi" panose="020B0502040204020203" pitchFamily="34" charset="0"/>
              </a:rPr>
              <a:t>[hash] = </a:t>
            </a:r>
            <a:r>
              <a:rPr lang="en-US" dirty="0" err="1" smtClean="0">
                <a:latin typeface="Gadugi" panose="020B0502040204020203" pitchFamily="34" charset="0"/>
              </a:rPr>
              <a:t>count_min_sketch</a:t>
            </a:r>
            <a:r>
              <a:rPr lang="en-US" dirty="0" smtClean="0">
                <a:latin typeface="Gadugi" panose="020B0502040204020203" pitchFamily="34" charset="0"/>
              </a:rPr>
              <a:t>[hash] + 1</a:t>
            </a:r>
            <a:endParaRPr lang="en-US" dirty="0">
              <a:latin typeface="Gadugi" panose="020B0502040204020203" pitchFamily="34"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14800" y="2476500"/>
            <a:ext cx="2552700" cy="3450604"/>
          </a:xfrm>
          <a:prstGeom prst="rect">
            <a:avLst/>
          </a:prstGeom>
        </p:spPr>
      </p:pic>
      <p:sp>
        <p:nvSpPr>
          <p:cNvPr id="5" name="Rounded Rectangle 4"/>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 name="Right Arrow 5"/>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8" name="Right Arrow 7"/>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0" name="TextBox 9"/>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1" name="Rounded Rectangle 10"/>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2" name="TextBox 11"/>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51832569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4"/>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Generating P4 code</a:t>
            </a:r>
            <a:endParaRPr lang="en-US" dirty="0">
              <a:latin typeface="Gadugi" panose="020B0502040204020203" pitchFamily="34" charset="0"/>
            </a:endParaRPr>
          </a:p>
        </p:txBody>
      </p:sp>
      <p:sp>
        <p:nvSpPr>
          <p:cNvPr id="3" name="Content Placeholder 2"/>
          <p:cNvSpPr>
            <a:spLocks noGrp="1"/>
          </p:cNvSpPr>
          <p:nvPr>
            <p:ph idx="1"/>
          </p:nvPr>
        </p:nvSpPr>
        <p:spPr>
          <a:ln>
            <a:noFill/>
          </a:ln>
        </p:spPr>
        <p:txBody>
          <a:bodyPr wrap="square"/>
          <a:lstStyle/>
          <a:p>
            <a:r>
              <a:rPr lang="en-US" dirty="0" smtClean="0">
                <a:latin typeface="Gadugi" panose="020B0502040204020203" pitchFamily="34" charset="0"/>
              </a:rPr>
              <a:t>Required changes to P4</a:t>
            </a:r>
          </a:p>
          <a:p>
            <a:pPr lvl="1"/>
            <a:r>
              <a:rPr lang="en-US" dirty="0" smtClean="0">
                <a:latin typeface="Gadugi" panose="020B0502040204020203" pitchFamily="34" charset="0"/>
              </a:rPr>
              <a:t>Sequential execution semantics (required for read from, modify, and write back to state)</a:t>
            </a:r>
          </a:p>
          <a:p>
            <a:pPr lvl="1"/>
            <a:r>
              <a:rPr lang="en-US" dirty="0" smtClean="0">
                <a:latin typeface="Gadugi" panose="020B0502040204020203" pitchFamily="34" charset="0"/>
              </a:rPr>
              <a:t>Expression support</a:t>
            </a:r>
            <a:endParaRPr lang="en-US" dirty="0">
              <a:latin typeface="Gadugi" panose="020B0502040204020203" pitchFamily="34" charset="0"/>
            </a:endParaRPr>
          </a:p>
          <a:p>
            <a:pPr lvl="1"/>
            <a:r>
              <a:rPr lang="en-US" dirty="0" smtClean="0">
                <a:latin typeface="Gadugi" panose="020B0502040204020203" pitchFamily="34" charset="0"/>
              </a:rPr>
              <a:t>Both available in v1.1</a:t>
            </a:r>
          </a:p>
          <a:p>
            <a:r>
              <a:rPr lang="en-US" dirty="0" smtClean="0">
                <a:latin typeface="Gadugi" panose="020B0502040204020203" pitchFamily="34" charset="0"/>
              </a:rPr>
              <a:t>Encapsulate </a:t>
            </a:r>
            <a:r>
              <a:rPr lang="en-US" dirty="0">
                <a:latin typeface="Gadugi" panose="020B0502040204020203" pitchFamily="34" charset="0"/>
              </a:rPr>
              <a:t>every </a:t>
            </a:r>
            <a:r>
              <a:rPr lang="en-US" dirty="0" err="1" smtClean="0">
                <a:latin typeface="Gadugi" panose="020B0502040204020203" pitchFamily="34" charset="0"/>
              </a:rPr>
              <a:t>codelet</a:t>
            </a:r>
            <a:r>
              <a:rPr lang="en-US" dirty="0" smtClean="0">
                <a:latin typeface="Gadugi" panose="020B0502040204020203" pitchFamily="34" charset="0"/>
              </a:rPr>
              <a:t> </a:t>
            </a:r>
            <a:r>
              <a:rPr lang="en-US" dirty="0">
                <a:latin typeface="Gadugi" panose="020B0502040204020203" pitchFamily="34" charset="0"/>
              </a:rPr>
              <a:t>in a </a:t>
            </a:r>
            <a:r>
              <a:rPr lang="en-US" dirty="0" smtClean="0">
                <a:latin typeface="Gadugi" panose="020B0502040204020203" pitchFamily="34" charset="0"/>
              </a:rPr>
              <a:t>table’s default action</a:t>
            </a:r>
          </a:p>
          <a:p>
            <a:r>
              <a:rPr lang="en-US" dirty="0" smtClean="0">
                <a:latin typeface="Gadugi" panose="020B0502040204020203" pitchFamily="34" charset="0"/>
              </a:rPr>
              <a:t>Chain together tables as P4 control program</a:t>
            </a:r>
          </a:p>
        </p:txBody>
      </p:sp>
    </p:spTree>
    <p:extLst>
      <p:ext uri="{BB962C8B-B14F-4D97-AF65-F5344CB8AC3E}">
        <p14:creationId xmlns:p14="http://schemas.microsoft.com/office/powerpoint/2010/main" val="14869875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Gadugi" panose="020B0502040204020203" pitchFamily="34" charset="0"/>
              </a:rPr>
              <a:t>Branch Removal</a:t>
            </a:r>
            <a:endParaRPr lang="en-US" dirty="0">
              <a:latin typeface="Gadugi" panose="020B0502040204020203" pitchFamily="34" charset="0"/>
            </a:endParaRPr>
          </a:p>
        </p:txBody>
      </p:sp>
      <p:sp>
        <p:nvSpPr>
          <p:cNvPr id="9" name="TextBox 8"/>
          <p:cNvSpPr txBox="1"/>
          <p:nvPr/>
        </p:nvSpPr>
        <p:spPr>
          <a:xfrm>
            <a:off x="2152651" y="4724400"/>
            <a:ext cx="7832593" cy="1631216"/>
          </a:xfrm>
          <a:prstGeom prst="rect">
            <a:avLst/>
          </a:prstGeom>
          <a:noFill/>
        </p:spPr>
        <p:txBody>
          <a:bodyPr wrap="none" rtlCol="0">
            <a:spAutoFit/>
          </a:bodyPr>
          <a:lstStyle/>
          <a:p>
            <a:r>
              <a:rPr lang="en-US" sz="2500" dirty="0" err="1">
                <a:solidFill>
                  <a:schemeClr val="accent1">
                    <a:lumMod val="75000"/>
                  </a:schemeClr>
                </a:solidFill>
                <a:latin typeface="Gadugi" panose="020B0502040204020203" pitchFamily="34" charset="0"/>
              </a:rPr>
              <a:t>pkt.tmp</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p>
          <a:p>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solidFill>
                  <a:schemeClr val="accent1">
                    <a:lumMod val="75000"/>
                  </a:schemeClr>
                </a:solidFill>
                <a:latin typeface="Gadugi" panose="020B0502040204020203" pitchFamily="34" charset="0"/>
              </a:rPr>
              <a:t>pkt.tmp</a:t>
            </a:r>
            <a:endParaRPr lang="en-US" sz="2500" dirty="0">
              <a:solidFill>
                <a:schemeClr val="accent1">
                  <a:lumMod val="75000"/>
                </a:schemeClr>
              </a:solidFill>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endParaRPr lang="en-US" sz="2500" dirty="0">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a:t>
            </a:r>
          </a:p>
        </p:txBody>
      </p:sp>
      <p:sp>
        <p:nvSpPr>
          <p:cNvPr id="11" name="TextBox 10"/>
          <p:cNvSpPr txBox="1"/>
          <p:nvPr/>
        </p:nvSpPr>
        <p:spPr>
          <a:xfrm>
            <a:off x="2158512" y="1829903"/>
            <a:ext cx="6910866" cy="1631216"/>
          </a:xfrm>
          <a:prstGeom prst="rect">
            <a:avLst/>
          </a:prstGeom>
          <a:noFill/>
        </p:spPr>
        <p:txBody>
          <a:bodyPr wrap="none" rtlCol="0">
            <a:spAutoFit/>
          </a:bodyPr>
          <a:lstStyle/>
          <a:p>
            <a:r>
              <a:rPr lang="en-US" sz="2500" dirty="0">
                <a:latin typeface="Gadugi" panose="020B0502040204020203" pitchFamily="34" charset="0"/>
              </a:rPr>
              <a:t>if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r>
              <a:rPr lang="en-US" sz="2500" dirty="0">
                <a:latin typeface="Gadugi" panose="020B0502040204020203" pitchFamily="34" charset="0"/>
              </a:rPr>
              <a:t>) {</a:t>
            </a:r>
          </a:p>
          <a:p>
            <a:r>
              <a:rPr lang="en-US" sz="2500" dirty="0">
                <a:latin typeface="Gadugi" panose="020B0502040204020203" pitchFamily="34" charset="0"/>
              </a:rPr>
              <a:t>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r>
              <a:rPr lang="en-US" sz="2500" dirty="0">
                <a:latin typeface="Gadugi" panose="020B0502040204020203" pitchFamily="34" charset="0"/>
              </a:rPr>
              <a:t> ;</a:t>
            </a:r>
          </a:p>
          <a:p>
            <a:r>
              <a:rPr lang="en-US" sz="2500" dirty="0">
                <a:latin typeface="Gadugi" panose="020B0502040204020203" pitchFamily="34" charset="0"/>
              </a:rPr>
              <a:t> }</a:t>
            </a:r>
          </a:p>
          <a:p>
            <a:endParaRPr lang="en-US" sz="2500" dirty="0">
              <a:latin typeface="Gadugi" panose="020B0502040204020203" pitchFamily="34" charset="0"/>
            </a:endParaRPr>
          </a:p>
        </p:txBody>
      </p:sp>
      <p:sp>
        <p:nvSpPr>
          <p:cNvPr id="6" name="Down Arrow 5"/>
          <p:cNvSpPr/>
          <p:nvPr/>
        </p:nvSpPr>
        <p:spPr>
          <a:xfrm>
            <a:off x="5960165" y="3461119"/>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Right Arrow 19"/>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20"/>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2" name="Right Arrow 21"/>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4" name="TextBox 2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25" name="Rounded Rectangle 24"/>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6" name="TextBox 2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0955732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My work: </a:t>
            </a:r>
            <a:r>
              <a:rPr lang="en-US" dirty="0" err="1" smtClean="0"/>
              <a:t>performance+programmability</a:t>
            </a:r>
            <a:endParaRPr lang="en-US" dirty="0"/>
          </a:p>
        </p:txBody>
      </p:sp>
      <p:grpSp>
        <p:nvGrpSpPr>
          <p:cNvPr id="493" name="Group 492"/>
          <p:cNvGrpSpPr/>
          <p:nvPr/>
        </p:nvGrpSpPr>
        <p:grpSpPr>
          <a:xfrm>
            <a:off x="4495800" y="2095500"/>
            <a:ext cx="7543800" cy="2819400"/>
            <a:chOff x="5672665" y="1295400"/>
            <a:chExt cx="6519335" cy="3581400"/>
          </a:xfrm>
        </p:grpSpPr>
        <p:cxnSp>
          <p:nvCxnSpPr>
            <p:cNvPr id="490" name="Straight Connector 489"/>
            <p:cNvCxnSpPr/>
            <p:nvPr/>
          </p:nvCxnSpPr>
          <p:spPr>
            <a:xfrm flipV="1">
              <a:off x="7070718" y="3543300"/>
              <a:ext cx="701682"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grpSp>
          <p:nvGrpSpPr>
            <p:cNvPr id="134" name="Group 42"/>
            <p:cNvGrpSpPr/>
            <p:nvPr/>
          </p:nvGrpSpPr>
          <p:grpSpPr>
            <a:xfrm>
              <a:off x="5676900" y="2454220"/>
              <a:ext cx="2667404" cy="1751674"/>
              <a:chOff x="1707458" y="1778000"/>
              <a:chExt cx="4254836" cy="1181787"/>
            </a:xfrm>
          </p:grpSpPr>
          <p:cxnSp>
            <p:nvCxnSpPr>
              <p:cNvPr id="135" name="Straight Arrow Connector 134"/>
              <p:cNvCxnSpPr/>
              <p:nvPr/>
            </p:nvCxnSpPr>
            <p:spPr>
              <a:xfrm>
                <a:off x="1707458" y="1778000"/>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36" name="Straight Arrow Connector 135"/>
              <p:cNvCxnSpPr/>
              <p:nvPr/>
            </p:nvCxnSpPr>
            <p:spPr>
              <a:xfrm>
                <a:off x="1707458" y="1905818"/>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37" name="Straight Arrow Connector 136"/>
              <p:cNvCxnSpPr/>
              <p:nvPr/>
            </p:nvCxnSpPr>
            <p:spPr>
              <a:xfrm>
                <a:off x="1707458" y="2033636"/>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38" name="Straight Arrow Connector 137"/>
              <p:cNvCxnSpPr/>
              <p:nvPr/>
            </p:nvCxnSpPr>
            <p:spPr>
              <a:xfrm>
                <a:off x="1707458" y="2161454"/>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39" name="Straight Arrow Connector 138"/>
              <p:cNvCxnSpPr/>
              <p:nvPr/>
            </p:nvCxnSpPr>
            <p:spPr>
              <a:xfrm>
                <a:off x="1707458" y="2289272"/>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0" name="Straight Arrow Connector 139"/>
              <p:cNvCxnSpPr/>
              <p:nvPr/>
            </p:nvCxnSpPr>
            <p:spPr>
              <a:xfrm>
                <a:off x="1707458" y="2417090"/>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1" name="Straight Arrow Connector 140"/>
              <p:cNvCxnSpPr/>
              <p:nvPr/>
            </p:nvCxnSpPr>
            <p:spPr>
              <a:xfrm>
                <a:off x="1707458" y="2544908"/>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2" name="Straight Arrow Connector 141"/>
              <p:cNvCxnSpPr/>
              <p:nvPr/>
            </p:nvCxnSpPr>
            <p:spPr>
              <a:xfrm>
                <a:off x="1707458" y="2672726"/>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3" name="Straight Arrow Connector 142"/>
              <p:cNvCxnSpPr/>
              <p:nvPr/>
            </p:nvCxnSpPr>
            <p:spPr>
              <a:xfrm>
                <a:off x="1707458" y="2800544"/>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4" name="Straight Arrow Connector 143"/>
              <p:cNvCxnSpPr/>
              <p:nvPr/>
            </p:nvCxnSpPr>
            <p:spPr>
              <a:xfrm>
                <a:off x="1707458" y="2928362"/>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grpSp>
        <p:sp>
          <p:nvSpPr>
            <p:cNvPr id="147" name="TextBox 146"/>
            <p:cNvSpPr txBox="1"/>
            <p:nvPr/>
          </p:nvSpPr>
          <p:spPr>
            <a:xfrm>
              <a:off x="8144780" y="1331576"/>
              <a:ext cx="1543284" cy="475601"/>
            </a:xfrm>
            <a:prstGeom prst="rect">
              <a:avLst/>
            </a:prstGeom>
            <a:noFill/>
          </p:spPr>
          <p:txBody>
            <a:bodyPr wrap="square" lIns="130622" tIns="65311" rIns="130622" bIns="65311" rtlCol="0">
              <a:spAutoFit/>
            </a:bodyPr>
            <a:lstStyle/>
            <a:p>
              <a:pPr algn="ctr"/>
              <a:r>
                <a:rPr lang="en-US" dirty="0" smtClean="0">
                  <a:latin typeface="Gadugi" charset="0"/>
                  <a:ea typeface="Gadugi" charset="0"/>
                  <a:cs typeface="Gadugi" charset="0"/>
                </a:rPr>
                <a:t>Scheduler</a:t>
              </a:r>
            </a:p>
          </p:txBody>
        </p:sp>
        <p:sp>
          <p:nvSpPr>
            <p:cNvPr id="151" name="Rectangle 150"/>
            <p:cNvSpPr/>
            <p:nvPr/>
          </p:nvSpPr>
          <p:spPr>
            <a:xfrm>
              <a:off x="5863165" y="1902026"/>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154" name="Straight Connector 153"/>
            <p:cNvCxnSpPr/>
            <p:nvPr/>
          </p:nvCxnSpPr>
          <p:spPr>
            <a:xfrm>
              <a:off x="7653865" y="238137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5" name="Straight Connector 154"/>
            <p:cNvCxnSpPr/>
            <p:nvPr/>
          </p:nvCxnSpPr>
          <p:spPr>
            <a:xfrm>
              <a:off x="7653865" y="427140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a:off x="7653865" y="305357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7" name="Straight Connector 156"/>
            <p:cNvCxnSpPr/>
            <p:nvPr/>
          </p:nvCxnSpPr>
          <p:spPr>
            <a:xfrm>
              <a:off x="7653865" y="358041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63" name="Group 162"/>
            <p:cNvGrpSpPr/>
            <p:nvPr/>
          </p:nvGrpSpPr>
          <p:grpSpPr>
            <a:xfrm>
              <a:off x="8294605" y="1790700"/>
              <a:ext cx="1230395" cy="3086100"/>
              <a:chOff x="6328244" y="2415536"/>
              <a:chExt cx="1181100" cy="3077267"/>
            </a:xfrm>
          </p:grpSpPr>
          <p:sp>
            <p:nvSpPr>
              <p:cNvPr id="164" name="Rectangle 163"/>
              <p:cNvSpPr/>
              <p:nvPr/>
            </p:nvSpPr>
            <p:spPr>
              <a:xfrm>
                <a:off x="6328244" y="2415536"/>
                <a:ext cx="1181100" cy="3077267"/>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165" name="Group 65"/>
              <p:cNvGrpSpPr/>
              <p:nvPr/>
            </p:nvGrpSpPr>
            <p:grpSpPr>
              <a:xfrm>
                <a:off x="6749312" y="3009900"/>
                <a:ext cx="527788" cy="298464"/>
                <a:chOff x="7660968" y="1751777"/>
                <a:chExt cx="1040580" cy="450645"/>
              </a:xfrm>
            </p:grpSpPr>
            <p:sp>
              <p:nvSpPr>
                <p:cNvPr id="178" name="Freeform 17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9" name="Straight Connector 17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0" name="Straight Connector 17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66" name="Group 70"/>
              <p:cNvGrpSpPr/>
              <p:nvPr/>
            </p:nvGrpSpPr>
            <p:grpSpPr>
              <a:xfrm>
                <a:off x="6749312" y="3511536"/>
                <a:ext cx="527788" cy="298464"/>
                <a:chOff x="7660968" y="1751777"/>
                <a:chExt cx="1040580" cy="450645"/>
              </a:xfrm>
            </p:grpSpPr>
            <p:sp>
              <p:nvSpPr>
                <p:cNvPr id="175" name="Freeform 17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6" name="Straight Connector 17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7" name="Straight Connector 17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67" name="Group 65"/>
              <p:cNvGrpSpPr/>
              <p:nvPr/>
            </p:nvGrpSpPr>
            <p:grpSpPr>
              <a:xfrm>
                <a:off x="6749312" y="4006836"/>
                <a:ext cx="527788" cy="298464"/>
                <a:chOff x="7660968" y="1751777"/>
                <a:chExt cx="1040580" cy="450645"/>
              </a:xfrm>
            </p:grpSpPr>
            <p:sp>
              <p:nvSpPr>
                <p:cNvPr id="172" name="Freeform 17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3" name="Straight Connector 17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4" name="Straight Connector 17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68" name="Group 70"/>
              <p:cNvGrpSpPr/>
              <p:nvPr/>
            </p:nvGrpSpPr>
            <p:grpSpPr>
              <a:xfrm>
                <a:off x="6749312" y="4502136"/>
                <a:ext cx="527788" cy="298464"/>
                <a:chOff x="7660968" y="1751777"/>
                <a:chExt cx="1040580" cy="450645"/>
              </a:xfrm>
            </p:grpSpPr>
            <p:sp>
              <p:nvSpPr>
                <p:cNvPr id="169" name="Freeform 168"/>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0" name="Straight Connector 169"/>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1" name="Straight Connector 170"/>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181" name="Group 42"/>
            <p:cNvGrpSpPr/>
            <p:nvPr/>
          </p:nvGrpSpPr>
          <p:grpSpPr>
            <a:xfrm>
              <a:off x="9617936" y="2515526"/>
              <a:ext cx="2574064" cy="1751674"/>
              <a:chOff x="1707458" y="1778000"/>
              <a:chExt cx="4254836" cy="1181787"/>
            </a:xfrm>
          </p:grpSpPr>
          <p:cxnSp>
            <p:nvCxnSpPr>
              <p:cNvPr id="182" name="Straight Arrow Connector 181"/>
              <p:cNvCxnSpPr/>
              <p:nvPr/>
            </p:nvCxnSpPr>
            <p:spPr>
              <a:xfrm>
                <a:off x="1707458" y="1778000"/>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3" name="Straight Arrow Connector 182"/>
              <p:cNvCxnSpPr/>
              <p:nvPr/>
            </p:nvCxnSpPr>
            <p:spPr>
              <a:xfrm>
                <a:off x="1707458" y="1905818"/>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4" name="Straight Arrow Connector 183"/>
              <p:cNvCxnSpPr/>
              <p:nvPr/>
            </p:nvCxnSpPr>
            <p:spPr>
              <a:xfrm>
                <a:off x="1707458" y="2033636"/>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5" name="Straight Arrow Connector 184"/>
              <p:cNvCxnSpPr/>
              <p:nvPr/>
            </p:nvCxnSpPr>
            <p:spPr>
              <a:xfrm>
                <a:off x="1707458" y="2161454"/>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6" name="Straight Arrow Connector 185"/>
              <p:cNvCxnSpPr/>
              <p:nvPr/>
            </p:nvCxnSpPr>
            <p:spPr>
              <a:xfrm>
                <a:off x="1707458" y="2289272"/>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7" name="Straight Arrow Connector 186"/>
              <p:cNvCxnSpPr/>
              <p:nvPr/>
            </p:nvCxnSpPr>
            <p:spPr>
              <a:xfrm>
                <a:off x="1707458" y="2417090"/>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8" name="Straight Arrow Connector 187"/>
              <p:cNvCxnSpPr/>
              <p:nvPr/>
            </p:nvCxnSpPr>
            <p:spPr>
              <a:xfrm>
                <a:off x="1707458" y="2544908"/>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9" name="Straight Arrow Connector 188"/>
              <p:cNvCxnSpPr/>
              <p:nvPr/>
            </p:nvCxnSpPr>
            <p:spPr>
              <a:xfrm>
                <a:off x="1707458" y="2672726"/>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90" name="Straight Arrow Connector 189"/>
              <p:cNvCxnSpPr/>
              <p:nvPr/>
            </p:nvCxnSpPr>
            <p:spPr>
              <a:xfrm>
                <a:off x="1707458" y="2800544"/>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91" name="Straight Arrow Connector 190"/>
              <p:cNvCxnSpPr/>
              <p:nvPr/>
            </p:nvCxnSpPr>
            <p:spPr>
              <a:xfrm>
                <a:off x="1707458" y="2928362"/>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grpSp>
        <p:grpSp>
          <p:nvGrpSpPr>
            <p:cNvPr id="198" name="Group 197"/>
            <p:cNvGrpSpPr/>
            <p:nvPr/>
          </p:nvGrpSpPr>
          <p:grpSpPr>
            <a:xfrm>
              <a:off x="5672665" y="1485900"/>
              <a:ext cx="2362200" cy="383622"/>
              <a:chOff x="1866900" y="2628900"/>
              <a:chExt cx="4419600" cy="190500"/>
            </a:xfrm>
          </p:grpSpPr>
          <p:cxnSp>
            <p:nvCxnSpPr>
              <p:cNvPr id="199" name="Straight Connector 198"/>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0" name="Straight Connector 199"/>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02" name="TextBox 201"/>
            <p:cNvSpPr txBox="1"/>
            <p:nvPr/>
          </p:nvSpPr>
          <p:spPr>
            <a:xfrm>
              <a:off x="6066240" y="1295400"/>
              <a:ext cx="2000694" cy="475601"/>
            </a:xfrm>
            <a:prstGeom prst="rect">
              <a:avLst/>
            </a:prstGeom>
            <a:noFill/>
          </p:spPr>
          <p:txBody>
            <a:bodyPr wrap="none" lIns="130622" tIns="65311" rIns="130622" bIns="65311" rtlCol="0">
              <a:spAutoFit/>
            </a:bodyPr>
            <a:lstStyle/>
            <a:p>
              <a:r>
                <a:rPr lang="en-US" dirty="0" smtClean="0">
                  <a:latin typeface="Gadugi" charset="0"/>
                  <a:ea typeface="Gadugi" charset="0"/>
                  <a:cs typeface="Gadugi" charset="0"/>
                </a:rPr>
                <a:t>Ingress pipeline</a:t>
              </a:r>
              <a:endParaRPr lang="en-US" dirty="0">
                <a:latin typeface="Gadugi" charset="0"/>
                <a:ea typeface="Gadugi" charset="0"/>
                <a:cs typeface="Gadugi" charset="0"/>
              </a:endParaRPr>
            </a:p>
          </p:txBody>
        </p:sp>
        <p:grpSp>
          <p:nvGrpSpPr>
            <p:cNvPr id="212" name="Group 211"/>
            <p:cNvGrpSpPr/>
            <p:nvPr/>
          </p:nvGrpSpPr>
          <p:grpSpPr>
            <a:xfrm>
              <a:off x="5863165" y="2133600"/>
              <a:ext cx="397617" cy="2360848"/>
              <a:chOff x="2578040" y="3378571"/>
              <a:chExt cx="307964" cy="1914158"/>
            </a:xfrm>
          </p:grpSpPr>
          <p:grpSp>
            <p:nvGrpSpPr>
              <p:cNvPr id="214" name="Group 213"/>
              <p:cNvGrpSpPr/>
              <p:nvPr/>
            </p:nvGrpSpPr>
            <p:grpSpPr>
              <a:xfrm>
                <a:off x="2578040" y="3378571"/>
                <a:ext cx="307964" cy="231771"/>
                <a:chOff x="4390685" y="1687844"/>
                <a:chExt cx="307964" cy="231771"/>
              </a:xfrm>
            </p:grpSpPr>
            <p:sp>
              <p:nvSpPr>
                <p:cNvPr id="236" name="Trapezoid 2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37" name="Straight Connector 2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5" name="Group 214"/>
              <p:cNvGrpSpPr/>
              <p:nvPr/>
            </p:nvGrpSpPr>
            <p:grpSpPr>
              <a:xfrm>
                <a:off x="2578040" y="3709142"/>
                <a:ext cx="307964" cy="231771"/>
                <a:chOff x="4390685" y="1687844"/>
                <a:chExt cx="307964" cy="231771"/>
              </a:xfrm>
            </p:grpSpPr>
            <p:sp>
              <p:nvSpPr>
                <p:cNvPr id="233" name="Trapezoid 23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34" name="Straight Connector 23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6" name="Group 215"/>
              <p:cNvGrpSpPr/>
              <p:nvPr/>
            </p:nvGrpSpPr>
            <p:grpSpPr>
              <a:xfrm>
                <a:off x="2578040" y="4038600"/>
                <a:ext cx="307964" cy="231771"/>
                <a:chOff x="4390685" y="1687844"/>
                <a:chExt cx="307964" cy="231771"/>
              </a:xfrm>
            </p:grpSpPr>
            <p:sp>
              <p:nvSpPr>
                <p:cNvPr id="230" name="Trapezoid 22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31" name="Straight Connector 23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7" name="Group 216"/>
              <p:cNvGrpSpPr/>
              <p:nvPr/>
            </p:nvGrpSpPr>
            <p:grpSpPr>
              <a:xfrm>
                <a:off x="2578040" y="4381500"/>
                <a:ext cx="307964" cy="231771"/>
                <a:chOff x="4390685" y="1687844"/>
                <a:chExt cx="307964" cy="231771"/>
              </a:xfrm>
            </p:grpSpPr>
            <p:sp>
              <p:nvSpPr>
                <p:cNvPr id="227" name="Trapezoid 22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8" name="Straight Connector 22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8" name="Group 217"/>
              <p:cNvGrpSpPr/>
              <p:nvPr/>
            </p:nvGrpSpPr>
            <p:grpSpPr>
              <a:xfrm>
                <a:off x="2578040" y="4712071"/>
                <a:ext cx="307964" cy="231771"/>
                <a:chOff x="4390685" y="1687844"/>
                <a:chExt cx="307964" cy="231771"/>
              </a:xfrm>
            </p:grpSpPr>
            <p:sp>
              <p:nvSpPr>
                <p:cNvPr id="224" name="Trapezoid 22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5" name="Straight Connector 22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9" name="Group 218"/>
              <p:cNvGrpSpPr/>
              <p:nvPr/>
            </p:nvGrpSpPr>
            <p:grpSpPr>
              <a:xfrm>
                <a:off x="2578040" y="5060958"/>
                <a:ext cx="307964" cy="231771"/>
                <a:chOff x="4390685" y="1687844"/>
                <a:chExt cx="307964" cy="231771"/>
              </a:xfrm>
            </p:grpSpPr>
            <p:sp>
              <p:nvSpPr>
                <p:cNvPr id="221" name="Trapezoid 22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2" name="Straight Connector 22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73" name="Rectangle 372"/>
            <p:cNvSpPr/>
            <p:nvPr/>
          </p:nvSpPr>
          <p:spPr>
            <a:xfrm>
              <a:off x="6587065" y="1902026"/>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374" name="Group 373"/>
            <p:cNvGrpSpPr/>
            <p:nvPr/>
          </p:nvGrpSpPr>
          <p:grpSpPr>
            <a:xfrm>
              <a:off x="6587065" y="2133600"/>
              <a:ext cx="397617" cy="2360848"/>
              <a:chOff x="2578040" y="3378571"/>
              <a:chExt cx="307964" cy="1914158"/>
            </a:xfrm>
          </p:grpSpPr>
          <p:grpSp>
            <p:nvGrpSpPr>
              <p:cNvPr id="375" name="Group 374"/>
              <p:cNvGrpSpPr/>
              <p:nvPr/>
            </p:nvGrpSpPr>
            <p:grpSpPr>
              <a:xfrm>
                <a:off x="2578040" y="3378571"/>
                <a:ext cx="307964" cy="231771"/>
                <a:chOff x="4390685" y="1687844"/>
                <a:chExt cx="307964" cy="231771"/>
              </a:xfrm>
            </p:grpSpPr>
            <p:sp>
              <p:nvSpPr>
                <p:cNvPr id="391" name="Trapezoid 39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392" name="Straight Connector 39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6" name="Group 375"/>
              <p:cNvGrpSpPr/>
              <p:nvPr/>
            </p:nvGrpSpPr>
            <p:grpSpPr>
              <a:xfrm>
                <a:off x="2578040" y="3709142"/>
                <a:ext cx="307964" cy="231771"/>
                <a:chOff x="4390685" y="1687844"/>
                <a:chExt cx="307964" cy="231771"/>
              </a:xfrm>
            </p:grpSpPr>
            <p:sp>
              <p:nvSpPr>
                <p:cNvPr id="389" name="Trapezoid 38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90" name="Straight Connector 389"/>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7" name="Group 376"/>
              <p:cNvGrpSpPr/>
              <p:nvPr/>
            </p:nvGrpSpPr>
            <p:grpSpPr>
              <a:xfrm>
                <a:off x="2578040" y="4038600"/>
                <a:ext cx="307964" cy="231771"/>
                <a:chOff x="4390685" y="1687844"/>
                <a:chExt cx="307964" cy="231771"/>
              </a:xfrm>
            </p:grpSpPr>
            <p:sp>
              <p:nvSpPr>
                <p:cNvPr id="387" name="Trapezoid 38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8" name="Straight Connector 38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8" name="Group 377"/>
              <p:cNvGrpSpPr/>
              <p:nvPr/>
            </p:nvGrpSpPr>
            <p:grpSpPr>
              <a:xfrm>
                <a:off x="2578040" y="4381500"/>
                <a:ext cx="307964" cy="231771"/>
                <a:chOff x="4390685" y="1687844"/>
                <a:chExt cx="307964" cy="231771"/>
              </a:xfrm>
            </p:grpSpPr>
            <p:sp>
              <p:nvSpPr>
                <p:cNvPr id="385" name="Trapezoid 3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6" name="Straight Connector 385"/>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9" name="Group 378"/>
              <p:cNvGrpSpPr/>
              <p:nvPr/>
            </p:nvGrpSpPr>
            <p:grpSpPr>
              <a:xfrm>
                <a:off x="2578040" y="4712071"/>
                <a:ext cx="307964" cy="231771"/>
                <a:chOff x="4390685" y="1687844"/>
                <a:chExt cx="307964" cy="231771"/>
              </a:xfrm>
            </p:grpSpPr>
            <p:sp>
              <p:nvSpPr>
                <p:cNvPr id="383" name="Trapezoid 38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4" name="Straight Connector 38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80" name="Group 379"/>
              <p:cNvGrpSpPr/>
              <p:nvPr/>
            </p:nvGrpSpPr>
            <p:grpSpPr>
              <a:xfrm>
                <a:off x="2578040" y="5060958"/>
                <a:ext cx="307964" cy="231771"/>
                <a:chOff x="4390685" y="1687844"/>
                <a:chExt cx="307964" cy="231771"/>
              </a:xfrm>
            </p:grpSpPr>
            <p:sp>
              <p:nvSpPr>
                <p:cNvPr id="381" name="Trapezoid 38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2" name="Straight Connector 38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93" name="Rectangle 392"/>
            <p:cNvSpPr/>
            <p:nvPr/>
          </p:nvSpPr>
          <p:spPr>
            <a:xfrm>
              <a:off x="7539565" y="1902026"/>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394" name="Group 393"/>
            <p:cNvGrpSpPr/>
            <p:nvPr/>
          </p:nvGrpSpPr>
          <p:grpSpPr>
            <a:xfrm>
              <a:off x="7539565" y="2133600"/>
              <a:ext cx="397617" cy="2360848"/>
              <a:chOff x="2578040" y="3378571"/>
              <a:chExt cx="307964" cy="1914158"/>
            </a:xfrm>
          </p:grpSpPr>
          <p:grpSp>
            <p:nvGrpSpPr>
              <p:cNvPr id="395" name="Group 394"/>
              <p:cNvGrpSpPr/>
              <p:nvPr/>
            </p:nvGrpSpPr>
            <p:grpSpPr>
              <a:xfrm>
                <a:off x="2578040" y="3378571"/>
                <a:ext cx="307964" cy="231771"/>
                <a:chOff x="4390685" y="1687844"/>
                <a:chExt cx="307964" cy="231771"/>
              </a:xfrm>
            </p:grpSpPr>
            <p:sp>
              <p:nvSpPr>
                <p:cNvPr id="411" name="Trapezoid 41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12" name="Straight Connector 41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6" name="Group 395"/>
              <p:cNvGrpSpPr/>
              <p:nvPr/>
            </p:nvGrpSpPr>
            <p:grpSpPr>
              <a:xfrm>
                <a:off x="2578040" y="3709142"/>
                <a:ext cx="307964" cy="231771"/>
                <a:chOff x="4390685" y="1687844"/>
                <a:chExt cx="307964" cy="231771"/>
              </a:xfrm>
            </p:grpSpPr>
            <p:sp>
              <p:nvSpPr>
                <p:cNvPr id="409" name="Trapezoid 40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10" name="Straight Connector 409"/>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7" name="Group 396"/>
              <p:cNvGrpSpPr/>
              <p:nvPr/>
            </p:nvGrpSpPr>
            <p:grpSpPr>
              <a:xfrm>
                <a:off x="2578040" y="4038600"/>
                <a:ext cx="307964" cy="231771"/>
                <a:chOff x="4390685" y="1687844"/>
                <a:chExt cx="307964" cy="231771"/>
              </a:xfrm>
            </p:grpSpPr>
            <p:sp>
              <p:nvSpPr>
                <p:cNvPr id="407" name="Trapezoid 4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8" name="Straight Connector 40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8" name="Group 397"/>
              <p:cNvGrpSpPr/>
              <p:nvPr/>
            </p:nvGrpSpPr>
            <p:grpSpPr>
              <a:xfrm>
                <a:off x="2578040" y="4381500"/>
                <a:ext cx="307964" cy="231771"/>
                <a:chOff x="4390685" y="1687844"/>
                <a:chExt cx="307964" cy="231771"/>
              </a:xfrm>
            </p:grpSpPr>
            <p:sp>
              <p:nvSpPr>
                <p:cNvPr id="405" name="Trapezoid 40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6" name="Straight Connector 405"/>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9" name="Group 398"/>
              <p:cNvGrpSpPr/>
              <p:nvPr/>
            </p:nvGrpSpPr>
            <p:grpSpPr>
              <a:xfrm>
                <a:off x="2578040" y="4712071"/>
                <a:ext cx="307964" cy="231771"/>
                <a:chOff x="4390685" y="1687844"/>
                <a:chExt cx="307964" cy="231771"/>
              </a:xfrm>
            </p:grpSpPr>
            <p:sp>
              <p:nvSpPr>
                <p:cNvPr id="403" name="Trapezoid 40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4" name="Straight Connector 40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00" name="Group 399"/>
              <p:cNvGrpSpPr/>
              <p:nvPr/>
            </p:nvGrpSpPr>
            <p:grpSpPr>
              <a:xfrm>
                <a:off x="2578040" y="5060958"/>
                <a:ext cx="307964" cy="231771"/>
                <a:chOff x="4390685" y="1687844"/>
                <a:chExt cx="307964" cy="231771"/>
              </a:xfrm>
            </p:grpSpPr>
            <p:sp>
              <p:nvSpPr>
                <p:cNvPr id="401" name="Trapezoid 40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2" name="Straight Connector 40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413" name="Rectangle 412"/>
            <p:cNvSpPr/>
            <p:nvPr/>
          </p:nvSpPr>
          <p:spPr>
            <a:xfrm>
              <a:off x="9841004" y="1937610"/>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414" name="Straight Connector 413"/>
            <p:cNvCxnSpPr/>
            <p:nvPr/>
          </p:nvCxnSpPr>
          <p:spPr>
            <a:xfrm>
              <a:off x="11631704" y="2416956"/>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15" name="Straight Connector 414"/>
            <p:cNvCxnSpPr/>
            <p:nvPr/>
          </p:nvCxnSpPr>
          <p:spPr>
            <a:xfrm>
              <a:off x="11631704" y="4306993"/>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16" name="Straight Connector 415"/>
            <p:cNvCxnSpPr/>
            <p:nvPr/>
          </p:nvCxnSpPr>
          <p:spPr>
            <a:xfrm>
              <a:off x="11631704" y="3089163"/>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17" name="Straight Connector 416"/>
            <p:cNvCxnSpPr/>
            <p:nvPr/>
          </p:nvCxnSpPr>
          <p:spPr>
            <a:xfrm>
              <a:off x="11631704" y="3616001"/>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20" name="Straight Connector 419"/>
            <p:cNvCxnSpPr/>
            <p:nvPr/>
          </p:nvCxnSpPr>
          <p:spPr>
            <a:xfrm flipV="1">
              <a:off x="11010900" y="3581400"/>
              <a:ext cx="701682"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grpSp>
          <p:nvGrpSpPr>
            <p:cNvPr id="422" name="Group 421"/>
            <p:cNvGrpSpPr/>
            <p:nvPr/>
          </p:nvGrpSpPr>
          <p:grpSpPr>
            <a:xfrm>
              <a:off x="9650504" y="1521484"/>
              <a:ext cx="2362200" cy="383622"/>
              <a:chOff x="1866900" y="2628900"/>
              <a:chExt cx="4419600" cy="190500"/>
            </a:xfrm>
          </p:grpSpPr>
          <p:cxnSp>
            <p:nvCxnSpPr>
              <p:cNvPr id="423" name="Straight Connector 422"/>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4" name="Straight Connector 423"/>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5" name="Straight Connector 424"/>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426" name="TextBox 425"/>
            <p:cNvSpPr txBox="1"/>
            <p:nvPr/>
          </p:nvSpPr>
          <p:spPr>
            <a:xfrm>
              <a:off x="10126372" y="1330984"/>
              <a:ext cx="1921395" cy="475601"/>
            </a:xfrm>
            <a:prstGeom prst="rect">
              <a:avLst/>
            </a:prstGeom>
            <a:noFill/>
          </p:spPr>
          <p:txBody>
            <a:bodyPr wrap="none" lIns="130622" tIns="65311" rIns="130622" bIns="65311" rtlCol="0">
              <a:spAutoFit/>
            </a:bodyPr>
            <a:lstStyle/>
            <a:p>
              <a:r>
                <a:rPr lang="en-US" dirty="0">
                  <a:latin typeface="Gadugi" charset="0"/>
                  <a:ea typeface="Gadugi" charset="0"/>
                  <a:cs typeface="Gadugi" charset="0"/>
                </a:rPr>
                <a:t>E</a:t>
              </a:r>
              <a:r>
                <a:rPr lang="en-US" dirty="0" smtClean="0">
                  <a:latin typeface="Gadugi" charset="0"/>
                  <a:ea typeface="Gadugi" charset="0"/>
                  <a:cs typeface="Gadugi" charset="0"/>
                </a:rPr>
                <a:t>gress pipeline</a:t>
              </a:r>
              <a:endParaRPr lang="en-US" dirty="0">
                <a:latin typeface="Gadugi" charset="0"/>
                <a:ea typeface="Gadugi" charset="0"/>
                <a:cs typeface="Gadugi" charset="0"/>
              </a:endParaRPr>
            </a:p>
          </p:txBody>
        </p:sp>
        <p:grpSp>
          <p:nvGrpSpPr>
            <p:cNvPr id="427" name="Group 426"/>
            <p:cNvGrpSpPr/>
            <p:nvPr/>
          </p:nvGrpSpPr>
          <p:grpSpPr>
            <a:xfrm>
              <a:off x="9841004" y="2169184"/>
              <a:ext cx="397617" cy="2360848"/>
              <a:chOff x="2578040" y="3378571"/>
              <a:chExt cx="307964" cy="1914158"/>
            </a:xfrm>
          </p:grpSpPr>
          <p:grpSp>
            <p:nvGrpSpPr>
              <p:cNvPr id="428" name="Group 427"/>
              <p:cNvGrpSpPr/>
              <p:nvPr/>
            </p:nvGrpSpPr>
            <p:grpSpPr>
              <a:xfrm>
                <a:off x="2578040" y="3378571"/>
                <a:ext cx="307964" cy="231771"/>
                <a:chOff x="4390685" y="1687844"/>
                <a:chExt cx="307964" cy="231771"/>
              </a:xfrm>
            </p:grpSpPr>
            <p:sp>
              <p:nvSpPr>
                <p:cNvPr id="444" name="Trapezoid 44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45" name="Straight Connector 44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29" name="Group 428"/>
              <p:cNvGrpSpPr/>
              <p:nvPr/>
            </p:nvGrpSpPr>
            <p:grpSpPr>
              <a:xfrm>
                <a:off x="2578040" y="3709142"/>
                <a:ext cx="307964" cy="231771"/>
                <a:chOff x="4390685" y="1687844"/>
                <a:chExt cx="307964" cy="231771"/>
              </a:xfrm>
            </p:grpSpPr>
            <p:sp>
              <p:nvSpPr>
                <p:cNvPr id="442" name="Trapezoid 4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43" name="Straight Connector 44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0" name="Group 429"/>
              <p:cNvGrpSpPr/>
              <p:nvPr/>
            </p:nvGrpSpPr>
            <p:grpSpPr>
              <a:xfrm>
                <a:off x="2578040" y="4038600"/>
                <a:ext cx="307964" cy="231771"/>
                <a:chOff x="4390685" y="1687844"/>
                <a:chExt cx="307964" cy="231771"/>
              </a:xfrm>
            </p:grpSpPr>
            <p:sp>
              <p:nvSpPr>
                <p:cNvPr id="440" name="Trapezoid 4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41" name="Straight Connector 44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1" name="Group 430"/>
              <p:cNvGrpSpPr/>
              <p:nvPr/>
            </p:nvGrpSpPr>
            <p:grpSpPr>
              <a:xfrm>
                <a:off x="2578040" y="4381500"/>
                <a:ext cx="307964" cy="231771"/>
                <a:chOff x="4390685" y="1687844"/>
                <a:chExt cx="307964" cy="231771"/>
              </a:xfrm>
            </p:grpSpPr>
            <p:sp>
              <p:nvSpPr>
                <p:cNvPr id="438" name="Trapezoid 43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9" name="Straight Connector 43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2" name="Group 431"/>
              <p:cNvGrpSpPr/>
              <p:nvPr/>
            </p:nvGrpSpPr>
            <p:grpSpPr>
              <a:xfrm>
                <a:off x="2578040" y="4712071"/>
                <a:ext cx="307964" cy="231771"/>
                <a:chOff x="4390685" y="1687844"/>
                <a:chExt cx="307964" cy="231771"/>
              </a:xfrm>
            </p:grpSpPr>
            <p:sp>
              <p:nvSpPr>
                <p:cNvPr id="436" name="Trapezoid 4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7" name="Straight Connector 4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3" name="Group 432"/>
              <p:cNvGrpSpPr/>
              <p:nvPr/>
            </p:nvGrpSpPr>
            <p:grpSpPr>
              <a:xfrm>
                <a:off x="2578040" y="5060958"/>
                <a:ext cx="307964" cy="231771"/>
                <a:chOff x="4390685" y="1687844"/>
                <a:chExt cx="307964" cy="231771"/>
              </a:xfrm>
            </p:grpSpPr>
            <p:sp>
              <p:nvSpPr>
                <p:cNvPr id="434" name="Trapezoid 4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5" name="Straight Connector 43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446" name="Rectangle 445"/>
            <p:cNvSpPr/>
            <p:nvPr/>
          </p:nvSpPr>
          <p:spPr>
            <a:xfrm>
              <a:off x="10564904" y="1937610"/>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47" name="Group 446"/>
            <p:cNvGrpSpPr/>
            <p:nvPr/>
          </p:nvGrpSpPr>
          <p:grpSpPr>
            <a:xfrm>
              <a:off x="10564904" y="2169184"/>
              <a:ext cx="397617" cy="2360848"/>
              <a:chOff x="2578040" y="3378571"/>
              <a:chExt cx="307964" cy="1914158"/>
            </a:xfrm>
          </p:grpSpPr>
          <p:grpSp>
            <p:nvGrpSpPr>
              <p:cNvPr id="448" name="Group 447"/>
              <p:cNvGrpSpPr/>
              <p:nvPr/>
            </p:nvGrpSpPr>
            <p:grpSpPr>
              <a:xfrm>
                <a:off x="2578040" y="3378571"/>
                <a:ext cx="307964" cy="231771"/>
                <a:chOff x="4390685" y="1687844"/>
                <a:chExt cx="307964" cy="231771"/>
              </a:xfrm>
            </p:grpSpPr>
            <p:sp>
              <p:nvSpPr>
                <p:cNvPr id="464" name="Trapezoid 46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65" name="Straight Connector 46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49" name="Group 448"/>
              <p:cNvGrpSpPr/>
              <p:nvPr/>
            </p:nvGrpSpPr>
            <p:grpSpPr>
              <a:xfrm>
                <a:off x="2578040" y="3709142"/>
                <a:ext cx="307964" cy="231771"/>
                <a:chOff x="4390685" y="1687844"/>
                <a:chExt cx="307964" cy="231771"/>
              </a:xfrm>
            </p:grpSpPr>
            <p:sp>
              <p:nvSpPr>
                <p:cNvPr id="462" name="Trapezoid 46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63" name="Straight Connector 46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0" name="Group 449"/>
              <p:cNvGrpSpPr/>
              <p:nvPr/>
            </p:nvGrpSpPr>
            <p:grpSpPr>
              <a:xfrm>
                <a:off x="2578040" y="4038600"/>
                <a:ext cx="307964" cy="231771"/>
                <a:chOff x="4390685" y="1687844"/>
                <a:chExt cx="307964" cy="231771"/>
              </a:xfrm>
            </p:grpSpPr>
            <p:sp>
              <p:nvSpPr>
                <p:cNvPr id="460" name="Trapezoid 45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61" name="Straight Connector 46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1" name="Group 450"/>
              <p:cNvGrpSpPr/>
              <p:nvPr/>
            </p:nvGrpSpPr>
            <p:grpSpPr>
              <a:xfrm>
                <a:off x="2578040" y="4381500"/>
                <a:ext cx="307964" cy="231771"/>
                <a:chOff x="4390685" y="1687844"/>
                <a:chExt cx="307964" cy="231771"/>
              </a:xfrm>
            </p:grpSpPr>
            <p:sp>
              <p:nvSpPr>
                <p:cNvPr id="458" name="Trapezoid 4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59" name="Straight Connector 45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2" name="Group 451"/>
              <p:cNvGrpSpPr/>
              <p:nvPr/>
            </p:nvGrpSpPr>
            <p:grpSpPr>
              <a:xfrm>
                <a:off x="2578040" y="4712071"/>
                <a:ext cx="307964" cy="231771"/>
                <a:chOff x="4390685" y="1687844"/>
                <a:chExt cx="307964" cy="231771"/>
              </a:xfrm>
            </p:grpSpPr>
            <p:sp>
              <p:nvSpPr>
                <p:cNvPr id="456" name="Trapezoid 4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57" name="Straight Connector 45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3" name="Group 452"/>
              <p:cNvGrpSpPr/>
              <p:nvPr/>
            </p:nvGrpSpPr>
            <p:grpSpPr>
              <a:xfrm>
                <a:off x="2578040" y="5060958"/>
                <a:ext cx="307964" cy="231771"/>
                <a:chOff x="4390685" y="1687844"/>
                <a:chExt cx="307964" cy="231771"/>
              </a:xfrm>
            </p:grpSpPr>
            <p:sp>
              <p:nvSpPr>
                <p:cNvPr id="454" name="Trapezoid 45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55" name="Straight Connector 45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466" name="Rectangle 465"/>
            <p:cNvSpPr/>
            <p:nvPr/>
          </p:nvSpPr>
          <p:spPr>
            <a:xfrm>
              <a:off x="11517404" y="1937610"/>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67" name="Group 466"/>
            <p:cNvGrpSpPr/>
            <p:nvPr/>
          </p:nvGrpSpPr>
          <p:grpSpPr>
            <a:xfrm>
              <a:off x="11517404" y="2169184"/>
              <a:ext cx="397617" cy="2360848"/>
              <a:chOff x="2578040" y="3378571"/>
              <a:chExt cx="307964" cy="1914158"/>
            </a:xfrm>
          </p:grpSpPr>
          <p:grpSp>
            <p:nvGrpSpPr>
              <p:cNvPr id="468" name="Group 467"/>
              <p:cNvGrpSpPr/>
              <p:nvPr/>
            </p:nvGrpSpPr>
            <p:grpSpPr>
              <a:xfrm>
                <a:off x="2578040" y="3378571"/>
                <a:ext cx="307964" cy="231771"/>
                <a:chOff x="4390685" y="1687844"/>
                <a:chExt cx="307964" cy="231771"/>
              </a:xfrm>
            </p:grpSpPr>
            <p:sp>
              <p:nvSpPr>
                <p:cNvPr id="484" name="Trapezoid 48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85" name="Straight Connector 48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69" name="Group 468"/>
              <p:cNvGrpSpPr/>
              <p:nvPr/>
            </p:nvGrpSpPr>
            <p:grpSpPr>
              <a:xfrm>
                <a:off x="2578040" y="3709142"/>
                <a:ext cx="307964" cy="231771"/>
                <a:chOff x="4390685" y="1687844"/>
                <a:chExt cx="307964" cy="231771"/>
              </a:xfrm>
            </p:grpSpPr>
            <p:sp>
              <p:nvSpPr>
                <p:cNvPr id="482" name="Trapezoid 4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83" name="Straight Connector 48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0" name="Group 469"/>
              <p:cNvGrpSpPr/>
              <p:nvPr/>
            </p:nvGrpSpPr>
            <p:grpSpPr>
              <a:xfrm>
                <a:off x="2578040" y="4038600"/>
                <a:ext cx="307964" cy="231771"/>
                <a:chOff x="4390685" y="1687844"/>
                <a:chExt cx="307964" cy="231771"/>
              </a:xfrm>
            </p:grpSpPr>
            <p:sp>
              <p:nvSpPr>
                <p:cNvPr id="480" name="Trapezoid 47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81" name="Straight Connector 48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1" name="Group 470"/>
              <p:cNvGrpSpPr/>
              <p:nvPr/>
            </p:nvGrpSpPr>
            <p:grpSpPr>
              <a:xfrm>
                <a:off x="2578040" y="4381500"/>
                <a:ext cx="307964" cy="231771"/>
                <a:chOff x="4390685" y="1687844"/>
                <a:chExt cx="307964" cy="231771"/>
              </a:xfrm>
            </p:grpSpPr>
            <p:sp>
              <p:nvSpPr>
                <p:cNvPr id="478" name="Trapezoid 47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79" name="Straight Connector 47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2" name="Group 471"/>
              <p:cNvGrpSpPr/>
              <p:nvPr/>
            </p:nvGrpSpPr>
            <p:grpSpPr>
              <a:xfrm>
                <a:off x="2578040" y="4712071"/>
                <a:ext cx="307964" cy="231771"/>
                <a:chOff x="4390685" y="1687844"/>
                <a:chExt cx="307964" cy="231771"/>
              </a:xfrm>
            </p:grpSpPr>
            <p:sp>
              <p:nvSpPr>
                <p:cNvPr id="476" name="Trapezoid 4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77" name="Straight Connector 47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3" name="Group 472"/>
              <p:cNvGrpSpPr/>
              <p:nvPr/>
            </p:nvGrpSpPr>
            <p:grpSpPr>
              <a:xfrm>
                <a:off x="2578040" y="5060958"/>
                <a:ext cx="307964" cy="231771"/>
                <a:chOff x="4390685" y="1687844"/>
                <a:chExt cx="307964" cy="231771"/>
              </a:xfrm>
            </p:grpSpPr>
            <p:sp>
              <p:nvSpPr>
                <p:cNvPr id="474" name="Trapezoid 47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75" name="Straight Connector 47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grpSp>
      <p:sp>
        <p:nvSpPr>
          <p:cNvPr id="192" name="Content Placeholder 2"/>
          <p:cNvSpPr>
            <a:spLocks noGrp="1"/>
          </p:cNvSpPr>
          <p:nvPr>
            <p:ph idx="1"/>
          </p:nvPr>
        </p:nvSpPr>
        <p:spPr>
          <a:xfrm>
            <a:off x="152400" y="2362200"/>
            <a:ext cx="4305300" cy="2743200"/>
          </a:xfrm>
        </p:spPr>
        <p:txBody>
          <a:bodyPr>
            <a:normAutofit fontScale="85000" lnSpcReduction="20000"/>
          </a:bodyPr>
          <a:lstStyle/>
          <a:p>
            <a:r>
              <a:rPr lang="en-US" dirty="0"/>
              <a:t>Domino (SIGCOMM </a:t>
            </a:r>
            <a:r>
              <a:rPr lang="en-US" dirty="0" smtClean="0"/>
              <a:t>‘</a:t>
            </a:r>
            <a:r>
              <a:rPr lang="en-US" dirty="0" smtClean="0"/>
              <a:t>16):</a:t>
            </a:r>
          </a:p>
          <a:p>
            <a:pPr marL="0" indent="0">
              <a:buNone/>
            </a:pPr>
            <a:r>
              <a:rPr lang="en-US" dirty="0"/>
              <a:t> </a:t>
            </a:r>
            <a:r>
              <a:rPr lang="en-US" dirty="0" smtClean="0"/>
              <a:t> programming </a:t>
            </a:r>
            <a:r>
              <a:rPr lang="en-US" dirty="0" smtClean="0"/>
              <a:t>streaming</a:t>
            </a:r>
          </a:p>
          <a:p>
            <a:pPr marL="0" indent="0">
              <a:buNone/>
            </a:pPr>
            <a:r>
              <a:rPr lang="en-US" dirty="0" smtClean="0"/>
              <a:t>  algorithms</a:t>
            </a:r>
            <a:endParaRPr lang="en-US" dirty="0"/>
          </a:p>
          <a:p>
            <a:endParaRPr lang="en-US" dirty="0" smtClean="0"/>
          </a:p>
          <a:p>
            <a:r>
              <a:rPr lang="en-US" dirty="0" smtClean="0"/>
              <a:t>PIFO </a:t>
            </a:r>
            <a:r>
              <a:rPr lang="en-US" dirty="0" smtClean="0"/>
              <a:t>(SIGCOMM </a:t>
            </a:r>
            <a:r>
              <a:rPr lang="en-US" dirty="0" smtClean="0"/>
              <a:t>‘</a:t>
            </a:r>
            <a:r>
              <a:rPr lang="en-US" dirty="0" smtClean="0"/>
              <a:t>16):</a:t>
            </a:r>
          </a:p>
          <a:p>
            <a:pPr marL="0" indent="0">
              <a:buNone/>
            </a:pPr>
            <a:r>
              <a:rPr lang="en-US" dirty="0"/>
              <a:t> </a:t>
            </a:r>
            <a:r>
              <a:rPr lang="en-US" dirty="0" smtClean="0"/>
              <a:t> programming </a:t>
            </a:r>
            <a:r>
              <a:rPr lang="en-US" dirty="0" smtClean="0"/>
              <a:t>scheduling</a:t>
            </a:r>
          </a:p>
          <a:p>
            <a:pPr marL="0" indent="0">
              <a:buNone/>
            </a:pPr>
            <a:r>
              <a:rPr lang="en-US" dirty="0"/>
              <a:t> </a:t>
            </a:r>
            <a:r>
              <a:rPr lang="en-US" dirty="0" smtClean="0"/>
              <a:t> </a:t>
            </a:r>
            <a:r>
              <a:rPr lang="en-US" dirty="0" smtClean="0"/>
              <a:t>algorithms</a:t>
            </a:r>
            <a:endParaRPr lang="en-US" dirty="0" smtClean="0"/>
          </a:p>
        </p:txBody>
      </p:sp>
      <p:sp>
        <p:nvSpPr>
          <p:cNvPr id="11" name="Rounded Rectangle 10"/>
          <p:cNvSpPr/>
          <p:nvPr/>
        </p:nvSpPr>
        <p:spPr>
          <a:xfrm>
            <a:off x="4381500" y="2057400"/>
            <a:ext cx="2971800" cy="30099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Rounded Rectangle 196"/>
          <p:cNvSpPr/>
          <p:nvPr/>
        </p:nvSpPr>
        <p:spPr>
          <a:xfrm>
            <a:off x="9144000" y="2057400"/>
            <a:ext cx="2971800" cy="30099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4" name="Straight Arrow Connector 193"/>
          <p:cNvCxnSpPr/>
          <p:nvPr/>
        </p:nvCxnSpPr>
        <p:spPr>
          <a:xfrm>
            <a:off x="0" y="2514600"/>
            <a:ext cx="3048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257912402"/>
      </p:ext>
    </p:extLst>
  </p:cSld>
  <p:clrMapOvr>
    <a:masterClrMapping/>
  </p:clrMapOvr>
  <mc:AlternateContent xmlns:mc="http://schemas.openxmlformats.org/markup-compatibility/2006" xmlns:p14="http://schemas.microsoft.com/office/powerpoint/2010/main">
    <mc:Choice Requires="p14">
      <p:transition spd="slow" p14:dur="2000" advTm="56767"/>
    </mc:Choice>
    <mc:Fallback xmlns="">
      <p:transition xmlns:p14="http://schemas.microsoft.com/office/powerpoint/2010/main" spd="slow" advTm="56767"/>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Handling State Variables</a:t>
            </a:r>
            <a:endParaRPr lang="en-US" dirty="0">
              <a:latin typeface="Gadugi" panose="020B0502040204020203" pitchFamily="34" charset="0"/>
            </a:endParaRPr>
          </a:p>
        </p:txBody>
      </p:sp>
      <p:sp>
        <p:nvSpPr>
          <p:cNvPr id="4" name="TextBox 3"/>
          <p:cNvSpPr txBox="1"/>
          <p:nvPr/>
        </p:nvSpPr>
        <p:spPr>
          <a:xfrm>
            <a:off x="1765102" y="1690689"/>
            <a:ext cx="9239250" cy="1631216"/>
          </a:xfrm>
          <a:prstGeom prst="rect">
            <a:avLst/>
          </a:prstGeom>
          <a:noFill/>
        </p:spPr>
        <p:txBody>
          <a:bodyPr wrap="square" rtlCol="0">
            <a:spAutoFit/>
          </a:bodyPr>
          <a:lstStyle/>
          <a:p>
            <a:r>
              <a:rPr lang="en-US" sz="2500" dirty="0">
                <a:latin typeface="Gadugi" panose="020B0502040204020203" pitchFamily="34" charset="0"/>
              </a:rPr>
              <a:t>pkt.id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a:latin typeface="Gadugi" panose="020B0502040204020203" pitchFamily="34" charset="0"/>
              </a:rPr>
              <a:t>...</a:t>
            </a:r>
          </a:p>
          <a:p>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a:t>
            </a:r>
          </a:p>
          <a:p>
            <a:r>
              <a:rPr lang="en-US" sz="2500" dirty="0">
                <a:latin typeface="Gadugi" panose="020B0502040204020203" pitchFamily="34" charset="0"/>
              </a:rPr>
              <a:t>…</a:t>
            </a:r>
          </a:p>
        </p:txBody>
      </p:sp>
      <p:sp>
        <p:nvSpPr>
          <p:cNvPr id="6" name="TextBox 5"/>
          <p:cNvSpPr txBox="1"/>
          <p:nvPr/>
        </p:nvSpPr>
        <p:spPr>
          <a:xfrm>
            <a:off x="1765102" y="4199793"/>
            <a:ext cx="7951216" cy="2400657"/>
          </a:xfrm>
          <a:prstGeom prst="rect">
            <a:avLst/>
          </a:prstGeom>
          <a:noFill/>
        </p:spPr>
        <p:txBody>
          <a:bodyPr wrap="none" rtlCol="0">
            <a:spAutoFit/>
          </a:bodyPr>
          <a:lstStyle/>
          <a:p>
            <a:r>
              <a:rPr lang="en-US" sz="2500" dirty="0">
                <a:latin typeface="Gadugi" panose="020B0502040204020203" pitchFamily="34" charset="0"/>
              </a:rPr>
              <a:t>pkt.id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err="1">
                <a:solidFill>
                  <a:srgbClr val="FF0000"/>
                </a:solidFill>
                <a:latin typeface="Gadugi" panose="020B0502040204020203" pitchFamily="34" charset="0"/>
              </a:rPr>
              <a:t>pkt.last_time</a:t>
            </a:r>
            <a:r>
              <a:rPr lang="en-US" sz="2500" dirty="0">
                <a:solidFill>
                  <a:srgbClr val="FF0000"/>
                </a:solidFill>
                <a:latin typeface="Gadugi" panose="020B0502040204020203" pitchFamily="34" charset="0"/>
              </a:rPr>
              <a:t> = </a:t>
            </a:r>
            <a:r>
              <a:rPr lang="en-US" sz="2500" dirty="0" err="1">
                <a:solidFill>
                  <a:srgbClr val="FF0000"/>
                </a:solidFill>
                <a:latin typeface="Gadugi" panose="020B0502040204020203" pitchFamily="34" charset="0"/>
              </a:rPr>
              <a:t>last_time</a:t>
            </a:r>
            <a:r>
              <a:rPr lang="en-US" sz="2500" dirty="0">
                <a:solidFill>
                  <a:srgbClr val="FF0000"/>
                </a:solidFill>
                <a:latin typeface="Gadugi" panose="020B0502040204020203" pitchFamily="34" charset="0"/>
              </a:rPr>
              <a:t>[pkt.id]; // Read flank</a:t>
            </a:r>
          </a:p>
          <a:p>
            <a:r>
              <a:rPr lang="en-US" sz="2500" dirty="0">
                <a:latin typeface="Gadugi" panose="020B0502040204020203" pitchFamily="34" charset="0"/>
              </a:rPr>
              <a:t>...</a:t>
            </a:r>
          </a:p>
          <a:p>
            <a:r>
              <a:rPr lang="en-US" sz="2500" dirty="0" err="1">
                <a:solidFill>
                  <a:schemeClr val="accent1">
                    <a:lumMod val="75000"/>
                  </a:schemeClr>
                </a:solidFill>
                <a:latin typeface="Gadugi" panose="020B0502040204020203" pitchFamily="34" charset="0"/>
              </a:rPr>
              <a:t>pkt.last_time</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rPr>
              <a:t>;</a:t>
            </a:r>
          </a:p>
          <a:p>
            <a:r>
              <a:rPr lang="en-US" sz="2500" dirty="0">
                <a:latin typeface="Gadugi" panose="020B0502040204020203" pitchFamily="34" charset="0"/>
              </a:rPr>
              <a:t>…</a:t>
            </a:r>
          </a:p>
          <a:p>
            <a:r>
              <a:rPr lang="en-US" sz="2500" dirty="0" err="1">
                <a:solidFill>
                  <a:srgbClr val="FF0000"/>
                </a:solidFill>
                <a:latin typeface="Gadugi" panose="020B0502040204020203" pitchFamily="34" charset="0"/>
              </a:rPr>
              <a:t>last_time</a:t>
            </a:r>
            <a:r>
              <a:rPr lang="en-US" sz="2500" dirty="0">
                <a:solidFill>
                  <a:srgbClr val="FF0000"/>
                </a:solidFill>
                <a:latin typeface="Gadugi" panose="020B0502040204020203" pitchFamily="34" charset="0"/>
              </a:rPr>
              <a:t>[pkt.id] = </a:t>
            </a:r>
            <a:r>
              <a:rPr lang="en-US" sz="2500" dirty="0" err="1">
                <a:solidFill>
                  <a:srgbClr val="FF0000"/>
                </a:solidFill>
                <a:latin typeface="Gadugi" panose="020B0502040204020203" pitchFamily="34" charset="0"/>
              </a:rPr>
              <a:t>pkt.last_time</a:t>
            </a:r>
            <a:r>
              <a:rPr lang="en-US" sz="2500" dirty="0">
                <a:solidFill>
                  <a:srgbClr val="FF0000"/>
                </a:solidFill>
                <a:latin typeface="Gadugi" panose="020B0502040204020203" pitchFamily="34" charset="0"/>
              </a:rPr>
              <a:t>; // Write flank</a:t>
            </a:r>
            <a:endParaRPr lang="en-US" sz="2500" dirty="0">
              <a:latin typeface="Gadugi" panose="020B0502040204020203" pitchFamily="34" charset="0"/>
            </a:endParaRPr>
          </a:p>
        </p:txBody>
      </p:sp>
      <p:sp>
        <p:nvSpPr>
          <p:cNvPr id="7" name="Down Arrow 6"/>
          <p:cNvSpPr/>
          <p:nvPr/>
        </p:nvSpPr>
        <p:spPr>
          <a:xfrm>
            <a:off x="5600700" y="3276601"/>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5" name="Right Arrow 2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7" name="Right Arrow 2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9" name="TextBox 28"/>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0" name="Rounded Rectangle 29"/>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1" name="TextBox 30"/>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4110691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1353800" cy="1325563"/>
          </a:xfrm>
        </p:spPr>
        <p:txBody>
          <a:bodyPr/>
          <a:lstStyle/>
          <a:p>
            <a:r>
              <a:rPr lang="en-US" dirty="0" smtClean="0">
                <a:latin typeface="Gadugi" panose="020B0502040204020203" pitchFamily="34" charset="0"/>
              </a:rPr>
              <a:t>Instruction mapping: the SKETCH algorithm</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latin typeface="Gadugi" panose="020B0502040204020203" pitchFamily="34" charset="0"/>
              </a:rPr>
              <a:t>Map each </a:t>
            </a:r>
            <a:r>
              <a:rPr lang="en-US" dirty="0" err="1" smtClean="0">
                <a:latin typeface="Gadugi" panose="020B0502040204020203" pitchFamily="34" charset="0"/>
              </a:rPr>
              <a:t>codelet</a:t>
            </a:r>
            <a:r>
              <a:rPr lang="en-US" dirty="0" smtClean="0">
                <a:latin typeface="Gadugi" panose="020B0502040204020203" pitchFamily="34" charset="0"/>
              </a:rPr>
              <a:t> to an atom template</a:t>
            </a:r>
          </a:p>
          <a:p>
            <a:r>
              <a:rPr lang="en-US" dirty="0" smtClean="0">
                <a:latin typeface="Gadugi" panose="020B0502040204020203" pitchFamily="34" charset="0"/>
              </a:rPr>
              <a:t>Convert </a:t>
            </a:r>
            <a:r>
              <a:rPr lang="en-US" dirty="0" err="1" smtClean="0">
                <a:latin typeface="Gadugi" panose="020B0502040204020203" pitchFamily="34" charset="0"/>
              </a:rPr>
              <a:t>codelet</a:t>
            </a:r>
            <a:r>
              <a:rPr lang="en-US" dirty="0" smtClean="0">
                <a:latin typeface="Gadugi" panose="020B0502040204020203" pitchFamily="34" charset="0"/>
              </a:rPr>
              <a:t> and template both to functions of bit vectors</a:t>
            </a:r>
          </a:p>
          <a:p>
            <a:r>
              <a:rPr lang="en-US" dirty="0" smtClean="0">
                <a:latin typeface="Gadugi" panose="020B0502040204020203" pitchFamily="34" charset="0"/>
              </a:rPr>
              <a:t>Q: Does there exist a template </a:t>
            </a:r>
            <a:r>
              <a:rPr lang="en-US" dirty="0" err="1" smtClean="0">
                <a:latin typeface="Gadugi" panose="020B0502040204020203" pitchFamily="34" charset="0"/>
              </a:rPr>
              <a:t>config</a:t>
            </a:r>
            <a:r>
              <a:rPr lang="en-US" dirty="0">
                <a:latin typeface="Gadugi" panose="020B0502040204020203" pitchFamily="34" charset="0"/>
              </a:rPr>
              <a:t> </a:t>
            </a:r>
            <a:r>
              <a:rPr lang="en-US" dirty="0" err="1" smtClean="0">
                <a:latin typeface="Gadugi" panose="020B0502040204020203" pitchFamily="34" charset="0"/>
              </a:rPr>
              <a:t>s.t.</a:t>
            </a:r>
            <a:endParaRPr lang="en-US" dirty="0" smtClean="0">
              <a:latin typeface="Gadugi" panose="020B0502040204020203" pitchFamily="34" charset="0"/>
            </a:endParaRPr>
          </a:p>
          <a:p>
            <a:pPr marL="0" indent="0">
              <a:buNone/>
            </a:pPr>
            <a:r>
              <a:rPr lang="en-US" dirty="0">
                <a:latin typeface="Gadugi" panose="020B0502040204020203" pitchFamily="34" charset="0"/>
              </a:rPr>
              <a:t> </a:t>
            </a:r>
            <a:r>
              <a:rPr lang="en-US" dirty="0" smtClean="0">
                <a:latin typeface="Gadugi" panose="020B0502040204020203" pitchFamily="34" charset="0"/>
              </a:rPr>
              <a:t>                for all inputs,</a:t>
            </a:r>
          </a:p>
          <a:p>
            <a:pPr marL="0"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codelet</a:t>
            </a:r>
            <a:r>
              <a:rPr lang="en-US" dirty="0" smtClean="0">
                <a:latin typeface="Gadugi" panose="020B0502040204020203" pitchFamily="34" charset="0"/>
              </a:rPr>
              <a:t> and template functions agree?</a:t>
            </a:r>
          </a:p>
          <a:p>
            <a:r>
              <a:rPr lang="en-US" dirty="0" smtClean="0">
                <a:latin typeface="Gadugi" panose="020B0502040204020203" pitchFamily="34" charset="0"/>
              </a:rPr>
              <a:t>Quantified </a:t>
            </a:r>
            <a:r>
              <a:rPr lang="en-US" dirty="0" err="1" smtClean="0">
                <a:latin typeface="Gadugi" panose="020B0502040204020203" pitchFamily="34" charset="0"/>
              </a:rPr>
              <a:t>boolean</a:t>
            </a:r>
            <a:r>
              <a:rPr lang="en-US" dirty="0" smtClean="0">
                <a:latin typeface="Gadugi" panose="020B0502040204020203" pitchFamily="34" charset="0"/>
              </a:rPr>
              <a:t> satisfiability (QBF) problem</a:t>
            </a:r>
          </a:p>
          <a:p>
            <a:r>
              <a:rPr lang="en-US" dirty="0" smtClean="0">
                <a:latin typeface="Gadugi" panose="020B0502040204020203" pitchFamily="34" charset="0"/>
              </a:rPr>
              <a:t>Use the SKETCH program synthesis tool to automate it</a:t>
            </a:r>
          </a:p>
        </p:txBody>
      </p:sp>
      <p:sp>
        <p:nvSpPr>
          <p:cNvPr id="4" name="Rounded Rectangle 3"/>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 name="Right Arrow 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ight Arrow 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9" name="TextBox 8"/>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0" name="Rounded Rectangle 9"/>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1" name="TextBox 10"/>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7558618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FAQ</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77500" lnSpcReduction="20000"/>
          </a:bodyPr>
          <a:lstStyle/>
          <a:p>
            <a:r>
              <a:rPr lang="en-US" dirty="0" smtClean="0">
                <a:latin typeface="Gadugi" panose="020B0502040204020203" pitchFamily="34" charset="0"/>
              </a:rPr>
              <a:t>Does predication require you to do twice the amount of work (for both the if and the else branch)?</a:t>
            </a:r>
          </a:p>
          <a:p>
            <a:pPr lvl="1"/>
            <a:r>
              <a:rPr lang="en-US" dirty="0" smtClean="0">
                <a:latin typeface="Gadugi" panose="020B0502040204020203" pitchFamily="34" charset="0"/>
              </a:rPr>
              <a:t>Yes, but it’s done in parallel, so it doesn’t affect timing.</a:t>
            </a:r>
          </a:p>
          <a:p>
            <a:pPr lvl="1"/>
            <a:r>
              <a:rPr lang="en-US" dirty="0" smtClean="0">
                <a:latin typeface="Gadugi" panose="020B0502040204020203" pitchFamily="34" charset="0"/>
              </a:rPr>
              <a:t>The additional area overhead is negligible.</a:t>
            </a:r>
            <a:endParaRPr lang="en-US" dirty="0">
              <a:latin typeface="Gadugi" panose="020B0502040204020203" pitchFamily="34" charset="0"/>
            </a:endParaRPr>
          </a:p>
          <a:p>
            <a:r>
              <a:rPr lang="en-US" dirty="0" smtClean="0">
                <a:latin typeface="Gadugi" panose="020B0502040204020203" pitchFamily="34" charset="0"/>
              </a:rPr>
              <a:t>What do you do when code doesn’t map?</a:t>
            </a:r>
          </a:p>
          <a:p>
            <a:pPr lvl="1"/>
            <a:r>
              <a:rPr lang="en-US" dirty="0" smtClean="0">
                <a:latin typeface="Gadugi" panose="020B0502040204020203" pitchFamily="34" charset="0"/>
              </a:rPr>
              <a:t>We reject it and the programmer retries</a:t>
            </a:r>
            <a:endParaRPr lang="en-US" dirty="0">
              <a:latin typeface="Gadugi" panose="020B0502040204020203" pitchFamily="34" charset="0"/>
            </a:endParaRPr>
          </a:p>
          <a:p>
            <a:r>
              <a:rPr lang="en-US" dirty="0" smtClean="0">
                <a:latin typeface="Gadugi" panose="020B0502040204020203" pitchFamily="34" charset="0"/>
              </a:rPr>
              <a:t>Why can’t you give better diagnostics?</a:t>
            </a:r>
          </a:p>
          <a:p>
            <a:pPr lvl="1"/>
            <a:r>
              <a:rPr lang="en-US" dirty="0" smtClean="0">
                <a:latin typeface="Gadugi" panose="020B0502040204020203" pitchFamily="34" charset="0"/>
              </a:rPr>
              <a:t>It’s hard to say why a SAT solver says </a:t>
            </a:r>
            <a:r>
              <a:rPr lang="en-US" dirty="0" err="1" smtClean="0">
                <a:latin typeface="Gadugi" panose="020B0502040204020203" pitchFamily="34" charset="0"/>
              </a:rPr>
              <a:t>unsatisfiable</a:t>
            </a:r>
            <a:r>
              <a:rPr lang="en-US" dirty="0" smtClean="0">
                <a:latin typeface="Gadugi" panose="020B0502040204020203" pitchFamily="34" charset="0"/>
              </a:rPr>
              <a:t>, which is at the heart of these issues.</a:t>
            </a:r>
            <a:endParaRPr lang="en-US" dirty="0">
              <a:latin typeface="Gadugi" panose="020B0502040204020203" pitchFamily="34" charset="0"/>
            </a:endParaRPr>
          </a:p>
          <a:p>
            <a:r>
              <a:rPr lang="en-US" dirty="0" smtClean="0">
                <a:latin typeface="Gadugi" panose="020B0502040204020203" pitchFamily="34" charset="0"/>
              </a:rPr>
              <a:t>Approximating square root.</a:t>
            </a:r>
          </a:p>
          <a:p>
            <a:pPr lvl="1"/>
            <a:r>
              <a:rPr lang="en-US" dirty="0" smtClean="0">
                <a:latin typeface="Gadugi" panose="020B0502040204020203" pitchFamily="34" charset="0"/>
              </a:rPr>
              <a:t>Approximation is a good next step, especially for algorithms that are ok with sampling.</a:t>
            </a:r>
            <a:endParaRPr lang="en-US" dirty="0">
              <a:latin typeface="Gadugi" panose="020B0502040204020203" pitchFamily="34" charset="0"/>
            </a:endParaRPr>
          </a:p>
          <a:p>
            <a:r>
              <a:rPr lang="en-US" dirty="0" smtClean="0">
                <a:latin typeface="Gadugi" panose="020B0502040204020203" pitchFamily="34" charset="0"/>
              </a:rPr>
              <a:t>How do you handle wrap arounds in the PIFO?</a:t>
            </a:r>
          </a:p>
          <a:p>
            <a:pPr lvl="1"/>
            <a:r>
              <a:rPr lang="en-US" dirty="0" smtClean="0">
                <a:latin typeface="Gadugi" panose="020B0502040204020203" pitchFamily="34" charset="0"/>
              </a:rPr>
              <a:t>We don’t right now.</a:t>
            </a:r>
          </a:p>
          <a:p>
            <a:r>
              <a:rPr lang="en-US" dirty="0" smtClean="0">
                <a:latin typeface="Gadugi" panose="020B0502040204020203" pitchFamily="34" charset="0"/>
              </a:rPr>
              <a:t>Is the compiler optimal?</a:t>
            </a:r>
          </a:p>
          <a:p>
            <a:pPr lvl="1"/>
            <a:r>
              <a:rPr lang="en-US" dirty="0" smtClean="0">
                <a:latin typeface="Gadugi" panose="020B0502040204020203" pitchFamily="34" charset="0"/>
              </a:rPr>
              <a:t>No, it’s only correct.</a:t>
            </a:r>
            <a:endParaRPr lang="en-US" dirty="0">
              <a:latin typeface="Gadugi" panose="020B0502040204020203" pitchFamily="34" charset="0"/>
            </a:endParaRPr>
          </a:p>
        </p:txBody>
      </p:sp>
    </p:spTree>
    <p:extLst>
      <p:ext uri="{BB962C8B-B14F-4D97-AF65-F5344CB8AC3E}">
        <p14:creationId xmlns:p14="http://schemas.microsoft.com/office/powerpoint/2010/main" val="3188665290"/>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Domino compiler</a:t>
            </a:r>
            <a:endParaRPr lang="en-US" dirty="0">
              <a:latin typeface="Gadugi" panose="020B0502040204020203" pitchFamily="34" charset="0"/>
            </a:endParaRPr>
          </a:p>
        </p:txBody>
      </p:sp>
      <p:sp>
        <p:nvSpPr>
          <p:cNvPr id="5" name="Rounded Rectangle 4"/>
          <p:cNvSpPr/>
          <p:nvPr/>
        </p:nvSpPr>
        <p:spPr>
          <a:xfrm>
            <a:off x="647700" y="2333733"/>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Branch Removal</a:t>
            </a:r>
            <a:endParaRPr lang="en-US" dirty="0">
              <a:latin typeface="Gadugi" panose="020B0502040204020203" pitchFamily="34" charset="0"/>
            </a:endParaRPr>
          </a:p>
        </p:txBody>
      </p:sp>
      <p:sp>
        <p:nvSpPr>
          <p:cNvPr id="6" name="TextBox 5"/>
          <p:cNvSpPr txBox="1"/>
          <p:nvPr/>
        </p:nvSpPr>
        <p:spPr>
          <a:xfrm>
            <a:off x="1543050" y="1514367"/>
            <a:ext cx="2000250" cy="369332"/>
          </a:xfrm>
          <a:prstGeom prst="rect">
            <a:avLst/>
          </a:prstGeom>
          <a:noFill/>
        </p:spPr>
        <p:txBody>
          <a:bodyPr wrap="square" rtlCol="0">
            <a:spAutoFit/>
          </a:bodyPr>
          <a:lstStyle/>
          <a:p>
            <a:r>
              <a:rPr lang="en-US" dirty="0" smtClean="0">
                <a:latin typeface="Gadugi" panose="020B0502040204020203" pitchFamily="34" charset="0"/>
              </a:rPr>
              <a:t>Domino</a:t>
            </a:r>
            <a:endParaRPr lang="en-US" dirty="0">
              <a:latin typeface="Gadugi" panose="020B0502040204020203" pitchFamily="34" charset="0"/>
            </a:endParaRPr>
          </a:p>
        </p:txBody>
      </p:sp>
      <p:sp>
        <p:nvSpPr>
          <p:cNvPr id="7" name="Down Arrow 6"/>
          <p:cNvSpPr/>
          <p:nvPr/>
        </p:nvSpPr>
        <p:spPr>
          <a:xfrm>
            <a:off x="1866900" y="1851433"/>
            <a:ext cx="342900" cy="28216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647700" y="3280508"/>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Handle state variables</a:t>
            </a:r>
            <a:endParaRPr lang="en-US" dirty="0">
              <a:latin typeface="Gadugi" panose="020B0502040204020203" pitchFamily="34" charset="0"/>
            </a:endParaRPr>
          </a:p>
        </p:txBody>
      </p:sp>
      <p:sp>
        <p:nvSpPr>
          <p:cNvPr id="15" name="Right Arrow 14"/>
          <p:cNvSpPr/>
          <p:nvPr/>
        </p:nvSpPr>
        <p:spPr>
          <a:xfrm>
            <a:off x="3924300" y="3541067"/>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p:cNvSpPr/>
          <p:nvPr/>
        </p:nvSpPr>
        <p:spPr>
          <a:xfrm>
            <a:off x="5105400" y="3476733"/>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Code Pipelining</a:t>
            </a:r>
            <a:endParaRPr lang="en-US" dirty="0">
              <a:latin typeface="Gadugi" panose="020B0502040204020203" pitchFamily="34" charset="0"/>
            </a:endParaRPr>
          </a:p>
        </p:txBody>
      </p:sp>
      <p:sp>
        <p:nvSpPr>
          <p:cNvPr id="17" name="Right Arrow 16"/>
          <p:cNvSpPr/>
          <p:nvPr/>
        </p:nvSpPr>
        <p:spPr>
          <a:xfrm>
            <a:off x="8267700" y="3541066"/>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p:cNvSpPr/>
          <p:nvPr/>
        </p:nvSpPr>
        <p:spPr>
          <a:xfrm>
            <a:off x="9258300" y="3482124"/>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Instruction Mapping</a:t>
            </a:r>
            <a:endParaRPr lang="en-US" dirty="0">
              <a:latin typeface="Gadugi" panose="020B0502040204020203" pitchFamily="34" charset="0"/>
            </a:endParaRPr>
          </a:p>
        </p:txBody>
      </p:sp>
      <p:sp>
        <p:nvSpPr>
          <p:cNvPr id="19" name="Up Arrow 18"/>
          <p:cNvSpPr/>
          <p:nvPr/>
        </p:nvSpPr>
        <p:spPr>
          <a:xfrm>
            <a:off x="10363200" y="2829033"/>
            <a:ext cx="381000" cy="40488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9944100" y="2248454"/>
            <a:ext cx="2000250" cy="646331"/>
          </a:xfrm>
          <a:prstGeom prst="rect">
            <a:avLst/>
          </a:prstGeom>
          <a:noFill/>
        </p:spPr>
        <p:txBody>
          <a:bodyPr wrap="square" rtlCol="0">
            <a:spAutoFit/>
          </a:bodyPr>
          <a:lstStyle/>
          <a:p>
            <a:r>
              <a:rPr lang="en-US" dirty="0" smtClean="0">
                <a:latin typeface="Gadugi" panose="020B0502040204020203" pitchFamily="34" charset="0"/>
              </a:rPr>
              <a:t>Processing Pipeline</a:t>
            </a:r>
            <a:endParaRPr lang="en-US" dirty="0">
              <a:latin typeface="Gadugi" panose="020B0502040204020203" pitchFamily="34" charset="0"/>
            </a:endParaRPr>
          </a:p>
        </p:txBody>
      </p:sp>
      <p:sp>
        <p:nvSpPr>
          <p:cNvPr id="21" name="Rounded Rectangle 20"/>
          <p:cNvSpPr/>
          <p:nvPr/>
        </p:nvSpPr>
        <p:spPr>
          <a:xfrm>
            <a:off x="419100" y="2183159"/>
            <a:ext cx="3238500" cy="1979374"/>
          </a:xfrm>
          <a:prstGeom prst="round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1023459" y="4268279"/>
            <a:ext cx="1986441" cy="646331"/>
          </a:xfrm>
          <a:prstGeom prst="rect">
            <a:avLst/>
          </a:prstGeom>
          <a:noFill/>
        </p:spPr>
        <p:txBody>
          <a:bodyPr wrap="none" rtlCol="0">
            <a:spAutoFit/>
          </a:bodyPr>
          <a:lstStyle/>
          <a:p>
            <a:r>
              <a:rPr lang="en-US" dirty="0" smtClean="0">
                <a:latin typeface="Gadugi" panose="020B0502040204020203" pitchFamily="34" charset="0"/>
              </a:rPr>
              <a:t>Canonicalization</a:t>
            </a:r>
          </a:p>
          <a:p>
            <a:r>
              <a:rPr lang="en-US" dirty="0" smtClean="0">
                <a:latin typeface="Gadugi" panose="020B0502040204020203" pitchFamily="34" charset="0"/>
              </a:rPr>
              <a:t>(Sequential Code)</a:t>
            </a:r>
            <a:endParaRPr lang="en-US" dirty="0">
              <a:latin typeface="Gadugi" panose="020B0502040204020203" pitchFamily="34" charset="0"/>
            </a:endParaRPr>
          </a:p>
        </p:txBody>
      </p:sp>
      <p:sp>
        <p:nvSpPr>
          <p:cNvPr id="23" name="TextBox 22"/>
          <p:cNvSpPr txBox="1"/>
          <p:nvPr/>
        </p:nvSpPr>
        <p:spPr>
          <a:xfrm>
            <a:off x="5709759" y="4262687"/>
            <a:ext cx="1527982" cy="646331"/>
          </a:xfrm>
          <a:prstGeom prst="rect">
            <a:avLst/>
          </a:prstGeom>
          <a:noFill/>
        </p:spPr>
        <p:txBody>
          <a:bodyPr wrap="none" rtlCol="0">
            <a:spAutoFit/>
          </a:bodyPr>
          <a:lstStyle/>
          <a:p>
            <a:r>
              <a:rPr lang="en-US" dirty="0" smtClean="0">
                <a:latin typeface="Gadugi" panose="020B0502040204020203" pitchFamily="34" charset="0"/>
              </a:rPr>
              <a:t>Sequential to</a:t>
            </a:r>
          </a:p>
          <a:p>
            <a:r>
              <a:rPr lang="en-US" dirty="0">
                <a:latin typeface="Gadugi" panose="020B0502040204020203" pitchFamily="34" charset="0"/>
              </a:rPr>
              <a:t>p</a:t>
            </a:r>
            <a:r>
              <a:rPr lang="en-US" dirty="0" smtClean="0">
                <a:latin typeface="Gadugi" panose="020B0502040204020203" pitchFamily="34" charset="0"/>
              </a:rPr>
              <a:t>arallel code</a:t>
            </a:r>
            <a:endParaRPr lang="en-US" dirty="0">
              <a:latin typeface="Gadugi" panose="020B0502040204020203" pitchFamily="34" charset="0"/>
            </a:endParaRPr>
          </a:p>
        </p:txBody>
      </p:sp>
      <p:sp>
        <p:nvSpPr>
          <p:cNvPr id="24" name="TextBox 23"/>
          <p:cNvSpPr txBox="1"/>
          <p:nvPr/>
        </p:nvSpPr>
        <p:spPr>
          <a:xfrm>
            <a:off x="9525000" y="4262687"/>
            <a:ext cx="2315057" cy="646331"/>
          </a:xfrm>
          <a:prstGeom prst="rect">
            <a:avLst/>
          </a:prstGeom>
          <a:noFill/>
        </p:spPr>
        <p:txBody>
          <a:bodyPr wrap="none" rtlCol="0">
            <a:spAutoFit/>
          </a:bodyPr>
          <a:lstStyle/>
          <a:p>
            <a:r>
              <a:rPr lang="en-US" dirty="0" smtClean="0">
                <a:latin typeface="Gadugi" panose="020B0502040204020203" pitchFamily="34" charset="0"/>
              </a:rPr>
              <a:t>Respecting hardware</a:t>
            </a:r>
          </a:p>
          <a:p>
            <a:r>
              <a:rPr lang="en-US" dirty="0" smtClean="0">
                <a:latin typeface="Gadugi" panose="020B0502040204020203" pitchFamily="34" charset="0"/>
              </a:rPr>
              <a:t>constraints</a:t>
            </a:r>
            <a:endParaRPr lang="en-US" dirty="0">
              <a:latin typeface="Gadugi" panose="020B0502040204020203" pitchFamily="34" charset="0"/>
            </a:endParaRPr>
          </a:p>
        </p:txBody>
      </p:sp>
      <p:sp>
        <p:nvSpPr>
          <p:cNvPr id="25" name="Down Arrow 24"/>
          <p:cNvSpPr/>
          <p:nvPr/>
        </p:nvSpPr>
        <p:spPr>
          <a:xfrm>
            <a:off x="1866900" y="2937608"/>
            <a:ext cx="342900" cy="18953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834541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grpSp>
        <p:nvGrpSpPr>
          <p:cNvPr id="30" name="Group 29"/>
          <p:cNvGrpSpPr/>
          <p:nvPr/>
        </p:nvGrpSpPr>
        <p:grpSpPr>
          <a:xfrm>
            <a:off x="2156661" y="1690689"/>
            <a:ext cx="3693126" cy="4237016"/>
            <a:chOff x="188151" y="1431976"/>
            <a:chExt cx="6186125" cy="4888865"/>
          </a:xfrm>
        </p:grpSpPr>
        <p:sp>
          <p:nvSpPr>
            <p:cNvPr id="32" name="Rounded Rectangle 31"/>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33" name="Rounded Rectangle 32"/>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35" name="Rounded Rectangle 34"/>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37" name="Rounded Rectangle 36"/>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38" name="Rounded Rectangle 37"/>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39" name="Rounded Rectangle 38"/>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40" name="Rounded Rectangle 39"/>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1" name="Rounded Rectangle 40"/>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2" name="Rounded Rectangle 41"/>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43" name="Straight Arrow Connector 42"/>
          <p:cNvCxnSpPr>
            <a:stCxn id="32" idx="2"/>
            <a:endCxn id="33"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4" name="Straight Arrow Connector 43"/>
          <p:cNvCxnSpPr>
            <a:endCxn id="35"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5" name="Straight Arrow Connector 44"/>
          <p:cNvCxnSpPr>
            <a:endCxn id="38"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6" name="Straight Arrow Connector 45"/>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7" name="Straight Arrow Connector 46"/>
          <p:cNvCxnSpPr>
            <a:stCxn id="42" idx="3"/>
            <a:endCxn id="41"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8" name="Straight Arrow Connector 47"/>
          <p:cNvCxnSpPr>
            <a:stCxn id="39" idx="2"/>
            <a:endCxn id="40"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49" name="Freeform 48"/>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49"/>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eform 50"/>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51"/>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63"/>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ounded Rectangle 64"/>
          <p:cNvSpPr/>
          <p:nvPr/>
        </p:nvSpPr>
        <p:spPr>
          <a:xfrm>
            <a:off x="6701646" y="3269566"/>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TextBox 66"/>
          <p:cNvSpPr txBox="1"/>
          <p:nvPr/>
        </p:nvSpPr>
        <p:spPr>
          <a:xfrm>
            <a:off x="6815946" y="3383979"/>
            <a:ext cx="1894237" cy="646331"/>
          </a:xfrm>
          <a:prstGeom prst="rect">
            <a:avLst/>
          </a:prstGeom>
          <a:noFill/>
        </p:spPr>
        <p:txBody>
          <a:bodyPr wrap="none" rtlCol="0">
            <a:spAutoFit/>
          </a:bodyPr>
          <a:lstStyle/>
          <a:p>
            <a:r>
              <a:rPr lang="en-US" dirty="0" smtClean="0"/>
              <a:t>Pair up read/write</a:t>
            </a:r>
          </a:p>
          <a:p>
            <a:r>
              <a:rPr lang="en-US" dirty="0" smtClean="0"/>
              <a:t>flanks</a:t>
            </a:r>
          </a:p>
        </p:txBody>
      </p:sp>
      <p:cxnSp>
        <p:nvCxnSpPr>
          <p:cNvPr id="70" name="Straight Arrow Connector 69"/>
          <p:cNvCxnSpPr/>
          <p:nvPr/>
        </p:nvCxnSpPr>
        <p:spPr>
          <a:xfrm flipH="1" flipV="1">
            <a:off x="4430093" y="3012861"/>
            <a:ext cx="298241" cy="356801"/>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2" name="Straight Arrow Connector 71"/>
          <p:cNvCxnSpPr>
            <a:endCxn id="37" idx="0"/>
          </p:cNvCxnSpPr>
          <p:nvPr/>
        </p:nvCxnSpPr>
        <p:spPr>
          <a:xfrm>
            <a:off x="4718761" y="3012861"/>
            <a:ext cx="277289" cy="3383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4" name="Straight Arrow Connector 73"/>
          <p:cNvCxnSpPr/>
          <p:nvPr/>
        </p:nvCxnSpPr>
        <p:spPr>
          <a:xfrm flipH="1">
            <a:off x="5295900" y="4644072"/>
            <a:ext cx="1575" cy="64308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5" name="Straight Arrow Connector 74"/>
          <p:cNvCxnSpPr/>
          <p:nvPr/>
        </p:nvCxnSpPr>
        <p:spPr>
          <a:xfrm flipV="1">
            <a:off x="5523354" y="4644073"/>
            <a:ext cx="0" cy="605708"/>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1" name="Rounded Rectangle 30"/>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4" name="Right Arrow 3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ounded Rectangle 35"/>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3" name="Right Arrow 52"/>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55" name="TextBox 54"/>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56" name="Rounded Rectangle 55"/>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7" name="TextBox 56"/>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4841270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P spid="67" grpId="0"/>
    </p:bldLst>
  </p:timing>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sp>
        <p:nvSpPr>
          <p:cNvPr id="37" name="Oval 36"/>
          <p:cNvSpPr/>
          <p:nvPr/>
        </p:nvSpPr>
        <p:spPr>
          <a:xfrm rot="1476570">
            <a:off x="3025256" y="2603493"/>
            <a:ext cx="2910554" cy="1117614"/>
          </a:xfrm>
          <a:prstGeom prst="ellipse">
            <a:avLst/>
          </a:prstGeom>
          <a:solidFill>
            <a:schemeClr val="accent1">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rot="5400000">
            <a:off x="4032913" y="3998014"/>
            <a:ext cx="2057401" cy="2183737"/>
          </a:xfrm>
          <a:prstGeom prst="ellipse">
            <a:avLst/>
          </a:prstGeom>
          <a:solidFill>
            <a:schemeClr val="accent1">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p:cNvGrpSpPr/>
          <p:nvPr/>
        </p:nvGrpSpPr>
        <p:grpSpPr>
          <a:xfrm>
            <a:off x="2156661" y="1690689"/>
            <a:ext cx="3693126" cy="4237016"/>
            <a:chOff x="188151" y="1431976"/>
            <a:chExt cx="6186125" cy="4888865"/>
          </a:xfrm>
        </p:grpSpPr>
        <p:sp>
          <p:nvSpPr>
            <p:cNvPr id="39" name="Rounded Rectangle 38"/>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40" name="Rounded Rectangle 39"/>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41" name="Rounded Rectangle 40"/>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42" name="Rounded Rectangle 41"/>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43" name="Rounded Rectangle 42"/>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44" name="Rounded Rectangle 43"/>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45" name="Rounded Rectangle 44"/>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6" name="Rounded Rectangle 45"/>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7" name="Rounded Rectangle 46"/>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48" name="Straight Arrow Connector 47"/>
          <p:cNvCxnSpPr>
            <a:stCxn id="39" idx="2"/>
            <a:endCxn id="40"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9" name="Straight Arrow Connector 48"/>
          <p:cNvCxnSpPr>
            <a:endCxn id="41"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0" name="Straight Arrow Connector 49"/>
          <p:cNvCxnSpPr>
            <a:endCxn id="43"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1" name="Straight Arrow Connector 50"/>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2" name="Straight Arrow Connector 51"/>
          <p:cNvCxnSpPr>
            <a:stCxn id="47" idx="3"/>
            <a:endCxn id="46"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4" name="Straight Arrow Connector 63"/>
          <p:cNvCxnSpPr>
            <a:stCxn id="44" idx="2"/>
            <a:endCxn id="45"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65" name="Freeform 64"/>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66"/>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Freeform 71"/>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ounded Rectangle 73"/>
          <p:cNvSpPr/>
          <p:nvPr/>
        </p:nvSpPr>
        <p:spPr>
          <a:xfrm>
            <a:off x="6701646" y="3269566"/>
            <a:ext cx="2419666"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TextBox 74"/>
          <p:cNvSpPr txBox="1"/>
          <p:nvPr/>
        </p:nvSpPr>
        <p:spPr>
          <a:xfrm>
            <a:off x="6728156" y="3310863"/>
            <a:ext cx="2393156" cy="923330"/>
          </a:xfrm>
          <a:prstGeom prst="rect">
            <a:avLst/>
          </a:prstGeom>
          <a:noFill/>
        </p:spPr>
        <p:txBody>
          <a:bodyPr wrap="none" rtlCol="0">
            <a:spAutoFit/>
          </a:bodyPr>
          <a:lstStyle/>
          <a:p>
            <a:r>
              <a:rPr lang="en-US" dirty="0" smtClean="0"/>
              <a:t>Condense strongly</a:t>
            </a:r>
          </a:p>
          <a:p>
            <a:r>
              <a:rPr lang="en-US" dirty="0"/>
              <a:t>c</a:t>
            </a:r>
            <a:r>
              <a:rPr lang="en-US" dirty="0" smtClean="0"/>
              <a:t>onnected components</a:t>
            </a:r>
          </a:p>
          <a:p>
            <a:r>
              <a:rPr lang="en-US" dirty="0"/>
              <a:t>i</a:t>
            </a:r>
            <a:r>
              <a:rPr lang="en-US" dirty="0" smtClean="0"/>
              <a:t>nto </a:t>
            </a:r>
            <a:r>
              <a:rPr lang="en-US" dirty="0" err="1" smtClean="0"/>
              <a:t>codelets</a:t>
            </a:r>
            <a:endParaRPr lang="en-US" dirty="0" smtClean="0"/>
          </a:p>
        </p:txBody>
      </p:sp>
      <p:cxnSp>
        <p:nvCxnSpPr>
          <p:cNvPr id="77" name="Straight Arrow Connector 76"/>
          <p:cNvCxnSpPr/>
          <p:nvPr/>
        </p:nvCxnSpPr>
        <p:spPr>
          <a:xfrm flipH="1" flipV="1">
            <a:off x="4430093" y="3012861"/>
            <a:ext cx="298241" cy="356801"/>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8" name="Straight Arrow Connector 77"/>
          <p:cNvCxnSpPr>
            <a:endCxn id="42" idx="0"/>
          </p:cNvCxnSpPr>
          <p:nvPr/>
        </p:nvCxnSpPr>
        <p:spPr>
          <a:xfrm>
            <a:off x="4718761" y="3012861"/>
            <a:ext cx="277289" cy="3383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9" name="Straight Arrow Connector 78"/>
          <p:cNvCxnSpPr/>
          <p:nvPr/>
        </p:nvCxnSpPr>
        <p:spPr>
          <a:xfrm flipH="1">
            <a:off x="5295900" y="4644072"/>
            <a:ext cx="1575" cy="64308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80" name="Straight Arrow Connector 79"/>
          <p:cNvCxnSpPr/>
          <p:nvPr/>
        </p:nvCxnSpPr>
        <p:spPr>
          <a:xfrm flipV="1">
            <a:off x="5523354" y="4644073"/>
            <a:ext cx="0" cy="605708"/>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3" name="Rounded Rectangle 32"/>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4" name="Right Arrow 3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ounded Rectangle 34"/>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6" name="Right Arrow 35"/>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54" name="TextBox 5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55" name="Rounded Rectangle 54"/>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6" name="TextBox 5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50053633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8" grpId="0" animBg="1"/>
      <p:bldP spid="74" grpId="0" animBg="1"/>
      <p:bldP spid="75" grpId="0"/>
    </p:bldLst>
  </p:timing>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grpSp>
        <p:nvGrpSpPr>
          <p:cNvPr id="53" name="Group 52"/>
          <p:cNvGrpSpPr/>
          <p:nvPr/>
        </p:nvGrpSpPr>
        <p:grpSpPr>
          <a:xfrm>
            <a:off x="2156661" y="1690689"/>
            <a:ext cx="3693126" cy="4237016"/>
            <a:chOff x="188151" y="1431976"/>
            <a:chExt cx="6186125" cy="4888865"/>
          </a:xfrm>
        </p:grpSpPr>
        <p:sp>
          <p:nvSpPr>
            <p:cNvPr id="54" name="Rounded Rectangle 53"/>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55" name="Rounded Rectangle 54"/>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56" name="Rounded Rectangle 55"/>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57" name="Rounded Rectangle 56"/>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58" name="Rounded Rectangle 57"/>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59" name="Rounded Rectangle 58"/>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60" name="Rounded Rectangle 59"/>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61" name="Rounded Rectangle 60"/>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62" name="Rounded Rectangle 61"/>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63" name="Straight Arrow Connector 62"/>
          <p:cNvCxnSpPr>
            <a:stCxn id="54" idx="2"/>
            <a:endCxn id="55"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6" name="Straight Arrow Connector 65"/>
          <p:cNvCxnSpPr>
            <a:endCxn id="56"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8" name="Straight Arrow Connector 67"/>
          <p:cNvCxnSpPr>
            <a:endCxn id="58"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1" name="Straight Arrow Connector 70"/>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3" name="Straight Arrow Connector 72"/>
          <p:cNvCxnSpPr>
            <a:stCxn id="62" idx="3"/>
            <a:endCxn id="61"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6" name="Straight Arrow Connector 75"/>
          <p:cNvCxnSpPr>
            <a:stCxn id="59" idx="2"/>
            <a:endCxn id="60"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85" name="Freeform 84"/>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Freeform 86"/>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Freeform 87"/>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Freeform 88"/>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Freeform 89"/>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6701646" y="3269566"/>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6815946" y="3383979"/>
            <a:ext cx="1716496" cy="646331"/>
          </a:xfrm>
          <a:prstGeom prst="rect">
            <a:avLst/>
          </a:prstGeom>
          <a:noFill/>
        </p:spPr>
        <p:txBody>
          <a:bodyPr wrap="none" rtlCol="0">
            <a:spAutoFit/>
          </a:bodyPr>
          <a:lstStyle/>
          <a:p>
            <a:r>
              <a:rPr lang="en-US" dirty="0" smtClean="0"/>
              <a:t>Add packet-field</a:t>
            </a:r>
          </a:p>
          <a:p>
            <a:r>
              <a:rPr lang="en-US" dirty="0" smtClean="0"/>
              <a:t>dependencies</a:t>
            </a:r>
            <a:endParaRPr lang="en-US" dirty="0"/>
          </a:p>
        </p:txBody>
      </p:sp>
      <p:sp>
        <p:nvSpPr>
          <p:cNvPr id="26" name="Rounded Rectangle 2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7" name="Right Arrow 26"/>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ounded Rectangle 29"/>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1" name="Right Arrow 30"/>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33" name="TextBox 32"/>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4" name="Rounded Rectangle 33"/>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5" name="TextBox 34"/>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77554169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p:bldLst>
  </p:timing>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Gadugi" panose="020B0502040204020203" pitchFamily="34" charset="0"/>
              </a:rPr>
              <a:t>Programming with Packet Transactions</a:t>
            </a:r>
          </a:p>
        </p:txBody>
      </p:sp>
      <p:sp>
        <p:nvSpPr>
          <p:cNvPr id="5" name="TextBox 4"/>
          <p:cNvSpPr txBox="1"/>
          <p:nvPr/>
        </p:nvSpPr>
        <p:spPr>
          <a:xfrm>
            <a:off x="1066800" y="1647885"/>
            <a:ext cx="5051383" cy="5329601"/>
          </a:xfrm>
          <a:prstGeom prst="rect">
            <a:avLst/>
          </a:prstGeom>
          <a:noFill/>
        </p:spPr>
        <p:txBody>
          <a:bodyPr wrap="none" rtlCol="0">
            <a:spAutoFit/>
          </a:bodyPr>
          <a:lstStyle/>
          <a:p>
            <a:pPr>
              <a:lnSpc>
                <a:spcPct val="120000"/>
              </a:lnSpc>
            </a:pPr>
            <a:r>
              <a:rPr lang="en-US" sz="1500" dirty="0">
                <a:solidFill>
                  <a:schemeClr val="accent2">
                    <a:lumMod val="75000"/>
                  </a:schemeClr>
                </a:solidFill>
                <a:latin typeface="Gadugi" panose="020B0502040204020203" pitchFamily="34" charset="0"/>
              </a:rPr>
              <a:t>#define</a:t>
            </a:r>
            <a:r>
              <a:rPr lang="en-US" sz="1500" dirty="0">
                <a:latin typeface="Gadugi" panose="020B0502040204020203" pitchFamily="34" charset="0"/>
              </a:rPr>
              <a:t> NUM_FLOWLETS 8000</a:t>
            </a:r>
          </a:p>
          <a:p>
            <a:pPr>
              <a:lnSpc>
                <a:spcPct val="120000"/>
              </a:lnSpc>
            </a:pPr>
            <a:r>
              <a:rPr lang="en-US" sz="1500" dirty="0">
                <a:solidFill>
                  <a:schemeClr val="accent2">
                    <a:lumMod val="75000"/>
                  </a:schemeClr>
                </a:solidFill>
                <a:latin typeface="Gadugi" panose="020B0502040204020203" pitchFamily="34" charset="0"/>
              </a:rPr>
              <a:t>#define </a:t>
            </a:r>
            <a:r>
              <a:rPr lang="en-US" sz="1500" dirty="0">
                <a:latin typeface="Gadugi" panose="020B0502040204020203" pitchFamily="34" charset="0"/>
              </a:rPr>
              <a:t>THRESHOLD    5</a:t>
            </a:r>
          </a:p>
          <a:p>
            <a:pPr>
              <a:lnSpc>
                <a:spcPct val="120000"/>
              </a:lnSpc>
            </a:pPr>
            <a:r>
              <a:rPr lang="en-US" sz="1500" dirty="0">
                <a:solidFill>
                  <a:schemeClr val="accent2">
                    <a:lumMod val="75000"/>
                  </a:schemeClr>
                </a:solidFill>
                <a:latin typeface="Gadugi" panose="020B0502040204020203" pitchFamily="34" charset="0"/>
              </a:rPr>
              <a:t>#define </a:t>
            </a:r>
            <a:r>
              <a:rPr lang="en-US" sz="1500" dirty="0">
                <a:latin typeface="Gadugi" panose="020B0502040204020203" pitchFamily="34" charset="0"/>
              </a:rPr>
              <a:t>NUM_HOPS     10</a:t>
            </a:r>
          </a:p>
          <a:p>
            <a:pPr>
              <a:lnSpc>
                <a:spcPct val="120000"/>
              </a:lnSpc>
            </a:pPr>
            <a:endParaRPr lang="en-US" sz="1500" dirty="0">
              <a:latin typeface="Gadugi" panose="020B0502040204020203" pitchFamily="34" charset="0"/>
            </a:endParaRPr>
          </a:p>
          <a:p>
            <a:pPr>
              <a:lnSpc>
                <a:spcPct val="120000"/>
              </a:lnSpc>
            </a:pPr>
            <a:r>
              <a:rPr lang="en-US" sz="1500" dirty="0" err="1">
                <a:solidFill>
                  <a:srgbClr val="0070C0"/>
                </a:solidFill>
                <a:latin typeface="Gadugi" panose="020B0502040204020203" pitchFamily="34" charset="0"/>
              </a:rPr>
              <a:t>struct</a:t>
            </a:r>
            <a:r>
              <a:rPr lang="en-US" sz="1500" dirty="0">
                <a:latin typeface="Gadugi" panose="020B0502040204020203" pitchFamily="34" charset="0"/>
              </a:rPr>
              <a:t> Packet { </a:t>
            </a:r>
            <a:r>
              <a:rPr lang="en-US" sz="1500" dirty="0" err="1">
                <a:solidFill>
                  <a:srgbClr val="0070C0"/>
                </a:solidFill>
                <a:latin typeface="Gadugi" panose="020B0502040204020203" pitchFamily="34" charset="0"/>
              </a:rPr>
              <a:t>int</a:t>
            </a:r>
            <a:r>
              <a:rPr lang="en-US" sz="1500" dirty="0">
                <a:solidFill>
                  <a:srgbClr val="0070C0"/>
                </a:solidFill>
                <a:latin typeface="Gadugi" panose="020B0502040204020203" pitchFamily="34" charset="0"/>
              </a:rPr>
              <a:t> </a:t>
            </a:r>
            <a:r>
              <a:rPr lang="en-US" sz="1500" dirty="0">
                <a:latin typeface="Gadugi" panose="020B0502040204020203" pitchFamily="34" charset="0"/>
              </a:rPr>
              <a:t>sport; </a:t>
            </a: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dport</a:t>
            </a:r>
            <a:r>
              <a:rPr lang="en-US" sz="1500" dirty="0">
                <a:latin typeface="Gadugi" panose="020B0502040204020203" pitchFamily="34" charset="0"/>
              </a:rPr>
              <a:t>; …};</a:t>
            </a:r>
          </a:p>
          <a:p>
            <a:pPr>
              <a:lnSpc>
                <a:spcPct val="120000"/>
              </a:lnSpc>
            </a:pPr>
            <a:endParaRPr lang="en-US" sz="1500" dirty="0">
              <a:latin typeface="Gadugi" panose="020B0502040204020203" pitchFamily="34" charset="0"/>
            </a:endParaRPr>
          </a:p>
          <a:p>
            <a:pPr>
              <a:lnSpc>
                <a:spcPct val="120000"/>
              </a:lnSpc>
            </a:pP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last_time</a:t>
            </a:r>
            <a:r>
              <a:rPr lang="en-US" sz="1500" dirty="0">
                <a:latin typeface="Gadugi" panose="020B0502040204020203" pitchFamily="34" charset="0"/>
              </a:rPr>
              <a:t> [NUM_FLOWLETS] = {0};</a:t>
            </a:r>
          </a:p>
          <a:p>
            <a:pPr>
              <a:lnSpc>
                <a:spcPct val="120000"/>
              </a:lnSpc>
            </a:pP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saved_hop</a:t>
            </a:r>
            <a:r>
              <a:rPr lang="en-US" sz="1500" dirty="0">
                <a:latin typeface="Gadugi" panose="020B0502040204020203" pitchFamily="34" charset="0"/>
              </a:rPr>
              <a:t> [NUM_FLOWLETS] = {0};</a:t>
            </a:r>
          </a:p>
          <a:p>
            <a:pPr>
              <a:lnSpc>
                <a:spcPct val="120000"/>
              </a:lnSpc>
            </a:pPr>
            <a:endParaRPr lang="en-US" sz="1500" dirty="0">
              <a:latin typeface="Gadugi" panose="020B0502040204020203" pitchFamily="34" charset="0"/>
            </a:endParaRPr>
          </a:p>
          <a:p>
            <a:pPr>
              <a:lnSpc>
                <a:spcPct val="120000"/>
              </a:lnSpc>
            </a:pPr>
            <a:r>
              <a:rPr lang="en-US" sz="1500" dirty="0">
                <a:solidFill>
                  <a:srgbClr val="0070C0"/>
                </a:solidFill>
                <a:latin typeface="Gadugi" panose="020B0502040204020203" pitchFamily="34" charset="0"/>
              </a:rPr>
              <a:t>void</a:t>
            </a:r>
            <a:r>
              <a:rPr lang="en-US" sz="1500" dirty="0">
                <a:latin typeface="Gadugi" panose="020B0502040204020203" pitchFamily="34" charset="0"/>
              </a:rPr>
              <a:t> </a:t>
            </a:r>
            <a:r>
              <a:rPr lang="en-US" sz="1500" dirty="0" err="1">
                <a:latin typeface="Gadugi" panose="020B0502040204020203" pitchFamily="34" charset="0"/>
              </a:rPr>
              <a:t>flowlet</a:t>
            </a:r>
            <a:r>
              <a:rPr lang="en-US" sz="1500" dirty="0">
                <a:latin typeface="Gadugi" panose="020B0502040204020203" pitchFamily="34" charset="0"/>
              </a:rPr>
              <a:t>(</a:t>
            </a:r>
            <a:r>
              <a:rPr lang="en-US" sz="1500" dirty="0" err="1">
                <a:solidFill>
                  <a:srgbClr val="0070C0"/>
                </a:solidFill>
                <a:latin typeface="Gadugi" panose="020B0502040204020203" pitchFamily="34" charset="0"/>
              </a:rPr>
              <a:t>struct</a:t>
            </a:r>
            <a:r>
              <a:rPr lang="en-US" sz="1500" dirty="0">
                <a:latin typeface="Gadugi" panose="020B0502040204020203" pitchFamily="34" charset="0"/>
              </a:rPr>
              <a:t> Packet </a:t>
            </a:r>
            <a:r>
              <a:rPr lang="en-US" sz="1500" dirty="0" err="1">
                <a:latin typeface="Gadugi" panose="020B0502040204020203" pitchFamily="34" charset="0"/>
              </a:rPr>
              <a:t>pkt</a:t>
            </a:r>
            <a:r>
              <a:rPr lang="en-US" sz="1500" dirty="0">
                <a:latin typeface="Gadugi" panose="020B0502040204020203" pitchFamily="34" charset="0"/>
              </a:rPr>
              <a:t>)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pkt.new_hop</a:t>
            </a:r>
            <a:r>
              <a:rPr lang="en-US" sz="1500" dirty="0">
                <a:latin typeface="Gadugi" panose="020B0502040204020203" pitchFamily="34" charset="0"/>
              </a:rPr>
              <a:t> = hash3(</a:t>
            </a:r>
            <a:r>
              <a:rPr lang="en-US" sz="1500" dirty="0" err="1">
                <a:latin typeface="Gadugi" panose="020B0502040204020203" pitchFamily="34" charset="0"/>
              </a:rPr>
              <a:t>pkt.sport</a:t>
            </a:r>
            <a:r>
              <a:rPr lang="en-US" sz="1500" dirty="0">
                <a:latin typeface="Gadugi" panose="020B0502040204020203" pitchFamily="34" charset="0"/>
              </a:rPr>
              <a:t>, </a:t>
            </a:r>
            <a:r>
              <a:rPr lang="en-US" sz="1500" dirty="0" err="1">
                <a:latin typeface="Gadugi" panose="020B0502040204020203" pitchFamily="34" charset="0"/>
              </a:rPr>
              <a:t>pkt.dport</a:t>
            </a:r>
            <a:r>
              <a:rPr lang="en-US" sz="1500" dirty="0">
                <a:latin typeface="Gadugi" panose="020B0502040204020203" pitchFamily="34" charset="0"/>
              </a:rPr>
              <a:t>, </a:t>
            </a:r>
            <a:r>
              <a:rPr lang="en-US" sz="1500" dirty="0" err="1">
                <a:latin typeface="Gadugi" panose="020B0502040204020203" pitchFamily="34" charset="0"/>
              </a:rPr>
              <a:t>pkt.arrival</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 NUM_HOPS;</a:t>
            </a:r>
          </a:p>
          <a:p>
            <a:pPr>
              <a:lnSpc>
                <a:spcPct val="120000"/>
              </a:lnSpc>
            </a:pPr>
            <a:r>
              <a:rPr lang="en-US" sz="1500" dirty="0">
                <a:latin typeface="Gadugi" panose="020B0502040204020203" pitchFamily="34" charset="0"/>
              </a:rPr>
              <a:t>  pkt.id  = hash2(</a:t>
            </a:r>
            <a:r>
              <a:rPr lang="en-US" sz="1500" dirty="0" err="1">
                <a:latin typeface="Gadugi" panose="020B0502040204020203" pitchFamily="34" charset="0"/>
              </a:rPr>
              <a:t>pkt.sport</a:t>
            </a:r>
            <a:r>
              <a:rPr lang="en-US" sz="1500" dirty="0">
                <a:latin typeface="Gadugi" panose="020B0502040204020203" pitchFamily="34" charset="0"/>
              </a:rPr>
              <a:t>, </a:t>
            </a:r>
            <a:r>
              <a:rPr lang="en-US" sz="1500" dirty="0" err="1">
                <a:latin typeface="Gadugi" panose="020B0502040204020203" pitchFamily="34" charset="0"/>
              </a:rPr>
              <a:t>pkt.dport</a:t>
            </a:r>
            <a:r>
              <a:rPr lang="en-US" sz="1500" dirty="0">
                <a:latin typeface="Gadugi" panose="020B0502040204020203" pitchFamily="34" charset="0"/>
              </a:rPr>
              <a:t>) % NUM_FLOWLETS;</a:t>
            </a:r>
          </a:p>
          <a:p>
            <a:pPr>
              <a:lnSpc>
                <a:spcPct val="120000"/>
              </a:lnSpc>
            </a:pPr>
            <a:r>
              <a:rPr lang="en-US" sz="1500" dirty="0">
                <a:latin typeface="Gadugi" panose="020B0502040204020203" pitchFamily="34" charset="0"/>
              </a:rPr>
              <a:t>  </a:t>
            </a:r>
            <a:r>
              <a:rPr lang="en-US" sz="1500" dirty="0">
                <a:solidFill>
                  <a:srgbClr val="00B050"/>
                </a:solidFill>
                <a:latin typeface="Gadugi" panose="020B0502040204020203" pitchFamily="34" charset="0"/>
              </a:rPr>
              <a:t>if</a:t>
            </a:r>
            <a:r>
              <a:rPr lang="en-US" sz="1500" dirty="0">
                <a:latin typeface="Gadugi" panose="020B0502040204020203" pitchFamily="34" charset="0"/>
              </a:rPr>
              <a:t> (</a:t>
            </a:r>
            <a:r>
              <a:rPr lang="en-US" sz="1500" dirty="0" err="1">
                <a:latin typeface="Gadugi" panose="020B0502040204020203" pitchFamily="34" charset="0"/>
              </a:rPr>
              <a:t>pkt.arrival</a:t>
            </a:r>
            <a:r>
              <a:rPr lang="en-US" sz="1500" dirty="0">
                <a:latin typeface="Gadugi" panose="020B0502040204020203" pitchFamily="34" charset="0"/>
              </a:rPr>
              <a:t> - </a:t>
            </a:r>
            <a:r>
              <a:rPr lang="en-US" sz="1500" dirty="0" err="1">
                <a:latin typeface="Gadugi" panose="020B0502040204020203" pitchFamily="34" charset="0"/>
              </a:rPr>
              <a:t>last_time</a:t>
            </a:r>
            <a:r>
              <a:rPr lang="en-US" sz="1500" dirty="0">
                <a:latin typeface="Gadugi" panose="020B0502040204020203" pitchFamily="34" charset="0"/>
              </a:rPr>
              <a:t>[pkt.id] &gt; THRESHOLD)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saved_hop</a:t>
            </a:r>
            <a:r>
              <a:rPr lang="en-US" sz="1500" dirty="0">
                <a:latin typeface="Gadugi" panose="020B0502040204020203" pitchFamily="34" charset="0"/>
              </a:rPr>
              <a:t>[pkt.id] = </a:t>
            </a:r>
            <a:r>
              <a:rPr lang="en-US" sz="1500" dirty="0" err="1">
                <a:latin typeface="Gadugi" panose="020B0502040204020203" pitchFamily="34" charset="0"/>
              </a:rPr>
              <a:t>pkt.new_hop</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last_time</a:t>
            </a:r>
            <a:r>
              <a:rPr lang="en-US" sz="1500" dirty="0">
                <a:latin typeface="Gadugi" panose="020B0502040204020203" pitchFamily="34" charset="0"/>
              </a:rPr>
              <a:t>[pkt.id] = </a:t>
            </a:r>
            <a:r>
              <a:rPr lang="en-US" sz="1500" dirty="0" err="1">
                <a:latin typeface="Gadugi" panose="020B0502040204020203" pitchFamily="34" charset="0"/>
              </a:rPr>
              <a:t>pkt.arrival</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pkt.next_hop</a:t>
            </a:r>
            <a:r>
              <a:rPr lang="en-US" sz="1500" dirty="0">
                <a:latin typeface="Gadugi" panose="020B0502040204020203" pitchFamily="34" charset="0"/>
              </a:rPr>
              <a:t> = </a:t>
            </a:r>
            <a:r>
              <a:rPr lang="en-US" sz="1500" dirty="0" err="1">
                <a:latin typeface="Gadugi" panose="020B0502040204020203" pitchFamily="34" charset="0"/>
              </a:rPr>
              <a:t>saved_hop</a:t>
            </a:r>
            <a:r>
              <a:rPr lang="en-US" sz="1500" dirty="0">
                <a:latin typeface="Gadugi" panose="020B0502040204020203" pitchFamily="34" charset="0"/>
              </a:rPr>
              <a:t>[pkt.id];</a:t>
            </a:r>
          </a:p>
          <a:p>
            <a:pPr>
              <a:lnSpc>
                <a:spcPct val="120000"/>
              </a:lnSpc>
            </a:pPr>
            <a:r>
              <a:rPr lang="en-US" sz="1500" dirty="0">
                <a:latin typeface="Gadugi" panose="020B0502040204020203" pitchFamily="34" charset="0"/>
              </a:rPr>
              <a:t>}</a:t>
            </a:r>
          </a:p>
        </p:txBody>
      </p:sp>
      <p:sp>
        <p:nvSpPr>
          <p:cNvPr id="20" name="Right Arrow 19"/>
          <p:cNvSpPr/>
          <p:nvPr/>
        </p:nvSpPr>
        <p:spPr>
          <a:xfrm>
            <a:off x="6134100" y="3821112"/>
            <a:ext cx="914400" cy="6746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 Placeholder 7"/>
          <p:cNvSpPr txBox="1">
            <a:spLocks/>
          </p:cNvSpPr>
          <p:nvPr/>
        </p:nvSpPr>
        <p:spPr>
          <a:xfrm>
            <a:off x="6693735" y="1028701"/>
            <a:ext cx="3369072" cy="714057"/>
          </a:xfrm>
          <a:prstGeom prst="rect">
            <a:avLst/>
          </a:prstGeom>
        </p:spPr>
        <p:txBody>
          <a:bodyPr vert="horz" lIns="79248" tIns="39624" rIns="79248" bIns="39624" rtlCol="0" anchor="b">
            <a:norm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endParaRPr lang="en-US" sz="3813" dirty="0">
              <a:solidFill>
                <a:srgbClr val="C00000"/>
              </a:solidFill>
              <a:latin typeface="Gadugi"/>
              <a:ea typeface="+mj-ea"/>
              <a:cs typeface="+mj-cs"/>
            </a:endParaRPr>
          </a:p>
        </p:txBody>
      </p:sp>
      <p:sp>
        <p:nvSpPr>
          <p:cNvPr id="10" name="TextBox 9"/>
          <p:cNvSpPr txBox="1"/>
          <p:nvPr/>
        </p:nvSpPr>
        <p:spPr>
          <a:xfrm>
            <a:off x="7108982" y="1277028"/>
            <a:ext cx="1055097" cy="369332"/>
          </a:xfrm>
          <a:prstGeom prst="rect">
            <a:avLst/>
          </a:prstGeom>
          <a:noFill/>
        </p:spPr>
        <p:txBody>
          <a:bodyPr wrap="none" rtlCol="0">
            <a:spAutoFit/>
          </a:bodyPr>
          <a:lstStyle/>
          <a:p>
            <a:r>
              <a:rPr lang="en-US" b="1" dirty="0" smtClean="0">
                <a:latin typeface="Gadugi" panose="020B0502040204020203" pitchFamily="34" charset="0"/>
              </a:rPr>
              <a:t>Pipeline</a:t>
            </a:r>
            <a:endParaRPr lang="en-US" b="1" dirty="0">
              <a:latin typeface="Gadugi" panose="020B0502040204020203" pitchFamily="34" charset="0"/>
            </a:endParaRPr>
          </a:p>
        </p:txBody>
      </p:sp>
      <p:sp>
        <p:nvSpPr>
          <p:cNvPr id="11" name="TextBox 10"/>
          <p:cNvSpPr txBox="1"/>
          <p:nvPr/>
        </p:nvSpPr>
        <p:spPr>
          <a:xfrm>
            <a:off x="332430" y="1277028"/>
            <a:ext cx="1053494" cy="369332"/>
          </a:xfrm>
          <a:prstGeom prst="rect">
            <a:avLst/>
          </a:prstGeom>
          <a:noFill/>
        </p:spPr>
        <p:txBody>
          <a:bodyPr wrap="none" rtlCol="0">
            <a:spAutoFit/>
          </a:bodyPr>
          <a:lstStyle/>
          <a:p>
            <a:r>
              <a:rPr lang="en-US" b="1" dirty="0" smtClean="0">
                <a:latin typeface="Gadugi" panose="020B0502040204020203" pitchFamily="34" charset="0"/>
              </a:rPr>
              <a:t>Domino</a:t>
            </a:r>
            <a:endParaRPr lang="en-US" b="1" dirty="0">
              <a:latin typeface="Gadugi" panose="020B0502040204020203" pitchFamily="34" charset="0"/>
            </a:endParaRPr>
          </a:p>
        </p:txBody>
      </p:sp>
      <p:grpSp>
        <p:nvGrpSpPr>
          <p:cNvPr id="45" name="Group 44"/>
          <p:cNvGrpSpPr/>
          <p:nvPr/>
        </p:nvGrpSpPr>
        <p:grpSpPr>
          <a:xfrm>
            <a:off x="8381642" y="1633660"/>
            <a:ext cx="2898628" cy="4769260"/>
            <a:chOff x="563894" y="965242"/>
            <a:chExt cx="3344567" cy="5502988"/>
          </a:xfrm>
        </p:grpSpPr>
        <p:sp>
          <p:nvSpPr>
            <p:cNvPr id="46" name="Freeform 45"/>
            <p:cNvSpPr/>
            <p:nvPr/>
          </p:nvSpPr>
          <p:spPr>
            <a:xfrm>
              <a:off x="563894" y="965242"/>
              <a:ext cx="1575561" cy="1270205"/>
            </a:xfrm>
            <a:custGeom>
              <a:avLst/>
              <a:gdLst>
                <a:gd name="connsiteX0" fmla="*/ 0 w 2895603"/>
                <a:gd name="connsiteY0" fmla="*/ 92703 h 927028"/>
                <a:gd name="connsiteX1" fmla="*/ 92703 w 2895603"/>
                <a:gd name="connsiteY1" fmla="*/ 0 h 927028"/>
                <a:gd name="connsiteX2" fmla="*/ 2802900 w 2895603"/>
                <a:gd name="connsiteY2" fmla="*/ 0 h 927028"/>
                <a:gd name="connsiteX3" fmla="*/ 2895603 w 2895603"/>
                <a:gd name="connsiteY3" fmla="*/ 92703 h 927028"/>
                <a:gd name="connsiteX4" fmla="*/ 2895603 w 2895603"/>
                <a:gd name="connsiteY4" fmla="*/ 834325 h 927028"/>
                <a:gd name="connsiteX5" fmla="*/ 2802900 w 2895603"/>
                <a:gd name="connsiteY5" fmla="*/ 927028 h 927028"/>
                <a:gd name="connsiteX6" fmla="*/ 92703 w 2895603"/>
                <a:gd name="connsiteY6" fmla="*/ 927028 h 927028"/>
                <a:gd name="connsiteX7" fmla="*/ 0 w 2895603"/>
                <a:gd name="connsiteY7" fmla="*/ 834325 h 927028"/>
                <a:gd name="connsiteX8" fmla="*/ 0 w 2895603"/>
                <a:gd name="connsiteY8" fmla="*/ 92703 h 9270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95603" h="927028">
                  <a:moveTo>
                    <a:pt x="0" y="92703"/>
                  </a:moveTo>
                  <a:cubicBezTo>
                    <a:pt x="0" y="41505"/>
                    <a:pt x="41505" y="0"/>
                    <a:pt x="92703" y="0"/>
                  </a:cubicBezTo>
                  <a:lnTo>
                    <a:pt x="2802900" y="0"/>
                  </a:lnTo>
                  <a:cubicBezTo>
                    <a:pt x="2854098" y="0"/>
                    <a:pt x="2895603" y="41505"/>
                    <a:pt x="2895603" y="92703"/>
                  </a:cubicBezTo>
                  <a:lnTo>
                    <a:pt x="2895603" y="834325"/>
                  </a:lnTo>
                  <a:cubicBezTo>
                    <a:pt x="2895603" y="885523"/>
                    <a:pt x="2854098" y="927028"/>
                    <a:pt x="2802900" y="927028"/>
                  </a:cubicBezTo>
                  <a:lnTo>
                    <a:pt x="92703" y="927028"/>
                  </a:lnTo>
                  <a:cubicBezTo>
                    <a:pt x="41505" y="927028"/>
                    <a:pt x="0" y="885523"/>
                    <a:pt x="0" y="834325"/>
                  </a:cubicBezTo>
                  <a:lnTo>
                    <a:pt x="0" y="92703"/>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9760" tIns="69760" rIns="69760" bIns="6976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pkt.new_hop</a:t>
              </a:r>
              <a:r>
                <a:rPr lang="en-US" sz="1213" kern="0" dirty="0">
                  <a:solidFill>
                    <a:prstClr val="white"/>
                  </a:solidFill>
                  <a:latin typeface="Gadugi"/>
                </a:rPr>
                <a:t> </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hash3(</a:t>
              </a:r>
              <a:r>
                <a:rPr lang="en-US" sz="1213" kern="0" dirty="0" err="1" smtClean="0">
                  <a:solidFill>
                    <a:prstClr val="white"/>
                  </a:solidFill>
                  <a:latin typeface="Gadugi"/>
                </a:rPr>
                <a:t>pkt.sport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pkt.dport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pkt.arrival</a:t>
              </a:r>
              <a:r>
                <a:rPr lang="en-US" sz="1213" kern="0" dirty="0" smtClean="0">
                  <a:solidFill>
                    <a:prstClr val="white"/>
                  </a:solidFill>
                  <a:latin typeface="Gadugi"/>
                </a:rPr>
                <a:t>)</a:t>
              </a:r>
              <a:endParaRPr lang="en-US" sz="1213" kern="0" dirty="0">
                <a:solidFill>
                  <a:prstClr val="white"/>
                </a:solidFill>
                <a:latin typeface="Gadugi"/>
              </a:endParaRPr>
            </a:p>
            <a:p>
              <a:pPr defTabSz="539347">
                <a:lnSpc>
                  <a:spcPct val="90000"/>
                </a:lnSpc>
                <a:spcBef>
                  <a:spcPct val="0"/>
                </a:spcBef>
                <a:spcAft>
                  <a:spcPct val="35000"/>
                </a:spcAft>
                <a:defRPr/>
              </a:pPr>
              <a:r>
                <a:rPr lang="en-US" sz="1213" kern="0" dirty="0" smtClean="0">
                  <a:solidFill>
                    <a:prstClr val="white"/>
                  </a:solidFill>
                  <a:latin typeface="Gadugi"/>
                </a:rPr>
                <a:t>%NUM_HOPS;</a:t>
              </a:r>
              <a:endParaRPr lang="en-US" sz="1213" kern="0" dirty="0">
                <a:solidFill>
                  <a:prstClr val="white"/>
                </a:solidFill>
                <a:latin typeface="Gadugi"/>
              </a:endParaRPr>
            </a:p>
          </p:txBody>
        </p:sp>
        <p:sp>
          <p:nvSpPr>
            <p:cNvPr id="47" name="Freeform 46"/>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48" name="Freeform 47"/>
            <p:cNvSpPr/>
            <p:nvPr/>
          </p:nvSpPr>
          <p:spPr>
            <a:xfrm>
              <a:off x="2227381" y="965242"/>
              <a:ext cx="1681080" cy="1268315"/>
            </a:xfrm>
            <a:custGeom>
              <a:avLst/>
              <a:gdLst>
                <a:gd name="connsiteX0" fmla="*/ 0 w 2971792"/>
                <a:gd name="connsiteY0" fmla="*/ 54812 h 548119"/>
                <a:gd name="connsiteX1" fmla="*/ 54812 w 2971792"/>
                <a:gd name="connsiteY1" fmla="*/ 0 h 548119"/>
                <a:gd name="connsiteX2" fmla="*/ 2916980 w 2971792"/>
                <a:gd name="connsiteY2" fmla="*/ 0 h 548119"/>
                <a:gd name="connsiteX3" fmla="*/ 2971792 w 2971792"/>
                <a:gd name="connsiteY3" fmla="*/ 54812 h 548119"/>
                <a:gd name="connsiteX4" fmla="*/ 2971792 w 2971792"/>
                <a:gd name="connsiteY4" fmla="*/ 493307 h 548119"/>
                <a:gd name="connsiteX5" fmla="*/ 2916980 w 2971792"/>
                <a:gd name="connsiteY5" fmla="*/ 548119 h 548119"/>
                <a:gd name="connsiteX6" fmla="*/ 54812 w 2971792"/>
                <a:gd name="connsiteY6" fmla="*/ 548119 h 548119"/>
                <a:gd name="connsiteX7" fmla="*/ 0 w 2971792"/>
                <a:gd name="connsiteY7" fmla="*/ 493307 h 548119"/>
                <a:gd name="connsiteX8" fmla="*/ 0 w 2971792"/>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71792" h="548119">
                  <a:moveTo>
                    <a:pt x="0" y="54812"/>
                  </a:moveTo>
                  <a:cubicBezTo>
                    <a:pt x="0" y="24540"/>
                    <a:pt x="24540" y="0"/>
                    <a:pt x="54812" y="0"/>
                  </a:cubicBezTo>
                  <a:lnTo>
                    <a:pt x="2916980" y="0"/>
                  </a:lnTo>
                  <a:cubicBezTo>
                    <a:pt x="2947252" y="0"/>
                    <a:pt x="2971792" y="24540"/>
                    <a:pt x="2971792" y="54812"/>
                  </a:cubicBezTo>
                  <a:lnTo>
                    <a:pt x="2971792" y="493307"/>
                  </a:lnTo>
                  <a:cubicBezTo>
                    <a:pt x="2971792" y="523579"/>
                    <a:pt x="2947252" y="548119"/>
                    <a:pt x="2916980"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a:solidFill>
                    <a:prstClr val="white"/>
                  </a:solidFill>
                  <a:latin typeface="Gadugi"/>
                </a:rPr>
                <a:t>pkt.id </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hash2(</a:t>
              </a:r>
              <a:r>
                <a:rPr lang="en-US" sz="1213" kern="0" dirty="0" err="1" smtClean="0">
                  <a:solidFill>
                    <a:prstClr val="white"/>
                  </a:solidFill>
                  <a:latin typeface="Gadugi"/>
                </a:rPr>
                <a:t>pkt.sport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pkt.dport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a:solidFill>
                    <a:prstClr val="white"/>
                  </a:solidFill>
                  <a:latin typeface="Gadugi"/>
                </a:rPr>
                <a:t>NUM_FLOWLETS</a:t>
              </a:r>
            </a:p>
          </p:txBody>
        </p:sp>
        <p:sp>
          <p:nvSpPr>
            <p:cNvPr id="49" name="Freeform 48"/>
            <p:cNvSpPr/>
            <p:nvPr/>
          </p:nvSpPr>
          <p:spPr>
            <a:xfrm>
              <a:off x="716865" y="2667785"/>
              <a:ext cx="2971786" cy="548119"/>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pkt.last_time</a:t>
              </a:r>
              <a:r>
                <a:rPr lang="en-US" sz="1213" kern="0" dirty="0">
                  <a:solidFill>
                    <a:prstClr val="white"/>
                  </a:solidFill>
                  <a:latin typeface="Gadugi"/>
                </a:rPr>
                <a:t> = </a:t>
              </a:r>
              <a:r>
                <a:rPr lang="en-US" sz="1213" kern="0" dirty="0" err="1">
                  <a:solidFill>
                    <a:prstClr val="white"/>
                  </a:solidFill>
                  <a:latin typeface="Gadugi"/>
                </a:rPr>
                <a:t>last_time</a:t>
              </a:r>
              <a:r>
                <a:rPr lang="en-US" sz="1213" kern="0" dirty="0">
                  <a:solidFill>
                    <a:prstClr val="white"/>
                  </a:solidFill>
                  <a:latin typeface="Gadugi"/>
                </a:rPr>
                <a:t>[pkt.id];</a:t>
              </a:r>
            </a:p>
            <a:p>
              <a:pPr defTabSz="539347">
                <a:lnSpc>
                  <a:spcPct val="90000"/>
                </a:lnSpc>
                <a:spcBef>
                  <a:spcPct val="0"/>
                </a:spcBef>
                <a:spcAft>
                  <a:spcPct val="35000"/>
                </a:spcAft>
                <a:defRPr/>
              </a:pPr>
              <a:r>
                <a:rPr lang="en-US" sz="1213" kern="0" dirty="0" err="1">
                  <a:solidFill>
                    <a:prstClr val="white"/>
                  </a:solidFill>
                  <a:latin typeface="Gadugi"/>
                </a:rPr>
                <a:t>last_time</a:t>
              </a:r>
              <a:r>
                <a:rPr lang="en-US" sz="1213" kern="0" dirty="0">
                  <a:solidFill>
                    <a:prstClr val="white"/>
                  </a:solidFill>
                  <a:latin typeface="Gadugi"/>
                </a:rPr>
                <a:t>[pkt.id] = </a:t>
              </a:r>
              <a:r>
                <a:rPr lang="en-US" sz="1213" kern="0" dirty="0" err="1">
                  <a:solidFill>
                    <a:prstClr val="white"/>
                  </a:solidFill>
                  <a:latin typeface="Gadugi"/>
                </a:rPr>
                <a:t>pkt.arrival</a:t>
              </a:r>
              <a:r>
                <a:rPr lang="en-US" sz="1213" kern="0" dirty="0">
                  <a:solidFill>
                    <a:prstClr val="white"/>
                  </a:solidFill>
                  <a:latin typeface="Gadugi"/>
                </a:rPr>
                <a:t>;</a:t>
              </a:r>
            </a:p>
          </p:txBody>
        </p:sp>
        <p:sp>
          <p:nvSpPr>
            <p:cNvPr id="50" name="Freeform 49"/>
            <p:cNvSpPr/>
            <p:nvPr/>
          </p:nvSpPr>
          <p:spPr>
            <a:xfrm>
              <a:off x="2079431" y="3225142"/>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1" name="Freeform 50"/>
            <p:cNvSpPr/>
            <p:nvPr/>
          </p:nvSpPr>
          <p:spPr>
            <a:xfrm>
              <a:off x="716865" y="3421800"/>
              <a:ext cx="2971787" cy="426298"/>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pkt.tmp</a:t>
              </a:r>
              <a:r>
                <a:rPr lang="en-US" sz="1213" kern="0" dirty="0">
                  <a:solidFill>
                    <a:prstClr val="white"/>
                  </a:solidFill>
                  <a:latin typeface="Gadugi"/>
                </a:rPr>
                <a:t> = </a:t>
              </a:r>
              <a:r>
                <a:rPr lang="en-US" sz="1213" kern="0" dirty="0" err="1">
                  <a:solidFill>
                    <a:prstClr val="white"/>
                  </a:solidFill>
                  <a:latin typeface="Gadugi"/>
                </a:rPr>
                <a:t>pkt.arrival</a:t>
              </a:r>
              <a:r>
                <a:rPr lang="en-US" sz="1213" kern="0" dirty="0">
                  <a:solidFill>
                    <a:prstClr val="white"/>
                  </a:solidFill>
                  <a:latin typeface="Gadugi"/>
                </a:rPr>
                <a:t> – </a:t>
              </a:r>
              <a:r>
                <a:rPr lang="en-US" sz="1213" kern="0" dirty="0" err="1">
                  <a:solidFill>
                    <a:prstClr val="white"/>
                  </a:solidFill>
                  <a:latin typeface="Gadugi"/>
                </a:rPr>
                <a:t>pkt.last_time</a:t>
              </a:r>
              <a:r>
                <a:rPr lang="en-US" sz="1213" kern="0" dirty="0">
                  <a:solidFill>
                    <a:prstClr val="white"/>
                  </a:solidFill>
                  <a:latin typeface="Gadugi"/>
                </a:rPr>
                <a:t>;</a:t>
              </a:r>
            </a:p>
          </p:txBody>
        </p:sp>
        <p:sp>
          <p:nvSpPr>
            <p:cNvPr id="52" name="Freeform 51"/>
            <p:cNvSpPr/>
            <p:nvPr/>
          </p:nvSpPr>
          <p:spPr>
            <a:xfrm>
              <a:off x="2079431" y="3847002"/>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3" name="Freeform 52"/>
            <p:cNvSpPr/>
            <p:nvPr/>
          </p:nvSpPr>
          <p:spPr>
            <a:xfrm>
              <a:off x="716865" y="4052547"/>
              <a:ext cx="2971786" cy="238771"/>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a:solidFill>
                    <a:prstClr val="white"/>
                  </a:solidFill>
                  <a:latin typeface="Gadugi"/>
                </a:rPr>
                <a:t>pkt.tmp2 = </a:t>
              </a:r>
              <a:r>
                <a:rPr lang="en-US" sz="1213" kern="0" dirty="0" err="1">
                  <a:solidFill>
                    <a:prstClr val="white"/>
                  </a:solidFill>
                  <a:latin typeface="Gadugi"/>
                </a:rPr>
                <a:t>pkt.tmp</a:t>
              </a:r>
              <a:r>
                <a:rPr lang="en-US" sz="1213" kern="0" dirty="0">
                  <a:solidFill>
                    <a:prstClr val="white"/>
                  </a:solidFill>
                  <a:latin typeface="Gadugi"/>
                </a:rPr>
                <a:t> &gt; 5;</a:t>
              </a:r>
            </a:p>
          </p:txBody>
        </p:sp>
        <p:sp>
          <p:nvSpPr>
            <p:cNvPr id="54" name="Freeform 53"/>
            <p:cNvSpPr/>
            <p:nvPr/>
          </p:nvSpPr>
          <p:spPr>
            <a:xfrm>
              <a:off x="2079431" y="4291318"/>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5" name="Freeform 54"/>
            <p:cNvSpPr/>
            <p:nvPr/>
          </p:nvSpPr>
          <p:spPr>
            <a:xfrm>
              <a:off x="716866" y="4470774"/>
              <a:ext cx="2971785" cy="1038796"/>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pkt.saved_hop</a:t>
              </a:r>
              <a:r>
                <a:rPr lang="en-US" sz="1213" kern="0" dirty="0">
                  <a:solidFill>
                    <a:prstClr val="white"/>
                  </a:solidFill>
                  <a:latin typeface="Gadugi"/>
                </a:rPr>
                <a:t> = </a:t>
              </a:r>
              <a:r>
                <a:rPr lang="en-US" sz="1213" kern="0" dirty="0" err="1">
                  <a:solidFill>
                    <a:prstClr val="white"/>
                  </a:solidFill>
                  <a:latin typeface="Gadugi"/>
                </a:rPr>
                <a:t>saved_hop</a:t>
              </a:r>
              <a:r>
                <a:rPr lang="en-US" sz="1213" kern="0" dirty="0">
                  <a:solidFill>
                    <a:prstClr val="white"/>
                  </a:solidFill>
                  <a:latin typeface="Gadugi"/>
                </a:rPr>
                <a:t>[pkt.id];</a:t>
              </a:r>
            </a:p>
            <a:p>
              <a:pPr defTabSz="539347">
                <a:lnSpc>
                  <a:spcPct val="90000"/>
                </a:lnSpc>
                <a:spcBef>
                  <a:spcPct val="0"/>
                </a:spcBef>
                <a:spcAft>
                  <a:spcPct val="35000"/>
                </a:spcAft>
                <a:defRPr/>
              </a:pPr>
              <a:r>
                <a:rPr lang="en-US" sz="1213" kern="0" dirty="0" err="1">
                  <a:solidFill>
                    <a:prstClr val="white"/>
                  </a:solidFill>
                  <a:latin typeface="Gadugi"/>
                </a:rPr>
                <a:t>saved_hop</a:t>
              </a:r>
              <a:r>
                <a:rPr lang="en-US" sz="1213" kern="0" dirty="0">
                  <a:solidFill>
                    <a:prstClr val="white"/>
                  </a:solidFill>
                  <a:latin typeface="Gadugi"/>
                </a:rPr>
                <a:t>[pkt.id] = pkt.tmp2 ?</a:t>
              </a:r>
            </a:p>
            <a:p>
              <a:pPr marL="0" lvl="1"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pkt.new_hop</a:t>
              </a:r>
              <a:r>
                <a:rPr lang="en-US" sz="1213" kern="0" dirty="0">
                  <a:solidFill>
                    <a:prstClr val="white"/>
                  </a:solidFill>
                  <a:latin typeface="Gadugi"/>
                </a:rPr>
                <a:t> :</a:t>
              </a:r>
            </a:p>
            <a:p>
              <a:pPr marL="99064" lvl="2"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pkt.saved_hop</a:t>
              </a:r>
              <a:r>
                <a:rPr lang="en-US" sz="1213" kern="0" dirty="0">
                  <a:solidFill>
                    <a:prstClr val="white"/>
                  </a:solidFill>
                  <a:latin typeface="Gadugi"/>
                </a:rPr>
                <a:t>;</a:t>
              </a:r>
            </a:p>
          </p:txBody>
        </p:sp>
        <p:sp>
          <p:nvSpPr>
            <p:cNvPr id="56" name="Freeform 55"/>
            <p:cNvSpPr/>
            <p:nvPr/>
          </p:nvSpPr>
          <p:spPr>
            <a:xfrm>
              <a:off x="2079431" y="5509570"/>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7" name="Freeform 56"/>
            <p:cNvSpPr/>
            <p:nvPr/>
          </p:nvSpPr>
          <p:spPr>
            <a:xfrm>
              <a:off x="716865" y="5701469"/>
              <a:ext cx="2971787" cy="766761"/>
            </a:xfrm>
            <a:custGeom>
              <a:avLst/>
              <a:gdLst>
                <a:gd name="connsiteX0" fmla="*/ 0 w 2705296"/>
                <a:gd name="connsiteY0" fmla="*/ 54812 h 548119"/>
                <a:gd name="connsiteX1" fmla="*/ 54812 w 2705296"/>
                <a:gd name="connsiteY1" fmla="*/ 0 h 548119"/>
                <a:gd name="connsiteX2" fmla="*/ 2650484 w 2705296"/>
                <a:gd name="connsiteY2" fmla="*/ 0 h 548119"/>
                <a:gd name="connsiteX3" fmla="*/ 2705296 w 2705296"/>
                <a:gd name="connsiteY3" fmla="*/ 54812 h 548119"/>
                <a:gd name="connsiteX4" fmla="*/ 2705296 w 2705296"/>
                <a:gd name="connsiteY4" fmla="*/ 493307 h 548119"/>
                <a:gd name="connsiteX5" fmla="*/ 2650484 w 2705296"/>
                <a:gd name="connsiteY5" fmla="*/ 548119 h 548119"/>
                <a:gd name="connsiteX6" fmla="*/ 54812 w 2705296"/>
                <a:gd name="connsiteY6" fmla="*/ 548119 h 548119"/>
                <a:gd name="connsiteX7" fmla="*/ 0 w 2705296"/>
                <a:gd name="connsiteY7" fmla="*/ 493307 h 548119"/>
                <a:gd name="connsiteX8" fmla="*/ 0 w 2705296"/>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05296" h="548119">
                  <a:moveTo>
                    <a:pt x="0" y="54812"/>
                  </a:moveTo>
                  <a:cubicBezTo>
                    <a:pt x="0" y="24540"/>
                    <a:pt x="24540" y="0"/>
                    <a:pt x="54812" y="0"/>
                  </a:cubicBezTo>
                  <a:lnTo>
                    <a:pt x="2650484" y="0"/>
                  </a:lnTo>
                  <a:cubicBezTo>
                    <a:pt x="2680756" y="0"/>
                    <a:pt x="2705296" y="24540"/>
                    <a:pt x="2705296" y="54812"/>
                  </a:cubicBezTo>
                  <a:lnTo>
                    <a:pt x="2705296" y="493307"/>
                  </a:lnTo>
                  <a:cubicBezTo>
                    <a:pt x="2705296" y="523579"/>
                    <a:pt x="2680756" y="548119"/>
                    <a:pt x="2650484"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pkt.next_hop</a:t>
              </a:r>
              <a:r>
                <a:rPr lang="en-US" sz="1213" kern="0" dirty="0">
                  <a:solidFill>
                    <a:prstClr val="white"/>
                  </a:solidFill>
                  <a:latin typeface="Gadugi"/>
                </a:rPr>
                <a:t> = pkt.tmp2 ?</a:t>
              </a:r>
            </a:p>
            <a:p>
              <a:pPr marL="0" lvl="1"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pkt.new_hop</a:t>
              </a:r>
              <a:r>
                <a:rPr lang="en-US" sz="1213" kern="0" dirty="0">
                  <a:solidFill>
                    <a:prstClr val="white"/>
                  </a:solidFill>
                  <a:latin typeface="Gadugi"/>
                </a:rPr>
                <a:t> :</a:t>
              </a:r>
            </a:p>
            <a:p>
              <a:pPr marL="99064" lvl="2"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pkt.saved_hop</a:t>
              </a:r>
              <a:r>
                <a:rPr lang="en-US" sz="1213" kern="0" dirty="0">
                  <a:solidFill>
                    <a:prstClr val="white"/>
                  </a:solidFill>
                  <a:latin typeface="Gadugi"/>
                </a:rPr>
                <a:t> ;</a:t>
              </a:r>
            </a:p>
          </p:txBody>
        </p:sp>
        <p:sp>
          <p:nvSpPr>
            <p:cNvPr id="58" name="Freeform 57"/>
            <p:cNvSpPr/>
            <p:nvPr/>
          </p:nvSpPr>
          <p:spPr>
            <a:xfrm>
              <a:off x="2062077" y="2279964"/>
              <a:ext cx="246654" cy="42365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grpSp>
      <p:sp>
        <p:nvSpPr>
          <p:cNvPr id="59" name="TextBox 404"/>
          <p:cNvSpPr txBox="1"/>
          <p:nvPr/>
        </p:nvSpPr>
        <p:spPr>
          <a:xfrm>
            <a:off x="7451049" y="1932663"/>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1</a:t>
            </a:r>
          </a:p>
        </p:txBody>
      </p:sp>
      <p:sp>
        <p:nvSpPr>
          <p:cNvPr id="60" name="TextBox 405"/>
          <p:cNvSpPr txBox="1"/>
          <p:nvPr/>
        </p:nvSpPr>
        <p:spPr>
          <a:xfrm>
            <a:off x="7460905" y="3168707"/>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2</a:t>
            </a:r>
          </a:p>
        </p:txBody>
      </p:sp>
      <p:sp>
        <p:nvSpPr>
          <p:cNvPr id="61" name="TextBox 406"/>
          <p:cNvSpPr txBox="1"/>
          <p:nvPr/>
        </p:nvSpPr>
        <p:spPr>
          <a:xfrm>
            <a:off x="7451049" y="3860210"/>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3</a:t>
            </a:r>
          </a:p>
        </p:txBody>
      </p:sp>
      <p:sp>
        <p:nvSpPr>
          <p:cNvPr id="62" name="TextBox 407"/>
          <p:cNvSpPr txBox="1"/>
          <p:nvPr/>
        </p:nvSpPr>
        <p:spPr>
          <a:xfrm>
            <a:off x="7451049" y="4325594"/>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4</a:t>
            </a:r>
          </a:p>
        </p:txBody>
      </p:sp>
      <p:sp>
        <p:nvSpPr>
          <p:cNvPr id="63" name="TextBox 408"/>
          <p:cNvSpPr txBox="1"/>
          <p:nvPr/>
        </p:nvSpPr>
        <p:spPr>
          <a:xfrm>
            <a:off x="7451047" y="5797902"/>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6</a:t>
            </a:r>
          </a:p>
        </p:txBody>
      </p:sp>
      <p:sp>
        <p:nvSpPr>
          <p:cNvPr id="64" name="TextBox 409"/>
          <p:cNvSpPr txBox="1"/>
          <p:nvPr/>
        </p:nvSpPr>
        <p:spPr>
          <a:xfrm>
            <a:off x="7451048" y="4753026"/>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5</a:t>
            </a:r>
          </a:p>
        </p:txBody>
      </p:sp>
    </p:spTree>
    <p:extLst>
      <p:ext uri="{BB962C8B-B14F-4D97-AF65-F5344CB8AC3E}">
        <p14:creationId xmlns:p14="http://schemas.microsoft.com/office/powerpoint/2010/main" val="428101223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0" end="1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11" end="1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12" end="1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13" end="1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14" end="1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15" end="1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16" end="1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17" end="1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18" end="1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4" end="4"/>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0" end="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1" end="1"/>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2" end="2"/>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6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63"/>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0" grpId="0" animBg="1"/>
      <p:bldP spid="59" grpId="0"/>
      <p:bldP spid="60" grpId="0"/>
      <p:bldP spid="61" grpId="0"/>
      <p:bldP spid="62" grpId="0"/>
      <p:bldP spid="63" grpId="0"/>
      <p:bldP spid="64" grpId="0"/>
    </p:bldLst>
  </p:timing>
</p:sld>
</file>

<file path=ppt/slides/slide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quest for programmability</a:t>
            </a:r>
            <a:endParaRPr lang="en-US" dirty="0">
              <a:latin typeface="Gadugi" panose="020B0502040204020203" pitchFamily="34" charset="0"/>
            </a:endParaRPr>
          </a:p>
        </p:txBody>
      </p:sp>
      <p:graphicFrame>
        <p:nvGraphicFramePr>
          <p:cNvPr id="7" name="Content Placeholder 6"/>
          <p:cNvGraphicFramePr>
            <a:graphicFrameLocks noGrp="1"/>
          </p:cNvGraphicFramePr>
          <p:nvPr>
            <p:ph idx="1"/>
            <p:extLst/>
          </p:nvPr>
        </p:nvGraphicFramePr>
        <p:xfrm>
          <a:off x="6731001" y="2333943"/>
          <a:ext cx="4546599" cy="2225040"/>
        </p:xfrm>
        <a:graphic>
          <a:graphicData uri="http://schemas.openxmlformats.org/drawingml/2006/table">
            <a:tbl>
              <a:tblPr firstRow="1" bandRow="1">
                <a:tableStyleId>{5C22544A-7EE6-4342-B048-85BDC9FD1C3A}</a:tableStyleId>
              </a:tblPr>
              <a:tblGrid>
                <a:gridCol w="2489199"/>
                <a:gridCol w="685800"/>
                <a:gridCol w="1371600"/>
              </a:tblGrid>
              <a:tr h="370840">
                <a:tc>
                  <a:txBody>
                    <a:bodyPr/>
                    <a:lstStyle/>
                    <a:p>
                      <a:r>
                        <a:rPr lang="en-US" dirty="0" smtClean="0"/>
                        <a:t>Switch</a:t>
                      </a:r>
                      <a:endParaRPr lang="en-US" dirty="0"/>
                    </a:p>
                  </a:txBody>
                  <a:tcPr/>
                </a:tc>
                <a:tc>
                  <a:txBody>
                    <a:bodyPr/>
                    <a:lstStyle/>
                    <a:p>
                      <a:r>
                        <a:rPr lang="en-US" dirty="0" smtClean="0"/>
                        <a:t>Year</a:t>
                      </a:r>
                      <a:endParaRPr lang="en-US" dirty="0"/>
                    </a:p>
                  </a:txBody>
                  <a:tcPr/>
                </a:tc>
                <a:tc>
                  <a:txBody>
                    <a:bodyPr/>
                    <a:lstStyle/>
                    <a:p>
                      <a:r>
                        <a:rPr lang="en-US" dirty="0" smtClean="0"/>
                        <a:t>Line-rate</a:t>
                      </a:r>
                      <a:endParaRPr lang="en-US" dirty="0"/>
                    </a:p>
                  </a:txBody>
                  <a:tcPr/>
                </a:tc>
              </a:tr>
              <a:tr h="370840">
                <a:tc>
                  <a:txBody>
                    <a:bodyPr/>
                    <a:lstStyle/>
                    <a:p>
                      <a:r>
                        <a:rPr lang="en-US" dirty="0" smtClean="0"/>
                        <a:t>Cisco Catalyst</a:t>
                      </a:r>
                      <a:endParaRPr lang="en-US" dirty="0"/>
                    </a:p>
                  </a:txBody>
                  <a:tcPr/>
                </a:tc>
                <a:tc>
                  <a:txBody>
                    <a:bodyPr/>
                    <a:lstStyle/>
                    <a:p>
                      <a:r>
                        <a:rPr lang="en-US" dirty="0" smtClean="0"/>
                        <a:t>1999</a:t>
                      </a:r>
                      <a:endParaRPr lang="en-US" dirty="0"/>
                    </a:p>
                  </a:txBody>
                  <a:tcPr/>
                </a:tc>
                <a:tc>
                  <a:txBody>
                    <a:bodyPr/>
                    <a:lstStyle/>
                    <a:p>
                      <a:r>
                        <a:rPr lang="en-US" dirty="0" smtClean="0"/>
                        <a:t>32 </a:t>
                      </a:r>
                      <a:r>
                        <a:rPr lang="en-US" dirty="0" err="1" smtClean="0"/>
                        <a:t>Gbit</a:t>
                      </a:r>
                      <a:r>
                        <a:rPr lang="en-US" dirty="0" smtClean="0"/>
                        <a:t>/s</a:t>
                      </a:r>
                      <a:endParaRPr lang="en-US" dirty="0"/>
                    </a:p>
                  </a:txBody>
                  <a:tcPr/>
                </a:tc>
              </a:tr>
              <a:tr h="370840">
                <a:tc>
                  <a:txBody>
                    <a:bodyPr/>
                    <a:lstStyle/>
                    <a:p>
                      <a:r>
                        <a:rPr lang="en-US" dirty="0" smtClean="0"/>
                        <a:t>Broadcom 5670</a:t>
                      </a:r>
                      <a:endParaRPr lang="en-US" dirty="0"/>
                    </a:p>
                  </a:txBody>
                  <a:tcPr/>
                </a:tc>
                <a:tc>
                  <a:txBody>
                    <a:bodyPr/>
                    <a:lstStyle/>
                    <a:p>
                      <a:r>
                        <a:rPr lang="en-US" dirty="0" smtClean="0"/>
                        <a:t>2004</a:t>
                      </a:r>
                      <a:endParaRPr lang="en-US" dirty="0"/>
                    </a:p>
                  </a:txBody>
                  <a:tcPr/>
                </a:tc>
                <a:tc>
                  <a:txBody>
                    <a:bodyPr/>
                    <a:lstStyle/>
                    <a:p>
                      <a:r>
                        <a:rPr lang="en-US" dirty="0" smtClean="0"/>
                        <a:t>80 </a:t>
                      </a:r>
                      <a:r>
                        <a:rPr lang="en-US" dirty="0" err="1" smtClean="0"/>
                        <a:t>Gbit</a:t>
                      </a:r>
                      <a:r>
                        <a:rPr lang="en-US" dirty="0" smtClean="0"/>
                        <a:t>/s</a:t>
                      </a:r>
                      <a:endParaRPr lang="en-US" dirty="0"/>
                    </a:p>
                  </a:txBody>
                  <a:tcPr/>
                </a:tc>
              </a:tr>
              <a:tr h="370840">
                <a:tc>
                  <a:txBody>
                    <a:bodyPr/>
                    <a:lstStyle/>
                    <a:p>
                      <a:r>
                        <a:rPr lang="en-US" dirty="0" smtClean="0"/>
                        <a:t>Broadcom Scorpion</a:t>
                      </a:r>
                      <a:endParaRPr lang="en-US" dirty="0"/>
                    </a:p>
                  </a:txBody>
                  <a:tcPr/>
                </a:tc>
                <a:tc>
                  <a:txBody>
                    <a:bodyPr/>
                    <a:lstStyle/>
                    <a:p>
                      <a:r>
                        <a:rPr lang="en-US" dirty="0" smtClean="0"/>
                        <a:t>2007</a:t>
                      </a:r>
                      <a:endParaRPr lang="en-US" dirty="0"/>
                    </a:p>
                  </a:txBody>
                  <a:tcPr/>
                </a:tc>
                <a:tc>
                  <a:txBody>
                    <a:bodyPr/>
                    <a:lstStyle/>
                    <a:p>
                      <a:r>
                        <a:rPr lang="en-US" dirty="0" smtClean="0"/>
                        <a:t>240 </a:t>
                      </a:r>
                      <a:r>
                        <a:rPr lang="en-US" baseline="0" dirty="0" err="1" smtClean="0"/>
                        <a:t>Gbit</a:t>
                      </a:r>
                      <a:r>
                        <a:rPr lang="en-US" baseline="0" dirty="0" smtClean="0"/>
                        <a:t>/s</a:t>
                      </a:r>
                      <a:endParaRPr lang="en-US" dirty="0"/>
                    </a:p>
                  </a:txBody>
                  <a:tcPr/>
                </a:tc>
              </a:tr>
              <a:tr h="370840">
                <a:tc>
                  <a:txBody>
                    <a:bodyPr/>
                    <a:lstStyle/>
                    <a:p>
                      <a:r>
                        <a:rPr lang="en-US" dirty="0" smtClean="0"/>
                        <a:t>Broadcom Trident</a:t>
                      </a:r>
                      <a:endParaRPr lang="en-US" dirty="0"/>
                    </a:p>
                  </a:txBody>
                  <a:tcPr/>
                </a:tc>
                <a:tc>
                  <a:txBody>
                    <a:bodyPr/>
                    <a:lstStyle/>
                    <a:p>
                      <a:r>
                        <a:rPr lang="en-US" dirty="0" smtClean="0"/>
                        <a:t>2010</a:t>
                      </a:r>
                      <a:endParaRPr lang="en-US" dirty="0"/>
                    </a:p>
                  </a:txBody>
                  <a:tcPr/>
                </a:tc>
                <a:tc>
                  <a:txBody>
                    <a:bodyPr/>
                    <a:lstStyle/>
                    <a:p>
                      <a:r>
                        <a:rPr lang="en-US" dirty="0" smtClean="0"/>
                        <a:t>640</a:t>
                      </a:r>
                      <a:r>
                        <a:rPr lang="en-US" baseline="0" dirty="0" smtClean="0"/>
                        <a:t> </a:t>
                      </a:r>
                      <a:r>
                        <a:rPr lang="en-US" baseline="0" dirty="0" err="1" smtClean="0"/>
                        <a:t>Gbit</a:t>
                      </a:r>
                      <a:r>
                        <a:rPr lang="en-US" baseline="0" dirty="0" smtClean="0"/>
                        <a:t>/s</a:t>
                      </a:r>
                      <a:endParaRPr lang="en-US" dirty="0"/>
                    </a:p>
                  </a:txBody>
                  <a:tcPr/>
                </a:tc>
              </a:tr>
              <a:tr h="370840">
                <a:tc>
                  <a:txBody>
                    <a:bodyPr/>
                    <a:lstStyle/>
                    <a:p>
                      <a:r>
                        <a:rPr lang="en-US" dirty="0" smtClean="0"/>
                        <a:t>Broadcom Tomahawk</a:t>
                      </a:r>
                      <a:endParaRPr lang="en-US" dirty="0"/>
                    </a:p>
                  </a:txBody>
                  <a:tcPr/>
                </a:tc>
                <a:tc>
                  <a:txBody>
                    <a:bodyPr/>
                    <a:lstStyle/>
                    <a:p>
                      <a:r>
                        <a:rPr lang="en-US" dirty="0" smtClean="0"/>
                        <a:t>2014</a:t>
                      </a:r>
                      <a:endParaRPr lang="en-US" dirty="0"/>
                    </a:p>
                  </a:txBody>
                  <a:tcPr/>
                </a:tc>
                <a:tc>
                  <a:txBody>
                    <a:bodyPr/>
                    <a:lstStyle/>
                    <a:p>
                      <a:r>
                        <a:rPr lang="en-US" dirty="0" smtClean="0"/>
                        <a:t>3.2</a:t>
                      </a:r>
                      <a:r>
                        <a:rPr lang="en-US" baseline="0" dirty="0" smtClean="0"/>
                        <a:t> </a:t>
                      </a:r>
                      <a:r>
                        <a:rPr lang="en-US" baseline="0" dirty="0" err="1" smtClean="0"/>
                        <a:t>Tbit</a:t>
                      </a:r>
                      <a:r>
                        <a:rPr lang="en-US" baseline="0" dirty="0" smtClean="0"/>
                        <a:t>/s</a:t>
                      </a:r>
                      <a:endParaRPr lang="en-US" dirty="0"/>
                    </a:p>
                  </a:txBody>
                  <a:tcPr/>
                </a:tc>
              </a:tr>
            </a:tbl>
          </a:graphicData>
        </a:graphic>
      </p:graphicFrame>
      <p:sp>
        <p:nvSpPr>
          <p:cNvPr id="4" name="Rounded Rectangle 3"/>
          <p:cNvSpPr/>
          <p:nvPr/>
        </p:nvSpPr>
        <p:spPr>
          <a:xfrm>
            <a:off x="1104900" y="5067300"/>
            <a:ext cx="99187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Programmability =&gt; 10--100x slower than line rate.</a:t>
            </a:r>
            <a:endParaRPr lang="en-US" sz="3000" dirty="0">
              <a:latin typeface="Gadugi" panose="020B0502040204020203" pitchFamily="34" charset="0"/>
            </a:endParaRPr>
          </a:p>
        </p:txBody>
      </p:sp>
      <p:graphicFrame>
        <p:nvGraphicFramePr>
          <p:cNvPr id="5" name="Table 4"/>
          <p:cNvGraphicFramePr>
            <a:graphicFrameLocks noGrp="1"/>
          </p:cNvGraphicFramePr>
          <p:nvPr>
            <p:extLst/>
          </p:nvPr>
        </p:nvGraphicFramePr>
        <p:xfrm>
          <a:off x="1104900" y="2333943"/>
          <a:ext cx="5067300" cy="3032760"/>
        </p:xfrm>
        <a:graphic>
          <a:graphicData uri="http://schemas.openxmlformats.org/drawingml/2006/table">
            <a:tbl>
              <a:tblPr firstRow="1" bandRow="1">
                <a:tableStyleId>{5C22544A-7EE6-4342-B048-85BDC9FD1C3A}</a:tableStyleId>
              </a:tblPr>
              <a:tblGrid>
                <a:gridCol w="1638300"/>
                <a:gridCol w="762000"/>
                <a:gridCol w="1219200"/>
                <a:gridCol w="1447800"/>
              </a:tblGrid>
              <a:tr h="370840">
                <a:tc>
                  <a:txBody>
                    <a:bodyPr/>
                    <a:lstStyle/>
                    <a:p>
                      <a:r>
                        <a:rPr lang="en-US" dirty="0" smtClean="0"/>
                        <a:t>System</a:t>
                      </a:r>
                      <a:endParaRPr lang="en-US" dirty="0"/>
                    </a:p>
                  </a:txBody>
                  <a:tcPr/>
                </a:tc>
                <a:tc>
                  <a:txBody>
                    <a:bodyPr/>
                    <a:lstStyle/>
                    <a:p>
                      <a:r>
                        <a:rPr lang="en-US" dirty="0" smtClean="0"/>
                        <a:t>Year</a:t>
                      </a:r>
                      <a:endParaRPr lang="en-US" dirty="0"/>
                    </a:p>
                  </a:txBody>
                  <a:tcPr/>
                </a:tc>
                <a:tc>
                  <a:txBody>
                    <a:bodyPr/>
                    <a:lstStyle/>
                    <a:p>
                      <a:r>
                        <a:rPr lang="en-US" dirty="0" smtClean="0"/>
                        <a:t>Substrate</a:t>
                      </a:r>
                      <a:endParaRPr lang="en-US" dirty="0"/>
                    </a:p>
                  </a:txBody>
                  <a:tcPr/>
                </a:tc>
                <a:tc>
                  <a:txBody>
                    <a:bodyPr/>
                    <a:lstStyle/>
                    <a:p>
                      <a:r>
                        <a:rPr lang="en-US" dirty="0" smtClean="0"/>
                        <a:t>Performance</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Click</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2000</a:t>
                      </a:r>
                    </a:p>
                  </a:txBody>
                  <a:tcPr/>
                </a:tc>
                <a:tc>
                  <a:txBody>
                    <a:bodyPr/>
                    <a:lstStyle/>
                    <a:p>
                      <a:r>
                        <a:rPr lang="en-US" dirty="0" smtClean="0"/>
                        <a:t>CPUs</a:t>
                      </a:r>
                      <a:endParaRPr lang="en-US" dirty="0"/>
                    </a:p>
                  </a:txBody>
                  <a:tcPr/>
                </a:tc>
                <a:tc>
                  <a:txBody>
                    <a:bodyPr/>
                    <a:lstStyle/>
                    <a:p>
                      <a:r>
                        <a:rPr lang="en-US" dirty="0" smtClean="0"/>
                        <a:t>170 Mbit/s</a:t>
                      </a:r>
                      <a:endParaRPr lang="en-US" dirty="0"/>
                    </a:p>
                  </a:txBody>
                  <a:tcPr/>
                </a:tc>
              </a:tr>
              <a:tr h="370840">
                <a:tc>
                  <a:txBody>
                    <a:bodyPr/>
                    <a:lstStyle/>
                    <a:p>
                      <a:r>
                        <a:rPr lang="en-US" dirty="0" smtClean="0"/>
                        <a:t>Intel IXP 2400</a:t>
                      </a:r>
                      <a:endParaRPr lang="en-US" dirty="0"/>
                    </a:p>
                  </a:txBody>
                  <a:tcPr/>
                </a:tc>
                <a:tc>
                  <a:txBody>
                    <a:bodyPr/>
                    <a:lstStyle/>
                    <a:p>
                      <a:r>
                        <a:rPr lang="en-US" dirty="0" smtClean="0"/>
                        <a:t>2002</a:t>
                      </a:r>
                      <a:endParaRPr lang="en-US" dirty="0"/>
                    </a:p>
                  </a:txBody>
                  <a:tcPr/>
                </a:tc>
                <a:tc>
                  <a:txBody>
                    <a:bodyPr/>
                    <a:lstStyle/>
                    <a:p>
                      <a:r>
                        <a:rPr lang="en-US" dirty="0" smtClean="0"/>
                        <a:t>NPUs</a:t>
                      </a:r>
                      <a:endParaRPr lang="en-US" dirty="0"/>
                    </a:p>
                  </a:txBody>
                  <a:tcPr/>
                </a:tc>
                <a:tc>
                  <a:txBody>
                    <a:bodyPr/>
                    <a:lstStyle/>
                    <a:p>
                      <a:r>
                        <a:rPr lang="en-US" dirty="0" smtClean="0"/>
                        <a:t>4 </a:t>
                      </a:r>
                      <a:r>
                        <a:rPr lang="en-US" dirty="0" err="1" smtClean="0"/>
                        <a:t>Gbit</a:t>
                      </a:r>
                      <a:r>
                        <a:rPr lang="en-US" dirty="0" smtClean="0"/>
                        <a:t>/s</a:t>
                      </a:r>
                      <a:endParaRPr lang="en-US" dirty="0"/>
                    </a:p>
                  </a:txBody>
                  <a:tcPr/>
                </a:tc>
              </a:tr>
              <a:tr h="370840">
                <a:tc>
                  <a:txBody>
                    <a:bodyPr/>
                    <a:lstStyle/>
                    <a:p>
                      <a:r>
                        <a:rPr lang="en-US" dirty="0" err="1" smtClean="0"/>
                        <a:t>RouteBricks</a:t>
                      </a:r>
                      <a:endParaRPr lang="en-US" dirty="0"/>
                    </a:p>
                  </a:txBody>
                  <a:tcPr/>
                </a:tc>
                <a:tc>
                  <a:txBody>
                    <a:bodyPr/>
                    <a:lstStyle/>
                    <a:p>
                      <a:r>
                        <a:rPr lang="en-US" dirty="0" smtClean="0"/>
                        <a:t>2009</a:t>
                      </a:r>
                      <a:endParaRPr lang="en-US" dirty="0"/>
                    </a:p>
                  </a:txBody>
                  <a:tcPr/>
                </a:tc>
                <a:tc>
                  <a:txBody>
                    <a:bodyPr/>
                    <a:lstStyle/>
                    <a:p>
                      <a:r>
                        <a:rPr lang="en-US" dirty="0" smtClean="0"/>
                        <a:t>Multi-core</a:t>
                      </a:r>
                      <a:endParaRPr lang="en-US" dirty="0"/>
                    </a:p>
                  </a:txBody>
                  <a:tcPr/>
                </a:tc>
                <a:tc>
                  <a:txBody>
                    <a:bodyPr/>
                    <a:lstStyle/>
                    <a:p>
                      <a:r>
                        <a:rPr lang="en-US" dirty="0" smtClean="0"/>
                        <a:t>35 </a:t>
                      </a:r>
                      <a:r>
                        <a:rPr lang="en-US" dirty="0" err="1" smtClean="0"/>
                        <a:t>Gbit</a:t>
                      </a:r>
                      <a:r>
                        <a:rPr lang="en-US" dirty="0" smtClean="0"/>
                        <a:t>/s</a:t>
                      </a:r>
                      <a:endParaRPr lang="en-US" dirty="0"/>
                    </a:p>
                  </a:txBody>
                  <a:tcPr/>
                </a:tc>
              </a:tr>
              <a:tr h="370840">
                <a:tc>
                  <a:txBody>
                    <a:bodyPr/>
                    <a:lstStyle/>
                    <a:p>
                      <a:r>
                        <a:rPr lang="en-US" dirty="0" err="1" smtClean="0"/>
                        <a:t>PacketShader</a:t>
                      </a:r>
                      <a:endParaRPr lang="en-US" dirty="0"/>
                    </a:p>
                  </a:txBody>
                  <a:tcPr/>
                </a:tc>
                <a:tc>
                  <a:txBody>
                    <a:bodyPr/>
                    <a:lstStyle/>
                    <a:p>
                      <a:r>
                        <a:rPr lang="en-US" dirty="0" smtClean="0"/>
                        <a:t>2010</a:t>
                      </a:r>
                      <a:endParaRPr lang="en-US" dirty="0"/>
                    </a:p>
                  </a:txBody>
                  <a:tcPr/>
                </a:tc>
                <a:tc>
                  <a:txBody>
                    <a:bodyPr/>
                    <a:lstStyle/>
                    <a:p>
                      <a:r>
                        <a:rPr lang="en-US" dirty="0" smtClean="0"/>
                        <a:t>GPUs</a:t>
                      </a:r>
                    </a:p>
                  </a:txBody>
                  <a:tcPr/>
                </a:tc>
                <a:tc>
                  <a:txBody>
                    <a:bodyPr/>
                    <a:lstStyle/>
                    <a:p>
                      <a:r>
                        <a:rPr lang="en-US" dirty="0" smtClean="0"/>
                        <a:t>40 </a:t>
                      </a:r>
                      <a:r>
                        <a:rPr lang="en-US" dirty="0" err="1" smtClean="0"/>
                        <a:t>Gbit</a:t>
                      </a:r>
                      <a:r>
                        <a:rPr lang="en-US" dirty="0" smtClean="0"/>
                        <a:t>/s</a:t>
                      </a:r>
                      <a:endParaRPr lang="en-US" dirty="0"/>
                    </a:p>
                  </a:txBody>
                  <a:tcPr/>
                </a:tc>
              </a:tr>
              <a:tr h="370840">
                <a:tc>
                  <a:txBody>
                    <a:bodyPr/>
                    <a:lstStyle/>
                    <a:p>
                      <a:r>
                        <a:rPr lang="en-US" dirty="0" err="1" smtClean="0"/>
                        <a:t>NetFPGA</a:t>
                      </a:r>
                      <a:r>
                        <a:rPr lang="en-US" dirty="0" smtClean="0"/>
                        <a:t> SUME</a:t>
                      </a:r>
                      <a:endParaRPr lang="en-US" dirty="0"/>
                    </a:p>
                  </a:txBody>
                  <a:tcPr/>
                </a:tc>
                <a:tc>
                  <a:txBody>
                    <a:bodyPr/>
                    <a:lstStyle/>
                    <a:p>
                      <a:r>
                        <a:rPr lang="en-US" dirty="0" smtClean="0"/>
                        <a:t>2014</a:t>
                      </a:r>
                      <a:endParaRPr lang="en-US" dirty="0"/>
                    </a:p>
                  </a:txBody>
                  <a:tcPr/>
                </a:tc>
                <a:tc>
                  <a:txBody>
                    <a:bodyPr/>
                    <a:lstStyle/>
                    <a:p>
                      <a:r>
                        <a:rPr lang="en-US" dirty="0" smtClean="0"/>
                        <a:t>FPGA</a:t>
                      </a:r>
                      <a:endParaRPr lang="en-US" dirty="0"/>
                    </a:p>
                  </a:txBody>
                  <a:tcPr/>
                </a:tc>
                <a:tc>
                  <a:txBody>
                    <a:bodyPr/>
                    <a:lstStyle/>
                    <a:p>
                      <a:r>
                        <a:rPr lang="en-US" dirty="0" smtClean="0"/>
                        <a:t>100 </a:t>
                      </a:r>
                      <a:r>
                        <a:rPr lang="en-US" dirty="0" err="1" smtClean="0"/>
                        <a:t>Gbit</a:t>
                      </a:r>
                      <a:r>
                        <a:rPr lang="en-US" dirty="0" smtClean="0"/>
                        <a:t>/s</a:t>
                      </a:r>
                      <a:endParaRPr lang="en-US" dirty="0"/>
                    </a:p>
                  </a:txBody>
                  <a:tcPr/>
                </a:tc>
              </a:tr>
            </a:tbl>
          </a:graphicData>
        </a:graphic>
      </p:graphicFrame>
    </p:spTree>
    <p:extLst>
      <p:ext uri="{BB962C8B-B14F-4D97-AF65-F5344CB8AC3E}">
        <p14:creationId xmlns:p14="http://schemas.microsoft.com/office/powerpoint/2010/main" val="62489714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quest for programmability</a:t>
            </a:r>
            <a:endParaRPr lang="en-US" dirty="0">
              <a:latin typeface="Gadugi" panose="020B0502040204020203" pitchFamily="34" charset="0"/>
            </a:endParaRPr>
          </a:p>
        </p:txBody>
      </p:sp>
      <p:sp>
        <p:nvSpPr>
          <p:cNvPr id="4" name="Rounded Rectangle 3"/>
          <p:cNvSpPr/>
          <p:nvPr/>
        </p:nvSpPr>
        <p:spPr>
          <a:xfrm>
            <a:off x="1136650" y="5791858"/>
            <a:ext cx="99187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Programmability =&gt; 10--100x slower than line rate.</a:t>
            </a:r>
            <a:endParaRPr lang="en-US" sz="3000" dirty="0">
              <a:latin typeface="Gadugi" panose="020B0502040204020203" pitchFamily="34" charset="0"/>
            </a:endParaRPr>
          </a:p>
        </p:txBody>
      </p:sp>
      <p:graphicFrame>
        <p:nvGraphicFramePr>
          <p:cNvPr id="15" name="Chart 14"/>
          <p:cNvGraphicFramePr>
            <a:graphicFrameLocks/>
          </p:cNvGraphicFramePr>
          <p:nvPr>
            <p:extLst/>
          </p:nvPr>
        </p:nvGraphicFramePr>
        <p:xfrm>
          <a:off x="2152650" y="1447800"/>
          <a:ext cx="7810500" cy="410051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3743951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graphicEl>
                                              <a:chart seriesIdx="-3" categoryIdx="-3" bldStep="gridLegend"/>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graphicEl>
                                              <a:chart seriesIdx="0" categoryIdx="-4" bldStep="series"/>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graphicEl>
                                              <a:chart seriesIdx="1" categoryIdx="-4" bldStep="series"/>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Graphic spid="15" grpId="0">
        <p:bldSub>
          <a:bldChart bld="series"/>
        </p:bldSub>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2001500" cy="1325563"/>
          </a:xfrm>
        </p:spPr>
        <p:txBody>
          <a:bodyPr/>
          <a:lstStyle/>
          <a:p>
            <a:r>
              <a:rPr lang="en-US" dirty="0" smtClean="0"/>
              <a:t>Programming streaming algorithms</a:t>
            </a:r>
            <a:endParaRPr lang="en-US" dirty="0"/>
          </a:p>
        </p:txBody>
      </p:sp>
      <p:sp>
        <p:nvSpPr>
          <p:cNvPr id="3" name="Content Placeholder 2"/>
          <p:cNvSpPr>
            <a:spLocks noGrp="1"/>
          </p:cNvSpPr>
          <p:nvPr>
            <p:ph idx="1"/>
          </p:nvPr>
        </p:nvSpPr>
        <p:spPr/>
        <p:txBody>
          <a:bodyPr>
            <a:normAutofit/>
          </a:bodyPr>
          <a:lstStyle/>
          <a:p>
            <a:r>
              <a:rPr lang="en-US" dirty="0" smtClean="0"/>
              <a:t>E.g., packet sampler:</a:t>
            </a:r>
          </a:p>
          <a:p>
            <a:r>
              <a:rPr lang="en-US" dirty="0" smtClean="0"/>
              <a:t>Many clock cycles (ns) to process each packet</a:t>
            </a:r>
          </a:p>
          <a:p>
            <a:r>
              <a:rPr lang="en-US" dirty="0" smtClean="0"/>
              <a:t>But, routers handle </a:t>
            </a:r>
            <a:r>
              <a:rPr lang="en-US" dirty="0"/>
              <a:t>1 </a:t>
            </a:r>
            <a:r>
              <a:rPr lang="en-US" dirty="0" smtClean="0"/>
              <a:t>packet/cycle (1 GHz)</a:t>
            </a:r>
          </a:p>
          <a:p>
            <a:r>
              <a:rPr lang="en-US" dirty="0" smtClean="0"/>
              <a:t>Pipelining bridges this gap</a:t>
            </a:r>
          </a:p>
          <a:p>
            <a:pPr lvl="1"/>
            <a:r>
              <a:rPr lang="en-US" sz="2800" dirty="0" smtClean="0"/>
              <a:t>Atoms: primitives to atomically modify headers, state</a:t>
            </a:r>
          </a:p>
          <a:p>
            <a:pPr lvl="1"/>
            <a:r>
              <a:rPr lang="en-US" sz="2800" dirty="0"/>
              <a:t>A compiler to</a:t>
            </a:r>
          </a:p>
          <a:p>
            <a:pPr lvl="2"/>
            <a:r>
              <a:rPr lang="en-US" sz="2600" dirty="0"/>
              <a:t>Extract </a:t>
            </a:r>
            <a:r>
              <a:rPr lang="en-US" sz="2600" dirty="0" smtClean="0"/>
              <a:t>atoms from </a:t>
            </a:r>
            <a:r>
              <a:rPr lang="en-US" sz="2600" dirty="0"/>
              <a:t>a corpus of algorithms</a:t>
            </a:r>
          </a:p>
          <a:p>
            <a:pPr lvl="2"/>
            <a:r>
              <a:rPr lang="en-US" sz="2600" dirty="0"/>
              <a:t>Check if </a:t>
            </a:r>
            <a:r>
              <a:rPr lang="en-US" sz="2600" dirty="0" smtClean="0"/>
              <a:t>an atom pipeline can </a:t>
            </a:r>
            <a:r>
              <a:rPr lang="en-US" sz="2600" dirty="0"/>
              <a:t>support a new algorithm</a:t>
            </a:r>
          </a:p>
          <a:p>
            <a:pPr lvl="1"/>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grpSp>
        <p:nvGrpSpPr>
          <p:cNvPr id="74" name="Group 73"/>
          <p:cNvGrpSpPr/>
          <p:nvPr/>
        </p:nvGrpSpPr>
        <p:grpSpPr>
          <a:xfrm>
            <a:off x="8953500" y="1257301"/>
            <a:ext cx="3124200" cy="2628899"/>
            <a:chOff x="8534400" y="1752600"/>
            <a:chExt cx="3124200" cy="2628899"/>
          </a:xfrm>
        </p:grpSpPr>
        <p:sp>
          <p:nvSpPr>
            <p:cNvPr id="75" name="Rectangle 74"/>
            <p:cNvSpPr/>
            <p:nvPr/>
          </p:nvSpPr>
          <p:spPr>
            <a:xfrm>
              <a:off x="8572500" y="1788611"/>
              <a:ext cx="2984500" cy="2592888"/>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6" name="TextBox 75"/>
            <p:cNvSpPr txBox="1"/>
            <p:nvPr/>
          </p:nvSpPr>
          <p:spPr>
            <a:xfrm>
              <a:off x="8534400" y="1752600"/>
              <a:ext cx="3124200" cy="2374803"/>
            </a:xfrm>
            <a:prstGeom prst="rect">
              <a:avLst/>
            </a:prstGeom>
            <a:noFill/>
          </p:spPr>
          <p:txBody>
            <a:bodyPr wrap="square" rtlCol="0">
              <a:spAutoFit/>
            </a:bodyPr>
            <a:lstStyle/>
            <a:p>
              <a:pPr>
                <a:lnSpc>
                  <a:spcPct val="120000"/>
                </a:lnSpc>
              </a:pPr>
              <a:r>
                <a:rPr lang="en-US" sz="2400" dirty="0" smtClean="0">
                  <a:latin typeface="Gadugi" charset="0"/>
                  <a:ea typeface="Gadugi" charset="0"/>
                  <a:cs typeface="Gadugi" charset="0"/>
                </a:rPr>
                <a:t>if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9</a:t>
              </a:r>
              <a:r>
                <a:rPr lang="en-US" sz="2400" dirty="0" smtClean="0">
                  <a:latin typeface="Gadugi" charset="0"/>
                  <a:ea typeface="Gadugi" charset="0"/>
                  <a:cs typeface="Gadugi" charset="0"/>
                </a:rPr>
                <a:t>):</a:t>
              </a: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err="1" smtClean="0">
                  <a:latin typeface="Gadugi" charset="0"/>
                  <a:ea typeface="Gadugi" charset="0"/>
                  <a:cs typeface="Gadugi" charset="0"/>
                </a:rPr>
                <a:t>pkt.src</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smtClean="0">
                  <a:latin typeface="Gadugi" charset="0"/>
                  <a:ea typeface="Gadugi" charset="0"/>
                  <a:cs typeface="Gadugi" charset="0"/>
                </a:rPr>
                <a:t>else:</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a:solidFill>
                    <a:srgbClr val="FF0000"/>
                  </a:solidFill>
                  <a:latin typeface="Gadugi" charset="0"/>
                  <a:ea typeface="Gadugi" charset="0"/>
                  <a:cs typeface="Gadugi" charset="0"/>
                </a:rPr>
                <a:t> </a:t>
              </a:r>
              <a:r>
                <a:rPr lang="en-US" sz="2400" dirty="0" smtClean="0">
                  <a:solidFill>
                    <a:srgbClr val="FF0000"/>
                  </a:solidFill>
                  <a:latin typeface="Gadugi" charset="0"/>
                  <a:ea typeface="Gadugi" charset="0"/>
                  <a:cs typeface="Gadugi" charset="0"/>
                </a:rPr>
                <a:t> count</a:t>
              </a:r>
              <a:r>
                <a:rPr lang="en-US" sz="2400" dirty="0">
                  <a:solidFill>
                    <a:srgbClr val="FF0000"/>
                  </a:solidFill>
                  <a:latin typeface="Gadugi" charset="0"/>
                  <a:ea typeface="Gadugi" charset="0"/>
                  <a:cs typeface="Gadugi" charset="0"/>
                </a:rPr>
                <a:t>++</a:t>
              </a:r>
              <a:r>
                <a:rPr lang="en-US" sz="2400" dirty="0">
                  <a:latin typeface="Gadugi" charset="0"/>
                  <a:ea typeface="Gadugi" charset="0"/>
                  <a:cs typeface="Gadugi" charset="0"/>
                </a:rPr>
                <a:t> </a:t>
              </a:r>
            </a:p>
          </p:txBody>
        </p:sp>
      </p:grpSp>
    </p:spTree>
    <p:extLst>
      <p:ext uri="{BB962C8B-B14F-4D97-AF65-F5344CB8AC3E}">
        <p14:creationId xmlns:p14="http://schemas.microsoft.com/office/powerpoint/2010/main" val="1050647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Compiler targets: diagram</a:t>
            </a:r>
            <a:endParaRPr lang="en-US" dirty="0">
              <a:latin typeface="Gadugi" panose="020B0502040204020203" pitchFamily="34" charset="0"/>
            </a:endParaRPr>
          </a:p>
        </p:txBody>
      </p:sp>
      <p:sp>
        <p:nvSpPr>
          <p:cNvPr id="4" name="Rounded Rectangle 3"/>
          <p:cNvSpPr/>
          <p:nvPr/>
        </p:nvSpPr>
        <p:spPr>
          <a:xfrm>
            <a:off x="1816554" y="3992336"/>
            <a:ext cx="1146051" cy="9018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 name="Rounded Rectangle 4"/>
          <p:cNvSpPr/>
          <p:nvPr/>
        </p:nvSpPr>
        <p:spPr>
          <a:xfrm>
            <a:off x="337222" y="4498261"/>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 name="Rounded Rectangle 5"/>
          <p:cNvSpPr/>
          <p:nvPr/>
        </p:nvSpPr>
        <p:spPr>
          <a:xfrm>
            <a:off x="341814" y="388676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ounded Rectangle 6"/>
          <p:cNvSpPr/>
          <p:nvPr/>
        </p:nvSpPr>
        <p:spPr>
          <a:xfrm>
            <a:off x="3455577" y="4204775"/>
            <a:ext cx="72725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0" name="TextBox 9"/>
          <p:cNvSpPr txBox="1"/>
          <p:nvPr/>
        </p:nvSpPr>
        <p:spPr>
          <a:xfrm>
            <a:off x="1768497" y="3970830"/>
            <a:ext cx="1194109" cy="923330"/>
          </a:xfrm>
          <a:prstGeom prst="rect">
            <a:avLst/>
          </a:prstGeom>
          <a:noFill/>
        </p:spPr>
        <p:txBody>
          <a:bodyPr wrap="none" rtlCol="0">
            <a:spAutoFit/>
          </a:bodyPr>
          <a:lstStyle/>
          <a:p>
            <a:r>
              <a:rPr lang="en-US" dirty="0" smtClean="0"/>
              <a:t>Operation:</a:t>
            </a:r>
          </a:p>
          <a:p>
            <a:r>
              <a:rPr lang="en-US" dirty="0" smtClean="0"/>
              <a:t>  +, -, &gt;, &lt;,</a:t>
            </a:r>
          </a:p>
          <a:p>
            <a:r>
              <a:rPr lang="en-US" dirty="0" smtClean="0"/>
              <a:t>AND, OR</a:t>
            </a:r>
            <a:endParaRPr lang="en-US" dirty="0"/>
          </a:p>
        </p:txBody>
      </p:sp>
      <p:sp>
        <p:nvSpPr>
          <p:cNvPr id="13" name="TextBox 12"/>
          <p:cNvSpPr txBox="1"/>
          <p:nvPr/>
        </p:nvSpPr>
        <p:spPr>
          <a:xfrm>
            <a:off x="341814" y="3830422"/>
            <a:ext cx="992772" cy="646331"/>
          </a:xfrm>
          <a:prstGeom prst="rect">
            <a:avLst/>
          </a:prstGeom>
          <a:noFill/>
        </p:spPr>
        <p:txBody>
          <a:bodyPr wrap="none" rtlCol="0">
            <a:spAutoFit/>
          </a:bodyPr>
          <a:lstStyle/>
          <a:p>
            <a:r>
              <a:rPr lang="en-US" dirty="0" smtClean="0"/>
              <a:t>pkt.f1/</a:t>
            </a:r>
          </a:p>
          <a:p>
            <a:r>
              <a:rPr lang="en-US" dirty="0" smtClean="0"/>
              <a:t>constant</a:t>
            </a:r>
            <a:endParaRPr lang="en-US" dirty="0"/>
          </a:p>
        </p:txBody>
      </p:sp>
      <p:sp>
        <p:nvSpPr>
          <p:cNvPr id="14" name="TextBox 13"/>
          <p:cNvSpPr txBox="1"/>
          <p:nvPr/>
        </p:nvSpPr>
        <p:spPr>
          <a:xfrm>
            <a:off x="341814" y="4476753"/>
            <a:ext cx="992772" cy="646331"/>
          </a:xfrm>
          <a:prstGeom prst="rect">
            <a:avLst/>
          </a:prstGeom>
          <a:noFill/>
        </p:spPr>
        <p:txBody>
          <a:bodyPr wrap="none" rtlCol="0">
            <a:spAutoFit/>
          </a:bodyPr>
          <a:lstStyle/>
          <a:p>
            <a:r>
              <a:rPr lang="en-US" dirty="0" smtClean="0"/>
              <a:t>pkt.f2/</a:t>
            </a:r>
          </a:p>
          <a:p>
            <a:r>
              <a:rPr lang="en-US" dirty="0" smtClean="0"/>
              <a:t>constant</a:t>
            </a:r>
            <a:endParaRPr lang="en-US" dirty="0"/>
          </a:p>
        </p:txBody>
      </p:sp>
      <p:sp>
        <p:nvSpPr>
          <p:cNvPr id="16" name="TextBox 15"/>
          <p:cNvSpPr txBox="1"/>
          <p:nvPr/>
        </p:nvSpPr>
        <p:spPr>
          <a:xfrm>
            <a:off x="3455577" y="4276847"/>
            <a:ext cx="727250" cy="369332"/>
          </a:xfrm>
          <a:prstGeom prst="rect">
            <a:avLst/>
          </a:prstGeom>
          <a:noFill/>
        </p:spPr>
        <p:txBody>
          <a:bodyPr wrap="none" rtlCol="0">
            <a:spAutoFit/>
          </a:bodyPr>
          <a:lstStyle/>
          <a:p>
            <a:r>
              <a:rPr lang="en-US" dirty="0" smtClean="0"/>
              <a:t>pkt.f3</a:t>
            </a:r>
            <a:endParaRPr lang="en-US" dirty="0"/>
          </a:p>
        </p:txBody>
      </p:sp>
      <p:sp>
        <p:nvSpPr>
          <p:cNvPr id="19" name="Rounded Rectangle 18"/>
          <p:cNvSpPr/>
          <p:nvPr/>
        </p:nvSpPr>
        <p:spPr>
          <a:xfrm>
            <a:off x="6853408" y="2035361"/>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Rounded Rectangle 19"/>
          <p:cNvSpPr/>
          <p:nvPr/>
        </p:nvSpPr>
        <p:spPr>
          <a:xfrm>
            <a:off x="6858000" y="142386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1" name="Rounded Rectangle 20"/>
          <p:cNvSpPr/>
          <p:nvPr/>
        </p:nvSpPr>
        <p:spPr>
          <a:xfrm>
            <a:off x="9524844" y="1740761"/>
            <a:ext cx="28405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2" name="Trapezoid 21"/>
          <p:cNvSpPr/>
          <p:nvPr/>
        </p:nvSpPr>
        <p:spPr>
          <a:xfrm rot="5400000">
            <a:off x="8077044" y="1692699"/>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7051082" y="1531828"/>
            <a:ext cx="610232" cy="369332"/>
          </a:xfrm>
          <a:prstGeom prst="rect">
            <a:avLst/>
          </a:prstGeom>
          <a:noFill/>
        </p:spPr>
        <p:txBody>
          <a:bodyPr wrap="none" rtlCol="0">
            <a:spAutoFit/>
          </a:bodyPr>
          <a:lstStyle/>
          <a:p>
            <a:r>
              <a:rPr lang="en-US" dirty="0" err="1" smtClean="0"/>
              <a:t>pkt.f</a:t>
            </a:r>
            <a:endParaRPr lang="en-US" dirty="0" smtClean="0"/>
          </a:p>
        </p:txBody>
      </p:sp>
      <p:sp>
        <p:nvSpPr>
          <p:cNvPr id="28" name="TextBox 27"/>
          <p:cNvSpPr txBox="1"/>
          <p:nvPr/>
        </p:nvSpPr>
        <p:spPr>
          <a:xfrm>
            <a:off x="6893772" y="2121813"/>
            <a:ext cx="992772" cy="369332"/>
          </a:xfrm>
          <a:prstGeom prst="rect">
            <a:avLst/>
          </a:prstGeom>
          <a:noFill/>
        </p:spPr>
        <p:txBody>
          <a:bodyPr wrap="none" rtlCol="0">
            <a:spAutoFit/>
          </a:bodyPr>
          <a:lstStyle/>
          <a:p>
            <a:r>
              <a:rPr lang="en-US" dirty="0" smtClean="0"/>
              <a:t>constant</a:t>
            </a:r>
            <a:endParaRPr lang="en-US" dirty="0"/>
          </a:p>
        </p:txBody>
      </p:sp>
      <p:sp>
        <p:nvSpPr>
          <p:cNvPr id="30" name="TextBox 29"/>
          <p:cNvSpPr txBox="1"/>
          <p:nvPr/>
        </p:nvSpPr>
        <p:spPr>
          <a:xfrm>
            <a:off x="9524844" y="1812833"/>
            <a:ext cx="284052" cy="369332"/>
          </a:xfrm>
          <a:prstGeom prst="rect">
            <a:avLst/>
          </a:prstGeom>
          <a:noFill/>
        </p:spPr>
        <p:txBody>
          <a:bodyPr wrap="none" rtlCol="0">
            <a:spAutoFit/>
          </a:bodyPr>
          <a:lstStyle/>
          <a:p>
            <a:r>
              <a:rPr lang="en-US" dirty="0"/>
              <a:t>x</a:t>
            </a:r>
          </a:p>
        </p:txBody>
      </p:sp>
      <p:sp>
        <p:nvSpPr>
          <p:cNvPr id="31" name="TextBox 30"/>
          <p:cNvSpPr txBox="1"/>
          <p:nvPr/>
        </p:nvSpPr>
        <p:spPr>
          <a:xfrm>
            <a:off x="8270395" y="1712195"/>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34" name="Straight Arrow Connector 33"/>
          <p:cNvCxnSpPr>
            <a:stCxn id="6" idx="3"/>
          </p:cNvCxnSpPr>
          <p:nvPr/>
        </p:nvCxnSpPr>
        <p:spPr>
          <a:xfrm flipV="1">
            <a:off x="1334586" y="4153587"/>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5" idx="3"/>
          </p:cNvCxnSpPr>
          <p:nvPr/>
        </p:nvCxnSpPr>
        <p:spPr>
          <a:xfrm>
            <a:off x="1329994" y="4765080"/>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2962605" y="4461513"/>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flipV="1">
            <a:off x="7854350" y="1670680"/>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7849758" y="2282173"/>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9028491" y="2035361"/>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54" name="Rounded Rectangle 53"/>
          <p:cNvSpPr/>
          <p:nvPr/>
        </p:nvSpPr>
        <p:spPr>
          <a:xfrm>
            <a:off x="6878532" y="368907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5" name="Rounded Rectangle 54"/>
          <p:cNvSpPr/>
          <p:nvPr/>
        </p:nvSpPr>
        <p:spPr>
          <a:xfrm>
            <a:off x="6883124" y="3077587"/>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6" name="Rounded Rectangle 55"/>
          <p:cNvSpPr/>
          <p:nvPr/>
        </p:nvSpPr>
        <p:spPr>
          <a:xfrm>
            <a:off x="10965905" y="4081515"/>
            <a:ext cx="28405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7" name="Trapezoid 56"/>
          <p:cNvSpPr/>
          <p:nvPr/>
        </p:nvSpPr>
        <p:spPr>
          <a:xfrm rot="5400000">
            <a:off x="8102168" y="3346417"/>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p:cNvSpPr txBox="1"/>
          <p:nvPr/>
        </p:nvSpPr>
        <p:spPr>
          <a:xfrm>
            <a:off x="7076206" y="3185546"/>
            <a:ext cx="610232" cy="369332"/>
          </a:xfrm>
          <a:prstGeom prst="rect">
            <a:avLst/>
          </a:prstGeom>
          <a:noFill/>
        </p:spPr>
        <p:txBody>
          <a:bodyPr wrap="none" rtlCol="0">
            <a:spAutoFit/>
          </a:bodyPr>
          <a:lstStyle/>
          <a:p>
            <a:r>
              <a:rPr lang="en-US" dirty="0" err="1" smtClean="0"/>
              <a:t>pkt.f</a:t>
            </a:r>
            <a:endParaRPr lang="en-US" dirty="0" smtClean="0"/>
          </a:p>
        </p:txBody>
      </p:sp>
      <p:sp>
        <p:nvSpPr>
          <p:cNvPr id="59" name="TextBox 58"/>
          <p:cNvSpPr txBox="1"/>
          <p:nvPr/>
        </p:nvSpPr>
        <p:spPr>
          <a:xfrm>
            <a:off x="6918896" y="3775531"/>
            <a:ext cx="992772" cy="369332"/>
          </a:xfrm>
          <a:prstGeom prst="rect">
            <a:avLst/>
          </a:prstGeom>
          <a:noFill/>
        </p:spPr>
        <p:txBody>
          <a:bodyPr wrap="none" rtlCol="0">
            <a:spAutoFit/>
          </a:bodyPr>
          <a:lstStyle/>
          <a:p>
            <a:r>
              <a:rPr lang="en-US" dirty="0" smtClean="0"/>
              <a:t>constant</a:t>
            </a:r>
            <a:endParaRPr lang="en-US" dirty="0"/>
          </a:p>
        </p:txBody>
      </p:sp>
      <p:sp>
        <p:nvSpPr>
          <p:cNvPr id="60" name="TextBox 59"/>
          <p:cNvSpPr txBox="1"/>
          <p:nvPr/>
        </p:nvSpPr>
        <p:spPr>
          <a:xfrm>
            <a:off x="10965905" y="4153587"/>
            <a:ext cx="284052" cy="369332"/>
          </a:xfrm>
          <a:prstGeom prst="rect">
            <a:avLst/>
          </a:prstGeom>
          <a:noFill/>
        </p:spPr>
        <p:txBody>
          <a:bodyPr wrap="none" rtlCol="0">
            <a:spAutoFit/>
          </a:bodyPr>
          <a:lstStyle/>
          <a:p>
            <a:r>
              <a:rPr lang="en-US" dirty="0"/>
              <a:t>x</a:t>
            </a:r>
          </a:p>
        </p:txBody>
      </p:sp>
      <p:sp>
        <p:nvSpPr>
          <p:cNvPr id="61" name="TextBox 60"/>
          <p:cNvSpPr txBox="1"/>
          <p:nvPr/>
        </p:nvSpPr>
        <p:spPr>
          <a:xfrm>
            <a:off x="8295519" y="3365913"/>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62" name="Straight Arrow Connector 61"/>
          <p:cNvCxnSpPr/>
          <p:nvPr/>
        </p:nvCxnSpPr>
        <p:spPr>
          <a:xfrm flipV="1">
            <a:off x="7879474" y="3324398"/>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a:off x="7874882" y="3935891"/>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a:off x="9053615" y="3689079"/>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65" name="Rounded Rectangle 64"/>
          <p:cNvSpPr/>
          <p:nvPr/>
        </p:nvSpPr>
        <p:spPr>
          <a:xfrm>
            <a:off x="7570298" y="5133825"/>
            <a:ext cx="303436"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6" name="Rounded Rectangle 65"/>
          <p:cNvSpPr/>
          <p:nvPr/>
        </p:nvSpPr>
        <p:spPr>
          <a:xfrm>
            <a:off x="7561480" y="4522333"/>
            <a:ext cx="316845"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7" name="Trapezoid 66"/>
          <p:cNvSpPr/>
          <p:nvPr/>
        </p:nvSpPr>
        <p:spPr>
          <a:xfrm rot="5400000">
            <a:off x="8104598" y="4791163"/>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p:cNvSpPr txBox="1"/>
          <p:nvPr/>
        </p:nvSpPr>
        <p:spPr>
          <a:xfrm>
            <a:off x="7570298" y="4664170"/>
            <a:ext cx="284052" cy="369332"/>
          </a:xfrm>
          <a:prstGeom prst="rect">
            <a:avLst/>
          </a:prstGeom>
          <a:noFill/>
        </p:spPr>
        <p:txBody>
          <a:bodyPr wrap="none" rtlCol="0">
            <a:spAutoFit/>
          </a:bodyPr>
          <a:lstStyle/>
          <a:p>
            <a:r>
              <a:rPr lang="en-US" dirty="0" smtClean="0"/>
              <a:t>x</a:t>
            </a:r>
          </a:p>
        </p:txBody>
      </p:sp>
      <p:sp>
        <p:nvSpPr>
          <p:cNvPr id="69" name="TextBox 68"/>
          <p:cNvSpPr txBox="1"/>
          <p:nvPr/>
        </p:nvSpPr>
        <p:spPr>
          <a:xfrm>
            <a:off x="7561481" y="5272324"/>
            <a:ext cx="301686" cy="369332"/>
          </a:xfrm>
          <a:prstGeom prst="rect">
            <a:avLst/>
          </a:prstGeom>
          <a:noFill/>
        </p:spPr>
        <p:txBody>
          <a:bodyPr wrap="none" rtlCol="0">
            <a:spAutoFit/>
          </a:bodyPr>
          <a:lstStyle/>
          <a:p>
            <a:r>
              <a:rPr lang="en-US" dirty="0" smtClean="0"/>
              <a:t>0</a:t>
            </a:r>
            <a:endParaRPr lang="en-US" dirty="0"/>
          </a:p>
        </p:txBody>
      </p:sp>
      <p:sp>
        <p:nvSpPr>
          <p:cNvPr id="70" name="TextBox 69"/>
          <p:cNvSpPr txBox="1"/>
          <p:nvPr/>
        </p:nvSpPr>
        <p:spPr>
          <a:xfrm>
            <a:off x="8297949" y="4810659"/>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71" name="Straight Arrow Connector 70"/>
          <p:cNvCxnSpPr/>
          <p:nvPr/>
        </p:nvCxnSpPr>
        <p:spPr>
          <a:xfrm flipV="1">
            <a:off x="7881904" y="4769144"/>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a:off x="7877312" y="5380637"/>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a:off x="9056045" y="5133825"/>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74" name="Rounded Rectangle 73"/>
          <p:cNvSpPr/>
          <p:nvPr/>
        </p:nvSpPr>
        <p:spPr>
          <a:xfrm>
            <a:off x="9553746" y="3626910"/>
            <a:ext cx="765749" cy="183007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5" name="TextBox 74"/>
          <p:cNvSpPr txBox="1"/>
          <p:nvPr/>
        </p:nvSpPr>
        <p:spPr>
          <a:xfrm>
            <a:off x="9594110" y="4330236"/>
            <a:ext cx="756938" cy="369332"/>
          </a:xfrm>
          <a:prstGeom prst="rect">
            <a:avLst/>
          </a:prstGeom>
          <a:noFill/>
        </p:spPr>
        <p:txBody>
          <a:bodyPr wrap="none" rtlCol="0">
            <a:spAutoFit/>
          </a:bodyPr>
          <a:lstStyle/>
          <a:p>
            <a:r>
              <a:rPr lang="en-US" dirty="0" smtClean="0"/>
              <a:t>Adder</a:t>
            </a:r>
            <a:endParaRPr lang="en-US" dirty="0"/>
          </a:p>
        </p:txBody>
      </p:sp>
      <p:cxnSp>
        <p:nvCxnSpPr>
          <p:cNvPr id="76" name="Straight Arrow Connector 75"/>
          <p:cNvCxnSpPr/>
          <p:nvPr/>
        </p:nvCxnSpPr>
        <p:spPr>
          <a:xfrm>
            <a:off x="10469552" y="4407642"/>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563441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are switches pipelined?</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2122979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Performance requirements at line rate</a:t>
            </a:r>
            <a:endParaRPr lang="en-US" dirty="0">
              <a:latin typeface="Gadugi" panose="020B0502040204020203" pitchFamily="34" charset="0"/>
            </a:endParaRPr>
          </a:p>
        </p:txBody>
      </p:sp>
      <p:sp>
        <p:nvSpPr>
          <p:cNvPr id="3" name="Content Placeholder 2"/>
          <p:cNvSpPr>
            <a:spLocks noGrp="1"/>
          </p:cNvSpPr>
          <p:nvPr>
            <p:ph idx="1"/>
          </p:nvPr>
        </p:nvSpPr>
        <p:spPr>
          <a:xfrm>
            <a:off x="838200" y="1825625"/>
            <a:ext cx="10972800" cy="4351338"/>
          </a:xfrm>
        </p:spPr>
        <p:txBody>
          <a:bodyPr/>
          <a:lstStyle/>
          <a:p>
            <a:r>
              <a:rPr lang="en-US" dirty="0" smtClean="0">
                <a:latin typeface="Gadugi" panose="020B0502040204020203" pitchFamily="34" charset="0"/>
              </a:rPr>
              <a:t>Aggregate capacity ~ 1 </a:t>
            </a:r>
            <a:r>
              <a:rPr lang="en-US" dirty="0" err="1" smtClean="0">
                <a:latin typeface="Gadugi" panose="020B0502040204020203" pitchFamily="34" charset="0"/>
              </a:rPr>
              <a:t>Tbit</a:t>
            </a:r>
            <a:r>
              <a:rPr lang="en-US" dirty="0" smtClean="0">
                <a:latin typeface="Gadugi" panose="020B0502040204020203" pitchFamily="34" charset="0"/>
              </a:rPr>
              <a:t>/s</a:t>
            </a:r>
          </a:p>
          <a:p>
            <a:endParaRPr lang="en-US" dirty="0" smtClean="0">
              <a:latin typeface="Gadugi" panose="020B0502040204020203" pitchFamily="34" charset="0"/>
            </a:endParaRPr>
          </a:p>
          <a:p>
            <a:r>
              <a:rPr lang="en-US" dirty="0">
                <a:latin typeface="Gadugi" panose="020B0502040204020203" pitchFamily="34" charset="0"/>
              </a:rPr>
              <a:t>P</a:t>
            </a:r>
            <a:r>
              <a:rPr lang="en-US" dirty="0" smtClean="0">
                <a:latin typeface="Gadugi" panose="020B0502040204020203" pitchFamily="34" charset="0"/>
              </a:rPr>
              <a:t>acket size ~ 1000 bits</a:t>
            </a:r>
          </a:p>
          <a:p>
            <a:endParaRPr lang="en-US" dirty="0">
              <a:latin typeface="Gadugi" panose="020B0502040204020203" pitchFamily="34" charset="0"/>
            </a:endParaRPr>
          </a:p>
          <a:p>
            <a:r>
              <a:rPr lang="en-US" dirty="0" smtClean="0">
                <a:latin typeface="Gadugi" panose="020B0502040204020203" pitchFamily="34" charset="0"/>
              </a:rPr>
              <a:t>10 operations per packet: routing, access control (ACL), tunnels, …</a:t>
            </a:r>
          </a:p>
        </p:txBody>
      </p:sp>
      <p:sp>
        <p:nvSpPr>
          <p:cNvPr id="5" name="Rounded Rectangle 4"/>
          <p:cNvSpPr/>
          <p:nvPr/>
        </p:nvSpPr>
        <p:spPr>
          <a:xfrm>
            <a:off x="1238250" y="4876800"/>
            <a:ext cx="97155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Need to process 1 billion </a:t>
            </a:r>
            <a:r>
              <a:rPr lang="en-US" sz="3200" dirty="0" err="1" smtClean="0"/>
              <a:t>pkts</a:t>
            </a:r>
            <a:r>
              <a:rPr lang="en-US" sz="3200" dirty="0" smtClean="0"/>
              <a:t>/s, 10 ops per packet</a:t>
            </a:r>
            <a:endParaRPr lang="en-US" sz="3200" dirty="0"/>
          </a:p>
        </p:txBody>
      </p:sp>
    </p:spTree>
    <p:extLst>
      <p:ext uri="{BB962C8B-B14F-4D97-AF65-F5344CB8AC3E}">
        <p14:creationId xmlns:p14="http://schemas.microsoft.com/office/powerpoint/2010/main" val="82288745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Lst>
  </p:timing>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2" name="Down Arrow 141"/>
          <p:cNvSpPr/>
          <p:nvPr/>
        </p:nvSpPr>
        <p:spPr>
          <a:xfrm>
            <a:off x="5753100" y="3505201"/>
            <a:ext cx="533400" cy="533399"/>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latin typeface="Gadugi" panose="020B0502040204020203" pitchFamily="34" charset="0"/>
              </a:rPr>
              <a:t>Single processor architecture</a:t>
            </a:r>
            <a:endParaRPr lang="en-US" dirty="0">
              <a:latin typeface="Gadugi" panose="020B0502040204020203" pitchFamily="34" charset="0"/>
            </a:endParaRPr>
          </a:p>
        </p:txBody>
      </p:sp>
      <p:sp>
        <p:nvSpPr>
          <p:cNvPr id="4" name="Rounded Rectangle 3"/>
          <p:cNvSpPr/>
          <p:nvPr/>
        </p:nvSpPr>
        <p:spPr>
          <a:xfrm>
            <a:off x="4914900" y="4152900"/>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71" name="TextBox 70"/>
          <p:cNvSpPr txBox="1"/>
          <p:nvPr/>
        </p:nvSpPr>
        <p:spPr>
          <a:xfrm>
            <a:off x="5244099" y="6403333"/>
            <a:ext cx="1820819" cy="369332"/>
          </a:xfrm>
          <a:prstGeom prst="rect">
            <a:avLst/>
          </a:prstGeom>
          <a:noFill/>
        </p:spPr>
        <p:txBody>
          <a:bodyPr wrap="none" rtlCol="0">
            <a:spAutoFit/>
          </a:bodyPr>
          <a:lstStyle/>
          <a:p>
            <a:r>
              <a:rPr lang="en-US" dirty="0" smtClean="0"/>
              <a:t>10 GHz processor</a:t>
            </a:r>
            <a:endParaRPr lang="en-US" dirty="0"/>
          </a:p>
        </p:txBody>
      </p:sp>
      <p:cxnSp>
        <p:nvCxnSpPr>
          <p:cNvPr id="74" name="Straight Arrow Connector 73"/>
          <p:cNvCxnSpPr/>
          <p:nvPr/>
        </p:nvCxnSpPr>
        <p:spPr>
          <a:xfrm>
            <a:off x="3390900" y="5257800"/>
            <a:ext cx="1295400" cy="0"/>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3596395" y="4888468"/>
            <a:ext cx="950901" cy="369332"/>
          </a:xfrm>
          <a:prstGeom prst="rect">
            <a:avLst/>
          </a:prstGeom>
          <a:noFill/>
        </p:spPr>
        <p:txBody>
          <a:bodyPr wrap="none" rtlCol="0">
            <a:spAutoFit/>
          </a:bodyPr>
          <a:lstStyle/>
          <a:p>
            <a:r>
              <a:rPr lang="en-US" dirty="0" smtClean="0">
                <a:latin typeface="Gadugi" panose="020B0502040204020203" pitchFamily="34" charset="0"/>
              </a:rPr>
              <a:t>Packets</a:t>
            </a:r>
            <a:endParaRPr lang="en-US" dirty="0">
              <a:latin typeface="Gadugi" panose="020B0502040204020203" pitchFamily="34" charset="0"/>
            </a:endParaRPr>
          </a:p>
        </p:txBody>
      </p:sp>
      <p:grpSp>
        <p:nvGrpSpPr>
          <p:cNvPr id="114" name="Group 113"/>
          <p:cNvGrpSpPr/>
          <p:nvPr/>
        </p:nvGrpSpPr>
        <p:grpSpPr>
          <a:xfrm>
            <a:off x="5372100" y="1638300"/>
            <a:ext cx="1310557" cy="1828800"/>
            <a:chOff x="1780113" y="3029339"/>
            <a:chExt cx="1310557" cy="2761861"/>
          </a:xfrm>
        </p:grpSpPr>
        <p:sp>
          <p:nvSpPr>
            <p:cNvPr id="115" name="Rectangle 114"/>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16" name="Group 115"/>
            <p:cNvGrpSpPr/>
            <p:nvPr/>
          </p:nvGrpSpPr>
          <p:grpSpPr>
            <a:xfrm>
              <a:off x="1889935" y="3530971"/>
              <a:ext cx="981004" cy="1917329"/>
              <a:chOff x="1905000" y="3378571"/>
              <a:chExt cx="981004" cy="1917329"/>
            </a:xfrm>
          </p:grpSpPr>
          <p:grpSp>
            <p:nvGrpSpPr>
              <p:cNvPr id="118" name="Group 117"/>
              <p:cNvGrpSpPr/>
              <p:nvPr/>
            </p:nvGrpSpPr>
            <p:grpSpPr>
              <a:xfrm>
                <a:off x="1905000" y="3378571"/>
                <a:ext cx="981004" cy="234942"/>
                <a:chOff x="3717645" y="1687844"/>
                <a:chExt cx="981004" cy="234942"/>
              </a:xfrm>
            </p:grpSpPr>
            <p:sp>
              <p:nvSpPr>
                <p:cNvPr id="139" name="Rectangle 13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40" name="Trapezoid 1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41" name="Straight Connector 140"/>
                <p:cNvCxnSpPr>
                  <a:stCxn id="139" idx="3"/>
                  <a:endCxn id="14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9" name="Group 118"/>
              <p:cNvGrpSpPr/>
              <p:nvPr/>
            </p:nvGrpSpPr>
            <p:grpSpPr>
              <a:xfrm>
                <a:off x="1905000" y="3709142"/>
                <a:ext cx="981004" cy="234942"/>
                <a:chOff x="3717645" y="1687844"/>
                <a:chExt cx="981004" cy="234942"/>
              </a:xfrm>
            </p:grpSpPr>
            <p:sp>
              <p:nvSpPr>
                <p:cNvPr id="136" name="Rectangle 13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7" name="Trapezoid 13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8" name="Straight Connector 137"/>
                <p:cNvCxnSpPr>
                  <a:stCxn id="136" idx="3"/>
                  <a:endCxn id="13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0" name="Group 119"/>
              <p:cNvGrpSpPr/>
              <p:nvPr/>
            </p:nvGrpSpPr>
            <p:grpSpPr>
              <a:xfrm>
                <a:off x="1905000" y="4038600"/>
                <a:ext cx="981004" cy="234942"/>
                <a:chOff x="3717645" y="1687844"/>
                <a:chExt cx="981004" cy="234942"/>
              </a:xfrm>
            </p:grpSpPr>
            <p:sp>
              <p:nvSpPr>
                <p:cNvPr id="133" name="Rectangle 13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4" name="Trapezoid 1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5" name="Straight Connector 134"/>
                <p:cNvCxnSpPr>
                  <a:stCxn id="133" idx="3"/>
                  <a:endCxn id="13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1" name="Group 120"/>
              <p:cNvGrpSpPr/>
              <p:nvPr/>
            </p:nvGrpSpPr>
            <p:grpSpPr>
              <a:xfrm>
                <a:off x="1905000" y="4381500"/>
                <a:ext cx="981004" cy="234942"/>
                <a:chOff x="3717645" y="1687844"/>
                <a:chExt cx="981004" cy="234942"/>
              </a:xfrm>
            </p:grpSpPr>
            <p:sp>
              <p:nvSpPr>
                <p:cNvPr id="130" name="Rectangle 12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1" name="Trapezoid 13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2" name="Straight Connector 131"/>
                <p:cNvCxnSpPr>
                  <a:stCxn id="130" idx="3"/>
                  <a:endCxn id="13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2" name="Group 121"/>
              <p:cNvGrpSpPr/>
              <p:nvPr/>
            </p:nvGrpSpPr>
            <p:grpSpPr>
              <a:xfrm>
                <a:off x="1905000" y="4712071"/>
                <a:ext cx="981004" cy="234942"/>
                <a:chOff x="3717645" y="1687844"/>
                <a:chExt cx="981004" cy="234942"/>
              </a:xfrm>
            </p:grpSpPr>
            <p:sp>
              <p:nvSpPr>
                <p:cNvPr id="127" name="Rectangle 12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8" name="Trapezoid 12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9" name="Straight Connector 128"/>
                <p:cNvCxnSpPr>
                  <a:stCxn id="127" idx="3"/>
                  <a:endCxn id="12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3" name="Group 122"/>
              <p:cNvGrpSpPr/>
              <p:nvPr/>
            </p:nvGrpSpPr>
            <p:grpSpPr>
              <a:xfrm>
                <a:off x="1905000" y="5060958"/>
                <a:ext cx="981004" cy="234942"/>
                <a:chOff x="3717645" y="1687844"/>
                <a:chExt cx="981004" cy="234942"/>
              </a:xfrm>
            </p:grpSpPr>
            <p:sp>
              <p:nvSpPr>
                <p:cNvPr id="124" name="Rectangle 12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5" name="Trapezoid 12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6" name="Straight Connector 125"/>
                <p:cNvCxnSpPr>
                  <a:stCxn id="124" idx="3"/>
                  <a:endCxn id="12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17" name="TextBox 116"/>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
        <p:nvSpPr>
          <p:cNvPr id="37" name="Rounded Rectangle 36"/>
          <p:cNvSpPr/>
          <p:nvPr/>
        </p:nvSpPr>
        <p:spPr>
          <a:xfrm>
            <a:off x="2933700" y="3581400"/>
            <a:ext cx="63246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smtClean="0"/>
              <a:t>Can’t build a 10 GHz processor!</a:t>
            </a:r>
            <a:endParaRPr lang="en-US" sz="3200" dirty="0"/>
          </a:p>
        </p:txBody>
      </p:sp>
    </p:spTree>
    <p:extLst>
      <p:ext uri="{BB962C8B-B14F-4D97-AF65-F5344CB8AC3E}">
        <p14:creationId xmlns:p14="http://schemas.microsoft.com/office/powerpoint/2010/main" val="24926403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Lst>
  </p:timing>
</p:sld>
</file>

<file path=ppt/slides/slide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Packet-parallel architecture</a:t>
            </a:r>
            <a:endParaRPr lang="en-US" dirty="0">
              <a:latin typeface="Gadugi" panose="020B0502040204020203" pitchFamily="34" charset="0"/>
            </a:endParaRPr>
          </a:p>
        </p:txBody>
      </p:sp>
      <p:sp>
        <p:nvSpPr>
          <p:cNvPr id="5" name="Rounded Rectangle 4"/>
          <p:cNvSpPr/>
          <p:nvPr/>
        </p:nvSpPr>
        <p:spPr>
          <a:xfrm>
            <a:off x="701320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6" name="TextBox 25"/>
          <p:cNvSpPr txBox="1"/>
          <p:nvPr/>
        </p:nvSpPr>
        <p:spPr>
          <a:xfrm>
            <a:off x="7342403" y="5811395"/>
            <a:ext cx="1703800" cy="369332"/>
          </a:xfrm>
          <a:prstGeom prst="rect">
            <a:avLst/>
          </a:prstGeom>
          <a:noFill/>
        </p:spPr>
        <p:txBody>
          <a:bodyPr wrap="none" rtlCol="0">
            <a:spAutoFit/>
          </a:bodyPr>
          <a:lstStyle/>
          <a:p>
            <a:r>
              <a:rPr lang="en-US" dirty="0" smtClean="0"/>
              <a:t>1 GHz processor</a:t>
            </a:r>
            <a:endParaRPr lang="en-US" dirty="0"/>
          </a:p>
        </p:txBody>
      </p:sp>
      <p:sp>
        <p:nvSpPr>
          <p:cNvPr id="27" name="Down Arrow 26"/>
          <p:cNvSpPr/>
          <p:nvPr/>
        </p:nvSpPr>
        <p:spPr>
          <a:xfrm rot="18563448">
            <a:off x="6992167" y="2313044"/>
            <a:ext cx="533400" cy="1507947"/>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48054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9" name="TextBox 28"/>
          <p:cNvSpPr txBox="1"/>
          <p:nvPr/>
        </p:nvSpPr>
        <p:spPr>
          <a:xfrm>
            <a:off x="809744" y="5811395"/>
            <a:ext cx="1703800" cy="369332"/>
          </a:xfrm>
          <a:prstGeom prst="rect">
            <a:avLst/>
          </a:prstGeom>
          <a:noFill/>
        </p:spPr>
        <p:txBody>
          <a:bodyPr wrap="none" rtlCol="0">
            <a:spAutoFit/>
          </a:bodyPr>
          <a:lstStyle/>
          <a:p>
            <a:r>
              <a:rPr lang="en-US" dirty="0" smtClean="0"/>
              <a:t>1 GHz processor</a:t>
            </a:r>
            <a:endParaRPr lang="en-US" dirty="0"/>
          </a:p>
        </p:txBody>
      </p:sp>
      <p:sp>
        <p:nvSpPr>
          <p:cNvPr id="30" name="Down Arrow 29"/>
          <p:cNvSpPr/>
          <p:nvPr/>
        </p:nvSpPr>
        <p:spPr>
          <a:xfrm rot="4148830">
            <a:off x="3137080" y="588312"/>
            <a:ext cx="533400" cy="4282935"/>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ounded Rectangle 30"/>
          <p:cNvSpPr/>
          <p:nvPr/>
        </p:nvSpPr>
        <p:spPr>
          <a:xfrm>
            <a:off x="302082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2" name="TextBox 31"/>
          <p:cNvSpPr txBox="1"/>
          <p:nvPr/>
        </p:nvSpPr>
        <p:spPr>
          <a:xfrm>
            <a:off x="3350024" y="5811395"/>
            <a:ext cx="1703800" cy="369332"/>
          </a:xfrm>
          <a:prstGeom prst="rect">
            <a:avLst/>
          </a:prstGeom>
          <a:noFill/>
        </p:spPr>
        <p:txBody>
          <a:bodyPr wrap="none" rtlCol="0">
            <a:spAutoFit/>
          </a:bodyPr>
          <a:lstStyle/>
          <a:p>
            <a:r>
              <a:rPr lang="en-US" dirty="0" smtClean="0"/>
              <a:t>1 GHz processor</a:t>
            </a:r>
            <a:endParaRPr lang="en-US" dirty="0"/>
          </a:p>
        </p:txBody>
      </p:sp>
      <p:sp>
        <p:nvSpPr>
          <p:cNvPr id="33" name="Down Arrow 32"/>
          <p:cNvSpPr/>
          <p:nvPr/>
        </p:nvSpPr>
        <p:spPr>
          <a:xfrm rot="3539565">
            <a:off x="4399469" y="2270391"/>
            <a:ext cx="533400" cy="165305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ounded Rectangle 33"/>
          <p:cNvSpPr/>
          <p:nvPr/>
        </p:nvSpPr>
        <p:spPr>
          <a:xfrm>
            <a:off x="955469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5" name="TextBox 34"/>
          <p:cNvSpPr txBox="1"/>
          <p:nvPr/>
        </p:nvSpPr>
        <p:spPr>
          <a:xfrm>
            <a:off x="9883893" y="5811395"/>
            <a:ext cx="1703800" cy="369332"/>
          </a:xfrm>
          <a:prstGeom prst="rect">
            <a:avLst/>
          </a:prstGeom>
          <a:noFill/>
        </p:spPr>
        <p:txBody>
          <a:bodyPr wrap="none" rtlCol="0">
            <a:spAutoFit/>
          </a:bodyPr>
          <a:lstStyle/>
          <a:p>
            <a:r>
              <a:rPr lang="en-US" dirty="0" smtClean="0"/>
              <a:t>1 GHz processor</a:t>
            </a:r>
            <a:endParaRPr lang="en-US" dirty="0"/>
          </a:p>
        </p:txBody>
      </p:sp>
      <p:sp>
        <p:nvSpPr>
          <p:cNvPr id="37" name="Oval 36"/>
          <p:cNvSpPr/>
          <p:nvPr/>
        </p:nvSpPr>
        <p:spPr>
          <a:xfrm flipH="1" flipV="1">
            <a:off x="5548555" y="461540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flipH="1" flipV="1">
            <a:off x="6069646" y="4615402"/>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flipH="1" flipV="1">
            <a:off x="6590299" y="4625879"/>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Down Arrow 40"/>
          <p:cNvSpPr/>
          <p:nvPr/>
        </p:nvSpPr>
        <p:spPr>
          <a:xfrm rot="17273253">
            <a:off x="8483756" y="516661"/>
            <a:ext cx="533400" cy="4389790"/>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Arrow Connector 41"/>
          <p:cNvCxnSpPr>
            <a:endCxn id="32" idx="3"/>
          </p:cNvCxnSpPr>
          <p:nvPr/>
        </p:nvCxnSpPr>
        <p:spPr>
          <a:xfrm flipH="1" flipV="1">
            <a:off x="5053824" y="5996061"/>
            <a:ext cx="967114"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5741545" y="6457832"/>
            <a:ext cx="884409" cy="369332"/>
          </a:xfrm>
          <a:prstGeom prst="rect">
            <a:avLst/>
          </a:prstGeom>
          <a:noFill/>
        </p:spPr>
        <p:txBody>
          <a:bodyPr wrap="none" rtlCol="0">
            <a:spAutoFit/>
          </a:bodyPr>
          <a:lstStyle/>
          <a:p>
            <a:r>
              <a:rPr lang="en-US" dirty="0" smtClean="0"/>
              <a:t>Packets</a:t>
            </a:r>
            <a:endParaRPr lang="en-US" dirty="0"/>
          </a:p>
        </p:txBody>
      </p:sp>
      <p:cxnSp>
        <p:nvCxnSpPr>
          <p:cNvPr id="46" name="Straight Arrow Connector 45"/>
          <p:cNvCxnSpPr>
            <a:stCxn id="43" idx="1"/>
          </p:cNvCxnSpPr>
          <p:nvPr/>
        </p:nvCxnSpPr>
        <p:spPr>
          <a:xfrm flipH="1" flipV="1">
            <a:off x="2469358" y="6144436"/>
            <a:ext cx="3272187" cy="498062"/>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endCxn id="26" idx="1"/>
          </p:cNvCxnSpPr>
          <p:nvPr/>
        </p:nvCxnSpPr>
        <p:spPr>
          <a:xfrm flipV="1">
            <a:off x="6379184" y="5996061"/>
            <a:ext cx="963219"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3" idx="3"/>
            <a:endCxn id="35" idx="1"/>
          </p:cNvCxnSpPr>
          <p:nvPr/>
        </p:nvCxnSpPr>
        <p:spPr>
          <a:xfrm flipV="1">
            <a:off x="6625954" y="5996061"/>
            <a:ext cx="3257939" cy="646437"/>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grpSp>
        <p:nvGrpSpPr>
          <p:cNvPr id="52" name="Group 51"/>
          <p:cNvGrpSpPr/>
          <p:nvPr/>
        </p:nvGrpSpPr>
        <p:grpSpPr>
          <a:xfrm>
            <a:off x="5372100" y="1371600"/>
            <a:ext cx="1310557" cy="1828800"/>
            <a:chOff x="1780113" y="3029339"/>
            <a:chExt cx="1310557" cy="2761861"/>
          </a:xfrm>
        </p:grpSpPr>
        <p:sp>
          <p:nvSpPr>
            <p:cNvPr id="54" name="Rectangle 53"/>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5" name="Group 54"/>
            <p:cNvGrpSpPr/>
            <p:nvPr/>
          </p:nvGrpSpPr>
          <p:grpSpPr>
            <a:xfrm>
              <a:off x="1889935" y="3530971"/>
              <a:ext cx="981004" cy="1917329"/>
              <a:chOff x="1905000" y="3378571"/>
              <a:chExt cx="981004" cy="1917329"/>
            </a:xfrm>
          </p:grpSpPr>
          <p:grpSp>
            <p:nvGrpSpPr>
              <p:cNvPr id="57" name="Group 56"/>
              <p:cNvGrpSpPr/>
              <p:nvPr/>
            </p:nvGrpSpPr>
            <p:grpSpPr>
              <a:xfrm>
                <a:off x="1905000" y="3378571"/>
                <a:ext cx="981004" cy="234942"/>
                <a:chOff x="3717645" y="1687844"/>
                <a:chExt cx="981004" cy="234942"/>
              </a:xfrm>
            </p:grpSpPr>
            <p:sp>
              <p:nvSpPr>
                <p:cNvPr id="106" name="Rectangle 10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07" name="Trapezoid 1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08" name="Straight Connector 107"/>
                <p:cNvCxnSpPr>
                  <a:stCxn id="106" idx="3"/>
                  <a:endCxn id="10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8" name="Group 57"/>
              <p:cNvGrpSpPr/>
              <p:nvPr/>
            </p:nvGrpSpPr>
            <p:grpSpPr>
              <a:xfrm>
                <a:off x="1905000" y="3709142"/>
                <a:ext cx="981004" cy="234942"/>
                <a:chOff x="3717645" y="1687844"/>
                <a:chExt cx="981004" cy="234942"/>
              </a:xfrm>
            </p:grpSpPr>
            <p:sp>
              <p:nvSpPr>
                <p:cNvPr id="103" name="Rectangle 10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04" name="Trapezoid 10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05" name="Straight Connector 104"/>
                <p:cNvCxnSpPr>
                  <a:stCxn id="103" idx="3"/>
                  <a:endCxn id="10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 name="Group 58"/>
              <p:cNvGrpSpPr/>
              <p:nvPr/>
            </p:nvGrpSpPr>
            <p:grpSpPr>
              <a:xfrm>
                <a:off x="1905000" y="4038600"/>
                <a:ext cx="981004" cy="234942"/>
                <a:chOff x="3717645" y="1687844"/>
                <a:chExt cx="981004" cy="234942"/>
              </a:xfrm>
            </p:grpSpPr>
            <p:sp>
              <p:nvSpPr>
                <p:cNvPr id="72" name="Rectangle 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73" name="Trapezoid 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74" name="Straight Connector 73"/>
                <p:cNvCxnSpPr>
                  <a:stCxn id="72" idx="3"/>
                  <a:endCxn id="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 name="Group 59"/>
              <p:cNvGrpSpPr/>
              <p:nvPr/>
            </p:nvGrpSpPr>
            <p:grpSpPr>
              <a:xfrm>
                <a:off x="1905000" y="4381500"/>
                <a:ext cx="981004" cy="234942"/>
                <a:chOff x="3717645" y="1687844"/>
                <a:chExt cx="981004" cy="234942"/>
              </a:xfrm>
            </p:grpSpPr>
            <p:sp>
              <p:nvSpPr>
                <p:cNvPr id="69" name="Rectangle 6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70" name="Trapezoid 6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71" name="Straight Connector 70"/>
                <p:cNvCxnSpPr>
                  <a:stCxn id="69" idx="3"/>
                  <a:endCxn id="7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1" name="Group 60"/>
              <p:cNvGrpSpPr/>
              <p:nvPr/>
            </p:nvGrpSpPr>
            <p:grpSpPr>
              <a:xfrm>
                <a:off x="1905000" y="4712071"/>
                <a:ext cx="981004" cy="234942"/>
                <a:chOff x="3717645" y="1687844"/>
                <a:chExt cx="981004" cy="234942"/>
              </a:xfrm>
            </p:grpSpPr>
            <p:sp>
              <p:nvSpPr>
                <p:cNvPr id="66" name="Rectangle 6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 name="Trapezoid 6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8" name="Straight Connector 67"/>
                <p:cNvCxnSpPr>
                  <a:stCxn id="66" idx="3"/>
                  <a:endCxn id="6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 name="Group 61"/>
              <p:cNvGrpSpPr/>
              <p:nvPr/>
            </p:nvGrpSpPr>
            <p:grpSpPr>
              <a:xfrm>
                <a:off x="1905000" y="5060958"/>
                <a:ext cx="981004" cy="234942"/>
                <a:chOff x="3717645" y="1687844"/>
                <a:chExt cx="981004" cy="234942"/>
              </a:xfrm>
            </p:grpSpPr>
            <p:sp>
              <p:nvSpPr>
                <p:cNvPr id="63" name="Rectangle 6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 name="Trapezoid 6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 name="Straight Connector 64"/>
                <p:cNvCxnSpPr>
                  <a:stCxn id="63" idx="3"/>
                  <a:endCxn id="6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 name="TextBox 55"/>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Tree>
    <p:extLst>
      <p:ext uri="{BB962C8B-B14F-4D97-AF65-F5344CB8AC3E}">
        <p14:creationId xmlns:p14="http://schemas.microsoft.com/office/powerpoint/2010/main" val="36475403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Packet-parallel architecture</a:t>
            </a:r>
            <a:endParaRPr lang="en-US" dirty="0">
              <a:latin typeface="Gadugi" panose="020B0502040204020203" pitchFamily="34" charset="0"/>
            </a:endParaRPr>
          </a:p>
        </p:txBody>
      </p:sp>
      <p:sp>
        <p:nvSpPr>
          <p:cNvPr id="5" name="Rounded Rectangle 4"/>
          <p:cNvSpPr/>
          <p:nvPr/>
        </p:nvSpPr>
        <p:spPr>
          <a:xfrm>
            <a:off x="701320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6" name="TextBox 25"/>
          <p:cNvSpPr txBox="1"/>
          <p:nvPr/>
        </p:nvSpPr>
        <p:spPr>
          <a:xfrm>
            <a:off x="7342403" y="5811395"/>
            <a:ext cx="1703800" cy="369332"/>
          </a:xfrm>
          <a:prstGeom prst="rect">
            <a:avLst/>
          </a:prstGeom>
          <a:noFill/>
        </p:spPr>
        <p:txBody>
          <a:bodyPr wrap="none" rtlCol="0">
            <a:spAutoFit/>
          </a:bodyPr>
          <a:lstStyle/>
          <a:p>
            <a:r>
              <a:rPr lang="en-US" dirty="0" smtClean="0"/>
              <a:t>1 GHz processor</a:t>
            </a:r>
            <a:endParaRPr lang="en-US" dirty="0"/>
          </a:p>
        </p:txBody>
      </p:sp>
      <p:sp>
        <p:nvSpPr>
          <p:cNvPr id="28" name="Rounded Rectangle 27"/>
          <p:cNvSpPr/>
          <p:nvPr/>
        </p:nvSpPr>
        <p:spPr>
          <a:xfrm>
            <a:off x="48054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p>
        </p:txBody>
      </p:sp>
      <p:sp>
        <p:nvSpPr>
          <p:cNvPr id="29" name="TextBox 28"/>
          <p:cNvSpPr txBox="1"/>
          <p:nvPr/>
        </p:nvSpPr>
        <p:spPr>
          <a:xfrm>
            <a:off x="809744" y="5811395"/>
            <a:ext cx="1703800" cy="369332"/>
          </a:xfrm>
          <a:prstGeom prst="rect">
            <a:avLst/>
          </a:prstGeom>
          <a:noFill/>
        </p:spPr>
        <p:txBody>
          <a:bodyPr wrap="none" rtlCol="0">
            <a:spAutoFit/>
          </a:bodyPr>
          <a:lstStyle/>
          <a:p>
            <a:r>
              <a:rPr lang="en-US" dirty="0" smtClean="0"/>
              <a:t>1 GHz processor</a:t>
            </a:r>
            <a:endParaRPr lang="en-US" dirty="0"/>
          </a:p>
        </p:txBody>
      </p:sp>
      <p:sp>
        <p:nvSpPr>
          <p:cNvPr id="31" name="Rounded Rectangle 30"/>
          <p:cNvSpPr/>
          <p:nvPr/>
        </p:nvSpPr>
        <p:spPr>
          <a:xfrm>
            <a:off x="302082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2" name="TextBox 31"/>
          <p:cNvSpPr txBox="1"/>
          <p:nvPr/>
        </p:nvSpPr>
        <p:spPr>
          <a:xfrm>
            <a:off x="3350024" y="5811395"/>
            <a:ext cx="1703800" cy="369332"/>
          </a:xfrm>
          <a:prstGeom prst="rect">
            <a:avLst/>
          </a:prstGeom>
          <a:noFill/>
        </p:spPr>
        <p:txBody>
          <a:bodyPr wrap="none" rtlCol="0">
            <a:spAutoFit/>
          </a:bodyPr>
          <a:lstStyle/>
          <a:p>
            <a:r>
              <a:rPr lang="en-US" dirty="0" smtClean="0"/>
              <a:t>1 GHz processor</a:t>
            </a:r>
            <a:endParaRPr lang="en-US" dirty="0"/>
          </a:p>
        </p:txBody>
      </p:sp>
      <p:sp>
        <p:nvSpPr>
          <p:cNvPr id="34" name="Rounded Rectangle 33"/>
          <p:cNvSpPr/>
          <p:nvPr/>
        </p:nvSpPr>
        <p:spPr>
          <a:xfrm>
            <a:off x="955469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5" name="TextBox 34"/>
          <p:cNvSpPr txBox="1"/>
          <p:nvPr/>
        </p:nvSpPr>
        <p:spPr>
          <a:xfrm>
            <a:off x="9883893" y="5811395"/>
            <a:ext cx="1703800" cy="369332"/>
          </a:xfrm>
          <a:prstGeom prst="rect">
            <a:avLst/>
          </a:prstGeom>
          <a:noFill/>
        </p:spPr>
        <p:txBody>
          <a:bodyPr wrap="none" rtlCol="0">
            <a:spAutoFit/>
          </a:bodyPr>
          <a:lstStyle/>
          <a:p>
            <a:r>
              <a:rPr lang="en-US" dirty="0" smtClean="0"/>
              <a:t>1 GHz processor</a:t>
            </a:r>
            <a:endParaRPr lang="en-US" dirty="0"/>
          </a:p>
        </p:txBody>
      </p:sp>
      <p:sp>
        <p:nvSpPr>
          <p:cNvPr id="43" name="TextBox 42"/>
          <p:cNvSpPr txBox="1"/>
          <p:nvPr/>
        </p:nvSpPr>
        <p:spPr>
          <a:xfrm>
            <a:off x="5741545" y="6457832"/>
            <a:ext cx="884409" cy="369332"/>
          </a:xfrm>
          <a:prstGeom prst="rect">
            <a:avLst/>
          </a:prstGeom>
          <a:noFill/>
        </p:spPr>
        <p:txBody>
          <a:bodyPr wrap="none" rtlCol="0">
            <a:spAutoFit/>
          </a:bodyPr>
          <a:lstStyle/>
          <a:p>
            <a:r>
              <a:rPr lang="en-US" dirty="0" smtClean="0"/>
              <a:t>Packets</a:t>
            </a:r>
            <a:endParaRPr lang="en-US" dirty="0"/>
          </a:p>
        </p:txBody>
      </p:sp>
      <p:cxnSp>
        <p:nvCxnSpPr>
          <p:cNvPr id="46" name="Straight Arrow Connector 45"/>
          <p:cNvCxnSpPr>
            <a:stCxn id="43" idx="1"/>
          </p:cNvCxnSpPr>
          <p:nvPr/>
        </p:nvCxnSpPr>
        <p:spPr>
          <a:xfrm flipH="1" flipV="1">
            <a:off x="2469358" y="6144436"/>
            <a:ext cx="3272187" cy="498062"/>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3" idx="3"/>
            <a:endCxn id="35" idx="1"/>
          </p:cNvCxnSpPr>
          <p:nvPr/>
        </p:nvCxnSpPr>
        <p:spPr>
          <a:xfrm flipV="1">
            <a:off x="6625954" y="5996061"/>
            <a:ext cx="3257939" cy="646437"/>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110" name="Down Arrow 109"/>
          <p:cNvSpPr/>
          <p:nvPr/>
        </p:nvSpPr>
        <p:spPr>
          <a:xfrm rot="10800000" flipV="1">
            <a:off x="1267802" y="3264659"/>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Down Arrow 110"/>
          <p:cNvSpPr/>
          <p:nvPr/>
        </p:nvSpPr>
        <p:spPr>
          <a:xfrm rot="10800000" flipV="1">
            <a:off x="3883884" y="3262241"/>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Down Arrow 111"/>
          <p:cNvSpPr/>
          <p:nvPr/>
        </p:nvSpPr>
        <p:spPr>
          <a:xfrm rot="10800000" flipV="1">
            <a:off x="7832891" y="3262019"/>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Down Arrow 112"/>
          <p:cNvSpPr/>
          <p:nvPr/>
        </p:nvSpPr>
        <p:spPr>
          <a:xfrm rot="10800000" flipV="1">
            <a:off x="10477500" y="3231750"/>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p:cNvSpPr/>
          <p:nvPr/>
        </p:nvSpPr>
        <p:spPr>
          <a:xfrm flipH="1" flipV="1">
            <a:off x="5548555" y="461540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p:cNvSpPr/>
          <p:nvPr/>
        </p:nvSpPr>
        <p:spPr>
          <a:xfrm flipH="1" flipV="1">
            <a:off x="6069646" y="4615402"/>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Oval 115"/>
          <p:cNvSpPr/>
          <p:nvPr/>
        </p:nvSpPr>
        <p:spPr>
          <a:xfrm flipH="1" flipV="1">
            <a:off x="6590299" y="4625879"/>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7" name="Straight Arrow Connector 116"/>
          <p:cNvCxnSpPr/>
          <p:nvPr/>
        </p:nvCxnSpPr>
        <p:spPr>
          <a:xfrm flipH="1" flipV="1">
            <a:off x="5053824" y="5996061"/>
            <a:ext cx="967114"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p:cNvCxnSpPr/>
          <p:nvPr/>
        </p:nvCxnSpPr>
        <p:spPr>
          <a:xfrm flipV="1">
            <a:off x="6379184" y="5996061"/>
            <a:ext cx="963219"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grpSp>
        <p:nvGrpSpPr>
          <p:cNvPr id="231" name="Group 230"/>
          <p:cNvGrpSpPr/>
          <p:nvPr/>
        </p:nvGrpSpPr>
        <p:grpSpPr>
          <a:xfrm>
            <a:off x="879223" y="1292679"/>
            <a:ext cx="1310557" cy="1828800"/>
            <a:chOff x="1780113" y="3029339"/>
            <a:chExt cx="1310557" cy="2761861"/>
          </a:xfrm>
        </p:grpSpPr>
        <p:sp>
          <p:nvSpPr>
            <p:cNvPr id="232" name="Rectangle 231"/>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33" name="Group 232"/>
            <p:cNvGrpSpPr/>
            <p:nvPr/>
          </p:nvGrpSpPr>
          <p:grpSpPr>
            <a:xfrm>
              <a:off x="1889935" y="3530971"/>
              <a:ext cx="981004" cy="1917329"/>
              <a:chOff x="1905000" y="3378571"/>
              <a:chExt cx="981004" cy="1917329"/>
            </a:xfrm>
          </p:grpSpPr>
          <p:grpSp>
            <p:nvGrpSpPr>
              <p:cNvPr id="235" name="Group 234"/>
              <p:cNvGrpSpPr/>
              <p:nvPr/>
            </p:nvGrpSpPr>
            <p:grpSpPr>
              <a:xfrm>
                <a:off x="1905000" y="3378571"/>
                <a:ext cx="981004" cy="234942"/>
                <a:chOff x="3717645" y="1687844"/>
                <a:chExt cx="981004" cy="234942"/>
              </a:xfrm>
            </p:grpSpPr>
            <p:sp>
              <p:nvSpPr>
                <p:cNvPr id="256" name="Rectangle 25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57" name="Trapezoid 25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58" name="Straight Connector 257"/>
                <p:cNvCxnSpPr>
                  <a:stCxn id="256" idx="3"/>
                  <a:endCxn id="25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6" name="Group 235"/>
              <p:cNvGrpSpPr/>
              <p:nvPr/>
            </p:nvGrpSpPr>
            <p:grpSpPr>
              <a:xfrm>
                <a:off x="1905000" y="3709142"/>
                <a:ext cx="981004" cy="234942"/>
                <a:chOff x="3717645" y="1687844"/>
                <a:chExt cx="981004" cy="234942"/>
              </a:xfrm>
            </p:grpSpPr>
            <p:sp>
              <p:nvSpPr>
                <p:cNvPr id="253" name="Rectangle 25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54" name="Trapezoid 25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55" name="Straight Connector 254"/>
                <p:cNvCxnSpPr>
                  <a:stCxn id="253" idx="3"/>
                  <a:endCxn id="25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7" name="Group 236"/>
              <p:cNvGrpSpPr/>
              <p:nvPr/>
            </p:nvGrpSpPr>
            <p:grpSpPr>
              <a:xfrm>
                <a:off x="1905000" y="4038600"/>
                <a:ext cx="981004" cy="234942"/>
                <a:chOff x="3717645" y="1687844"/>
                <a:chExt cx="981004" cy="234942"/>
              </a:xfrm>
            </p:grpSpPr>
            <p:sp>
              <p:nvSpPr>
                <p:cNvPr id="250" name="Rectangle 24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51" name="Trapezoid 25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52" name="Straight Connector 251"/>
                <p:cNvCxnSpPr>
                  <a:stCxn id="250" idx="3"/>
                  <a:endCxn id="25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8" name="Group 237"/>
              <p:cNvGrpSpPr/>
              <p:nvPr/>
            </p:nvGrpSpPr>
            <p:grpSpPr>
              <a:xfrm>
                <a:off x="1905000" y="4381500"/>
                <a:ext cx="981004" cy="234942"/>
                <a:chOff x="3717645" y="1687844"/>
                <a:chExt cx="981004" cy="234942"/>
              </a:xfrm>
            </p:grpSpPr>
            <p:sp>
              <p:nvSpPr>
                <p:cNvPr id="247" name="Rectangle 24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8" name="Trapezoid 2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9" name="Straight Connector 248"/>
                <p:cNvCxnSpPr>
                  <a:stCxn id="247" idx="3"/>
                  <a:endCxn id="24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9" name="Group 238"/>
              <p:cNvGrpSpPr/>
              <p:nvPr/>
            </p:nvGrpSpPr>
            <p:grpSpPr>
              <a:xfrm>
                <a:off x="1905000" y="4712071"/>
                <a:ext cx="981004" cy="234942"/>
                <a:chOff x="3717645" y="1687844"/>
                <a:chExt cx="981004" cy="234942"/>
              </a:xfrm>
            </p:grpSpPr>
            <p:sp>
              <p:nvSpPr>
                <p:cNvPr id="244" name="Rectangle 24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5" name="Trapezoid 24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6" name="Straight Connector 245"/>
                <p:cNvCxnSpPr>
                  <a:stCxn id="244" idx="3"/>
                  <a:endCxn id="24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40" name="Group 239"/>
              <p:cNvGrpSpPr/>
              <p:nvPr/>
            </p:nvGrpSpPr>
            <p:grpSpPr>
              <a:xfrm>
                <a:off x="1905000" y="5060958"/>
                <a:ext cx="981004" cy="234942"/>
                <a:chOff x="3717645" y="1687844"/>
                <a:chExt cx="981004" cy="234942"/>
              </a:xfrm>
            </p:grpSpPr>
            <p:sp>
              <p:nvSpPr>
                <p:cNvPr id="241" name="Rectangle 24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2" name="Trapezoid 2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3" name="Straight Connector 242"/>
                <p:cNvCxnSpPr>
                  <a:stCxn id="241" idx="3"/>
                  <a:endCxn id="24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34" name="TextBox 233"/>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259" name="Group 258"/>
          <p:cNvGrpSpPr/>
          <p:nvPr/>
        </p:nvGrpSpPr>
        <p:grpSpPr>
          <a:xfrm>
            <a:off x="3508546" y="1292679"/>
            <a:ext cx="1310557" cy="1828800"/>
            <a:chOff x="1780113" y="3029339"/>
            <a:chExt cx="1310557" cy="2761861"/>
          </a:xfrm>
        </p:grpSpPr>
        <p:sp>
          <p:nvSpPr>
            <p:cNvPr id="260" name="Rectangle 259"/>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61" name="Group 260"/>
            <p:cNvGrpSpPr/>
            <p:nvPr/>
          </p:nvGrpSpPr>
          <p:grpSpPr>
            <a:xfrm>
              <a:off x="1889935" y="3530971"/>
              <a:ext cx="981004" cy="1917329"/>
              <a:chOff x="1905000" y="3378571"/>
              <a:chExt cx="981004" cy="1917329"/>
            </a:xfrm>
          </p:grpSpPr>
          <p:grpSp>
            <p:nvGrpSpPr>
              <p:cNvPr id="263" name="Group 262"/>
              <p:cNvGrpSpPr/>
              <p:nvPr/>
            </p:nvGrpSpPr>
            <p:grpSpPr>
              <a:xfrm>
                <a:off x="1905000" y="3378571"/>
                <a:ext cx="981004" cy="234942"/>
                <a:chOff x="3717645" y="1687844"/>
                <a:chExt cx="981004" cy="234942"/>
              </a:xfrm>
            </p:grpSpPr>
            <p:sp>
              <p:nvSpPr>
                <p:cNvPr id="284" name="Rectangle 2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85" name="Trapezoid 2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86" name="Straight Connector 285"/>
                <p:cNvCxnSpPr>
                  <a:stCxn id="284" idx="3"/>
                  <a:endCxn id="2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4" name="Group 263"/>
              <p:cNvGrpSpPr/>
              <p:nvPr/>
            </p:nvGrpSpPr>
            <p:grpSpPr>
              <a:xfrm>
                <a:off x="1905000" y="3709142"/>
                <a:ext cx="981004" cy="234942"/>
                <a:chOff x="3717645" y="1687844"/>
                <a:chExt cx="981004" cy="234942"/>
              </a:xfrm>
            </p:grpSpPr>
            <p:sp>
              <p:nvSpPr>
                <p:cNvPr id="281" name="Rectangle 2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82" name="Trapezoid 2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83" name="Straight Connector 282"/>
                <p:cNvCxnSpPr>
                  <a:stCxn id="281" idx="3"/>
                  <a:endCxn id="2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5" name="Group 264"/>
              <p:cNvGrpSpPr/>
              <p:nvPr/>
            </p:nvGrpSpPr>
            <p:grpSpPr>
              <a:xfrm>
                <a:off x="1905000" y="4038600"/>
                <a:ext cx="981004" cy="234942"/>
                <a:chOff x="3717645" y="1687844"/>
                <a:chExt cx="981004" cy="234942"/>
              </a:xfrm>
            </p:grpSpPr>
            <p:sp>
              <p:nvSpPr>
                <p:cNvPr id="278" name="Rectangle 2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9" name="Trapezoid 2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80" name="Straight Connector 279"/>
                <p:cNvCxnSpPr>
                  <a:stCxn id="278" idx="3"/>
                  <a:endCxn id="2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6" name="Group 265"/>
              <p:cNvGrpSpPr/>
              <p:nvPr/>
            </p:nvGrpSpPr>
            <p:grpSpPr>
              <a:xfrm>
                <a:off x="1905000" y="4381500"/>
                <a:ext cx="981004" cy="234942"/>
                <a:chOff x="3717645" y="1687844"/>
                <a:chExt cx="981004" cy="234942"/>
              </a:xfrm>
            </p:grpSpPr>
            <p:sp>
              <p:nvSpPr>
                <p:cNvPr id="275" name="Rectangle 2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6" name="Trapezoid 2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7" name="Straight Connector 276"/>
                <p:cNvCxnSpPr>
                  <a:stCxn id="275" idx="3"/>
                  <a:endCxn id="2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7" name="Group 266"/>
              <p:cNvGrpSpPr/>
              <p:nvPr/>
            </p:nvGrpSpPr>
            <p:grpSpPr>
              <a:xfrm>
                <a:off x="1905000" y="4712071"/>
                <a:ext cx="981004" cy="234942"/>
                <a:chOff x="3717645" y="1687844"/>
                <a:chExt cx="981004" cy="234942"/>
              </a:xfrm>
            </p:grpSpPr>
            <p:sp>
              <p:nvSpPr>
                <p:cNvPr id="272" name="Rectangle 2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3" name="Trapezoid 2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4" name="Straight Connector 273"/>
                <p:cNvCxnSpPr>
                  <a:stCxn id="272" idx="3"/>
                  <a:endCxn id="2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8" name="Group 267"/>
              <p:cNvGrpSpPr/>
              <p:nvPr/>
            </p:nvGrpSpPr>
            <p:grpSpPr>
              <a:xfrm>
                <a:off x="1905000" y="5060958"/>
                <a:ext cx="981004" cy="234942"/>
                <a:chOff x="3717645" y="1687844"/>
                <a:chExt cx="981004" cy="234942"/>
              </a:xfrm>
            </p:grpSpPr>
            <p:sp>
              <p:nvSpPr>
                <p:cNvPr id="269" name="Rectangle 26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0" name="Trapezoid 26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1" name="Straight Connector 270"/>
                <p:cNvCxnSpPr>
                  <a:stCxn id="269" idx="3"/>
                  <a:endCxn id="27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62" name="TextBox 261"/>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287" name="Group 286"/>
          <p:cNvGrpSpPr/>
          <p:nvPr/>
        </p:nvGrpSpPr>
        <p:grpSpPr>
          <a:xfrm>
            <a:off x="7474544" y="1295120"/>
            <a:ext cx="1310557" cy="1828800"/>
            <a:chOff x="1780113" y="3029339"/>
            <a:chExt cx="1310557" cy="2761861"/>
          </a:xfrm>
        </p:grpSpPr>
        <p:sp>
          <p:nvSpPr>
            <p:cNvPr id="288" name="Rectangle 287"/>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89" name="Group 288"/>
            <p:cNvGrpSpPr/>
            <p:nvPr/>
          </p:nvGrpSpPr>
          <p:grpSpPr>
            <a:xfrm>
              <a:off x="1889935" y="3530971"/>
              <a:ext cx="981004" cy="1917329"/>
              <a:chOff x="1905000" y="3378571"/>
              <a:chExt cx="981004" cy="1917329"/>
            </a:xfrm>
          </p:grpSpPr>
          <p:grpSp>
            <p:nvGrpSpPr>
              <p:cNvPr id="291" name="Group 290"/>
              <p:cNvGrpSpPr/>
              <p:nvPr/>
            </p:nvGrpSpPr>
            <p:grpSpPr>
              <a:xfrm>
                <a:off x="1905000" y="3378571"/>
                <a:ext cx="981004" cy="234942"/>
                <a:chOff x="3717645" y="1687844"/>
                <a:chExt cx="981004" cy="234942"/>
              </a:xfrm>
            </p:grpSpPr>
            <p:sp>
              <p:nvSpPr>
                <p:cNvPr id="312" name="Rectangle 31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13" name="Trapezoid 31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314" name="Straight Connector 313"/>
                <p:cNvCxnSpPr>
                  <a:stCxn id="312" idx="3"/>
                  <a:endCxn id="31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2" name="Group 291"/>
              <p:cNvGrpSpPr/>
              <p:nvPr/>
            </p:nvGrpSpPr>
            <p:grpSpPr>
              <a:xfrm>
                <a:off x="1905000" y="3709142"/>
                <a:ext cx="981004" cy="234942"/>
                <a:chOff x="3717645" y="1687844"/>
                <a:chExt cx="981004" cy="234942"/>
              </a:xfrm>
            </p:grpSpPr>
            <p:sp>
              <p:nvSpPr>
                <p:cNvPr id="309" name="Rectangle 30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10" name="Trapezoid 30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11" name="Straight Connector 310"/>
                <p:cNvCxnSpPr>
                  <a:stCxn id="309" idx="3"/>
                  <a:endCxn id="31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3" name="Group 292"/>
              <p:cNvGrpSpPr/>
              <p:nvPr/>
            </p:nvGrpSpPr>
            <p:grpSpPr>
              <a:xfrm>
                <a:off x="1905000" y="4038600"/>
                <a:ext cx="981004" cy="234942"/>
                <a:chOff x="3717645" y="1687844"/>
                <a:chExt cx="981004" cy="234942"/>
              </a:xfrm>
            </p:grpSpPr>
            <p:sp>
              <p:nvSpPr>
                <p:cNvPr id="306" name="Rectangle 30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7" name="Trapezoid 3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8" name="Straight Connector 307"/>
                <p:cNvCxnSpPr>
                  <a:stCxn id="306" idx="3"/>
                  <a:endCxn id="30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4" name="Group 293"/>
              <p:cNvGrpSpPr/>
              <p:nvPr/>
            </p:nvGrpSpPr>
            <p:grpSpPr>
              <a:xfrm>
                <a:off x="1905000" y="4381500"/>
                <a:ext cx="981004" cy="234942"/>
                <a:chOff x="3717645" y="1687844"/>
                <a:chExt cx="981004" cy="234942"/>
              </a:xfrm>
            </p:grpSpPr>
            <p:sp>
              <p:nvSpPr>
                <p:cNvPr id="303" name="Rectangle 30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4" name="Trapezoid 30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5" name="Straight Connector 304"/>
                <p:cNvCxnSpPr>
                  <a:stCxn id="303" idx="3"/>
                  <a:endCxn id="30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5" name="Group 294"/>
              <p:cNvGrpSpPr/>
              <p:nvPr/>
            </p:nvGrpSpPr>
            <p:grpSpPr>
              <a:xfrm>
                <a:off x="1905000" y="4712071"/>
                <a:ext cx="981004" cy="234942"/>
                <a:chOff x="3717645" y="1687844"/>
                <a:chExt cx="981004" cy="234942"/>
              </a:xfrm>
            </p:grpSpPr>
            <p:sp>
              <p:nvSpPr>
                <p:cNvPr id="300" name="Rectangle 29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1" name="Trapezoid 30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2" name="Straight Connector 301"/>
                <p:cNvCxnSpPr>
                  <a:stCxn id="300" idx="3"/>
                  <a:endCxn id="30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6" name="Group 295"/>
              <p:cNvGrpSpPr/>
              <p:nvPr/>
            </p:nvGrpSpPr>
            <p:grpSpPr>
              <a:xfrm>
                <a:off x="1905000" y="5060958"/>
                <a:ext cx="981004" cy="234942"/>
                <a:chOff x="3717645" y="1687844"/>
                <a:chExt cx="981004" cy="234942"/>
              </a:xfrm>
            </p:grpSpPr>
            <p:sp>
              <p:nvSpPr>
                <p:cNvPr id="297" name="Rectangle 29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98" name="Trapezoid 29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99" name="Straight Connector 298"/>
                <p:cNvCxnSpPr>
                  <a:stCxn id="297" idx="3"/>
                  <a:endCxn id="29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90" name="TextBox 289"/>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315" name="Group 314"/>
          <p:cNvGrpSpPr/>
          <p:nvPr/>
        </p:nvGrpSpPr>
        <p:grpSpPr>
          <a:xfrm>
            <a:off x="10103867" y="1295120"/>
            <a:ext cx="1310557" cy="1828800"/>
            <a:chOff x="1780113" y="3029339"/>
            <a:chExt cx="1310557" cy="2761861"/>
          </a:xfrm>
        </p:grpSpPr>
        <p:sp>
          <p:nvSpPr>
            <p:cNvPr id="316" name="Rectangle 315"/>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317" name="Group 316"/>
            <p:cNvGrpSpPr/>
            <p:nvPr/>
          </p:nvGrpSpPr>
          <p:grpSpPr>
            <a:xfrm>
              <a:off x="1889935" y="3530971"/>
              <a:ext cx="981004" cy="1917329"/>
              <a:chOff x="1905000" y="3378571"/>
              <a:chExt cx="981004" cy="1917329"/>
            </a:xfrm>
          </p:grpSpPr>
          <p:grpSp>
            <p:nvGrpSpPr>
              <p:cNvPr id="319" name="Group 318"/>
              <p:cNvGrpSpPr/>
              <p:nvPr/>
            </p:nvGrpSpPr>
            <p:grpSpPr>
              <a:xfrm>
                <a:off x="1905000" y="3378571"/>
                <a:ext cx="981004" cy="234942"/>
                <a:chOff x="3717645" y="1687844"/>
                <a:chExt cx="981004" cy="234942"/>
              </a:xfrm>
            </p:grpSpPr>
            <p:sp>
              <p:nvSpPr>
                <p:cNvPr id="340" name="Rectangle 33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1" name="Trapezoid 34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342" name="Straight Connector 341"/>
                <p:cNvCxnSpPr>
                  <a:stCxn id="340" idx="3"/>
                  <a:endCxn id="34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0" name="Group 319"/>
              <p:cNvGrpSpPr/>
              <p:nvPr/>
            </p:nvGrpSpPr>
            <p:grpSpPr>
              <a:xfrm>
                <a:off x="1905000" y="3709142"/>
                <a:ext cx="981004" cy="234942"/>
                <a:chOff x="3717645" y="1687844"/>
                <a:chExt cx="981004" cy="234942"/>
              </a:xfrm>
            </p:grpSpPr>
            <p:sp>
              <p:nvSpPr>
                <p:cNvPr id="337" name="Rectangle 33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8" name="Trapezoid 33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9" name="Straight Connector 338"/>
                <p:cNvCxnSpPr>
                  <a:stCxn id="337" idx="3"/>
                  <a:endCxn id="33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1" name="Group 320"/>
              <p:cNvGrpSpPr/>
              <p:nvPr/>
            </p:nvGrpSpPr>
            <p:grpSpPr>
              <a:xfrm>
                <a:off x="1905000" y="4038600"/>
                <a:ext cx="981004" cy="234942"/>
                <a:chOff x="3717645" y="1687844"/>
                <a:chExt cx="981004" cy="234942"/>
              </a:xfrm>
            </p:grpSpPr>
            <p:sp>
              <p:nvSpPr>
                <p:cNvPr id="334" name="Rectangle 33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5" name="Trapezoid 33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6" name="Straight Connector 335"/>
                <p:cNvCxnSpPr>
                  <a:stCxn id="334" idx="3"/>
                  <a:endCxn id="33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2" name="Group 321"/>
              <p:cNvGrpSpPr/>
              <p:nvPr/>
            </p:nvGrpSpPr>
            <p:grpSpPr>
              <a:xfrm>
                <a:off x="1905000" y="4381500"/>
                <a:ext cx="981004" cy="234942"/>
                <a:chOff x="3717645" y="1687844"/>
                <a:chExt cx="981004" cy="234942"/>
              </a:xfrm>
            </p:grpSpPr>
            <p:sp>
              <p:nvSpPr>
                <p:cNvPr id="331" name="Rectangle 33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2" name="Trapezoid 33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3" name="Straight Connector 332"/>
                <p:cNvCxnSpPr>
                  <a:stCxn id="331" idx="3"/>
                  <a:endCxn id="33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3" name="Group 322"/>
              <p:cNvGrpSpPr/>
              <p:nvPr/>
            </p:nvGrpSpPr>
            <p:grpSpPr>
              <a:xfrm>
                <a:off x="1905000" y="4712071"/>
                <a:ext cx="981004" cy="234942"/>
                <a:chOff x="3717645" y="1687844"/>
                <a:chExt cx="981004" cy="234942"/>
              </a:xfrm>
            </p:grpSpPr>
            <p:sp>
              <p:nvSpPr>
                <p:cNvPr id="328" name="Rectangle 32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29" name="Trapezoid 32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0" name="Straight Connector 329"/>
                <p:cNvCxnSpPr>
                  <a:stCxn id="328" idx="3"/>
                  <a:endCxn id="32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4" name="Group 323"/>
              <p:cNvGrpSpPr/>
              <p:nvPr/>
            </p:nvGrpSpPr>
            <p:grpSpPr>
              <a:xfrm>
                <a:off x="1905000" y="5060958"/>
                <a:ext cx="981004" cy="234942"/>
                <a:chOff x="3717645" y="1687844"/>
                <a:chExt cx="981004" cy="234942"/>
              </a:xfrm>
            </p:grpSpPr>
            <p:sp>
              <p:nvSpPr>
                <p:cNvPr id="325" name="Rectangle 32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26" name="Trapezoid 32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27" name="Straight Connector 326"/>
                <p:cNvCxnSpPr>
                  <a:stCxn id="325" idx="3"/>
                  <a:endCxn id="32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18" name="TextBox 317"/>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
        <p:nvSpPr>
          <p:cNvPr id="136" name="Rounded Rectangle 135"/>
          <p:cNvSpPr/>
          <p:nvPr/>
        </p:nvSpPr>
        <p:spPr>
          <a:xfrm>
            <a:off x="2514600" y="3543300"/>
            <a:ext cx="71628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Memory </a:t>
            </a:r>
            <a:r>
              <a:rPr lang="en-US" sz="3200" smtClean="0"/>
              <a:t>replication increases die area</a:t>
            </a:r>
            <a:endParaRPr lang="en-US" sz="3200" dirty="0"/>
          </a:p>
        </p:txBody>
      </p:sp>
    </p:spTree>
    <p:extLst>
      <p:ext uri="{BB962C8B-B14F-4D97-AF65-F5344CB8AC3E}">
        <p14:creationId xmlns:p14="http://schemas.microsoft.com/office/powerpoint/2010/main" val="52241968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 grpId="0" animBg="1"/>
    </p:bldLst>
  </p:timing>
</p:sld>
</file>

<file path=ppt/slides/slide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Function-parallel or pipelined architecture</a:t>
            </a:r>
            <a:endParaRPr lang="en-US" dirty="0">
              <a:latin typeface="Gadugi" panose="020B0502040204020203" pitchFamily="34" charset="0"/>
            </a:endParaRPr>
          </a:p>
        </p:txBody>
      </p:sp>
      <p:sp>
        <p:nvSpPr>
          <p:cNvPr id="6" name="TextBox 5"/>
          <p:cNvSpPr txBox="1"/>
          <p:nvPr/>
        </p:nvSpPr>
        <p:spPr>
          <a:xfrm>
            <a:off x="1676400" y="1866900"/>
            <a:ext cx="2013500" cy="369332"/>
          </a:xfrm>
          <a:prstGeom prst="rect">
            <a:avLst/>
          </a:prstGeom>
          <a:noFill/>
        </p:spPr>
        <p:txBody>
          <a:bodyPr wrap="none" rtlCol="0">
            <a:spAutoFit/>
          </a:bodyPr>
          <a:lstStyle/>
          <a:p>
            <a:r>
              <a:rPr lang="en-US" dirty="0" smtClean="0"/>
              <a:t>Route lookup table</a:t>
            </a:r>
            <a:endParaRPr lang="en-US" dirty="0"/>
          </a:p>
        </p:txBody>
      </p:sp>
      <p:sp>
        <p:nvSpPr>
          <p:cNvPr id="29" name="TextBox 28"/>
          <p:cNvSpPr txBox="1"/>
          <p:nvPr/>
        </p:nvSpPr>
        <p:spPr>
          <a:xfrm>
            <a:off x="1462084"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30" name="Down Arrow 29"/>
          <p:cNvSpPr/>
          <p:nvPr/>
        </p:nvSpPr>
        <p:spPr>
          <a:xfrm>
            <a:off x="2339894" y="3143429"/>
            <a:ext cx="533400" cy="407117"/>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33" name="Down Arrow 32"/>
          <p:cNvSpPr/>
          <p:nvPr/>
        </p:nvSpPr>
        <p:spPr>
          <a:xfrm>
            <a:off x="5574652" y="3156829"/>
            <a:ext cx="533400" cy="398424"/>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50" name="Down Arrow 49"/>
          <p:cNvSpPr/>
          <p:nvPr/>
        </p:nvSpPr>
        <p:spPr>
          <a:xfrm rot="5400000" flipV="1">
            <a:off x="3982211" y="3544123"/>
            <a:ext cx="533400" cy="998633"/>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Down Arrow 50"/>
          <p:cNvSpPr/>
          <p:nvPr/>
        </p:nvSpPr>
        <p:spPr>
          <a:xfrm rot="5400000" flipV="1">
            <a:off x="7298219" y="3532918"/>
            <a:ext cx="533400" cy="998633"/>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p:cNvSpPr txBox="1"/>
          <p:nvPr/>
        </p:nvSpPr>
        <p:spPr>
          <a:xfrm>
            <a:off x="5022408" y="1905000"/>
            <a:ext cx="1759392" cy="369332"/>
          </a:xfrm>
          <a:prstGeom prst="rect">
            <a:avLst/>
          </a:prstGeom>
          <a:noFill/>
        </p:spPr>
        <p:txBody>
          <a:bodyPr wrap="none" rtlCol="0">
            <a:spAutoFit/>
          </a:bodyPr>
          <a:lstStyle/>
          <a:p>
            <a:r>
              <a:rPr lang="en-US" dirty="0" smtClean="0"/>
              <a:t>ACL lookup table</a:t>
            </a:r>
            <a:endParaRPr lang="en-US" dirty="0"/>
          </a:p>
        </p:txBody>
      </p:sp>
      <p:sp>
        <p:nvSpPr>
          <p:cNvPr id="67" name="Down Arrow 66"/>
          <p:cNvSpPr/>
          <p:nvPr/>
        </p:nvSpPr>
        <p:spPr>
          <a:xfrm>
            <a:off x="10732968" y="3171416"/>
            <a:ext cx="533400" cy="398424"/>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68" name="TextBox 67"/>
          <p:cNvSpPr txBox="1"/>
          <p:nvPr/>
        </p:nvSpPr>
        <p:spPr>
          <a:xfrm>
            <a:off x="10001093" y="1905000"/>
            <a:ext cx="2038507" cy="369332"/>
          </a:xfrm>
          <a:prstGeom prst="rect">
            <a:avLst/>
          </a:prstGeom>
          <a:noFill/>
        </p:spPr>
        <p:txBody>
          <a:bodyPr wrap="none" rtlCol="0">
            <a:spAutoFit/>
          </a:bodyPr>
          <a:lstStyle/>
          <a:p>
            <a:r>
              <a:rPr lang="en-US" dirty="0" smtClean="0"/>
              <a:t>Tunnel lookup table</a:t>
            </a:r>
            <a:endParaRPr lang="en-US" dirty="0"/>
          </a:p>
        </p:txBody>
      </p:sp>
      <p:cxnSp>
        <p:nvCxnSpPr>
          <p:cNvPr id="78" name="Straight Arrow Connector 77"/>
          <p:cNvCxnSpPr/>
          <p:nvPr/>
        </p:nvCxnSpPr>
        <p:spPr>
          <a:xfrm>
            <a:off x="152400" y="4026932"/>
            <a:ext cx="1295400" cy="0"/>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357895" y="3657600"/>
            <a:ext cx="884409" cy="369332"/>
          </a:xfrm>
          <a:prstGeom prst="rect">
            <a:avLst/>
          </a:prstGeom>
          <a:noFill/>
        </p:spPr>
        <p:txBody>
          <a:bodyPr wrap="none" rtlCol="0">
            <a:spAutoFit/>
          </a:bodyPr>
          <a:lstStyle/>
          <a:p>
            <a:r>
              <a:rPr lang="en-US" dirty="0" smtClean="0"/>
              <a:t>Packets</a:t>
            </a:r>
            <a:endParaRPr lang="en-US" dirty="0"/>
          </a:p>
        </p:txBody>
      </p:sp>
      <p:sp>
        <p:nvSpPr>
          <p:cNvPr id="41" name="Oval 40"/>
          <p:cNvSpPr/>
          <p:nvPr/>
        </p:nvSpPr>
        <p:spPr>
          <a:xfrm flipH="1" flipV="1">
            <a:off x="8066477" y="3900714"/>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flipH="1" flipV="1">
            <a:off x="8587568" y="390071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flipH="1" flipV="1">
            <a:off x="9067800" y="3911190"/>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Down Arrow 43"/>
          <p:cNvSpPr/>
          <p:nvPr/>
        </p:nvSpPr>
        <p:spPr>
          <a:xfrm rot="5400000" flipV="1">
            <a:off x="9345128" y="3835942"/>
            <a:ext cx="533400" cy="435950"/>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1584034" y="3695700"/>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5" name="TextBox 44"/>
          <p:cNvSpPr txBox="1"/>
          <p:nvPr/>
        </p:nvSpPr>
        <p:spPr>
          <a:xfrm>
            <a:off x="4814884"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46" name="TextBox 45"/>
          <p:cNvSpPr txBox="1"/>
          <p:nvPr/>
        </p:nvSpPr>
        <p:spPr>
          <a:xfrm>
            <a:off x="9740201"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47" name="Rounded Rectangle 46"/>
          <p:cNvSpPr/>
          <p:nvPr/>
        </p:nvSpPr>
        <p:spPr>
          <a:xfrm>
            <a:off x="4910621" y="3706905"/>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8" name="Rounded Rectangle 47"/>
          <p:cNvSpPr/>
          <p:nvPr/>
        </p:nvSpPr>
        <p:spPr>
          <a:xfrm>
            <a:off x="9982200" y="3706905"/>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9" name="TextBox 48"/>
          <p:cNvSpPr txBox="1"/>
          <p:nvPr/>
        </p:nvSpPr>
        <p:spPr>
          <a:xfrm>
            <a:off x="1621079" y="3842266"/>
            <a:ext cx="1432828" cy="369332"/>
          </a:xfrm>
          <a:prstGeom prst="rect">
            <a:avLst/>
          </a:prstGeom>
          <a:noFill/>
        </p:spPr>
        <p:txBody>
          <a:bodyPr wrap="none" rtlCol="0">
            <a:spAutoFit/>
          </a:bodyPr>
          <a:lstStyle/>
          <a:p>
            <a:r>
              <a:rPr lang="en-US" dirty="0" smtClean="0">
                <a:solidFill>
                  <a:schemeClr val="bg1"/>
                </a:solidFill>
              </a:rPr>
              <a:t>Route lookup</a:t>
            </a:r>
            <a:endParaRPr lang="en-US" dirty="0">
              <a:solidFill>
                <a:schemeClr val="bg1"/>
              </a:solidFill>
            </a:endParaRPr>
          </a:p>
        </p:txBody>
      </p:sp>
      <p:sp>
        <p:nvSpPr>
          <p:cNvPr id="53" name="TextBox 52"/>
          <p:cNvSpPr txBox="1"/>
          <p:nvPr/>
        </p:nvSpPr>
        <p:spPr>
          <a:xfrm>
            <a:off x="5035378" y="3858773"/>
            <a:ext cx="1231619" cy="369332"/>
          </a:xfrm>
          <a:prstGeom prst="rect">
            <a:avLst/>
          </a:prstGeom>
          <a:noFill/>
        </p:spPr>
        <p:txBody>
          <a:bodyPr wrap="none" rtlCol="0">
            <a:spAutoFit/>
          </a:bodyPr>
          <a:lstStyle/>
          <a:p>
            <a:r>
              <a:rPr lang="en-US" dirty="0" smtClean="0">
                <a:solidFill>
                  <a:schemeClr val="bg1"/>
                </a:solidFill>
              </a:rPr>
              <a:t>ACL lookup</a:t>
            </a:r>
            <a:endParaRPr lang="en-US" dirty="0">
              <a:solidFill>
                <a:schemeClr val="bg1"/>
              </a:solidFill>
            </a:endParaRPr>
          </a:p>
        </p:txBody>
      </p:sp>
      <p:sp>
        <p:nvSpPr>
          <p:cNvPr id="55" name="TextBox 54"/>
          <p:cNvSpPr txBox="1"/>
          <p:nvPr/>
        </p:nvSpPr>
        <p:spPr>
          <a:xfrm>
            <a:off x="10170450" y="3858773"/>
            <a:ext cx="1510735" cy="369332"/>
          </a:xfrm>
          <a:prstGeom prst="rect">
            <a:avLst/>
          </a:prstGeom>
          <a:noFill/>
        </p:spPr>
        <p:txBody>
          <a:bodyPr wrap="none" rtlCol="0">
            <a:spAutoFit/>
          </a:bodyPr>
          <a:lstStyle/>
          <a:p>
            <a:r>
              <a:rPr lang="en-US" dirty="0" smtClean="0">
                <a:solidFill>
                  <a:schemeClr val="bg1"/>
                </a:solidFill>
              </a:rPr>
              <a:t>Tunnel lookup</a:t>
            </a:r>
            <a:endParaRPr lang="en-US" dirty="0">
              <a:solidFill>
                <a:schemeClr val="bg1"/>
              </a:solidFill>
            </a:endParaRPr>
          </a:p>
        </p:txBody>
      </p:sp>
      <p:sp>
        <p:nvSpPr>
          <p:cNvPr id="3" name="TextBox 2"/>
          <p:cNvSpPr txBox="1"/>
          <p:nvPr/>
        </p:nvSpPr>
        <p:spPr>
          <a:xfrm>
            <a:off x="152400" y="5103514"/>
            <a:ext cx="8223726" cy="954107"/>
          </a:xfrm>
          <a:prstGeom prst="rect">
            <a:avLst/>
          </a:prstGeom>
          <a:noFill/>
        </p:spPr>
        <p:txBody>
          <a:bodyPr wrap="none" rtlCol="0">
            <a:spAutoFit/>
          </a:bodyPr>
          <a:lstStyle/>
          <a:p>
            <a:pPr marL="285750" indent="-285750">
              <a:buFont typeface="Arial" panose="020B0604020202020204" pitchFamily="34" charset="0"/>
              <a:buChar char="•"/>
            </a:pPr>
            <a:r>
              <a:rPr lang="en-US" sz="2800" dirty="0" smtClean="0"/>
              <a:t>Factors out global state into per-stage local state</a:t>
            </a:r>
          </a:p>
          <a:p>
            <a:pPr marL="285750" indent="-285750">
              <a:buFont typeface="Arial" panose="020B0604020202020204" pitchFamily="34" charset="0"/>
              <a:buChar char="•"/>
            </a:pPr>
            <a:r>
              <a:rPr lang="en-US" sz="2800" dirty="0" smtClean="0"/>
              <a:t>Replaces full-blown processor with a circuit</a:t>
            </a:r>
          </a:p>
        </p:txBody>
      </p:sp>
      <p:sp>
        <p:nvSpPr>
          <p:cNvPr id="92" name="Rectangle 91"/>
          <p:cNvSpPr/>
          <p:nvPr/>
        </p:nvSpPr>
        <p:spPr>
          <a:xfrm>
            <a:off x="2069518" y="2302624"/>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93" name="Group 92"/>
          <p:cNvGrpSpPr/>
          <p:nvPr/>
        </p:nvGrpSpPr>
        <p:grpSpPr>
          <a:xfrm>
            <a:off x="2134506" y="2596683"/>
            <a:ext cx="981004" cy="374461"/>
            <a:chOff x="1905000" y="3378571"/>
            <a:chExt cx="981004" cy="565513"/>
          </a:xfrm>
        </p:grpSpPr>
        <p:grpSp>
          <p:nvGrpSpPr>
            <p:cNvPr id="95" name="Group 94"/>
            <p:cNvGrpSpPr/>
            <p:nvPr/>
          </p:nvGrpSpPr>
          <p:grpSpPr>
            <a:xfrm>
              <a:off x="1905000" y="3378571"/>
              <a:ext cx="981004" cy="234942"/>
              <a:chOff x="3717645" y="1687844"/>
              <a:chExt cx="981004" cy="234942"/>
            </a:xfrm>
          </p:grpSpPr>
          <p:sp>
            <p:nvSpPr>
              <p:cNvPr id="133" name="Rectangle 13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34" name="Trapezoid 1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35" name="Straight Connector 134"/>
              <p:cNvCxnSpPr>
                <a:stCxn id="133" idx="3"/>
                <a:endCxn id="13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3" name="Group 112"/>
            <p:cNvGrpSpPr/>
            <p:nvPr/>
          </p:nvGrpSpPr>
          <p:grpSpPr>
            <a:xfrm>
              <a:off x="1905000" y="3709142"/>
              <a:ext cx="981004" cy="234942"/>
              <a:chOff x="3717645" y="1687844"/>
              <a:chExt cx="981004" cy="234942"/>
            </a:xfrm>
          </p:grpSpPr>
          <p:sp>
            <p:nvSpPr>
              <p:cNvPr id="130" name="Rectangle 12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1" name="Trapezoid 13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2" name="Straight Connector 131"/>
              <p:cNvCxnSpPr>
                <a:stCxn id="130" idx="3"/>
                <a:endCxn id="13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94" name="TextBox 93"/>
          <p:cNvSpPr txBox="1"/>
          <p:nvPr/>
        </p:nvSpPr>
        <p:spPr>
          <a:xfrm>
            <a:off x="2024684" y="2264524"/>
            <a:ext cx="1310557" cy="347341"/>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sp>
        <p:nvSpPr>
          <p:cNvPr id="147" name="Rectangle 146"/>
          <p:cNvSpPr/>
          <p:nvPr/>
        </p:nvSpPr>
        <p:spPr>
          <a:xfrm>
            <a:off x="5376069" y="2300664"/>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48" name="Group 147"/>
          <p:cNvGrpSpPr/>
          <p:nvPr/>
        </p:nvGrpSpPr>
        <p:grpSpPr>
          <a:xfrm>
            <a:off x="5441057" y="2594723"/>
            <a:ext cx="981004" cy="374461"/>
            <a:chOff x="1905000" y="3378571"/>
            <a:chExt cx="981004" cy="565513"/>
          </a:xfrm>
        </p:grpSpPr>
        <p:grpSp>
          <p:nvGrpSpPr>
            <p:cNvPr id="149" name="Group 148"/>
            <p:cNvGrpSpPr/>
            <p:nvPr/>
          </p:nvGrpSpPr>
          <p:grpSpPr>
            <a:xfrm>
              <a:off x="1905000" y="3378571"/>
              <a:ext cx="981004" cy="234942"/>
              <a:chOff x="3717645" y="1687844"/>
              <a:chExt cx="981004" cy="234942"/>
            </a:xfrm>
          </p:grpSpPr>
          <p:sp>
            <p:nvSpPr>
              <p:cNvPr id="154" name="Rectangle 15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55" name="Trapezoid 15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56" name="Straight Connector 155"/>
              <p:cNvCxnSpPr>
                <a:stCxn id="154" idx="3"/>
                <a:endCxn id="15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50" name="Group 149"/>
            <p:cNvGrpSpPr/>
            <p:nvPr/>
          </p:nvGrpSpPr>
          <p:grpSpPr>
            <a:xfrm>
              <a:off x="1905000" y="3709142"/>
              <a:ext cx="981004" cy="234942"/>
              <a:chOff x="3717645" y="1687844"/>
              <a:chExt cx="981004" cy="234942"/>
            </a:xfrm>
          </p:grpSpPr>
          <p:sp>
            <p:nvSpPr>
              <p:cNvPr id="151" name="Rectangle 1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2" name="Trapezoid 1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3" name="Straight Connector 152"/>
              <p:cNvCxnSpPr>
                <a:stCxn id="151" idx="3"/>
                <a:endCxn id="15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57" name="TextBox 156"/>
          <p:cNvSpPr txBox="1"/>
          <p:nvPr/>
        </p:nvSpPr>
        <p:spPr>
          <a:xfrm>
            <a:off x="5331235" y="2262564"/>
            <a:ext cx="1310557" cy="347341"/>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sp>
        <p:nvSpPr>
          <p:cNvPr id="158" name="Rectangle 157"/>
          <p:cNvSpPr/>
          <p:nvPr/>
        </p:nvSpPr>
        <p:spPr>
          <a:xfrm>
            <a:off x="10405839" y="2319806"/>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59" name="Group 158"/>
          <p:cNvGrpSpPr/>
          <p:nvPr/>
        </p:nvGrpSpPr>
        <p:grpSpPr>
          <a:xfrm>
            <a:off x="10470827" y="2613865"/>
            <a:ext cx="981004" cy="374461"/>
            <a:chOff x="1905000" y="3378571"/>
            <a:chExt cx="981004" cy="565513"/>
          </a:xfrm>
        </p:grpSpPr>
        <p:grpSp>
          <p:nvGrpSpPr>
            <p:cNvPr id="160" name="Group 159"/>
            <p:cNvGrpSpPr/>
            <p:nvPr/>
          </p:nvGrpSpPr>
          <p:grpSpPr>
            <a:xfrm>
              <a:off x="1905000" y="3378571"/>
              <a:ext cx="981004" cy="234942"/>
              <a:chOff x="3717645" y="1687844"/>
              <a:chExt cx="981004" cy="234942"/>
            </a:xfrm>
          </p:grpSpPr>
          <p:sp>
            <p:nvSpPr>
              <p:cNvPr id="165" name="Rectangle 16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66" name="Trapezoid 1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67" name="Straight Connector 166"/>
              <p:cNvCxnSpPr>
                <a:stCxn id="165" idx="3"/>
                <a:endCxn id="16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1" name="Group 160"/>
            <p:cNvGrpSpPr/>
            <p:nvPr/>
          </p:nvGrpSpPr>
          <p:grpSpPr>
            <a:xfrm>
              <a:off x="1905000" y="3709142"/>
              <a:ext cx="981004" cy="234942"/>
              <a:chOff x="3717645" y="1687844"/>
              <a:chExt cx="981004" cy="234942"/>
            </a:xfrm>
          </p:grpSpPr>
          <p:sp>
            <p:nvSpPr>
              <p:cNvPr id="162" name="Rectangle 16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63" name="Trapezoid 16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64" name="Straight Connector 163"/>
              <p:cNvCxnSpPr>
                <a:stCxn id="162" idx="3"/>
                <a:endCxn id="16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68" name="TextBox 167"/>
          <p:cNvSpPr txBox="1"/>
          <p:nvPr/>
        </p:nvSpPr>
        <p:spPr>
          <a:xfrm>
            <a:off x="10361005" y="2281706"/>
            <a:ext cx="1310557" cy="347341"/>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spTree>
    <p:extLst>
      <p:ext uri="{BB962C8B-B14F-4D97-AF65-F5344CB8AC3E}">
        <p14:creationId xmlns:p14="http://schemas.microsoft.com/office/powerpoint/2010/main" val="40729325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P4 comparison</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88295137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Programming with packet transactions</a:t>
            </a:r>
            <a:endParaRPr lang="en-US" dirty="0"/>
          </a:p>
        </p:txBody>
      </p:sp>
      <p:graphicFrame>
        <p:nvGraphicFramePr>
          <p:cNvPr id="7" name="Table 6"/>
          <p:cNvGraphicFramePr>
            <a:graphicFrameLocks noGrp="1"/>
          </p:cNvGraphicFramePr>
          <p:nvPr>
            <p:extLst/>
          </p:nvPr>
        </p:nvGraphicFramePr>
        <p:xfrm>
          <a:off x="1485900" y="1409700"/>
          <a:ext cx="4953000" cy="4588816"/>
        </p:xfrm>
        <a:graphic>
          <a:graphicData uri="http://schemas.openxmlformats.org/drawingml/2006/table">
            <a:tbl>
              <a:tblPr firstRow="1" bandRow="1">
                <a:tableStyleId>{5C22544A-7EE6-4342-B048-85BDC9FD1C3A}</a:tableStyleId>
              </a:tblPr>
              <a:tblGrid>
                <a:gridCol w="2624455"/>
                <a:gridCol w="1066932"/>
                <a:gridCol w="1261613"/>
              </a:tblGrid>
              <a:tr h="587070">
                <a:tc>
                  <a:txBody>
                    <a:bodyPr/>
                    <a:lstStyle/>
                    <a:p>
                      <a:r>
                        <a:rPr lang="en-US" dirty="0" smtClean="0"/>
                        <a:t>Algorithm</a:t>
                      </a:r>
                      <a:endParaRPr lang="en-US" dirty="0"/>
                    </a:p>
                  </a:txBody>
                  <a:tcPr/>
                </a:tc>
                <a:tc>
                  <a:txBody>
                    <a:bodyPr/>
                    <a:lstStyle/>
                    <a:p>
                      <a:r>
                        <a:rPr lang="en-US" smtClean="0"/>
                        <a:t>LOC</a:t>
                      </a:r>
                    </a:p>
                    <a:p>
                      <a:endParaRPr lang="en-US" dirty="0"/>
                    </a:p>
                  </a:txBody>
                  <a:tcPr/>
                </a:tc>
                <a:tc>
                  <a:txBody>
                    <a:bodyPr/>
                    <a:lstStyle/>
                    <a:p>
                      <a:r>
                        <a:rPr lang="en-US" dirty="0" smtClean="0"/>
                        <a:t>P4 LOC</a:t>
                      </a:r>
                      <a:endParaRPr lang="en-US" dirty="0"/>
                    </a:p>
                  </a:txBody>
                  <a:tcPr/>
                </a:tc>
              </a:tr>
              <a:tr h="413582">
                <a:tc>
                  <a:txBody>
                    <a:bodyPr/>
                    <a:lstStyle/>
                    <a:p>
                      <a:r>
                        <a:rPr lang="en-US" dirty="0" smtClean="0"/>
                        <a:t>Bloom filter</a:t>
                      </a:r>
                      <a:endParaRPr lang="en-US" dirty="0"/>
                    </a:p>
                  </a:txBody>
                  <a:tcPr/>
                </a:tc>
                <a:tc>
                  <a:txBody>
                    <a:bodyPr/>
                    <a:lstStyle/>
                    <a:p>
                      <a:r>
                        <a:rPr lang="en-US" dirty="0" smtClean="0"/>
                        <a:t>29</a:t>
                      </a:r>
                      <a:endParaRPr lang="en-US" dirty="0"/>
                    </a:p>
                  </a:txBody>
                  <a:tcPr/>
                </a:tc>
                <a:tc>
                  <a:txBody>
                    <a:bodyPr/>
                    <a:lstStyle/>
                    <a:p>
                      <a:r>
                        <a:rPr lang="en-US" dirty="0" smtClean="0"/>
                        <a:t>104</a:t>
                      </a:r>
                      <a:endParaRPr lang="en-US" dirty="0"/>
                    </a:p>
                  </a:txBody>
                  <a:tcPr/>
                </a:tc>
              </a:tr>
              <a:tr h="413582">
                <a:tc>
                  <a:txBody>
                    <a:bodyPr/>
                    <a:lstStyle/>
                    <a:p>
                      <a:r>
                        <a:rPr lang="en-US" dirty="0" smtClean="0"/>
                        <a:t>Heavy hitter detection</a:t>
                      </a:r>
                      <a:endParaRPr lang="en-US" dirty="0"/>
                    </a:p>
                  </a:txBody>
                  <a:tcPr/>
                </a:tc>
                <a:tc>
                  <a:txBody>
                    <a:bodyPr/>
                    <a:lstStyle/>
                    <a:p>
                      <a:r>
                        <a:rPr lang="en-US" dirty="0" smtClean="0"/>
                        <a:t>35</a:t>
                      </a:r>
                      <a:endParaRPr lang="en-US" dirty="0"/>
                    </a:p>
                  </a:txBody>
                  <a:tcPr/>
                </a:tc>
                <a:tc>
                  <a:txBody>
                    <a:bodyPr/>
                    <a:lstStyle/>
                    <a:p>
                      <a:r>
                        <a:rPr lang="en-US" dirty="0" smtClean="0"/>
                        <a:t>192</a:t>
                      </a:r>
                      <a:endParaRPr lang="en-US" dirty="0"/>
                    </a:p>
                  </a:txBody>
                  <a:tcPr/>
                </a:tc>
              </a:tr>
              <a:tr h="413582">
                <a:tc>
                  <a:txBody>
                    <a:bodyPr/>
                    <a:lstStyle/>
                    <a:p>
                      <a:r>
                        <a:rPr lang="en-US" dirty="0" smtClean="0"/>
                        <a:t>Rate-Control</a:t>
                      </a:r>
                    </a:p>
                    <a:p>
                      <a:r>
                        <a:rPr lang="en-US" dirty="0" smtClean="0"/>
                        <a:t>Protocol</a:t>
                      </a:r>
                      <a:endParaRPr lang="en-US" dirty="0"/>
                    </a:p>
                  </a:txBody>
                  <a:tcPr/>
                </a:tc>
                <a:tc>
                  <a:txBody>
                    <a:bodyPr/>
                    <a:lstStyle/>
                    <a:p>
                      <a:r>
                        <a:rPr lang="en-US" dirty="0" smtClean="0"/>
                        <a:t>23</a:t>
                      </a:r>
                      <a:endParaRPr lang="en-US" dirty="0"/>
                    </a:p>
                  </a:txBody>
                  <a:tcPr/>
                </a:tc>
                <a:tc>
                  <a:txBody>
                    <a:bodyPr/>
                    <a:lstStyle/>
                    <a:p>
                      <a:r>
                        <a:rPr lang="en-US" dirty="0" smtClean="0"/>
                        <a:t>75</a:t>
                      </a:r>
                      <a:endParaRPr lang="en-US" dirty="0"/>
                    </a:p>
                  </a:txBody>
                  <a:tcPr/>
                </a:tc>
              </a:tr>
              <a:tr h="413582">
                <a:tc>
                  <a:txBody>
                    <a:bodyPr/>
                    <a:lstStyle/>
                    <a:p>
                      <a:r>
                        <a:rPr lang="en-US" dirty="0" err="1" smtClean="0"/>
                        <a:t>Flowlet</a:t>
                      </a:r>
                      <a:r>
                        <a:rPr lang="en-US" dirty="0" smtClean="0"/>
                        <a:t> switching</a:t>
                      </a:r>
                      <a:endParaRPr lang="en-US" dirty="0"/>
                    </a:p>
                  </a:txBody>
                  <a:tcPr/>
                </a:tc>
                <a:tc>
                  <a:txBody>
                    <a:bodyPr/>
                    <a:lstStyle/>
                    <a:p>
                      <a:r>
                        <a:rPr lang="en-US" dirty="0" smtClean="0"/>
                        <a:t>37</a:t>
                      </a:r>
                      <a:endParaRPr lang="en-US" dirty="0"/>
                    </a:p>
                  </a:txBody>
                  <a:tcPr/>
                </a:tc>
                <a:tc>
                  <a:txBody>
                    <a:bodyPr/>
                    <a:lstStyle/>
                    <a:p>
                      <a:r>
                        <a:rPr lang="en-US" dirty="0" smtClean="0"/>
                        <a:t>107</a:t>
                      </a:r>
                      <a:endParaRPr lang="en-US" dirty="0"/>
                    </a:p>
                  </a:txBody>
                  <a:tcPr/>
                </a:tc>
              </a:tr>
              <a:tr h="413582">
                <a:tc>
                  <a:txBody>
                    <a:bodyPr/>
                    <a:lstStyle/>
                    <a:p>
                      <a:r>
                        <a:rPr lang="en-US" dirty="0" smtClean="0"/>
                        <a:t>Sampled </a:t>
                      </a:r>
                      <a:r>
                        <a:rPr lang="en-US" dirty="0" err="1" smtClean="0"/>
                        <a:t>NetFlow</a:t>
                      </a:r>
                      <a:endParaRPr lang="en-US" dirty="0"/>
                    </a:p>
                  </a:txBody>
                  <a:tcPr/>
                </a:tc>
                <a:tc>
                  <a:txBody>
                    <a:bodyPr/>
                    <a:lstStyle/>
                    <a:p>
                      <a:r>
                        <a:rPr lang="en-US" dirty="0" smtClean="0"/>
                        <a:t>18</a:t>
                      </a:r>
                      <a:endParaRPr lang="en-US" dirty="0"/>
                    </a:p>
                  </a:txBody>
                  <a:tcPr/>
                </a:tc>
                <a:tc>
                  <a:txBody>
                    <a:bodyPr/>
                    <a:lstStyle/>
                    <a:p>
                      <a:r>
                        <a:rPr lang="en-US" dirty="0" smtClean="0"/>
                        <a:t>70</a:t>
                      </a:r>
                      <a:endParaRPr lang="en-US" dirty="0"/>
                    </a:p>
                  </a:txBody>
                  <a:tcPr/>
                </a:tc>
              </a:tr>
              <a:tr h="413582">
                <a:tc>
                  <a:txBody>
                    <a:bodyPr/>
                    <a:lstStyle/>
                    <a:p>
                      <a:r>
                        <a:rPr lang="en-US" dirty="0" smtClean="0"/>
                        <a:t>HULL</a:t>
                      </a:r>
                      <a:endParaRPr lang="en-US" dirty="0"/>
                    </a:p>
                  </a:txBody>
                  <a:tcPr/>
                </a:tc>
                <a:tc>
                  <a:txBody>
                    <a:bodyPr/>
                    <a:lstStyle/>
                    <a:p>
                      <a:r>
                        <a:rPr lang="en-US" dirty="0" smtClean="0"/>
                        <a:t>26</a:t>
                      </a:r>
                      <a:endParaRPr lang="en-US" dirty="0"/>
                    </a:p>
                  </a:txBody>
                  <a:tcPr/>
                </a:tc>
                <a:tc>
                  <a:txBody>
                    <a:bodyPr/>
                    <a:lstStyle/>
                    <a:p>
                      <a:r>
                        <a:rPr lang="en-US" dirty="0" smtClean="0"/>
                        <a:t>95</a:t>
                      </a:r>
                      <a:endParaRPr lang="en-US" dirty="0"/>
                    </a:p>
                  </a:txBody>
                  <a:tcPr/>
                </a:tc>
              </a:tr>
              <a:tr h="413582">
                <a:tc>
                  <a:txBody>
                    <a:bodyPr/>
                    <a:lstStyle/>
                    <a:p>
                      <a:r>
                        <a:rPr lang="en-US" dirty="0" smtClean="0"/>
                        <a:t>Adaptive Virtual Queue</a:t>
                      </a:r>
                      <a:endParaRPr lang="en-US" dirty="0"/>
                    </a:p>
                  </a:txBody>
                  <a:tcPr/>
                </a:tc>
                <a:tc>
                  <a:txBody>
                    <a:bodyPr/>
                    <a:lstStyle/>
                    <a:p>
                      <a:r>
                        <a:rPr lang="en-US" dirty="0" smtClean="0"/>
                        <a:t>36</a:t>
                      </a:r>
                      <a:endParaRPr lang="en-US" dirty="0"/>
                    </a:p>
                  </a:txBody>
                  <a:tcPr/>
                </a:tc>
                <a:tc>
                  <a:txBody>
                    <a:bodyPr/>
                    <a:lstStyle/>
                    <a:p>
                      <a:r>
                        <a:rPr lang="en-US" dirty="0" smtClean="0"/>
                        <a:t>147</a:t>
                      </a:r>
                      <a:endParaRPr lang="en-US" dirty="0"/>
                    </a:p>
                  </a:txBody>
                  <a:tcPr/>
                </a:tc>
              </a:tr>
              <a:tr h="413582">
                <a:tc>
                  <a:txBody>
                    <a:bodyPr/>
                    <a:lstStyle/>
                    <a:p>
                      <a:r>
                        <a:rPr lang="en-US" dirty="0" smtClean="0"/>
                        <a:t>CONGA</a:t>
                      </a:r>
                      <a:endParaRPr lang="en-US" dirty="0"/>
                    </a:p>
                  </a:txBody>
                  <a:tcPr/>
                </a:tc>
                <a:tc>
                  <a:txBody>
                    <a:bodyPr/>
                    <a:lstStyle/>
                    <a:p>
                      <a:r>
                        <a:rPr lang="en-US" dirty="0" smtClean="0"/>
                        <a:t>32</a:t>
                      </a:r>
                      <a:endParaRPr lang="en-US" dirty="0"/>
                    </a:p>
                  </a:txBody>
                  <a:tcPr/>
                </a:tc>
                <a:tc>
                  <a:txBody>
                    <a:bodyPr/>
                    <a:lstStyle/>
                    <a:p>
                      <a:r>
                        <a:rPr lang="en-US" dirty="0" smtClean="0"/>
                        <a:t>89</a:t>
                      </a:r>
                      <a:endParaRPr lang="en-US" dirty="0"/>
                    </a:p>
                  </a:txBody>
                  <a:tcPr/>
                </a:tc>
              </a:tr>
              <a:tr h="413582">
                <a:tc>
                  <a:txBody>
                    <a:bodyPr/>
                    <a:lstStyle/>
                    <a:p>
                      <a:r>
                        <a:rPr lang="en-US" dirty="0" err="1" smtClean="0"/>
                        <a:t>CoDel</a:t>
                      </a:r>
                      <a:endParaRPr lang="en-US" dirty="0"/>
                    </a:p>
                  </a:txBody>
                  <a:tcPr/>
                </a:tc>
                <a:tc>
                  <a:txBody>
                    <a:bodyPr/>
                    <a:lstStyle/>
                    <a:p>
                      <a:r>
                        <a:rPr lang="en-US" dirty="0" smtClean="0"/>
                        <a:t>57</a:t>
                      </a:r>
                      <a:endParaRPr lang="en-US" dirty="0"/>
                    </a:p>
                  </a:txBody>
                  <a:tcPr/>
                </a:tc>
                <a:tc>
                  <a:txBody>
                    <a:bodyPr/>
                    <a:lstStyle/>
                    <a:p>
                      <a:r>
                        <a:rPr lang="en-US" dirty="0" smtClean="0"/>
                        <a:t>271</a:t>
                      </a:r>
                      <a:endParaRPr lang="en-US" dirty="0"/>
                    </a:p>
                  </a:txBody>
                  <a:tcPr/>
                </a:tc>
              </a:tr>
            </a:tbl>
          </a:graphicData>
        </a:graphic>
      </p:graphicFrame>
    </p:spTree>
    <p:extLst>
      <p:ext uri="{BB962C8B-B14F-4D97-AF65-F5344CB8AC3E}">
        <p14:creationId xmlns:p14="http://schemas.microsoft.com/office/powerpoint/2010/main" val="190330513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03" name="Group 302"/>
          <p:cNvGrpSpPr/>
          <p:nvPr/>
        </p:nvGrpSpPr>
        <p:grpSpPr>
          <a:xfrm>
            <a:off x="1485900" y="1905000"/>
            <a:ext cx="573594" cy="3216970"/>
            <a:chOff x="1519491" y="1920327"/>
            <a:chExt cx="641432" cy="3216970"/>
          </a:xfrm>
        </p:grpSpPr>
        <p:sp>
          <p:nvSpPr>
            <p:cNvPr id="304" name="Rectangle 303"/>
            <p:cNvSpPr/>
            <p:nvPr/>
          </p:nvSpPr>
          <p:spPr>
            <a:xfrm>
              <a:off x="1638300" y="1920327"/>
              <a:ext cx="457200" cy="3216970"/>
            </a:xfrm>
            <a:prstGeom prst="rect">
              <a:avLst/>
            </a:prstGeom>
            <a:solidFill>
              <a:srgbClr val="00B0F0"/>
            </a:solidFill>
            <a:ln>
              <a:solidFill>
                <a:srgbClr val="00B0F0"/>
              </a:solidFill>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305" name="TextBox 304"/>
            <p:cNvSpPr txBox="1"/>
            <p:nvPr/>
          </p:nvSpPr>
          <p:spPr>
            <a:xfrm>
              <a:off x="1562100" y="2438400"/>
              <a:ext cx="598823" cy="408897"/>
            </a:xfrm>
            <a:prstGeom prst="rect">
              <a:avLst/>
            </a:prstGeom>
            <a:noFill/>
          </p:spPr>
          <p:txBody>
            <a:bodyPr wrap="none" lIns="130622" tIns="65311" rIns="130622" bIns="65311" rtlCol="0">
              <a:spAutoFit/>
            </a:bodyPr>
            <a:lstStyle/>
            <a:p>
              <a:r>
                <a:rPr lang="en-US" smtClean="0">
                  <a:latin typeface="Seravek"/>
                  <a:cs typeface="Seravek"/>
                </a:rPr>
                <a:t>Eth</a:t>
              </a:r>
              <a:endParaRPr lang="en-US" dirty="0">
                <a:latin typeface="Seravek"/>
                <a:cs typeface="Seravek"/>
              </a:endParaRPr>
            </a:p>
          </p:txBody>
        </p:sp>
        <p:sp>
          <p:nvSpPr>
            <p:cNvPr id="306" name="TextBox 305"/>
            <p:cNvSpPr txBox="1"/>
            <p:nvPr/>
          </p:nvSpPr>
          <p:spPr>
            <a:xfrm>
              <a:off x="1638300" y="3390900"/>
              <a:ext cx="441729" cy="408897"/>
            </a:xfrm>
            <a:prstGeom prst="rect">
              <a:avLst/>
            </a:prstGeom>
            <a:noFill/>
          </p:spPr>
          <p:txBody>
            <a:bodyPr wrap="none" lIns="130622" tIns="65311" rIns="130622" bIns="65311" rtlCol="0">
              <a:spAutoFit/>
            </a:bodyPr>
            <a:lstStyle/>
            <a:p>
              <a:r>
                <a:rPr lang="en-US" dirty="0" smtClean="0">
                  <a:latin typeface="Seravek"/>
                  <a:cs typeface="Seravek"/>
                </a:rPr>
                <a:t>IP</a:t>
              </a:r>
              <a:endParaRPr lang="en-US" dirty="0">
                <a:latin typeface="Seravek"/>
                <a:cs typeface="Seravek"/>
              </a:endParaRPr>
            </a:p>
          </p:txBody>
        </p:sp>
        <p:sp>
          <p:nvSpPr>
            <p:cNvPr id="307" name="TextBox 306"/>
            <p:cNvSpPr txBox="1"/>
            <p:nvPr/>
          </p:nvSpPr>
          <p:spPr>
            <a:xfrm>
              <a:off x="1519491" y="4495800"/>
              <a:ext cx="639092" cy="408897"/>
            </a:xfrm>
            <a:prstGeom prst="rect">
              <a:avLst/>
            </a:prstGeom>
            <a:noFill/>
          </p:spPr>
          <p:txBody>
            <a:bodyPr wrap="none" lIns="130622" tIns="65311" rIns="130622" bIns="65311" rtlCol="0">
              <a:spAutoFit/>
            </a:bodyPr>
            <a:lstStyle/>
            <a:p>
              <a:r>
                <a:rPr lang="en-US" dirty="0" smtClean="0">
                  <a:latin typeface="Seravek"/>
                  <a:cs typeface="Seravek"/>
                </a:rPr>
                <a:t>TCP</a:t>
              </a:r>
              <a:endParaRPr lang="en-US" dirty="0">
                <a:latin typeface="Seravek"/>
                <a:cs typeface="Seravek"/>
              </a:endParaRPr>
            </a:p>
          </p:txBody>
        </p:sp>
        <p:cxnSp>
          <p:nvCxnSpPr>
            <p:cNvPr id="308" name="Straight Connector 307"/>
            <p:cNvCxnSpPr/>
            <p:nvPr/>
          </p:nvCxnSpPr>
          <p:spPr>
            <a:xfrm>
              <a:off x="1638300" y="4114800"/>
              <a:ext cx="4572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9" name="Straight Connector 308"/>
            <p:cNvCxnSpPr/>
            <p:nvPr/>
          </p:nvCxnSpPr>
          <p:spPr>
            <a:xfrm>
              <a:off x="1638300" y="3086100"/>
              <a:ext cx="4572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p:txBody>
          <a:bodyPr/>
          <a:lstStyle/>
          <a:p>
            <a:r>
              <a:rPr lang="en-US" dirty="0" smtClean="0"/>
              <a:t>A fixed-function router pipeline</a:t>
            </a:r>
            <a:endParaRPr lang="en-US" dirty="0"/>
          </a:p>
        </p:txBody>
      </p:sp>
      <p:sp>
        <p:nvSpPr>
          <p:cNvPr id="17" name="Right Arrow 16"/>
          <p:cNvSpPr/>
          <p:nvPr/>
        </p:nvSpPr>
        <p:spPr>
          <a:xfrm>
            <a:off x="109818" y="3505200"/>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18" name="TextBox 17"/>
          <p:cNvSpPr txBox="1"/>
          <p:nvPr/>
        </p:nvSpPr>
        <p:spPr>
          <a:xfrm>
            <a:off x="0" y="3048000"/>
            <a:ext cx="471021" cy="410071"/>
          </a:xfrm>
          <a:prstGeom prst="rect">
            <a:avLst/>
          </a:prstGeom>
          <a:noFill/>
        </p:spPr>
        <p:txBody>
          <a:bodyPr wrap="none" lIns="130622" tIns="65311" rIns="130622" bIns="65311" rtlCol="0">
            <a:spAutoFit/>
          </a:bodyPr>
          <a:lstStyle/>
          <a:p>
            <a:r>
              <a:rPr lang="en-US" dirty="0" smtClean="0">
                <a:latin typeface="Seravek"/>
                <a:cs typeface="Seravek"/>
              </a:rPr>
              <a:t>In</a:t>
            </a:r>
            <a:endParaRPr lang="en-US" dirty="0">
              <a:latin typeface="Seravek"/>
              <a:cs typeface="Seravek"/>
            </a:endParaRPr>
          </a:p>
        </p:txBody>
      </p:sp>
      <p:sp>
        <p:nvSpPr>
          <p:cNvPr id="19" name="TextBox 18"/>
          <p:cNvSpPr txBox="1"/>
          <p:nvPr/>
        </p:nvSpPr>
        <p:spPr>
          <a:xfrm>
            <a:off x="6969842" y="1333405"/>
            <a:ext cx="1297858" cy="685895"/>
          </a:xfrm>
          <a:prstGeom prst="rect">
            <a:avLst/>
          </a:prstGeom>
          <a:noFill/>
        </p:spPr>
        <p:txBody>
          <a:bodyPr wrap="square" lIns="130622" tIns="65311" rIns="130622" bIns="65311" rtlCol="0">
            <a:spAutoFit/>
          </a:bodyPr>
          <a:lstStyle/>
          <a:p>
            <a:pPr algn="ctr"/>
            <a:r>
              <a:rPr lang="en-US" dirty="0" smtClean="0">
                <a:latin typeface="Seravek"/>
                <a:cs typeface="Seravek"/>
              </a:rPr>
              <a:t>Queues/</a:t>
            </a:r>
          </a:p>
          <a:p>
            <a:pPr algn="ctr"/>
            <a:r>
              <a:rPr lang="en-US" dirty="0" smtClean="0">
                <a:latin typeface="Seravek"/>
                <a:cs typeface="Seravek"/>
              </a:rPr>
              <a:t>Scheduler</a:t>
            </a:r>
            <a:endParaRPr lang="en-US" dirty="0">
              <a:latin typeface="Seravek"/>
              <a:cs typeface="Seravek"/>
            </a:endParaRPr>
          </a:p>
        </p:txBody>
      </p:sp>
      <p:sp>
        <p:nvSpPr>
          <p:cNvPr id="20" name="Right Arrow 19"/>
          <p:cNvSpPr/>
          <p:nvPr/>
        </p:nvSpPr>
        <p:spPr>
          <a:xfrm>
            <a:off x="11480326" y="3505200"/>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1" name="TextBox 20"/>
          <p:cNvSpPr txBox="1"/>
          <p:nvPr/>
        </p:nvSpPr>
        <p:spPr>
          <a:xfrm>
            <a:off x="11362258" y="3078750"/>
            <a:ext cx="677342" cy="410071"/>
          </a:xfrm>
          <a:prstGeom prst="rect">
            <a:avLst/>
          </a:prstGeom>
          <a:noFill/>
        </p:spPr>
        <p:txBody>
          <a:bodyPr wrap="none" lIns="130622" tIns="65311" rIns="130622" bIns="65311" rtlCol="0">
            <a:spAutoFit/>
          </a:bodyPr>
          <a:lstStyle/>
          <a:p>
            <a:r>
              <a:rPr lang="en-US" dirty="0" smtClean="0">
                <a:latin typeface="Seravek"/>
                <a:cs typeface="Seravek"/>
              </a:rPr>
              <a:t>Out</a:t>
            </a:r>
            <a:endParaRPr lang="en-US" dirty="0">
              <a:latin typeface="Seravek"/>
              <a:cs typeface="Seravek"/>
            </a:endParaRPr>
          </a:p>
        </p:txBody>
      </p:sp>
      <p:sp>
        <p:nvSpPr>
          <p:cNvPr id="25" name="TextBox 24"/>
          <p:cNvSpPr txBox="1"/>
          <p:nvPr/>
        </p:nvSpPr>
        <p:spPr>
          <a:xfrm>
            <a:off x="419100" y="3467100"/>
            <a:ext cx="916049" cy="410071"/>
          </a:xfrm>
          <a:prstGeom prst="rect">
            <a:avLst/>
          </a:prstGeom>
          <a:noFill/>
        </p:spPr>
        <p:txBody>
          <a:bodyPr wrap="none" lIns="130622" tIns="65311" rIns="130622" bIns="65311" rtlCol="0">
            <a:spAutoFit/>
          </a:bodyPr>
          <a:lstStyle/>
          <a:p>
            <a:r>
              <a:rPr lang="en-US" dirty="0" smtClean="0">
                <a:latin typeface="Seravek"/>
                <a:cs typeface="Seravek"/>
              </a:rPr>
              <a:t>Parser</a:t>
            </a:r>
            <a:endParaRPr lang="en-US" dirty="0">
              <a:latin typeface="Seravek"/>
              <a:cs typeface="Seravek"/>
            </a:endParaRPr>
          </a:p>
        </p:txBody>
      </p:sp>
      <p:grpSp>
        <p:nvGrpSpPr>
          <p:cNvPr id="74" name="Group 73"/>
          <p:cNvGrpSpPr/>
          <p:nvPr/>
        </p:nvGrpSpPr>
        <p:grpSpPr>
          <a:xfrm>
            <a:off x="4998263" y="2436450"/>
            <a:ext cx="515971" cy="2169799"/>
            <a:chOff x="4998263" y="2436450"/>
            <a:chExt cx="515971" cy="2169799"/>
          </a:xfrm>
        </p:grpSpPr>
        <p:cxnSp>
          <p:nvCxnSpPr>
            <p:cNvPr id="69" name="Straight Connector 68"/>
            <p:cNvCxnSpPr/>
            <p:nvPr/>
          </p:nvCxnSpPr>
          <p:spPr>
            <a:xfrm>
              <a:off x="4998263" y="2436450"/>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70" name="Straight Connector 69"/>
            <p:cNvCxnSpPr/>
            <p:nvPr/>
          </p:nvCxnSpPr>
          <p:spPr>
            <a:xfrm>
              <a:off x="5008635" y="4606249"/>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71" name="Straight Connector 70"/>
            <p:cNvCxnSpPr/>
            <p:nvPr/>
          </p:nvCxnSpPr>
          <p:spPr>
            <a:xfrm>
              <a:off x="5007227" y="3532505"/>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80" name="Group 79"/>
          <p:cNvGrpSpPr/>
          <p:nvPr/>
        </p:nvGrpSpPr>
        <p:grpSpPr>
          <a:xfrm>
            <a:off x="6961105" y="1927712"/>
            <a:ext cx="1230395" cy="3209586"/>
            <a:chOff x="7022460" y="1927712"/>
            <a:chExt cx="1230395" cy="3209586"/>
          </a:xfrm>
        </p:grpSpPr>
        <p:sp>
          <p:nvSpPr>
            <p:cNvPr id="52" name="Rectangle 51"/>
            <p:cNvSpPr/>
            <p:nvPr/>
          </p:nvSpPr>
          <p:spPr>
            <a:xfrm>
              <a:off x="7022460" y="1927712"/>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66" name="Freeform 65"/>
            <p:cNvSpPr/>
            <p:nvPr/>
          </p:nvSpPr>
          <p:spPr>
            <a:xfrm>
              <a:off x="7385518" y="2577271"/>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67" name="Straight Connector 66"/>
            <p:cNvCxnSpPr/>
            <p:nvPr/>
          </p:nvCxnSpPr>
          <p:spPr>
            <a:xfrm>
              <a:off x="7829702" y="2577271"/>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8" name="Straight Connector 67"/>
            <p:cNvCxnSpPr/>
            <p:nvPr/>
          </p:nvCxnSpPr>
          <p:spPr>
            <a:xfrm>
              <a:off x="7706751" y="2577271"/>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63" name="Freeform 62"/>
            <p:cNvSpPr/>
            <p:nvPr/>
          </p:nvSpPr>
          <p:spPr>
            <a:xfrm>
              <a:off x="7385518" y="3080347"/>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64" name="Straight Connector 63"/>
            <p:cNvCxnSpPr/>
            <p:nvPr/>
          </p:nvCxnSpPr>
          <p:spPr>
            <a:xfrm>
              <a:off x="7829702" y="3080347"/>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 name="Straight Connector 64"/>
            <p:cNvCxnSpPr/>
            <p:nvPr/>
          </p:nvCxnSpPr>
          <p:spPr>
            <a:xfrm>
              <a:off x="7706751" y="3080347"/>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60" name="Freeform 59"/>
            <p:cNvSpPr/>
            <p:nvPr/>
          </p:nvSpPr>
          <p:spPr>
            <a:xfrm>
              <a:off x="7385518" y="3577069"/>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61" name="Straight Connector 60"/>
            <p:cNvCxnSpPr/>
            <p:nvPr/>
          </p:nvCxnSpPr>
          <p:spPr>
            <a:xfrm>
              <a:off x="7829702" y="357706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 name="Straight Connector 61"/>
            <p:cNvCxnSpPr/>
            <p:nvPr/>
          </p:nvCxnSpPr>
          <p:spPr>
            <a:xfrm>
              <a:off x="7706751" y="357706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7" name="Freeform 56"/>
            <p:cNvSpPr/>
            <p:nvPr/>
          </p:nvSpPr>
          <p:spPr>
            <a:xfrm>
              <a:off x="7385518" y="407379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8" name="Straight Connector 57"/>
            <p:cNvCxnSpPr/>
            <p:nvPr/>
          </p:nvCxnSpPr>
          <p:spPr>
            <a:xfrm>
              <a:off x="7829702" y="407379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 name="Straight Connector 58"/>
            <p:cNvCxnSpPr/>
            <p:nvPr/>
          </p:nvCxnSpPr>
          <p:spPr>
            <a:xfrm>
              <a:off x="7706751" y="407379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77" name="Group 76"/>
          <p:cNvGrpSpPr/>
          <p:nvPr/>
        </p:nvGrpSpPr>
        <p:grpSpPr>
          <a:xfrm>
            <a:off x="9721394" y="2436450"/>
            <a:ext cx="515971" cy="2169799"/>
            <a:chOff x="9721394" y="2436450"/>
            <a:chExt cx="515971" cy="2169799"/>
          </a:xfrm>
        </p:grpSpPr>
        <p:cxnSp>
          <p:nvCxnSpPr>
            <p:cNvPr id="39" name="Straight Connector 38"/>
            <p:cNvCxnSpPr/>
            <p:nvPr/>
          </p:nvCxnSpPr>
          <p:spPr>
            <a:xfrm>
              <a:off x="9721394" y="2436450"/>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p:nvCxnSpPr>
          <p:spPr>
            <a:xfrm>
              <a:off x="9731766" y="4606249"/>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a:off x="9730358" y="3532505"/>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45" name="Group 44"/>
          <p:cNvGrpSpPr/>
          <p:nvPr/>
        </p:nvGrpSpPr>
        <p:grpSpPr>
          <a:xfrm>
            <a:off x="3679878" y="2133601"/>
            <a:ext cx="1313752" cy="3188731"/>
            <a:chOff x="3679878" y="2133601"/>
            <a:chExt cx="1313752" cy="3188731"/>
          </a:xfrm>
        </p:grpSpPr>
        <p:sp>
          <p:nvSpPr>
            <p:cNvPr id="22" name="Rectangle 21"/>
            <p:cNvSpPr/>
            <p:nvPr/>
          </p:nvSpPr>
          <p:spPr>
            <a:xfrm>
              <a:off x="3765424" y="2137686"/>
              <a:ext cx="1113766"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37" name="Rectangle 136"/>
            <p:cNvSpPr/>
            <p:nvPr/>
          </p:nvSpPr>
          <p:spPr>
            <a:xfrm>
              <a:off x="3763305" y="2133601"/>
              <a:ext cx="1116363"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61" name="Rectangle 160"/>
            <p:cNvSpPr/>
            <p:nvPr/>
          </p:nvSpPr>
          <p:spPr>
            <a:xfrm>
              <a:off x="3828679" y="269277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62" name="Trapezoid 161"/>
            <p:cNvSpPr/>
            <p:nvPr/>
          </p:nvSpPr>
          <p:spPr>
            <a:xfrm rot="5400000">
              <a:off x="4581462" y="269048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63" name="Straight Connector 162"/>
            <p:cNvCxnSpPr/>
            <p:nvPr/>
          </p:nvCxnSpPr>
          <p:spPr>
            <a:xfrm flipV="1">
              <a:off x="4505721" y="280865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58" name="Rectangle 157"/>
            <p:cNvSpPr/>
            <p:nvPr/>
          </p:nvSpPr>
          <p:spPr>
            <a:xfrm>
              <a:off x="3828679" y="3023343"/>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9" name="Trapezoid 158"/>
            <p:cNvSpPr/>
            <p:nvPr/>
          </p:nvSpPr>
          <p:spPr>
            <a:xfrm rot="5400000">
              <a:off x="4581462" y="3021060"/>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60" name="Straight Connector 159"/>
            <p:cNvCxnSpPr/>
            <p:nvPr/>
          </p:nvCxnSpPr>
          <p:spPr>
            <a:xfrm flipV="1">
              <a:off x="4505721" y="3139229"/>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55" name="Rectangle 154"/>
            <p:cNvSpPr/>
            <p:nvPr/>
          </p:nvSpPr>
          <p:spPr>
            <a:xfrm>
              <a:off x="3828679" y="3352801"/>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6" name="Trapezoid 155"/>
            <p:cNvSpPr/>
            <p:nvPr/>
          </p:nvSpPr>
          <p:spPr>
            <a:xfrm rot="5400000">
              <a:off x="4581462" y="3350518"/>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7" name="Straight Connector 156"/>
            <p:cNvCxnSpPr>
              <a:stCxn id="253" idx="3"/>
            </p:cNvCxnSpPr>
            <p:nvPr/>
          </p:nvCxnSpPr>
          <p:spPr>
            <a:xfrm flipV="1">
              <a:off x="4505721" y="3468687"/>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52" name="Rectangle 151"/>
            <p:cNvSpPr/>
            <p:nvPr/>
          </p:nvSpPr>
          <p:spPr>
            <a:xfrm>
              <a:off x="3828679" y="3695701"/>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3" name="Trapezoid 152"/>
            <p:cNvSpPr/>
            <p:nvPr/>
          </p:nvSpPr>
          <p:spPr>
            <a:xfrm rot="5400000">
              <a:off x="4581462" y="3693418"/>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4" name="Straight Connector 153"/>
            <p:cNvCxnSpPr>
              <a:stCxn id="250" idx="3"/>
              <a:endCxn id="251" idx="2"/>
            </p:cNvCxnSpPr>
            <p:nvPr/>
          </p:nvCxnSpPr>
          <p:spPr>
            <a:xfrm flipV="1">
              <a:off x="4505721" y="3811587"/>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49" name="Rectangle 148"/>
            <p:cNvSpPr/>
            <p:nvPr/>
          </p:nvSpPr>
          <p:spPr>
            <a:xfrm>
              <a:off x="3828679" y="402627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0" name="Trapezoid 149"/>
            <p:cNvSpPr/>
            <p:nvPr/>
          </p:nvSpPr>
          <p:spPr>
            <a:xfrm rot="5400000">
              <a:off x="4581462" y="402398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1" name="Straight Connector 150"/>
            <p:cNvCxnSpPr>
              <a:stCxn id="247" idx="3"/>
              <a:endCxn id="248" idx="2"/>
            </p:cNvCxnSpPr>
            <p:nvPr/>
          </p:nvCxnSpPr>
          <p:spPr>
            <a:xfrm flipV="1">
              <a:off x="4505721" y="414215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46" name="Rectangle 145"/>
            <p:cNvSpPr/>
            <p:nvPr/>
          </p:nvSpPr>
          <p:spPr>
            <a:xfrm>
              <a:off x="3828679" y="4375159"/>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7" name="Trapezoid 146"/>
            <p:cNvSpPr/>
            <p:nvPr/>
          </p:nvSpPr>
          <p:spPr>
            <a:xfrm rot="5400000">
              <a:off x="4581462" y="4372876"/>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48" name="Straight Connector 147"/>
            <p:cNvCxnSpPr>
              <a:stCxn id="244" idx="3"/>
              <a:endCxn id="245" idx="2"/>
            </p:cNvCxnSpPr>
            <p:nvPr/>
          </p:nvCxnSpPr>
          <p:spPr>
            <a:xfrm flipV="1">
              <a:off x="4505721" y="4491045"/>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39" name="TextBox 138"/>
            <p:cNvSpPr txBox="1"/>
            <p:nvPr/>
          </p:nvSpPr>
          <p:spPr>
            <a:xfrm>
              <a:off x="3679878" y="2319660"/>
              <a:ext cx="1313752"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sp>
          <p:nvSpPr>
            <p:cNvPr id="136" name="TextBox 135"/>
            <p:cNvSpPr txBox="1"/>
            <p:nvPr/>
          </p:nvSpPr>
          <p:spPr>
            <a:xfrm>
              <a:off x="3962400" y="4953000"/>
              <a:ext cx="582852" cy="369332"/>
            </a:xfrm>
            <a:prstGeom prst="rect">
              <a:avLst/>
            </a:prstGeom>
            <a:noFill/>
          </p:spPr>
          <p:txBody>
            <a:bodyPr wrap="none" rtlCol="0">
              <a:spAutoFit/>
            </a:bodyPr>
            <a:lstStyle/>
            <a:p>
              <a:r>
                <a:rPr lang="en-US" smtClean="0">
                  <a:latin typeface="Seravek"/>
                  <a:cs typeface="Seravek"/>
                </a:rPr>
                <a:t>ACL</a:t>
              </a:r>
              <a:endParaRPr lang="en-US" dirty="0">
                <a:latin typeface="Seravek"/>
                <a:cs typeface="Seravek"/>
              </a:endParaRPr>
            </a:p>
          </p:txBody>
        </p:sp>
      </p:grpSp>
      <p:cxnSp>
        <p:nvCxnSpPr>
          <p:cNvPr id="26" name="Straight Connector 25"/>
          <p:cNvCxnSpPr/>
          <p:nvPr/>
        </p:nvCxnSpPr>
        <p:spPr>
          <a:xfrm>
            <a:off x="6556745" y="2609973"/>
            <a:ext cx="403662"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a:off x="6556745" y="4500010"/>
            <a:ext cx="403662"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a:off x="6556745" y="3282180"/>
            <a:ext cx="403662"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6556745" y="3809018"/>
            <a:ext cx="403662"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76" name="Group 75"/>
          <p:cNvGrpSpPr/>
          <p:nvPr/>
        </p:nvGrpSpPr>
        <p:grpSpPr>
          <a:xfrm>
            <a:off x="8448122" y="1331979"/>
            <a:ext cx="3016453" cy="534921"/>
            <a:chOff x="8448122" y="1331979"/>
            <a:chExt cx="3016453" cy="534921"/>
          </a:xfrm>
        </p:grpSpPr>
        <p:cxnSp>
          <p:nvCxnSpPr>
            <p:cNvPr id="10" name="Straight Connector 9"/>
            <p:cNvCxnSpPr/>
            <p:nvPr/>
          </p:nvCxnSpPr>
          <p:spPr>
            <a:xfrm>
              <a:off x="8448122" y="1675853"/>
              <a:ext cx="0" cy="19104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8448122" y="1776304"/>
              <a:ext cx="3016452"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9083162" y="1331979"/>
              <a:ext cx="1786109" cy="410070"/>
            </a:xfrm>
            <a:prstGeom prst="rect">
              <a:avLst/>
            </a:prstGeom>
            <a:noFill/>
          </p:spPr>
          <p:txBody>
            <a:bodyPr wrap="none" lIns="130622" tIns="65311" rIns="130622" bIns="65311" rtlCol="0">
              <a:spAutoFit/>
            </a:bodyPr>
            <a:lstStyle/>
            <a:p>
              <a:r>
                <a:rPr lang="en-US" dirty="0" smtClean="0">
                  <a:latin typeface="Seravek"/>
                  <a:cs typeface="Seravek"/>
                </a:rPr>
                <a:t>Egress pipeline</a:t>
              </a:r>
              <a:endParaRPr lang="en-US" dirty="0">
                <a:latin typeface="Seravek"/>
                <a:cs typeface="Seravek"/>
              </a:endParaRPr>
            </a:p>
          </p:txBody>
        </p:sp>
        <p:cxnSp>
          <p:nvCxnSpPr>
            <p:cNvPr id="11" name="Straight Connector 10"/>
            <p:cNvCxnSpPr/>
            <p:nvPr/>
          </p:nvCxnSpPr>
          <p:spPr>
            <a:xfrm>
              <a:off x="11464575" y="1674879"/>
              <a:ext cx="0" cy="19104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72" name="Group 71"/>
          <p:cNvGrpSpPr/>
          <p:nvPr/>
        </p:nvGrpSpPr>
        <p:grpSpPr>
          <a:xfrm>
            <a:off x="10191114" y="2120900"/>
            <a:ext cx="1313752" cy="3201432"/>
            <a:chOff x="10191114" y="2120900"/>
            <a:chExt cx="1313752" cy="3201432"/>
          </a:xfrm>
        </p:grpSpPr>
        <p:sp>
          <p:nvSpPr>
            <p:cNvPr id="37" name="Rectangle 36"/>
            <p:cNvSpPr/>
            <p:nvPr/>
          </p:nvSpPr>
          <p:spPr>
            <a:xfrm>
              <a:off x="10274613" y="2124798"/>
              <a:ext cx="1113766"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227" name="Rectangle 226"/>
            <p:cNvSpPr/>
            <p:nvPr/>
          </p:nvSpPr>
          <p:spPr>
            <a:xfrm>
              <a:off x="10274541" y="2120900"/>
              <a:ext cx="1116363" cy="282786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251" name="Rectangle 250"/>
            <p:cNvSpPr/>
            <p:nvPr/>
          </p:nvSpPr>
          <p:spPr>
            <a:xfrm>
              <a:off x="10339915" y="268007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52" name="Trapezoid 251"/>
            <p:cNvSpPr/>
            <p:nvPr/>
          </p:nvSpPr>
          <p:spPr>
            <a:xfrm rot="5400000">
              <a:off x="11092698" y="267778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53" name="Straight Connector 252"/>
            <p:cNvCxnSpPr/>
            <p:nvPr/>
          </p:nvCxnSpPr>
          <p:spPr>
            <a:xfrm flipV="1">
              <a:off x="11016957" y="279595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48" name="Rectangle 247"/>
            <p:cNvSpPr/>
            <p:nvPr/>
          </p:nvSpPr>
          <p:spPr>
            <a:xfrm>
              <a:off x="10339915" y="3010643"/>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9" name="Trapezoid 248"/>
            <p:cNvSpPr/>
            <p:nvPr/>
          </p:nvSpPr>
          <p:spPr>
            <a:xfrm rot="5400000">
              <a:off x="11092698" y="3008360"/>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50" name="Straight Connector 249"/>
            <p:cNvCxnSpPr/>
            <p:nvPr/>
          </p:nvCxnSpPr>
          <p:spPr>
            <a:xfrm flipV="1">
              <a:off x="11016957" y="3126529"/>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45" name="Rectangle 244"/>
            <p:cNvSpPr/>
            <p:nvPr/>
          </p:nvSpPr>
          <p:spPr>
            <a:xfrm>
              <a:off x="10339915" y="3340101"/>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6" name="Trapezoid 245"/>
            <p:cNvSpPr/>
            <p:nvPr/>
          </p:nvSpPr>
          <p:spPr>
            <a:xfrm rot="5400000">
              <a:off x="11092698" y="3337818"/>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7" name="Straight Connector 246"/>
            <p:cNvCxnSpPr/>
            <p:nvPr/>
          </p:nvCxnSpPr>
          <p:spPr>
            <a:xfrm flipV="1">
              <a:off x="11016957" y="3455987"/>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42" name="Rectangle 241"/>
            <p:cNvSpPr/>
            <p:nvPr/>
          </p:nvSpPr>
          <p:spPr>
            <a:xfrm>
              <a:off x="10339915" y="3683001"/>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3" name="Trapezoid 242"/>
            <p:cNvSpPr/>
            <p:nvPr/>
          </p:nvSpPr>
          <p:spPr>
            <a:xfrm rot="5400000">
              <a:off x="11092698" y="3680718"/>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4" name="Straight Connector 243"/>
            <p:cNvCxnSpPr/>
            <p:nvPr/>
          </p:nvCxnSpPr>
          <p:spPr>
            <a:xfrm flipV="1">
              <a:off x="11016957" y="3798887"/>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39" name="Rectangle 238"/>
            <p:cNvSpPr/>
            <p:nvPr/>
          </p:nvSpPr>
          <p:spPr>
            <a:xfrm>
              <a:off x="10339915" y="401357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0" name="Trapezoid 239"/>
            <p:cNvSpPr/>
            <p:nvPr/>
          </p:nvSpPr>
          <p:spPr>
            <a:xfrm rot="5400000">
              <a:off x="11092698" y="401128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1" name="Straight Connector 240"/>
            <p:cNvCxnSpPr/>
            <p:nvPr/>
          </p:nvCxnSpPr>
          <p:spPr>
            <a:xfrm flipV="1">
              <a:off x="11016957" y="412945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36" name="Rectangle 235"/>
            <p:cNvSpPr/>
            <p:nvPr/>
          </p:nvSpPr>
          <p:spPr>
            <a:xfrm>
              <a:off x="10339915" y="4362459"/>
              <a:ext cx="677046"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37" name="Trapezoid 236"/>
            <p:cNvSpPr/>
            <p:nvPr/>
          </p:nvSpPr>
          <p:spPr>
            <a:xfrm rot="5400000">
              <a:off x="11092696" y="4360175"/>
              <a:ext cx="231771" cy="236339"/>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38" name="Straight Connector 237"/>
            <p:cNvCxnSpPr/>
            <p:nvPr/>
          </p:nvCxnSpPr>
          <p:spPr>
            <a:xfrm flipV="1">
              <a:off x="11016942" y="4478345"/>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29" name="TextBox 228"/>
            <p:cNvSpPr txBox="1"/>
            <p:nvPr/>
          </p:nvSpPr>
          <p:spPr>
            <a:xfrm>
              <a:off x="10191114" y="2306960"/>
              <a:ext cx="1313752"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sp>
          <p:nvSpPr>
            <p:cNvPr id="226" name="TextBox 225"/>
            <p:cNvSpPr txBox="1"/>
            <p:nvPr/>
          </p:nvSpPr>
          <p:spPr>
            <a:xfrm>
              <a:off x="10325100" y="4953000"/>
              <a:ext cx="1119217" cy="369332"/>
            </a:xfrm>
            <a:prstGeom prst="rect">
              <a:avLst/>
            </a:prstGeom>
            <a:noFill/>
          </p:spPr>
          <p:txBody>
            <a:bodyPr wrap="none" rtlCol="0">
              <a:spAutoFit/>
            </a:bodyPr>
            <a:lstStyle/>
            <a:p>
              <a:r>
                <a:rPr lang="en-US" dirty="0" smtClean="0">
                  <a:latin typeface="Seravek"/>
                  <a:cs typeface="Seravek"/>
                </a:rPr>
                <a:t>Multicast</a:t>
              </a:r>
              <a:endParaRPr lang="en-US" dirty="0">
                <a:latin typeface="Seravek"/>
                <a:cs typeface="Seravek"/>
              </a:endParaRPr>
            </a:p>
          </p:txBody>
        </p:sp>
      </p:grpSp>
      <p:sp>
        <p:nvSpPr>
          <p:cNvPr id="257" name="Rounded Rectangle 256"/>
          <p:cNvSpPr/>
          <p:nvPr/>
        </p:nvSpPr>
        <p:spPr>
          <a:xfrm>
            <a:off x="2057400" y="5334000"/>
            <a:ext cx="8001000" cy="6096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smtClean="0">
                <a:latin typeface="Gadugi" charset="0"/>
                <a:ea typeface="Gadugi" charset="0"/>
                <a:cs typeface="Gadugi" charset="0"/>
              </a:rPr>
              <a:t>Deterministic pipelines supporting 1 packet/cycle</a:t>
            </a:r>
            <a:endParaRPr lang="en-US" sz="2800" dirty="0">
              <a:latin typeface="Gadugi" charset="0"/>
              <a:ea typeface="Gadugi" charset="0"/>
              <a:cs typeface="Gadugi" charset="0"/>
            </a:endParaRPr>
          </a:p>
        </p:txBody>
      </p:sp>
      <p:sp>
        <p:nvSpPr>
          <p:cNvPr id="259" name="Rounded Rectangle 258"/>
          <p:cNvSpPr/>
          <p:nvPr/>
        </p:nvSpPr>
        <p:spPr>
          <a:xfrm>
            <a:off x="2095500" y="6096000"/>
            <a:ext cx="3505200" cy="6096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smtClean="0">
                <a:latin typeface="Gadugi" charset="0"/>
                <a:ea typeface="Gadugi" charset="0"/>
                <a:cs typeface="Gadugi" charset="0"/>
              </a:rPr>
              <a:t>Only local memory</a:t>
            </a:r>
            <a:endParaRPr lang="en-US" sz="2800" dirty="0">
              <a:latin typeface="Gadugi" charset="0"/>
              <a:ea typeface="Gadugi" charset="0"/>
              <a:cs typeface="Gadugi" charset="0"/>
            </a:endParaRPr>
          </a:p>
        </p:txBody>
      </p:sp>
      <p:sp>
        <p:nvSpPr>
          <p:cNvPr id="254" name="Right Arrow 253"/>
          <p:cNvSpPr/>
          <p:nvPr/>
        </p:nvSpPr>
        <p:spPr>
          <a:xfrm>
            <a:off x="2057400" y="3505200"/>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55" name="Right Arrow 254"/>
          <p:cNvSpPr/>
          <p:nvPr/>
        </p:nvSpPr>
        <p:spPr>
          <a:xfrm>
            <a:off x="3475558" y="3505200"/>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58" name="Right Arrow 257"/>
          <p:cNvSpPr/>
          <p:nvPr/>
        </p:nvSpPr>
        <p:spPr>
          <a:xfrm>
            <a:off x="5113858" y="3505200"/>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60" name="Right Arrow 259"/>
          <p:cNvSpPr/>
          <p:nvPr/>
        </p:nvSpPr>
        <p:spPr>
          <a:xfrm>
            <a:off x="6714058" y="3505200"/>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61" name="Right Arrow 260"/>
          <p:cNvSpPr/>
          <p:nvPr/>
        </p:nvSpPr>
        <p:spPr>
          <a:xfrm>
            <a:off x="8191500" y="3505200"/>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62" name="Right Arrow 261"/>
          <p:cNvSpPr/>
          <p:nvPr/>
        </p:nvSpPr>
        <p:spPr>
          <a:xfrm>
            <a:off x="9800158" y="3505200"/>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grpSp>
        <p:nvGrpSpPr>
          <p:cNvPr id="49" name="Group 48"/>
          <p:cNvGrpSpPr/>
          <p:nvPr/>
        </p:nvGrpSpPr>
        <p:grpSpPr>
          <a:xfrm>
            <a:off x="5459933" y="2124798"/>
            <a:ext cx="1313752" cy="3197534"/>
            <a:chOff x="5459933" y="2124798"/>
            <a:chExt cx="1313752" cy="3197534"/>
          </a:xfrm>
        </p:grpSpPr>
        <p:sp>
          <p:nvSpPr>
            <p:cNvPr id="30" name="Rectangle 29"/>
            <p:cNvSpPr/>
            <p:nvPr/>
          </p:nvSpPr>
          <p:spPr>
            <a:xfrm>
              <a:off x="5551482" y="2124798"/>
              <a:ext cx="1113766"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67" name="Rectangle 166"/>
            <p:cNvSpPr/>
            <p:nvPr/>
          </p:nvSpPr>
          <p:spPr>
            <a:xfrm>
              <a:off x="5543360" y="2125724"/>
              <a:ext cx="1116363"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91" name="Rectangle 190"/>
            <p:cNvSpPr/>
            <p:nvPr/>
          </p:nvSpPr>
          <p:spPr>
            <a:xfrm>
              <a:off x="5608734" y="2684895"/>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92" name="Trapezoid 191"/>
            <p:cNvSpPr/>
            <p:nvPr/>
          </p:nvSpPr>
          <p:spPr>
            <a:xfrm rot="5400000">
              <a:off x="6361517" y="2682612"/>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93" name="Straight Connector 192"/>
            <p:cNvCxnSpPr/>
            <p:nvPr/>
          </p:nvCxnSpPr>
          <p:spPr>
            <a:xfrm flipV="1">
              <a:off x="6285776" y="2800781"/>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88" name="Rectangle 187"/>
            <p:cNvSpPr/>
            <p:nvPr/>
          </p:nvSpPr>
          <p:spPr>
            <a:xfrm>
              <a:off x="5608734" y="3015466"/>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9" name="Trapezoid 188"/>
            <p:cNvSpPr/>
            <p:nvPr/>
          </p:nvSpPr>
          <p:spPr>
            <a:xfrm rot="5400000">
              <a:off x="6361517" y="3013183"/>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90" name="Straight Connector 189"/>
            <p:cNvCxnSpPr/>
            <p:nvPr/>
          </p:nvCxnSpPr>
          <p:spPr>
            <a:xfrm flipV="1">
              <a:off x="6285776" y="3131352"/>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85" name="Rectangle 184"/>
            <p:cNvSpPr/>
            <p:nvPr/>
          </p:nvSpPr>
          <p:spPr>
            <a:xfrm>
              <a:off x="5608734" y="3344924"/>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6" name="Trapezoid 185"/>
            <p:cNvSpPr/>
            <p:nvPr/>
          </p:nvSpPr>
          <p:spPr>
            <a:xfrm rot="5400000">
              <a:off x="6361517" y="3342641"/>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7" name="Straight Connector 186"/>
            <p:cNvCxnSpPr/>
            <p:nvPr/>
          </p:nvCxnSpPr>
          <p:spPr>
            <a:xfrm flipV="1">
              <a:off x="6285776" y="3460810"/>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82" name="Rectangle 181"/>
            <p:cNvSpPr/>
            <p:nvPr/>
          </p:nvSpPr>
          <p:spPr>
            <a:xfrm>
              <a:off x="5608734" y="3687824"/>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3" name="Trapezoid 182"/>
            <p:cNvSpPr/>
            <p:nvPr/>
          </p:nvSpPr>
          <p:spPr>
            <a:xfrm rot="5400000">
              <a:off x="6361517" y="3685541"/>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4" name="Straight Connector 183"/>
            <p:cNvCxnSpPr/>
            <p:nvPr/>
          </p:nvCxnSpPr>
          <p:spPr>
            <a:xfrm flipV="1">
              <a:off x="6285776" y="3803710"/>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79" name="Rectangle 178"/>
            <p:cNvSpPr/>
            <p:nvPr/>
          </p:nvSpPr>
          <p:spPr>
            <a:xfrm>
              <a:off x="5608734" y="4018395"/>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0" name="Trapezoid 179"/>
            <p:cNvSpPr/>
            <p:nvPr/>
          </p:nvSpPr>
          <p:spPr>
            <a:xfrm rot="5400000">
              <a:off x="6361517" y="4016112"/>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1" name="Straight Connector 180"/>
            <p:cNvCxnSpPr/>
            <p:nvPr/>
          </p:nvCxnSpPr>
          <p:spPr>
            <a:xfrm flipV="1">
              <a:off x="6285776" y="4134281"/>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76" name="Rectangle 175"/>
            <p:cNvSpPr/>
            <p:nvPr/>
          </p:nvSpPr>
          <p:spPr>
            <a:xfrm>
              <a:off x="5608734" y="436728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7" name="Trapezoid 176"/>
            <p:cNvSpPr/>
            <p:nvPr/>
          </p:nvSpPr>
          <p:spPr>
            <a:xfrm rot="5400000">
              <a:off x="6361517" y="436499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78" name="Straight Connector 177"/>
            <p:cNvCxnSpPr/>
            <p:nvPr/>
          </p:nvCxnSpPr>
          <p:spPr>
            <a:xfrm flipV="1">
              <a:off x="6285776" y="448316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69" name="TextBox 168"/>
            <p:cNvSpPr txBox="1"/>
            <p:nvPr/>
          </p:nvSpPr>
          <p:spPr>
            <a:xfrm>
              <a:off x="5459933" y="2311783"/>
              <a:ext cx="1313752"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sp>
          <p:nvSpPr>
            <p:cNvPr id="166" name="TextBox 165"/>
            <p:cNvSpPr txBox="1"/>
            <p:nvPr/>
          </p:nvSpPr>
          <p:spPr>
            <a:xfrm>
              <a:off x="5600700" y="4953000"/>
              <a:ext cx="943207" cy="369332"/>
            </a:xfrm>
            <a:prstGeom prst="rect">
              <a:avLst/>
            </a:prstGeom>
            <a:noFill/>
          </p:spPr>
          <p:txBody>
            <a:bodyPr wrap="none" rtlCol="0">
              <a:spAutoFit/>
            </a:bodyPr>
            <a:lstStyle/>
            <a:p>
              <a:r>
                <a:rPr lang="en-US" dirty="0" smtClean="0">
                  <a:latin typeface="Seravek"/>
                  <a:cs typeface="Seravek"/>
                </a:rPr>
                <a:t>Tunnels</a:t>
              </a:r>
              <a:endParaRPr lang="en-US" dirty="0">
                <a:latin typeface="Seravek"/>
                <a:cs typeface="Seravek"/>
              </a:endParaRPr>
            </a:p>
          </p:txBody>
        </p:sp>
      </p:grpSp>
      <p:grpSp>
        <p:nvGrpSpPr>
          <p:cNvPr id="48" name="Group 47"/>
          <p:cNvGrpSpPr/>
          <p:nvPr/>
        </p:nvGrpSpPr>
        <p:grpSpPr>
          <a:xfrm>
            <a:off x="2133600" y="2130627"/>
            <a:ext cx="1418158" cy="3191705"/>
            <a:chOff x="2133600" y="2130627"/>
            <a:chExt cx="1418158" cy="3191705"/>
          </a:xfrm>
        </p:grpSpPr>
        <p:sp>
          <p:nvSpPr>
            <p:cNvPr id="23" name="Rectangle 22"/>
            <p:cNvSpPr/>
            <p:nvPr/>
          </p:nvSpPr>
          <p:spPr>
            <a:xfrm>
              <a:off x="2336578" y="2130627"/>
              <a:ext cx="1113766"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07" name="Rectangle 106"/>
            <p:cNvSpPr/>
            <p:nvPr/>
          </p:nvSpPr>
          <p:spPr>
            <a:xfrm>
              <a:off x="2324101" y="2133600"/>
              <a:ext cx="1143000"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1" name="Rectangle 130"/>
            <p:cNvSpPr/>
            <p:nvPr/>
          </p:nvSpPr>
          <p:spPr>
            <a:xfrm>
              <a:off x="2393693" y="2692771"/>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32" name="Trapezoid 131"/>
            <p:cNvSpPr/>
            <p:nvPr/>
          </p:nvSpPr>
          <p:spPr>
            <a:xfrm rot="5400000">
              <a:off x="3141341" y="2691186"/>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sp>
          <p:nvSpPr>
            <p:cNvPr id="128" name="Rectangle 127"/>
            <p:cNvSpPr/>
            <p:nvPr/>
          </p:nvSpPr>
          <p:spPr>
            <a:xfrm>
              <a:off x="2393693" y="3023342"/>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9" name="Trapezoid 128"/>
            <p:cNvSpPr/>
            <p:nvPr/>
          </p:nvSpPr>
          <p:spPr>
            <a:xfrm rot="5400000">
              <a:off x="3141341" y="3021757"/>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0" name="Straight Connector 129"/>
            <p:cNvCxnSpPr/>
            <p:nvPr/>
          </p:nvCxnSpPr>
          <p:spPr>
            <a:xfrm flipV="1">
              <a:off x="3066733" y="3139228"/>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25" name="Rectangle 124"/>
            <p:cNvSpPr/>
            <p:nvPr/>
          </p:nvSpPr>
          <p:spPr>
            <a:xfrm>
              <a:off x="2393693" y="3352800"/>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6" name="Trapezoid 125"/>
            <p:cNvSpPr/>
            <p:nvPr/>
          </p:nvSpPr>
          <p:spPr>
            <a:xfrm rot="5400000">
              <a:off x="3141341" y="3351215"/>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7" name="Straight Connector 126"/>
            <p:cNvCxnSpPr>
              <a:stCxn id="206" idx="3"/>
              <a:endCxn id="207" idx="2"/>
            </p:cNvCxnSpPr>
            <p:nvPr/>
          </p:nvCxnSpPr>
          <p:spPr>
            <a:xfrm flipV="1">
              <a:off x="3066733" y="3468686"/>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22" name="Rectangle 121"/>
            <p:cNvSpPr/>
            <p:nvPr/>
          </p:nvSpPr>
          <p:spPr>
            <a:xfrm>
              <a:off x="2393693" y="3695700"/>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3" name="Trapezoid 122"/>
            <p:cNvSpPr/>
            <p:nvPr/>
          </p:nvSpPr>
          <p:spPr>
            <a:xfrm rot="5400000">
              <a:off x="3141341" y="3694115"/>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4" name="Straight Connector 123"/>
            <p:cNvCxnSpPr>
              <a:stCxn id="210" idx="3"/>
              <a:endCxn id="211" idx="2"/>
            </p:cNvCxnSpPr>
            <p:nvPr/>
          </p:nvCxnSpPr>
          <p:spPr>
            <a:xfrm flipV="1">
              <a:off x="3066733" y="3811586"/>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19" name="Rectangle 118"/>
            <p:cNvSpPr/>
            <p:nvPr/>
          </p:nvSpPr>
          <p:spPr>
            <a:xfrm>
              <a:off x="2393693" y="4026271"/>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0" name="Trapezoid 119"/>
            <p:cNvSpPr/>
            <p:nvPr/>
          </p:nvSpPr>
          <p:spPr>
            <a:xfrm rot="5400000">
              <a:off x="3141341" y="4024686"/>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1" name="Straight Connector 120"/>
            <p:cNvCxnSpPr>
              <a:stCxn id="214" idx="3"/>
              <a:endCxn id="215" idx="2"/>
            </p:cNvCxnSpPr>
            <p:nvPr/>
          </p:nvCxnSpPr>
          <p:spPr>
            <a:xfrm flipV="1">
              <a:off x="3066733" y="4142157"/>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16" name="Rectangle 115"/>
            <p:cNvSpPr/>
            <p:nvPr/>
          </p:nvSpPr>
          <p:spPr>
            <a:xfrm>
              <a:off x="2393693" y="4375158"/>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17" name="Trapezoid 116"/>
            <p:cNvSpPr/>
            <p:nvPr/>
          </p:nvSpPr>
          <p:spPr>
            <a:xfrm rot="5400000">
              <a:off x="3141341" y="4373573"/>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18" name="Straight Connector 117"/>
            <p:cNvCxnSpPr>
              <a:stCxn id="222" idx="3"/>
              <a:endCxn id="223" idx="2"/>
            </p:cNvCxnSpPr>
            <p:nvPr/>
          </p:nvCxnSpPr>
          <p:spPr>
            <a:xfrm flipV="1">
              <a:off x="3066733" y="4491044"/>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09" name="TextBox 108"/>
            <p:cNvSpPr txBox="1"/>
            <p:nvPr/>
          </p:nvSpPr>
          <p:spPr>
            <a:xfrm>
              <a:off x="2245771" y="23196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sp>
          <p:nvSpPr>
            <p:cNvPr id="106" name="TextBox 105"/>
            <p:cNvSpPr txBox="1"/>
            <p:nvPr/>
          </p:nvSpPr>
          <p:spPr>
            <a:xfrm>
              <a:off x="2133600" y="4953000"/>
              <a:ext cx="1309974" cy="369332"/>
            </a:xfrm>
            <a:prstGeom prst="rect">
              <a:avLst/>
            </a:prstGeom>
            <a:noFill/>
          </p:spPr>
          <p:txBody>
            <a:bodyPr wrap="none" rtlCol="0">
              <a:spAutoFit/>
            </a:bodyPr>
            <a:lstStyle/>
            <a:p>
              <a:r>
                <a:rPr lang="en-US" smtClean="0">
                  <a:latin typeface="Seravek"/>
                  <a:cs typeface="Seravek"/>
                </a:rPr>
                <a:t>Forwarding</a:t>
              </a:r>
              <a:endParaRPr lang="en-US" dirty="0">
                <a:latin typeface="Seravek"/>
                <a:cs typeface="Seravek"/>
              </a:endParaRPr>
            </a:p>
          </p:txBody>
        </p:sp>
      </p:grpSp>
      <p:grpSp>
        <p:nvGrpSpPr>
          <p:cNvPr id="75" name="Group 74"/>
          <p:cNvGrpSpPr/>
          <p:nvPr/>
        </p:nvGrpSpPr>
        <p:grpSpPr>
          <a:xfrm>
            <a:off x="2256358" y="1334043"/>
            <a:ext cx="4495800" cy="532857"/>
            <a:chOff x="2256358" y="1334043"/>
            <a:chExt cx="4495800" cy="532857"/>
          </a:xfrm>
        </p:grpSpPr>
        <p:cxnSp>
          <p:nvCxnSpPr>
            <p:cNvPr id="15" name="Straight Connector 14"/>
            <p:cNvCxnSpPr/>
            <p:nvPr/>
          </p:nvCxnSpPr>
          <p:spPr>
            <a:xfrm flipH="1">
              <a:off x="2259638" y="1778374"/>
              <a:ext cx="448499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3529725" y="1334043"/>
              <a:ext cx="1859688" cy="410070"/>
            </a:xfrm>
            <a:prstGeom prst="rect">
              <a:avLst/>
            </a:prstGeom>
            <a:noFill/>
          </p:spPr>
          <p:txBody>
            <a:bodyPr wrap="none" lIns="130622" tIns="65311" rIns="130622" bIns="65311" rtlCol="0">
              <a:spAutoFit/>
            </a:bodyPr>
            <a:lstStyle/>
            <a:p>
              <a:r>
                <a:rPr lang="en-US" dirty="0" smtClean="0">
                  <a:latin typeface="Seravek"/>
                  <a:cs typeface="Seravek"/>
                </a:rPr>
                <a:t>Ingress pipeline</a:t>
              </a:r>
              <a:endParaRPr lang="en-US" dirty="0">
                <a:latin typeface="Seravek"/>
                <a:cs typeface="Seravek"/>
              </a:endParaRPr>
            </a:p>
          </p:txBody>
        </p:sp>
        <p:cxnSp>
          <p:nvCxnSpPr>
            <p:cNvPr id="264" name="Straight Connector 263"/>
            <p:cNvCxnSpPr/>
            <p:nvPr/>
          </p:nvCxnSpPr>
          <p:spPr>
            <a:xfrm>
              <a:off x="6752158" y="1675853"/>
              <a:ext cx="0" cy="19104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7" name="Straight Connector 266"/>
            <p:cNvCxnSpPr/>
            <p:nvPr/>
          </p:nvCxnSpPr>
          <p:spPr>
            <a:xfrm>
              <a:off x="2256358" y="1675853"/>
              <a:ext cx="0" cy="19104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24" name="Rounded Rectangle 223"/>
          <p:cNvSpPr/>
          <p:nvPr/>
        </p:nvSpPr>
        <p:spPr>
          <a:xfrm>
            <a:off x="5905500" y="6096000"/>
            <a:ext cx="4114800" cy="6096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smtClean="0">
                <a:latin typeface="Gadugi" charset="0"/>
                <a:ea typeface="Gadugi" charset="0"/>
                <a:cs typeface="Gadugi" charset="0"/>
              </a:rPr>
              <a:t>Constrained action units </a:t>
            </a:r>
            <a:endParaRPr lang="en-US" sz="2800" dirty="0">
              <a:latin typeface="Gadugi" charset="0"/>
              <a:ea typeface="Gadugi" charset="0"/>
              <a:cs typeface="Gadugi" charset="0"/>
            </a:endParaRPr>
          </a:p>
        </p:txBody>
      </p:sp>
      <p:sp>
        <p:nvSpPr>
          <p:cNvPr id="256" name="Right Arrow 255"/>
          <p:cNvSpPr/>
          <p:nvPr/>
        </p:nvSpPr>
        <p:spPr>
          <a:xfrm>
            <a:off x="1181100" y="3505200"/>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grpSp>
        <p:nvGrpSpPr>
          <p:cNvPr id="73" name="Group 72"/>
          <p:cNvGrpSpPr/>
          <p:nvPr/>
        </p:nvGrpSpPr>
        <p:grpSpPr>
          <a:xfrm>
            <a:off x="1485899" y="1920327"/>
            <a:ext cx="573594" cy="3216970"/>
            <a:chOff x="1519491" y="1920327"/>
            <a:chExt cx="641432" cy="3216970"/>
          </a:xfrm>
        </p:grpSpPr>
        <p:sp>
          <p:nvSpPr>
            <p:cNvPr id="24" name="Rectangle 23"/>
            <p:cNvSpPr/>
            <p:nvPr/>
          </p:nvSpPr>
          <p:spPr>
            <a:xfrm>
              <a:off x="1638300" y="1920327"/>
              <a:ext cx="457200"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268" name="TextBox 267"/>
            <p:cNvSpPr txBox="1"/>
            <p:nvPr/>
          </p:nvSpPr>
          <p:spPr>
            <a:xfrm>
              <a:off x="1562100" y="2438400"/>
              <a:ext cx="598823" cy="408897"/>
            </a:xfrm>
            <a:prstGeom prst="rect">
              <a:avLst/>
            </a:prstGeom>
            <a:noFill/>
          </p:spPr>
          <p:txBody>
            <a:bodyPr wrap="none" lIns="130622" tIns="65311" rIns="130622" bIns="65311" rtlCol="0">
              <a:spAutoFit/>
            </a:bodyPr>
            <a:lstStyle/>
            <a:p>
              <a:r>
                <a:rPr lang="en-US" smtClean="0">
                  <a:latin typeface="Seravek"/>
                  <a:cs typeface="Seravek"/>
                </a:rPr>
                <a:t>Eth</a:t>
              </a:r>
              <a:endParaRPr lang="en-US" dirty="0">
                <a:latin typeface="Seravek"/>
                <a:cs typeface="Seravek"/>
              </a:endParaRPr>
            </a:p>
          </p:txBody>
        </p:sp>
        <p:sp>
          <p:nvSpPr>
            <p:cNvPr id="269" name="TextBox 268"/>
            <p:cNvSpPr txBox="1"/>
            <p:nvPr/>
          </p:nvSpPr>
          <p:spPr>
            <a:xfrm>
              <a:off x="1638300" y="3390900"/>
              <a:ext cx="441729" cy="408897"/>
            </a:xfrm>
            <a:prstGeom prst="rect">
              <a:avLst/>
            </a:prstGeom>
            <a:noFill/>
          </p:spPr>
          <p:txBody>
            <a:bodyPr wrap="none" lIns="130622" tIns="65311" rIns="130622" bIns="65311" rtlCol="0">
              <a:spAutoFit/>
            </a:bodyPr>
            <a:lstStyle/>
            <a:p>
              <a:r>
                <a:rPr lang="en-US" dirty="0" smtClean="0">
                  <a:latin typeface="Seravek"/>
                  <a:cs typeface="Seravek"/>
                </a:rPr>
                <a:t>IP</a:t>
              </a:r>
              <a:endParaRPr lang="en-US" dirty="0">
                <a:latin typeface="Seravek"/>
                <a:cs typeface="Seravek"/>
              </a:endParaRPr>
            </a:p>
          </p:txBody>
        </p:sp>
        <p:sp>
          <p:nvSpPr>
            <p:cNvPr id="270" name="TextBox 269"/>
            <p:cNvSpPr txBox="1"/>
            <p:nvPr/>
          </p:nvSpPr>
          <p:spPr>
            <a:xfrm>
              <a:off x="1519491" y="4495800"/>
              <a:ext cx="639092" cy="408897"/>
            </a:xfrm>
            <a:prstGeom prst="rect">
              <a:avLst/>
            </a:prstGeom>
            <a:noFill/>
          </p:spPr>
          <p:txBody>
            <a:bodyPr wrap="none" lIns="130622" tIns="65311" rIns="130622" bIns="65311" rtlCol="0">
              <a:spAutoFit/>
            </a:bodyPr>
            <a:lstStyle/>
            <a:p>
              <a:r>
                <a:rPr lang="en-US" dirty="0" smtClean="0">
                  <a:latin typeface="Seravek"/>
                  <a:cs typeface="Seravek"/>
                </a:rPr>
                <a:t>TCP</a:t>
              </a:r>
              <a:endParaRPr lang="en-US" dirty="0">
                <a:latin typeface="Seravek"/>
                <a:cs typeface="Seravek"/>
              </a:endParaRPr>
            </a:p>
          </p:txBody>
        </p:sp>
        <p:cxnSp>
          <p:nvCxnSpPr>
            <p:cNvPr id="271" name="Straight Connector 270"/>
            <p:cNvCxnSpPr/>
            <p:nvPr/>
          </p:nvCxnSpPr>
          <p:spPr>
            <a:xfrm>
              <a:off x="1638300" y="4114800"/>
              <a:ext cx="4572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p:cNvCxnSpPr/>
            <p:nvPr/>
          </p:nvCxnSpPr>
          <p:spPr>
            <a:xfrm>
              <a:off x="1638300" y="3086100"/>
              <a:ext cx="4572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8" name="Group 77"/>
          <p:cNvGrpSpPr/>
          <p:nvPr/>
        </p:nvGrpSpPr>
        <p:grpSpPr>
          <a:xfrm>
            <a:off x="8305800" y="2133601"/>
            <a:ext cx="1567987" cy="3188731"/>
            <a:chOff x="8305800" y="2133601"/>
            <a:chExt cx="1567987" cy="3188731"/>
          </a:xfrm>
        </p:grpSpPr>
        <p:grpSp>
          <p:nvGrpSpPr>
            <p:cNvPr id="50" name="Group 49"/>
            <p:cNvGrpSpPr/>
            <p:nvPr/>
          </p:nvGrpSpPr>
          <p:grpSpPr>
            <a:xfrm>
              <a:off x="8305800" y="2133601"/>
              <a:ext cx="1567987" cy="3188731"/>
              <a:chOff x="8305800" y="2133601"/>
              <a:chExt cx="1567987" cy="3188731"/>
            </a:xfrm>
          </p:grpSpPr>
          <p:sp>
            <p:nvSpPr>
              <p:cNvPr id="199" name="TextBox 198"/>
              <p:cNvSpPr txBox="1"/>
              <p:nvPr/>
            </p:nvSpPr>
            <p:spPr>
              <a:xfrm>
                <a:off x="8404278" y="2319660"/>
                <a:ext cx="1313752"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nvGrpSpPr>
              <p:cNvPr id="47" name="Group 46"/>
              <p:cNvGrpSpPr/>
              <p:nvPr/>
            </p:nvGrpSpPr>
            <p:grpSpPr>
              <a:xfrm>
                <a:off x="8305800" y="2133601"/>
                <a:ext cx="1567987" cy="3188731"/>
                <a:chOff x="8305800" y="2133601"/>
                <a:chExt cx="1567987" cy="3188731"/>
              </a:xfrm>
            </p:grpSpPr>
            <p:sp>
              <p:nvSpPr>
                <p:cNvPr id="36" name="Rectangle 35"/>
                <p:cNvSpPr/>
                <p:nvPr/>
              </p:nvSpPr>
              <p:spPr>
                <a:xfrm>
                  <a:off x="8488556" y="2137686"/>
                  <a:ext cx="1113766"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97" name="Rectangle 196"/>
                <p:cNvSpPr/>
                <p:nvPr/>
              </p:nvSpPr>
              <p:spPr>
                <a:xfrm>
                  <a:off x="8487705" y="2133601"/>
                  <a:ext cx="1116363" cy="28321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221" name="Rectangle 220"/>
                <p:cNvSpPr/>
                <p:nvPr/>
              </p:nvSpPr>
              <p:spPr>
                <a:xfrm>
                  <a:off x="8553078" y="269277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22" name="Trapezoid 221"/>
                <p:cNvSpPr/>
                <p:nvPr/>
              </p:nvSpPr>
              <p:spPr>
                <a:xfrm rot="5400000">
                  <a:off x="9305862" y="269048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23" name="Straight Connector 222"/>
                <p:cNvCxnSpPr/>
                <p:nvPr/>
              </p:nvCxnSpPr>
              <p:spPr>
                <a:xfrm flipV="1">
                  <a:off x="9230121" y="280865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18" name="Rectangle 217"/>
                <p:cNvSpPr/>
                <p:nvPr/>
              </p:nvSpPr>
              <p:spPr>
                <a:xfrm>
                  <a:off x="8553079" y="3023343"/>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9" name="Trapezoid 218"/>
                <p:cNvSpPr/>
                <p:nvPr/>
              </p:nvSpPr>
              <p:spPr>
                <a:xfrm rot="5400000">
                  <a:off x="9305862" y="3021060"/>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0" name="Straight Connector 219"/>
                <p:cNvCxnSpPr/>
                <p:nvPr/>
              </p:nvCxnSpPr>
              <p:spPr>
                <a:xfrm flipV="1">
                  <a:off x="9230121" y="3139229"/>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15" name="Rectangle 214"/>
                <p:cNvSpPr/>
                <p:nvPr/>
              </p:nvSpPr>
              <p:spPr>
                <a:xfrm>
                  <a:off x="8553079" y="3352801"/>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6" name="Trapezoid 215"/>
                <p:cNvSpPr/>
                <p:nvPr/>
              </p:nvSpPr>
              <p:spPr>
                <a:xfrm rot="5400000">
                  <a:off x="9305862" y="3350518"/>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17" name="Straight Connector 216"/>
                <p:cNvCxnSpPr/>
                <p:nvPr/>
              </p:nvCxnSpPr>
              <p:spPr>
                <a:xfrm flipV="1">
                  <a:off x="9230121" y="3468687"/>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12" name="Rectangle 211"/>
                <p:cNvSpPr/>
                <p:nvPr/>
              </p:nvSpPr>
              <p:spPr>
                <a:xfrm>
                  <a:off x="8553079" y="3695701"/>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3" name="Trapezoid 212"/>
                <p:cNvSpPr/>
                <p:nvPr/>
              </p:nvSpPr>
              <p:spPr>
                <a:xfrm rot="5400000">
                  <a:off x="9305862" y="3693418"/>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14" name="Straight Connector 213"/>
                <p:cNvCxnSpPr/>
                <p:nvPr/>
              </p:nvCxnSpPr>
              <p:spPr>
                <a:xfrm flipV="1">
                  <a:off x="9230121" y="3811587"/>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09" name="Rectangle 208"/>
                <p:cNvSpPr/>
                <p:nvPr/>
              </p:nvSpPr>
              <p:spPr>
                <a:xfrm>
                  <a:off x="8553079" y="402627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0" name="Trapezoid 209"/>
                <p:cNvSpPr/>
                <p:nvPr/>
              </p:nvSpPr>
              <p:spPr>
                <a:xfrm rot="5400000">
                  <a:off x="9305862" y="402398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11" name="Straight Connector 210"/>
                <p:cNvCxnSpPr/>
                <p:nvPr/>
              </p:nvCxnSpPr>
              <p:spPr>
                <a:xfrm flipV="1">
                  <a:off x="9230121" y="414215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06" name="Rectangle 205"/>
                <p:cNvSpPr/>
                <p:nvPr/>
              </p:nvSpPr>
              <p:spPr>
                <a:xfrm>
                  <a:off x="8553079" y="4375159"/>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07" name="Trapezoid 206"/>
                <p:cNvSpPr/>
                <p:nvPr/>
              </p:nvSpPr>
              <p:spPr>
                <a:xfrm rot="5400000">
                  <a:off x="9305862" y="4372876"/>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08" name="Straight Connector 207"/>
                <p:cNvCxnSpPr/>
                <p:nvPr/>
              </p:nvCxnSpPr>
              <p:spPr>
                <a:xfrm flipV="1">
                  <a:off x="9230121" y="4491045"/>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96" name="TextBox 195"/>
                <p:cNvSpPr txBox="1"/>
                <p:nvPr/>
              </p:nvSpPr>
              <p:spPr>
                <a:xfrm>
                  <a:off x="8305800" y="4953000"/>
                  <a:ext cx="1567987" cy="369332"/>
                </a:xfrm>
                <a:prstGeom prst="rect">
                  <a:avLst/>
                </a:prstGeom>
                <a:noFill/>
              </p:spPr>
              <p:txBody>
                <a:bodyPr wrap="square" rtlCol="0">
                  <a:spAutoFit/>
                </a:bodyPr>
                <a:lstStyle/>
                <a:p>
                  <a:r>
                    <a:rPr lang="en-US" dirty="0" smtClean="0">
                      <a:latin typeface="Seravek"/>
                      <a:cs typeface="Seravek"/>
                    </a:rPr>
                    <a:t>Measurement</a:t>
                  </a:r>
                  <a:endParaRPr lang="en-US" dirty="0">
                    <a:latin typeface="Seravek"/>
                    <a:cs typeface="Seravek"/>
                  </a:endParaRPr>
                </a:p>
              </p:txBody>
            </p:sp>
          </p:grpSp>
        </p:grpSp>
        <p:sp>
          <p:nvSpPr>
            <p:cNvPr id="273" name="TextBox 272"/>
            <p:cNvSpPr txBox="1"/>
            <p:nvPr/>
          </p:nvSpPr>
          <p:spPr>
            <a:xfrm>
              <a:off x="8382000" y="2247900"/>
              <a:ext cx="1313752"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grpSp>
        <p:nvGrpSpPr>
          <p:cNvPr id="282" name="Group 281"/>
          <p:cNvGrpSpPr/>
          <p:nvPr/>
        </p:nvGrpSpPr>
        <p:grpSpPr>
          <a:xfrm>
            <a:off x="1485900" y="1905000"/>
            <a:ext cx="573594" cy="3216970"/>
            <a:chOff x="1519491" y="1920327"/>
            <a:chExt cx="641432" cy="3216970"/>
          </a:xfrm>
        </p:grpSpPr>
        <p:sp>
          <p:nvSpPr>
            <p:cNvPr id="283" name="Rectangle 282"/>
            <p:cNvSpPr/>
            <p:nvPr/>
          </p:nvSpPr>
          <p:spPr>
            <a:xfrm>
              <a:off x="1638300" y="1920327"/>
              <a:ext cx="457200" cy="3216970"/>
            </a:xfrm>
            <a:prstGeom prst="rect">
              <a:avLst/>
            </a:prstGeom>
            <a:solidFill>
              <a:srgbClr val="92D050"/>
            </a:solidFill>
            <a:ln>
              <a:solidFill>
                <a:srgbClr val="92D050"/>
              </a:solidFill>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284" name="TextBox 283"/>
            <p:cNvSpPr txBox="1"/>
            <p:nvPr/>
          </p:nvSpPr>
          <p:spPr>
            <a:xfrm>
              <a:off x="1562100" y="2438400"/>
              <a:ext cx="598823" cy="408897"/>
            </a:xfrm>
            <a:prstGeom prst="rect">
              <a:avLst/>
            </a:prstGeom>
            <a:noFill/>
          </p:spPr>
          <p:txBody>
            <a:bodyPr wrap="none" lIns="130622" tIns="65311" rIns="130622" bIns="65311" rtlCol="0">
              <a:spAutoFit/>
            </a:bodyPr>
            <a:lstStyle/>
            <a:p>
              <a:r>
                <a:rPr lang="en-US" smtClean="0">
                  <a:latin typeface="Seravek"/>
                  <a:cs typeface="Seravek"/>
                </a:rPr>
                <a:t>Eth</a:t>
              </a:r>
              <a:endParaRPr lang="en-US" dirty="0">
                <a:latin typeface="Seravek"/>
                <a:cs typeface="Seravek"/>
              </a:endParaRPr>
            </a:p>
          </p:txBody>
        </p:sp>
        <p:sp>
          <p:nvSpPr>
            <p:cNvPr id="285" name="TextBox 284"/>
            <p:cNvSpPr txBox="1"/>
            <p:nvPr/>
          </p:nvSpPr>
          <p:spPr>
            <a:xfrm>
              <a:off x="1638300" y="3390900"/>
              <a:ext cx="441729" cy="408897"/>
            </a:xfrm>
            <a:prstGeom prst="rect">
              <a:avLst/>
            </a:prstGeom>
            <a:noFill/>
          </p:spPr>
          <p:txBody>
            <a:bodyPr wrap="none" lIns="130622" tIns="65311" rIns="130622" bIns="65311" rtlCol="0">
              <a:spAutoFit/>
            </a:bodyPr>
            <a:lstStyle/>
            <a:p>
              <a:r>
                <a:rPr lang="en-US" dirty="0" smtClean="0">
                  <a:latin typeface="Seravek"/>
                  <a:cs typeface="Seravek"/>
                </a:rPr>
                <a:t>IP</a:t>
              </a:r>
              <a:endParaRPr lang="en-US" dirty="0">
                <a:latin typeface="Seravek"/>
                <a:cs typeface="Seravek"/>
              </a:endParaRPr>
            </a:p>
          </p:txBody>
        </p:sp>
        <p:sp>
          <p:nvSpPr>
            <p:cNvPr id="286" name="TextBox 285"/>
            <p:cNvSpPr txBox="1"/>
            <p:nvPr/>
          </p:nvSpPr>
          <p:spPr>
            <a:xfrm>
              <a:off x="1519491" y="4495800"/>
              <a:ext cx="639092" cy="408897"/>
            </a:xfrm>
            <a:prstGeom prst="rect">
              <a:avLst/>
            </a:prstGeom>
            <a:noFill/>
          </p:spPr>
          <p:txBody>
            <a:bodyPr wrap="none" lIns="130622" tIns="65311" rIns="130622" bIns="65311" rtlCol="0">
              <a:spAutoFit/>
            </a:bodyPr>
            <a:lstStyle/>
            <a:p>
              <a:r>
                <a:rPr lang="en-US" dirty="0" smtClean="0">
                  <a:latin typeface="Seravek"/>
                  <a:cs typeface="Seravek"/>
                </a:rPr>
                <a:t>TCP</a:t>
              </a:r>
              <a:endParaRPr lang="en-US" dirty="0">
                <a:latin typeface="Seravek"/>
                <a:cs typeface="Seravek"/>
              </a:endParaRPr>
            </a:p>
          </p:txBody>
        </p:sp>
        <p:cxnSp>
          <p:nvCxnSpPr>
            <p:cNvPr id="287" name="Straight Connector 286"/>
            <p:cNvCxnSpPr/>
            <p:nvPr/>
          </p:nvCxnSpPr>
          <p:spPr>
            <a:xfrm>
              <a:off x="1638300" y="4114800"/>
              <a:ext cx="4572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2" name="Straight Connector 301"/>
            <p:cNvCxnSpPr/>
            <p:nvPr/>
          </p:nvCxnSpPr>
          <p:spPr>
            <a:xfrm>
              <a:off x="1638300" y="3086100"/>
              <a:ext cx="4572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32958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3"/>
                                        </p:tgtEl>
                                        <p:attrNameLst>
                                          <p:attrName>style.visibility</p:attrName>
                                        </p:attrNameLst>
                                      </p:cBhvr>
                                      <p:to>
                                        <p:strVal val="visible"/>
                                      </p:to>
                                    </p:set>
                                  </p:childTnLst>
                                </p:cTn>
                              </p:par>
                              <p:par>
                                <p:cTn id="17" presetID="1" presetClass="entr" presetSubtype="0" fill="hold" grpId="1" nodeType="withEffect">
                                  <p:stCondLst>
                                    <p:cond delay="0"/>
                                  </p:stCondLst>
                                  <p:childTnLst>
                                    <p:set>
                                      <p:cBhvr>
                                        <p:cTn id="18" dur="1" fill="hold">
                                          <p:stCondLst>
                                            <p:cond delay="0"/>
                                          </p:stCondLst>
                                        </p:cTn>
                                        <p:tgtEl>
                                          <p:spTgt spid="25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1" nodeType="clickEffect">
                                  <p:stCondLst>
                                    <p:cond delay="0"/>
                                  </p:stCondLst>
                                  <p:childTnLst>
                                    <p:set>
                                      <p:cBhvr>
                                        <p:cTn id="22" dur="1" fill="hold">
                                          <p:stCondLst>
                                            <p:cond delay="0"/>
                                          </p:stCondLst>
                                        </p:cTn>
                                        <p:tgtEl>
                                          <p:spTgt spid="25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5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58"/>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74"/>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6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9"/>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80"/>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61"/>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78"/>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76"/>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62"/>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77"/>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72"/>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20"/>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1"/>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257"/>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42" presetClass="path" presetSubtype="0" accel="50000" decel="50000" fill="hold" nodeType="clickEffect">
                                  <p:stCondLst>
                                    <p:cond delay="0"/>
                                  </p:stCondLst>
                                  <p:childTnLst>
                                    <p:animMotion origin="layout" path="M -2.5E-6 -3.33333E-6 L 0.15781 -0.00347 " pathEditMode="relative" rAng="0" ptsTypes="AA">
                                      <p:cBhvr>
                                        <p:cTn id="72" dur="1000" fill="hold"/>
                                        <p:tgtEl>
                                          <p:spTgt spid="73"/>
                                        </p:tgtEl>
                                        <p:attrNameLst>
                                          <p:attrName>ppt_x</p:attrName>
                                          <p:attrName>ppt_y</p:attrName>
                                        </p:attrNameLst>
                                      </p:cBhvr>
                                      <p:rCtr x="8047" y="-185"/>
                                    </p:animMotion>
                                  </p:childTnLst>
                                </p:cTn>
                              </p:par>
                            </p:childTnLst>
                          </p:cTn>
                        </p:par>
                        <p:par>
                          <p:cTn id="73" fill="hold">
                            <p:stCondLst>
                              <p:cond delay="1000"/>
                            </p:stCondLst>
                            <p:childTnLst>
                              <p:par>
                                <p:cTn id="74" presetID="1" presetClass="entr" presetSubtype="0" fill="hold" nodeType="afterEffect">
                                  <p:stCondLst>
                                    <p:cond delay="0"/>
                                  </p:stCondLst>
                                  <p:childTnLst>
                                    <p:set>
                                      <p:cBhvr>
                                        <p:cTn id="75" dur="1" fill="hold">
                                          <p:stCondLst>
                                            <p:cond delay="0"/>
                                          </p:stCondLst>
                                        </p:cTn>
                                        <p:tgtEl>
                                          <p:spTgt spid="282"/>
                                        </p:tgtEl>
                                        <p:attrNameLst>
                                          <p:attrName>style.visibility</p:attrName>
                                        </p:attrNameLst>
                                      </p:cBhvr>
                                      <p:to>
                                        <p:strVal val="visible"/>
                                      </p:to>
                                    </p:set>
                                  </p:childTnLst>
                                </p:cTn>
                              </p:par>
                            </p:childTnLst>
                          </p:cTn>
                        </p:par>
                        <p:par>
                          <p:cTn id="76" fill="hold">
                            <p:stCondLst>
                              <p:cond delay="1000"/>
                            </p:stCondLst>
                            <p:childTnLst>
                              <p:par>
                                <p:cTn id="77" presetID="42" presetClass="path" presetSubtype="0" accel="50000" decel="50000" fill="hold" nodeType="afterEffect">
                                  <p:stCondLst>
                                    <p:cond delay="0"/>
                                  </p:stCondLst>
                                  <p:childTnLst>
                                    <p:animMotion origin="layout" path="M 0.15781 -0.00347 L 0.29219 -0.00347 " pathEditMode="relative" rAng="0" ptsTypes="AA">
                                      <p:cBhvr>
                                        <p:cTn id="78" dur="1000" fill="hold"/>
                                        <p:tgtEl>
                                          <p:spTgt spid="73"/>
                                        </p:tgtEl>
                                        <p:attrNameLst>
                                          <p:attrName>ppt_x</p:attrName>
                                          <p:attrName>ppt_y</p:attrName>
                                        </p:attrNameLst>
                                      </p:cBhvr>
                                      <p:rCtr x="6875" y="0"/>
                                    </p:animMotion>
                                  </p:childTnLst>
                                </p:cTn>
                              </p:par>
                              <p:par>
                                <p:cTn id="79" presetID="42" presetClass="path" presetSubtype="0" accel="50000" decel="50000" fill="hold" nodeType="withEffect">
                                  <p:stCondLst>
                                    <p:cond delay="0"/>
                                  </p:stCondLst>
                                  <p:childTnLst>
                                    <p:animMotion origin="layout" path="M -2.5E-6 1.48148E-6 L 0.15782 -0.00347 " pathEditMode="relative" rAng="0" ptsTypes="AA">
                                      <p:cBhvr>
                                        <p:cTn id="80" dur="1000" fill="hold"/>
                                        <p:tgtEl>
                                          <p:spTgt spid="282"/>
                                        </p:tgtEl>
                                        <p:attrNameLst>
                                          <p:attrName>ppt_x</p:attrName>
                                          <p:attrName>ppt_y</p:attrName>
                                        </p:attrNameLst>
                                      </p:cBhvr>
                                      <p:rCtr x="7891" y="-185"/>
                                    </p:animMotion>
                                  </p:childTnLst>
                                </p:cTn>
                              </p:par>
                            </p:childTnLst>
                          </p:cTn>
                        </p:par>
                        <p:par>
                          <p:cTn id="81" fill="hold">
                            <p:stCondLst>
                              <p:cond delay="2000"/>
                            </p:stCondLst>
                            <p:childTnLst>
                              <p:par>
                                <p:cTn id="82" presetID="1" presetClass="entr" presetSubtype="0" fill="hold" nodeType="afterEffect">
                                  <p:stCondLst>
                                    <p:cond delay="0"/>
                                  </p:stCondLst>
                                  <p:childTnLst>
                                    <p:set>
                                      <p:cBhvr>
                                        <p:cTn id="83" dur="1" fill="hold">
                                          <p:stCondLst>
                                            <p:cond delay="0"/>
                                          </p:stCondLst>
                                        </p:cTn>
                                        <p:tgtEl>
                                          <p:spTgt spid="303"/>
                                        </p:tgtEl>
                                        <p:attrNameLst>
                                          <p:attrName>style.visibility</p:attrName>
                                        </p:attrNameLst>
                                      </p:cBhvr>
                                      <p:to>
                                        <p:strVal val="visible"/>
                                      </p:to>
                                    </p:set>
                                  </p:childTnLst>
                                </p:cTn>
                              </p:par>
                            </p:childTnLst>
                          </p:cTn>
                        </p:par>
                      </p:childTnLst>
                    </p:cTn>
                  </p:par>
                  <p:par>
                    <p:cTn id="84" fill="hold">
                      <p:stCondLst>
                        <p:cond delay="indefinite"/>
                      </p:stCondLst>
                      <p:childTnLst>
                        <p:par>
                          <p:cTn id="85" fill="hold">
                            <p:stCondLst>
                              <p:cond delay="0"/>
                            </p:stCondLst>
                            <p:childTnLst>
                              <p:par>
                                <p:cTn id="86" presetID="1" presetClass="exit" presetSubtype="0" fill="hold" nodeType="clickEffect">
                                  <p:stCondLst>
                                    <p:cond delay="0"/>
                                  </p:stCondLst>
                                  <p:childTnLst>
                                    <p:set>
                                      <p:cBhvr>
                                        <p:cTn id="87" dur="1" fill="hold">
                                          <p:stCondLst>
                                            <p:cond delay="0"/>
                                          </p:stCondLst>
                                        </p:cTn>
                                        <p:tgtEl>
                                          <p:spTgt spid="73"/>
                                        </p:tgtEl>
                                        <p:attrNameLst>
                                          <p:attrName>style.visibility</p:attrName>
                                        </p:attrNameLst>
                                      </p:cBhvr>
                                      <p:to>
                                        <p:strVal val="hidden"/>
                                      </p:to>
                                    </p:set>
                                  </p:childTnLst>
                                </p:cTn>
                              </p:par>
                              <p:par>
                                <p:cTn id="88" presetID="1" presetClass="exit" presetSubtype="0" fill="hold" nodeType="withEffect">
                                  <p:stCondLst>
                                    <p:cond delay="0"/>
                                  </p:stCondLst>
                                  <p:childTnLst>
                                    <p:set>
                                      <p:cBhvr>
                                        <p:cTn id="89" dur="1" fill="hold">
                                          <p:stCondLst>
                                            <p:cond delay="0"/>
                                          </p:stCondLst>
                                        </p:cTn>
                                        <p:tgtEl>
                                          <p:spTgt spid="282"/>
                                        </p:tgtEl>
                                        <p:attrNameLst>
                                          <p:attrName>style.visibility</p:attrName>
                                        </p:attrNameLst>
                                      </p:cBhvr>
                                      <p:to>
                                        <p:strVal val="hidden"/>
                                      </p:to>
                                    </p:set>
                                  </p:childTnLst>
                                </p:cTn>
                              </p:par>
                              <p:par>
                                <p:cTn id="90" presetID="1" presetClass="exit" presetSubtype="0" fill="hold" nodeType="withEffect">
                                  <p:stCondLst>
                                    <p:cond delay="0"/>
                                  </p:stCondLst>
                                  <p:childTnLst>
                                    <p:set>
                                      <p:cBhvr>
                                        <p:cTn id="91" dur="1" fill="hold">
                                          <p:stCondLst>
                                            <p:cond delay="0"/>
                                          </p:stCondLst>
                                        </p:cTn>
                                        <p:tgtEl>
                                          <p:spTgt spid="303"/>
                                        </p:tgtEl>
                                        <p:attrNameLst>
                                          <p:attrName>style.visibility</p:attrName>
                                        </p:attrNameLst>
                                      </p:cBhvr>
                                      <p:to>
                                        <p:strVal val="hidden"/>
                                      </p:to>
                                    </p:set>
                                  </p:childTnLst>
                                </p:cTn>
                              </p:par>
                            </p:childTnLst>
                          </p:cTn>
                        </p:par>
                      </p:childTnLst>
                    </p:cTn>
                  </p:par>
                  <p:par>
                    <p:cTn id="92" fill="hold">
                      <p:stCondLst>
                        <p:cond delay="indefinite"/>
                      </p:stCondLst>
                      <p:childTnLst>
                        <p:par>
                          <p:cTn id="93" fill="hold">
                            <p:stCondLst>
                              <p:cond delay="0"/>
                            </p:stCondLst>
                            <p:childTnLst>
                              <p:par>
                                <p:cTn id="94" presetID="1" presetClass="entr" presetSubtype="0" fill="hold" grpId="0" nodeType="clickEffect">
                                  <p:stCondLst>
                                    <p:cond delay="0"/>
                                  </p:stCondLst>
                                  <p:childTnLst>
                                    <p:set>
                                      <p:cBhvr>
                                        <p:cTn id="95" dur="1" fill="hold">
                                          <p:stCondLst>
                                            <p:cond delay="0"/>
                                          </p:stCondLst>
                                        </p:cTn>
                                        <p:tgtEl>
                                          <p:spTgt spid="259"/>
                                        </p:tgtEl>
                                        <p:attrNameLst>
                                          <p:attrName>style.visibility</p:attrName>
                                        </p:attrNameLst>
                                      </p:cBhvr>
                                      <p:to>
                                        <p:strVal val="visible"/>
                                      </p:to>
                                    </p:set>
                                  </p:childTnLst>
                                </p:cTn>
                              </p:par>
                            </p:childTnLst>
                          </p:cTn>
                        </p:par>
                      </p:childTnLst>
                    </p:cTn>
                  </p:par>
                  <p:par>
                    <p:cTn id="96" fill="hold">
                      <p:stCondLst>
                        <p:cond delay="indefinite"/>
                      </p:stCondLst>
                      <p:childTnLst>
                        <p:par>
                          <p:cTn id="97" fill="hold">
                            <p:stCondLst>
                              <p:cond delay="0"/>
                            </p:stCondLst>
                            <p:childTnLst>
                              <p:par>
                                <p:cTn id="98" presetID="1" presetClass="entr" presetSubtype="0" fill="hold" grpId="0" nodeType="clickEffect">
                                  <p:stCondLst>
                                    <p:cond delay="0"/>
                                  </p:stCondLst>
                                  <p:childTnLst>
                                    <p:set>
                                      <p:cBhvr>
                                        <p:cTn id="99" dur="1" fill="hold">
                                          <p:stCondLst>
                                            <p:cond delay="0"/>
                                          </p:stCondLst>
                                        </p:cTn>
                                        <p:tgtEl>
                                          <p:spTgt spid="2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p:bldP spid="19" grpId="0"/>
      <p:bldP spid="20" grpId="0" animBg="1"/>
      <p:bldP spid="21" grpId="0"/>
      <p:bldP spid="25" grpId="0"/>
      <p:bldP spid="257" grpId="0" animBg="1"/>
      <p:bldP spid="259" grpId="0" animBg="1"/>
      <p:bldP spid="254" grpId="1" animBg="1"/>
      <p:bldP spid="255" grpId="0" animBg="1"/>
      <p:bldP spid="258" grpId="0" animBg="1"/>
      <p:bldP spid="260" grpId="0" animBg="1"/>
      <p:bldP spid="261" grpId="0" animBg="1"/>
      <p:bldP spid="262" grpId="0" animBg="1"/>
      <p:bldP spid="224" grpId="0" animBg="1"/>
      <p:bldP spid="256" grpId="1" animBg="1"/>
    </p:bldLst>
  </p:timing>
</p:sld>
</file>

<file path=ppt/tags/tag1.xml><?xml version="1.0" encoding="utf-8"?>
<p:tagLst xmlns:a="http://schemas.openxmlformats.org/drawingml/2006/main" xmlns:r="http://schemas.openxmlformats.org/officeDocument/2006/relationships" xmlns:p="http://schemas.openxmlformats.org/presentationml/2006/main">
  <p:tag name="TIMING" val="|12.3|13.4|1.1|12.3"/>
</p:tagLst>
</file>

<file path=ppt/tags/tag10.xml><?xml version="1.0" encoding="utf-8"?>
<p:tagLst xmlns:a="http://schemas.openxmlformats.org/drawingml/2006/main" xmlns:r="http://schemas.openxmlformats.org/officeDocument/2006/relationships" xmlns:p="http://schemas.openxmlformats.org/presentationml/2006/main">
  <p:tag name="TIMING" val="|6.4"/>
</p:tagLst>
</file>

<file path=ppt/tags/tag11.xml><?xml version="1.0" encoding="utf-8"?>
<p:tagLst xmlns:a="http://schemas.openxmlformats.org/drawingml/2006/main" xmlns:r="http://schemas.openxmlformats.org/officeDocument/2006/relationships" xmlns:p="http://schemas.openxmlformats.org/presentationml/2006/main">
  <p:tag name="TIMING" val="|5.8"/>
</p:tagLst>
</file>

<file path=ppt/tags/tag12.xml><?xml version="1.0" encoding="utf-8"?>
<p:tagLst xmlns:a="http://schemas.openxmlformats.org/drawingml/2006/main" xmlns:r="http://schemas.openxmlformats.org/officeDocument/2006/relationships" xmlns:p="http://schemas.openxmlformats.org/presentationml/2006/main">
  <p:tag name="TIMING" val="|14.7|28.8|14.4|12.6|10.6"/>
</p:tagLst>
</file>

<file path=ppt/tags/tag13.xml><?xml version="1.0" encoding="utf-8"?>
<p:tagLst xmlns:a="http://schemas.openxmlformats.org/drawingml/2006/main" xmlns:r="http://schemas.openxmlformats.org/officeDocument/2006/relationships" xmlns:p="http://schemas.openxmlformats.org/presentationml/2006/main">
  <p:tag name="TIMING" val="|0.5|37.3|9.2"/>
</p:tagLst>
</file>

<file path=ppt/tags/tag14.xml><?xml version="1.0" encoding="utf-8"?>
<p:tagLst xmlns:a="http://schemas.openxmlformats.org/drawingml/2006/main" xmlns:r="http://schemas.openxmlformats.org/officeDocument/2006/relationships" xmlns:p="http://schemas.openxmlformats.org/presentationml/2006/main">
  <p:tag name="TIMING" val="|12.8|37|10.9"/>
</p:tagLst>
</file>

<file path=ppt/tags/tag15.xml><?xml version="1.0" encoding="utf-8"?>
<p:tagLst xmlns:a="http://schemas.openxmlformats.org/drawingml/2006/main" xmlns:r="http://schemas.openxmlformats.org/officeDocument/2006/relationships" xmlns:p="http://schemas.openxmlformats.org/presentationml/2006/main">
  <p:tag name="TIMING" val="|11.4"/>
</p:tagLst>
</file>

<file path=ppt/tags/tag16.xml><?xml version="1.0" encoding="utf-8"?>
<p:tagLst xmlns:a="http://schemas.openxmlformats.org/drawingml/2006/main" xmlns:r="http://schemas.openxmlformats.org/officeDocument/2006/relationships" xmlns:p="http://schemas.openxmlformats.org/presentationml/2006/main">
  <p:tag name="TIMING" val="|26.6"/>
</p:tagLst>
</file>

<file path=ppt/tags/tag17.xml><?xml version="1.0" encoding="utf-8"?>
<p:tagLst xmlns:a="http://schemas.openxmlformats.org/drawingml/2006/main" xmlns:r="http://schemas.openxmlformats.org/officeDocument/2006/relationships" xmlns:p="http://schemas.openxmlformats.org/presentationml/2006/main">
  <p:tag name="TIMING" val="|14.7|28.8|14.4|12.6|10.6"/>
</p:tagLst>
</file>

<file path=ppt/tags/tag18.xml><?xml version="1.0" encoding="utf-8"?>
<p:tagLst xmlns:a="http://schemas.openxmlformats.org/drawingml/2006/main" xmlns:r="http://schemas.openxmlformats.org/officeDocument/2006/relationships" xmlns:p="http://schemas.openxmlformats.org/presentationml/2006/main">
  <p:tag name="TIMING" val="|34.8|3.7|2.9|2.3|5.9|6.7|3.4|1.8|24.1|4.6"/>
</p:tagLst>
</file>

<file path=ppt/tags/tag19.xml><?xml version="1.0" encoding="utf-8"?>
<p:tagLst xmlns:a="http://schemas.openxmlformats.org/drawingml/2006/main" xmlns:r="http://schemas.openxmlformats.org/officeDocument/2006/relationships" xmlns:p="http://schemas.openxmlformats.org/presentationml/2006/main">
  <p:tag name="TIMING" val="|34.8|3.7|2.9|2.3|5.9|6.7|3.4|1.8|24.1|4.6"/>
</p:tagLst>
</file>

<file path=ppt/tags/tag2.xml><?xml version="1.0" encoding="utf-8"?>
<p:tagLst xmlns:a="http://schemas.openxmlformats.org/drawingml/2006/main" xmlns:r="http://schemas.openxmlformats.org/officeDocument/2006/relationships" xmlns:p="http://schemas.openxmlformats.org/presentationml/2006/main">
  <p:tag name="TIMING" val="|12.3|13.4|1.1|12.3"/>
</p:tagLst>
</file>

<file path=ppt/tags/tag3.xml><?xml version="1.0" encoding="utf-8"?>
<p:tagLst xmlns:a="http://schemas.openxmlformats.org/drawingml/2006/main" xmlns:r="http://schemas.openxmlformats.org/officeDocument/2006/relationships" xmlns:p="http://schemas.openxmlformats.org/presentationml/2006/main">
  <p:tag name="TIMING" val="|12.3|13.4|1.1|12.3"/>
</p:tagLst>
</file>

<file path=ppt/tags/tag4.xml><?xml version="1.0" encoding="utf-8"?>
<p:tagLst xmlns:a="http://schemas.openxmlformats.org/drawingml/2006/main" xmlns:r="http://schemas.openxmlformats.org/officeDocument/2006/relationships" xmlns:p="http://schemas.openxmlformats.org/presentationml/2006/main">
  <p:tag name="TIMING" val="|6.7|39.3|36.5"/>
</p:tagLst>
</file>

<file path=ppt/tags/tag5.xml><?xml version="1.0" encoding="utf-8"?>
<p:tagLst xmlns:a="http://schemas.openxmlformats.org/drawingml/2006/main" xmlns:r="http://schemas.openxmlformats.org/officeDocument/2006/relationships" xmlns:p="http://schemas.openxmlformats.org/presentationml/2006/main">
  <p:tag name="TIMING" val="|6.7|39.3|36.5"/>
</p:tagLst>
</file>

<file path=ppt/tags/tag6.xml><?xml version="1.0" encoding="utf-8"?>
<p:tagLst xmlns:a="http://schemas.openxmlformats.org/drawingml/2006/main" xmlns:r="http://schemas.openxmlformats.org/officeDocument/2006/relationships" xmlns:p="http://schemas.openxmlformats.org/presentationml/2006/main">
  <p:tag name="TIMING" val="|9.7|1.5|21.8|11.4|8.5|9.8"/>
</p:tagLst>
</file>

<file path=ppt/tags/tag7.xml><?xml version="1.0" encoding="utf-8"?>
<p:tagLst xmlns:a="http://schemas.openxmlformats.org/drawingml/2006/main" xmlns:r="http://schemas.openxmlformats.org/officeDocument/2006/relationships" xmlns:p="http://schemas.openxmlformats.org/presentationml/2006/main">
  <p:tag name="TIMING" val="|24.1|4.2|13.7|9.2"/>
</p:tagLst>
</file>

<file path=ppt/tags/tag8.xml><?xml version="1.0" encoding="utf-8"?>
<p:tagLst xmlns:a="http://schemas.openxmlformats.org/drawingml/2006/main" xmlns:r="http://schemas.openxmlformats.org/officeDocument/2006/relationships" xmlns:p="http://schemas.openxmlformats.org/presentationml/2006/main">
  <p:tag name="TIMING" val="|3.7|4.2|6.2|5.5|24.1"/>
</p:tagLst>
</file>

<file path=ppt/tags/tag9.xml><?xml version="1.0" encoding="utf-8"?>
<p:tagLst xmlns:a="http://schemas.openxmlformats.org/drawingml/2006/main" xmlns:r="http://schemas.openxmlformats.org/officeDocument/2006/relationships" xmlns:p="http://schemas.openxmlformats.org/presentationml/2006/main">
  <p:tag name="TIMING" val="|12.8|10.5|15.3"/>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1">
      <a:majorFont>
        <a:latin typeface="Gadugi"/>
        <a:ea typeface=""/>
        <a:cs typeface=""/>
      </a:majorFont>
      <a:minorFont>
        <a:latin typeface="Gadug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14202</TotalTime>
  <Words>13657</Words>
  <Application>Microsoft Macintosh PowerPoint</Application>
  <PresentationFormat>Widescreen</PresentationFormat>
  <Paragraphs>1891</Paragraphs>
  <Slides>88</Slides>
  <Notes>79</Notes>
  <HiddenSlides>27</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88</vt:i4>
      </vt:variant>
    </vt:vector>
  </HeadingPairs>
  <TitlesOfParts>
    <vt:vector size="95" baseType="lpstr">
      <vt:lpstr>Calibri</vt:lpstr>
      <vt:lpstr>Gadugi</vt:lpstr>
      <vt:lpstr>Seravek</vt:lpstr>
      <vt:lpstr>Symbol</vt:lpstr>
      <vt:lpstr>Wingdings</vt:lpstr>
      <vt:lpstr>Arial</vt:lpstr>
      <vt:lpstr>Office Theme</vt:lpstr>
      <vt:lpstr>Making the fastest routers programmable</vt:lpstr>
      <vt:lpstr>Traditional network architecture</vt:lpstr>
      <vt:lpstr>But, today’s reality is very different</vt:lpstr>
      <vt:lpstr>But, today’s reality is very different</vt:lpstr>
      <vt:lpstr>One approach: Use a software router</vt:lpstr>
      <vt:lpstr>My work: performance+programmability</vt:lpstr>
      <vt:lpstr>My work: performance+programmability</vt:lpstr>
      <vt:lpstr>Programming streaming algorithms</vt:lpstr>
      <vt:lpstr>A fixed-function router pipeline</vt:lpstr>
      <vt:lpstr>A programmable atom pipeline</vt:lpstr>
      <vt:lpstr>Compiling algorithms</vt:lpstr>
      <vt:lpstr>Code pipelining for stateless algorithms</vt:lpstr>
      <vt:lpstr>Code pipelining for stateful algorithms</vt:lpstr>
      <vt:lpstr>Code pipelining: an example</vt:lpstr>
      <vt:lpstr>Code pipelining: an example</vt:lpstr>
      <vt:lpstr>Code pipelining: an example</vt:lpstr>
      <vt:lpstr>Code pipelining: an example</vt:lpstr>
      <vt:lpstr>Code pipelining: an example</vt:lpstr>
      <vt:lpstr>Code pipelining: an example</vt:lpstr>
      <vt:lpstr>Extracting atoms</vt:lpstr>
      <vt:lpstr>Does an algorithm map to a given atom?</vt:lpstr>
      <vt:lpstr>Results: A catalog of reusable atoms</vt:lpstr>
      <vt:lpstr>Results: A catalog of reusable atoms</vt:lpstr>
      <vt:lpstr>Results: A catalog of reusable atoms</vt:lpstr>
      <vt:lpstr>What algorithms do atoms enable?</vt:lpstr>
      <vt:lpstr>What algorithms do atoms enable?</vt:lpstr>
      <vt:lpstr>My work: performance+programmability</vt:lpstr>
      <vt:lpstr>Why programmable scheduling?</vt:lpstr>
      <vt:lpstr>Why is programmable scheduling hard?</vt:lpstr>
      <vt:lpstr>What does the scheduler do?</vt:lpstr>
      <vt:lpstr>Schedulers in routers today</vt:lpstr>
      <vt:lpstr>A strawman programmable scheduler</vt:lpstr>
      <vt:lpstr>The Push-In First-Out Queue</vt:lpstr>
      <vt:lpstr>A programmable scheduler</vt:lpstr>
      <vt:lpstr>PowerPoint Presentation</vt:lpstr>
      <vt:lpstr>PowerPoint Presentation</vt:lpstr>
      <vt:lpstr>PowerPoint Presentation</vt:lpstr>
      <vt:lpstr>Beyond a single PIFO</vt:lpstr>
      <vt:lpstr>Tree of PIFOs</vt:lpstr>
      <vt:lpstr>PIFO in hardware</vt:lpstr>
      <vt:lpstr>What algorithms do PIFOs enable?</vt:lpstr>
      <vt:lpstr>What algorithms do PIFOs enable?</vt:lpstr>
      <vt:lpstr>Broader impact</vt:lpstr>
      <vt:lpstr>Future Work</vt:lpstr>
      <vt:lpstr>Backup slides</vt:lpstr>
      <vt:lpstr>One approach: Use end points</vt:lpstr>
      <vt:lpstr>Packet Transactions: High-Level Programming for Line-Rate Switches (SIGCOMM 2016)</vt:lpstr>
      <vt:lpstr>Programmable Packet Scheduling at Line Rate (SIGCOMM 2016)</vt:lpstr>
      <vt:lpstr>Shortest remaining flow size</vt:lpstr>
      <vt:lpstr>Shortest remaining flow size</vt:lpstr>
      <vt:lpstr>Beyond a single PIFO</vt:lpstr>
      <vt:lpstr>A single PIFO block</vt:lpstr>
      <vt:lpstr>A single PIFO block</vt:lpstr>
      <vt:lpstr>Acknowledgements</vt:lpstr>
      <vt:lpstr>Recent activity in the area</vt:lpstr>
      <vt:lpstr>Code pipelining in one slide</vt:lpstr>
      <vt:lpstr>Future work: An era of specialized systems</vt:lpstr>
      <vt:lpstr>Early routers</vt:lpstr>
      <vt:lpstr>Expressiveness of PIFOs</vt:lpstr>
      <vt:lpstr>FAQ </vt:lpstr>
      <vt:lpstr>FAQ </vt:lpstr>
      <vt:lpstr>The SKETCH algorithm</vt:lpstr>
      <vt:lpstr>Relationship to prior compiler techniques</vt:lpstr>
      <vt:lpstr>Hardware feasibility of PIFOs</vt:lpstr>
      <vt:lpstr>Static Single-Assignment</vt:lpstr>
      <vt:lpstr>Expression Flattening</vt:lpstr>
      <vt:lpstr>Instruction mapping: results</vt:lpstr>
      <vt:lpstr>Generating P4 code</vt:lpstr>
      <vt:lpstr>Branch Removal</vt:lpstr>
      <vt:lpstr>Handling State Variables</vt:lpstr>
      <vt:lpstr>Instruction mapping: the SKETCH algorithm</vt:lpstr>
      <vt:lpstr>FAQ</vt:lpstr>
      <vt:lpstr>The Domino compiler</vt:lpstr>
      <vt:lpstr>Code Pipelining</vt:lpstr>
      <vt:lpstr>Code Pipelining</vt:lpstr>
      <vt:lpstr>Code Pipelining</vt:lpstr>
      <vt:lpstr>Programming with Packet Transactions</vt:lpstr>
      <vt:lpstr>The quest for programmability</vt:lpstr>
      <vt:lpstr>The quest for programmability</vt:lpstr>
      <vt:lpstr>Compiler targets: diagram</vt:lpstr>
      <vt:lpstr>Why are switches pipelined?</vt:lpstr>
      <vt:lpstr>Performance requirements at line rate</vt:lpstr>
      <vt:lpstr>Single processor architecture</vt:lpstr>
      <vt:lpstr>Packet-parallel architecture</vt:lpstr>
      <vt:lpstr>Packet-parallel architecture</vt:lpstr>
      <vt:lpstr>Function-parallel or pipelined architecture</vt:lpstr>
      <vt:lpstr>P4 comparison</vt:lpstr>
      <vt:lpstr>Programming with packet transactions</vt:lpstr>
    </vt:vector>
  </TitlesOfParts>
  <Company>MIT</Company>
  <LinksUpToDate>false</LinksUpToDate>
  <SharedDoc>false</SharedDoc>
  <HyperlinksChanged>false</HyperlinksChanged>
  <AppVersion>15.0026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Packet Transactions: Programming the Data Plane at Line Rate</dc:title>
  <dc:creator>anirudh</dc:creator>
  <cp:lastModifiedBy>Microsoft Office User</cp:lastModifiedBy>
  <cp:revision>5792</cp:revision>
  <dcterms:created xsi:type="dcterms:W3CDTF">2015-11-20T07:11:46Z</dcterms:created>
  <dcterms:modified xsi:type="dcterms:W3CDTF">2017-02-27T20:46:31Z</dcterms:modified>
</cp:coreProperties>
</file>