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15" r:id="rId3"/>
    <p:sldId id="316" r:id="rId4"/>
    <p:sldId id="529" r:id="rId5"/>
    <p:sldId id="319" r:id="rId6"/>
    <p:sldId id="527" r:id="rId7"/>
    <p:sldId id="512" r:id="rId8"/>
    <p:sldId id="532" r:id="rId9"/>
    <p:sldId id="485" r:id="rId10"/>
    <p:sldId id="486" r:id="rId11"/>
    <p:sldId id="487" r:id="rId12"/>
    <p:sldId id="539" r:id="rId13"/>
    <p:sldId id="488" r:id="rId14"/>
    <p:sldId id="489" r:id="rId15"/>
    <p:sldId id="490" r:id="rId16"/>
    <p:sldId id="491" r:id="rId17"/>
    <p:sldId id="492" r:id="rId18"/>
    <p:sldId id="493" r:id="rId19"/>
    <p:sldId id="494" r:id="rId20"/>
    <p:sldId id="495" r:id="rId21"/>
    <p:sldId id="496" r:id="rId22"/>
    <p:sldId id="498" r:id="rId23"/>
    <p:sldId id="500" r:id="rId24"/>
    <p:sldId id="540" r:id="rId25"/>
    <p:sldId id="535" r:id="rId26"/>
    <p:sldId id="536" r:id="rId27"/>
    <p:sldId id="533" r:id="rId28"/>
    <p:sldId id="482" r:id="rId29"/>
    <p:sldId id="520" r:id="rId30"/>
    <p:sldId id="522" r:id="rId31"/>
    <p:sldId id="524" r:id="rId32"/>
    <p:sldId id="504" r:id="rId33"/>
    <p:sldId id="530" r:id="rId34"/>
    <p:sldId id="531" r:id="rId35"/>
    <p:sldId id="470" r:id="rId36"/>
    <p:sldId id="471" r:id="rId37"/>
    <p:sldId id="472" r:id="rId38"/>
    <p:sldId id="473" r:id="rId39"/>
    <p:sldId id="474" r:id="rId40"/>
    <p:sldId id="475" r:id="rId41"/>
    <p:sldId id="505" r:id="rId42"/>
    <p:sldId id="517" r:id="rId43"/>
    <p:sldId id="516" r:id="rId44"/>
    <p:sldId id="537" r:id="rId45"/>
    <p:sldId id="538" r:id="rId46"/>
    <p:sldId id="358" r:id="rId47"/>
    <p:sldId id="541" r:id="rId48"/>
    <p:sldId id="508" r:id="rId49"/>
    <p:sldId id="526" r:id="rId50"/>
    <p:sldId id="514" r:id="rId51"/>
    <p:sldId id="507" r:id="rId52"/>
    <p:sldId id="350" r:id="rId53"/>
    <p:sldId id="509" r:id="rId54"/>
    <p:sldId id="510" r:id="rId55"/>
    <p:sldId id="464" r:id="rId56"/>
    <p:sldId id="465" r:id="rId57"/>
    <p:sldId id="375" r:id="rId58"/>
    <p:sldId id="299" r:id="rId59"/>
    <p:sldId id="357" r:id="rId60"/>
    <p:sldId id="305" r:id="rId61"/>
    <p:sldId id="306" r:id="rId62"/>
    <p:sldId id="301" r:id="rId63"/>
    <p:sldId id="271" r:id="rId64"/>
    <p:sldId id="326" r:id="rId65"/>
    <p:sldId id="327" r:id="rId66"/>
    <p:sldId id="272" r:id="rId67"/>
    <p:sldId id="374" r:id="rId68"/>
    <p:sldId id="468" r:id="rId69"/>
    <p:sldId id="332" r:id="rId70"/>
    <p:sldId id="370" r:id="rId71"/>
    <p:sldId id="371" r:id="rId72"/>
    <p:sldId id="335" r:id="rId73"/>
    <p:sldId id="372" r:id="rId74"/>
    <p:sldId id="373" r:id="rId75"/>
    <p:sldId id="307" r:id="rId76"/>
    <p:sldId id="467" r:id="rId77"/>
    <p:sldId id="458" r:id="rId78"/>
    <p:sldId id="459" r:id="rId79"/>
    <p:sldId id="460" r:id="rId80"/>
    <p:sldId id="461" r:id="rId81"/>
    <p:sldId id="462" r:id="rId82"/>
    <p:sldId id="466" r:id="rId83"/>
    <p:sldId id="463"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57914" autoAdjust="0"/>
  </p:normalViewPr>
  <p:slideViewPr>
    <p:cSldViewPr showGuides="1">
      <p:cViewPr>
        <p:scale>
          <a:sx n="95" d="100"/>
          <a:sy n="95" d="100"/>
        </p:scale>
        <p:origin x="240"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notesMaster" Target="notesMasters/notesMaster1.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 Per Unit</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548923328"/>
        <c:axId val="1548930880"/>
      </c:lineChart>
      <c:catAx>
        <c:axId val="1548923328"/>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8930880"/>
        <c:crosses val="autoZero"/>
        <c:auto val="1"/>
        <c:lblAlgn val="ctr"/>
        <c:lblOffset val="100"/>
        <c:noMultiLvlLbl val="0"/>
      </c:catAx>
      <c:valAx>
        <c:axId val="1548930880"/>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Seravek"/>
                    <a:cs typeface="Seravek"/>
                  </a:rPr>
                  <a:t>Gbit</a:t>
                </a:r>
                <a:r>
                  <a:rPr lang="en-US" sz="2000" dirty="0" smtClean="0">
                    <a:solidFill>
                      <a:prstClr val="black"/>
                    </a:solidFill>
                    <a:latin typeface="Seravek"/>
                    <a:cs typeface="Seravek"/>
                  </a:rPr>
                  <a:t>/s</a:t>
                </a:r>
              </a:p>
              <a:p>
                <a:pPr>
                  <a:defRPr sz="2000">
                    <a:solidFill>
                      <a:prstClr val="black"/>
                    </a:solidFill>
                    <a:latin typeface="Seravek"/>
                    <a:cs typeface="Seravek"/>
                  </a:defRPr>
                </a:pPr>
                <a:r>
                  <a:rPr lang="en-US" sz="2000" dirty="0" smtClean="0">
                    <a:solidFill>
                      <a:prstClr val="black"/>
                    </a:solidFill>
                    <a:latin typeface="Seravek"/>
                    <a:cs typeface="Seravek"/>
                  </a:rPr>
                  <a:t>(log</a:t>
                </a:r>
              </a:p>
              <a:p>
                <a:pPr>
                  <a:defRPr sz="2000">
                    <a:solidFill>
                      <a:prstClr val="black"/>
                    </a:solidFill>
                    <a:latin typeface="Seravek"/>
                    <a:cs typeface="Seravek"/>
                  </a:defRPr>
                </a:pPr>
                <a:r>
                  <a:rPr lang="en-US" sz="2000" dirty="0" smtClean="0">
                    <a:solidFill>
                      <a:prstClr val="black"/>
                    </a:solidFill>
                    <a:latin typeface="Seravek"/>
                    <a:cs typeface="Seravek"/>
                  </a:rPr>
                  <a:t>scale)</a:t>
                </a:r>
                <a:endParaRPr lang="en-US" sz="2000" dirty="0">
                  <a:solidFill>
                    <a:prstClr val="black"/>
                  </a:solidFill>
                  <a:latin typeface="Seravek"/>
                  <a:cs typeface="Seravek"/>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54892332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482076160"/>
        <c:axId val="1545008336"/>
      </c:scatterChart>
      <c:valAx>
        <c:axId val="148207616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45008336"/>
        <c:crosses val="autoZero"/>
        <c:crossBetween val="midCat"/>
      </c:valAx>
      <c:valAx>
        <c:axId val="154500833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820761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p>
          <a:p>
            <a:r>
              <a:rPr lang="en-US" baseline="0" dirty="0" smtClean="0"/>
              <a:t>TODO: Maybe get rid of the terms work-conserving and non-work-conserving. Think about it.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91309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Feedback: Maybe place the figure up top in the slide so that you can describe the key observation in relation to the figure.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Note to self: Mention the term precomputation of rank here.</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add really high-level overview of what people want from programmable routers</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 maybe remove this.</a:t>
            </a:r>
          </a:p>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Bring up the term line rate here. We use the term line rate to mean </a:t>
            </a:r>
            <a:r>
              <a:rPr lang="is-IS" sz="1200" baseline="0" dirty="0" smtClean="0"/>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Difference between atoms and instructions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now since shared memory is the problem. Let’s just make memory local to a pipeline stage. But the processors then need a way to communicate with each other because they no longer have shared memory. So let’s arrange them into a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once you have a pipeline, how do you slice the algorithm into the pipeline’s stages? Remember we want to handle 1 packet per clock cycle overall, so each stage should also do 1 packet per clock cycle. This turns out to be hard to do precisely. First, it’s hard for a compiler to slice up the program so that there are an equal number of instructions in each stage. Second, even if that was the case, not all instructions take the same amount of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This is a reasonable tradeoff in x86: complex instructions support a lower throughput. But, we need all instructions to support the same throughput. So we need to constrain each stage to handle exactly one packet per cycle regardless of what it is doing. Let’s see how you do this.</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Instead of having a full-blown core at each stage,</a:t>
            </a:r>
            <a:r>
              <a:rPr lang="en-US" sz="1200" baseline="0" dirty="0" smtClean="0"/>
              <a:t> we attach an action unit, which is some digital logic that can be programmed in very limited ways. At the hardware level, this circuit has been built so that it can support 1 new packet every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an example. This circuit does &lt;describe it&gt; and can do this on a new packet every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this combination of local memory + action unit we call an atom to denote the smallest unit of </a:t>
            </a:r>
            <a:r>
              <a:rPr lang="is-IS" sz="1200" baseline="0" dirty="0" smtClean="0"/>
              <a:t>… The big difference in atoms relative to instructions in x86 or ARM is their fixed throughput of 1 packet per cycle. </a:t>
            </a:r>
            <a:r>
              <a:rPr lang="en-US" sz="1200" baseline="0" dirty="0" smtClean="0"/>
              <a:t>Most succinct difference between atoms and x86 instructions: The CPI of x86 instructions is variable. The CPI of atoms is 1 regardless of atom.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in practice you would have multiple parallel atoms. If you ran a program on this pipeline, you would see packets marching down the pipeline at 1 packet per cycle regardless of the program</a:t>
            </a:r>
            <a:r>
              <a:rPr lang="en-US" sz="1200" baseline="0" dirty="0" smtClean="0"/>
              <a:t>. </a:t>
            </a:r>
            <a:r>
              <a:rPr lang="en-US" sz="1200" baseline="0" smtClean="0"/>
              <a:t>Maybe here say that you reject non line rate (non-1-packet-per-cycle) programs.</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Say very</a:t>
            </a:r>
            <a:r>
              <a:rPr lang="en-US" sz="1200" baseline="0" dirty="0" smtClean="0"/>
              <a:t> clearly that this atom is really JUST an example.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There’s a limit to this. so there will be programs that don’t run on such architectures. That’s the difference between a router and a processor: all programs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run at 100% throughput, but some programs don’t run at all.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use the term </a:t>
            </a:r>
            <a:r>
              <a:rPr lang="en-US" baseline="0" dirty="0" err="1" smtClean="0"/>
              <a:t>codelet</a:t>
            </a:r>
            <a:r>
              <a:rPr lang="en-US" baseline="0" dirty="0" smtClean="0"/>
              <a: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compiler’s goal: extracting atomic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let’s formalize the intuition I showed earlier.</a:t>
            </a:r>
          </a:p>
          <a:p>
            <a:endParaRPr lang="en-US" smtClean="0"/>
          </a:p>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TODO: Mention Monica Lam’s VLIW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Looked at a large class of algorithms and extracted a library of atoms.</a:t>
            </a:r>
          </a:p>
          <a:p>
            <a:r>
              <a:rPr lang="en-US" dirty="0" smtClean="0"/>
              <a:t>This</a:t>
            </a:r>
            <a:r>
              <a:rPr lang="en-US" baseline="0" dirty="0" smtClean="0"/>
              <a:t> is how we did it. Here are two examples.</a:t>
            </a:r>
          </a:p>
          <a:p>
            <a:r>
              <a:rPr lang="en-US" baseline="0" dirty="0" smtClean="0"/>
              <a:t>Make sure by this point it is clear why a simple instruction set like x86 is not enough.</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State up front that the list of atoms is somewhat arbitrary for now.</a:t>
            </a:r>
          </a:p>
          <a:p>
            <a:r>
              <a:rPr lang="en-US" baseline="0" dirty="0" smtClean="0"/>
              <a:t>Maybe even show the circuit for some of these atoms.</a:t>
            </a:r>
          </a:p>
          <a:p>
            <a:r>
              <a:rPr lang="en-US" baseline="0" dirty="0" smtClean="0"/>
              <a:t>You can’t break up the operation into multiple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Mention tomography here: whole area devoted</a:t>
            </a:r>
            <a:r>
              <a:rPr lang="en-US" baseline="0" dirty="0" smtClean="0"/>
              <a:t> to approximately infer the internal characteristics of a network from data collected at the end point.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Maybe gray out PIE a bit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latin typeface="Gadugi" panose="020B0502040204020203" pitchFamily="34" charset="0"/>
            </a:endParaRPr>
          </a:p>
          <a:p>
            <a:pPr lvl="1"/>
            <a:r>
              <a:rPr lang="en-US" dirty="0" smtClean="0">
                <a:latin typeface="Gadugi" panose="020B0502040204020203" pitchFamily="34" charset="0"/>
              </a:rPr>
              <a:t>Streaming algorithms: Atom</a:t>
            </a:r>
          </a:p>
          <a:p>
            <a:pPr lvl="1"/>
            <a:r>
              <a:rPr lang="en-US" dirty="0" smtClean="0">
                <a:latin typeface="Gadugi" panose="020B0502040204020203" pitchFamily="34" charset="0"/>
              </a:rPr>
              <a:t>Scheduling: PIFOs</a:t>
            </a:r>
            <a:endParaRPr lang="en-US" baseline="0" dirty="0" smtClean="0"/>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endParaRPr lang="en-US" dirty="0" smtClean="0">
              <a:latin typeface="Gadugi" panose="020B0502040204020203" pitchFamily="34" charset="0"/>
            </a:endParaRPr>
          </a:p>
          <a:p>
            <a:pPr marL="228600" indent="-228600">
              <a:buAutoNum type="arabicPeriod"/>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that this requires us to think carefully about the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Functions we need to program.</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programming models and compilers to program them in.</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hardware we need.</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Feedback: Part about different sch. </a:t>
            </a:r>
            <a:r>
              <a:rPr lang="en-US" baseline="0" dirty="0" err="1" smtClean="0"/>
              <a:t>algos</a:t>
            </a:r>
            <a:r>
              <a:rPr lang="en-US" baseline="0" dirty="0" smtClean="0"/>
              <a:t>. was a little too detailed. Maybe simplify this.</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chart" Target="../charts/char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
        <p:nvSpPr>
          <p:cNvPr id="5" name="Rectangle 4"/>
          <p:cNvSpPr/>
          <p:nvPr/>
        </p:nvSpPr>
        <p:spPr>
          <a:xfrm>
            <a:off x="6896100" y="2819400"/>
            <a:ext cx="2133600" cy="923330"/>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 DRR,</a:t>
            </a:r>
          </a:p>
          <a:p>
            <a:pPr algn="ctr"/>
            <a:r>
              <a:rPr lang="en-US" dirty="0" smtClean="0">
                <a:solidFill>
                  <a:srgbClr val="000000"/>
                </a:solidFill>
              </a:rPr>
              <a:t>rate limits, etc.)</a:t>
            </a:r>
          </a:p>
        </p:txBody>
      </p:sp>
    </p:spTree>
    <p:extLst>
      <p:ext uri="{BB962C8B-B14F-4D97-AF65-F5344CB8AC3E}">
        <p14:creationId xmlns:p14="http://schemas.microsoft.com/office/powerpoint/2010/main" val="8942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rmAutofit fontScale="32500" lnSpcReduction="20000"/>
          </a:bodyPr>
          <a:lstStyle/>
          <a:p>
            <a:r>
              <a:rPr lang="en-US" sz="6000" dirty="0" smtClean="0"/>
              <a:t>Very little budget between consecutive </a:t>
            </a:r>
            <a:r>
              <a:rPr lang="en-US" sz="6000" dirty="0" err="1" smtClean="0"/>
              <a:t>dequeues</a:t>
            </a:r>
            <a:r>
              <a:rPr lang="en-US" sz="6000" dirty="0" smtClean="0"/>
              <a:t> (&lt; 5 cycles @ 100G)</a:t>
            </a:r>
          </a:p>
          <a:p>
            <a:r>
              <a:rPr lang="en-US" sz="6000" dirty="0"/>
              <a:t>B</a:t>
            </a:r>
            <a:r>
              <a:rPr lang="en-US" sz="6000" dirty="0" smtClean="0"/>
              <a:t>udget mostly spent on fixed operations: reading queue head, </a:t>
            </a:r>
            <a:r>
              <a:rPr lang="en-US" sz="6000" dirty="0" err="1" smtClean="0"/>
              <a:t>dequeueing</a:t>
            </a:r>
            <a:r>
              <a:rPr lang="en-US" sz="6000" dirty="0" smtClean="0"/>
              <a:t>, updating state</a:t>
            </a:r>
          </a:p>
          <a:p>
            <a:r>
              <a:rPr lang="en-US" sz="6000" dirty="0" smtClean="0"/>
              <a:t>Any additional programmable operations increase the inter-</a:t>
            </a:r>
            <a:r>
              <a:rPr lang="en-US" sz="6000" dirty="0" err="1" smtClean="0"/>
              <a:t>dequeue</a:t>
            </a:r>
            <a:r>
              <a:rPr lang="en-US" sz="6000" dirty="0" smtClean="0"/>
              <a:t> time =&gt; link will idle</a:t>
            </a:r>
          </a:p>
          <a:p>
            <a:r>
              <a:rPr lang="en-US" sz="6000" dirty="0"/>
              <a:t>P</a:t>
            </a:r>
            <a:r>
              <a:rPr lang="en-US" sz="6000" dirty="0" smtClean="0"/>
              <a:t>recompute programmable operations and move them off the critical path?</a:t>
            </a:r>
            <a:endParaRPr lang="en-US" sz="6000"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761287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defPPr>
              <a:defRPr lang="en-US"/>
            </a:defPPr>
            <a:lvl1pPr>
              <a:defRPr>
                <a:solidFill>
                  <a:schemeClr val="tx1">
                    <a:lumMod val="50000"/>
                    <a:lumOff val="50000"/>
                  </a:schemeClr>
                </a:solidFill>
              </a:defRPr>
            </a:lvl1pPr>
          </a:lstStyle>
          <a:p>
            <a:r>
              <a:rPr lang="en-US" dirty="0" err="1"/>
              <a:t>pFabric</a:t>
            </a:r>
            <a:endParaRPr lang="en-US" dirty="0"/>
          </a:p>
        </p:txBody>
      </p:sp>
    </p:spTree>
    <p:extLst>
      <p:ext uri="{BB962C8B-B14F-4D97-AF65-F5344CB8AC3E}">
        <p14:creationId xmlns:p14="http://schemas.microsoft.com/office/powerpoint/2010/main" val="1922166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streaming algorithm</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deterministically handle 1 packet/cycle</a:t>
            </a:r>
          </a:p>
          <a:p>
            <a:pPr marL="0" indent="0">
              <a:buNone/>
            </a:pPr>
            <a:r>
              <a:rPr lang="en-US" dirty="0"/>
              <a:t> </a:t>
            </a:r>
            <a:r>
              <a:rPr lang="en-US" dirty="0" smtClean="0"/>
              <a:t> regardless of what features are enabled</a:t>
            </a:r>
          </a:p>
          <a:p>
            <a:r>
              <a:rPr lang="en-US" dirty="0" smtClean="0"/>
              <a:t>But, the algorithm takes &gt;1 cycles/packet</a:t>
            </a:r>
          </a:p>
          <a:p>
            <a:r>
              <a:rPr lang="en-US" dirty="0" smtClean="0"/>
              <a:t>How do we bridge this gap?</a:t>
            </a:r>
          </a:p>
          <a:p>
            <a:pPr lvl="1"/>
            <a:r>
              <a:rPr lang="en-US" dirty="0" smtClean="0"/>
              <a:t>Atoms: a hardware primitive for packet header and state modification</a:t>
            </a:r>
          </a:p>
          <a:p>
            <a:pPr lvl="1"/>
            <a:r>
              <a:rPr lang="en-US" dirty="0" smtClean="0"/>
              <a:t>A method to extract atoms from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9067800" y="10668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9067800" y="10668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9067800" y="10668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9067800" y="10668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A shared-memory x86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0" idx="2"/>
            <a:endCxn id="32" idx="6"/>
          </p:cNvCxnSpPr>
          <p:nvPr/>
        </p:nvCxnSpPr>
        <p:spPr>
          <a:xfrm rot="5400000">
            <a:off x="8716170" y="3972719"/>
            <a:ext cx="512761" cy="14097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0" idx="0"/>
          </p:cNvCxnSpPr>
          <p:nvPr/>
        </p:nvCxnSpPr>
        <p:spPr>
          <a:xfrm>
            <a:off x="6134100" y="2171700"/>
            <a:ext cx="35433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590800"/>
            <a:ext cx="2057400" cy="183038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2590800"/>
            <a:ext cx="2057400" cy="1830389"/>
          </a:xfrm>
          <a:prstGeom prst="rect">
            <a:avLst/>
          </a:prstGeom>
        </p:spPr>
      </p:pic>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3909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A shared-nothing x86 pipeline</a:t>
            </a:r>
            <a:endParaRPr lang="en-US" dirty="0"/>
          </a:p>
        </p:txBody>
      </p:sp>
      <p:sp>
        <p:nvSpPr>
          <p:cNvPr id="28" name="Rounded Rectangle 27"/>
          <p:cNvSpPr/>
          <p:nvPr/>
        </p:nvSpPr>
        <p:spPr>
          <a:xfrm>
            <a:off x="619125" y="4114800"/>
            <a:ext cx="111252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Can’t program pipeline to always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838700" y="4419600"/>
            <a:ext cx="7048500"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err="1" smtClean="0">
                <a:ea typeface="Gadugi" charset="0"/>
                <a:cs typeface="Gadugi" charset="0"/>
              </a:rPr>
              <a:t>Atom</a:t>
            </a:r>
            <a:r>
              <a:rPr lang="en-US" sz="3600" smtClean="0">
                <a:ea typeface="Gadugi" charset="0"/>
                <a:cs typeface="Gadugi" charset="0"/>
              </a:rPr>
              <a:t>: local </a:t>
            </a:r>
            <a:r>
              <a:rPr lang="en-US" sz="3600" dirty="0" smtClean="0">
                <a:ea typeface="Gadugi" charset="0"/>
                <a:cs typeface="Gadugi" charset="0"/>
              </a:rPr>
              <a:t>memory + action unit</a:t>
            </a:r>
          </a:p>
        </p:txBody>
      </p:sp>
      <p:sp>
        <p:nvSpPr>
          <p:cNvPr id="89" name="Rounded Rectangle 88"/>
          <p:cNvSpPr/>
          <p:nvPr/>
        </p:nvSpPr>
        <p:spPr>
          <a:xfrm>
            <a:off x="4724400" y="5753100"/>
            <a:ext cx="7124700" cy="990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hardware must handle</a:t>
            </a:r>
          </a:p>
          <a:p>
            <a:pPr algn="ctr"/>
            <a:r>
              <a:rPr lang="en-US" sz="3600" dirty="0" smtClean="0">
                <a:ea typeface="Gadugi" charset="0"/>
                <a:cs typeface="Gadugi" charset="0"/>
              </a:rPr>
              <a:t>one packet /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443334"/>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276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266700" cy="13906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3162300"/>
            <a:ext cx="1600200" cy="1828800"/>
            <a:chOff x="3962400" y="2476500"/>
            <a:chExt cx="1600200" cy="18288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2476500"/>
              <a:ext cx="1600200" cy="1446550"/>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p>
            <a:p>
              <a:pPr algn="ctr"/>
              <a:r>
                <a:rPr lang="en-US" sz="2200" dirty="0" smtClean="0">
                  <a:solidFill>
                    <a:srgbClr val="000000"/>
                  </a:solidFill>
                  <a:latin typeface="+mj-lt"/>
                  <a:cs typeface="Seravek"/>
                </a:rPr>
                <a:t>For</a:t>
              </a:r>
            </a:p>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305800" y="28194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operations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 for x = g(x)</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7848600" y="1638300"/>
            <a:ext cx="41910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But, X </a:t>
            </a:r>
            <a:r>
              <a:rPr lang="en-US" sz="4000" smtClean="0"/>
              <a:t>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xit" presetSubtype="0" fill="hold" nodeType="withEffect" nodePh="1">
                                  <p:stCondLst>
                                    <p:cond delay="0"/>
                                  </p:stCondLst>
                                  <p:endCondLst>
                                    <p:cond evt="begin" delay="0">
                                      <p:tn val="27"/>
                                    </p:cond>
                                  </p:endCondLst>
                                  <p:childTnLst>
                                    <p:set>
                                      <p:cBhvr>
                                        <p:cTn id="28" dur="1" fill="hold">
                                          <p:stCondLst>
                                            <p:cond delay="0"/>
                                          </p:stCondLst>
                                        </p:cTn>
                                        <p:tgtEl>
                                          <p:spTgt spid="69">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latin typeface="Gadugi" panose="020B0502040204020203" pitchFamily="34" charset="0"/>
              </a:rPr>
              <a:t>his 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innovation exceeds our ability to get things into routers</a:t>
            </a:r>
          </a:p>
          <a:p>
            <a:endParaRPr lang="en-US" dirty="0" smtClean="0"/>
          </a:p>
          <a:p>
            <a:endParaRPr lang="en-US" dirty="0"/>
          </a:p>
          <a:p>
            <a:endParaRPr lang="en-US" dirty="0" smtClean="0"/>
          </a:p>
          <a:p>
            <a:endParaRPr lang="en-US" dirty="0"/>
          </a:p>
          <a:p>
            <a:r>
              <a:rPr lang="en-US" dirty="0" smtClean="0"/>
              <a:t>Workaround: Indirect and inaccurate measurement/control from end points</a:t>
            </a:r>
          </a:p>
          <a:p>
            <a:r>
              <a:rPr lang="en-US" dirty="0" smtClean="0"/>
              <a:t>Fix: Don’t bake policies into routers; instead provide mechanisms</a:t>
            </a:r>
          </a:p>
        </p:txBody>
      </p:sp>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19396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pkt.predicate</a:t>
            </a:r>
            <a:r>
              <a:rPr lang="en-US" sz="2000" kern="0" dirty="0" smtClean="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C)</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C)</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defPPr>
              <a:defRPr lang="en-US"/>
            </a:defPPr>
            <a:lvl1pPr>
              <a:defRPr>
                <a:solidFill>
                  <a:schemeClr val="tx1">
                    <a:lumMod val="50000"/>
                    <a:lumOff val="50000"/>
                  </a:schemeClr>
                </a:solidFill>
              </a:defRPr>
            </a:lvl1pPr>
          </a:lstStyle>
          <a:p>
            <a:r>
              <a:rPr lang="en-US" dirty="0" err="1"/>
              <a:t>pFabric</a:t>
            </a:r>
            <a:endParaRPr lang="en-US" dirty="0"/>
          </a:p>
        </p:txBody>
      </p:sp>
      <p:sp>
        <p:nvSpPr>
          <p:cNvPr id="42" name="TextBox 41"/>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43" name="TextBox 42"/>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44" name="TextBox 43"/>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5" name="TextBox 44"/>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defPPr>
              <a:defRPr lang="en-US"/>
            </a:defPPr>
            <a:lvl1pPr>
              <a:defRPr>
                <a:solidFill>
                  <a:schemeClr val="tx1">
                    <a:lumMod val="50000"/>
                    <a:lumOff val="50000"/>
                  </a:schemeClr>
                </a:solidFill>
              </a:defRPr>
            </a:lvl1pPr>
          </a:lstStyle>
          <a:p>
            <a:r>
              <a:rPr lang="en-US" dirty="0" err="1"/>
              <a:t>pFabric</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in P4</a:t>
            </a:r>
          </a:p>
          <a:p>
            <a:pPr lvl="1"/>
            <a:r>
              <a:rPr lang="en-US" dirty="0"/>
              <a:t>I</a:t>
            </a:r>
            <a:r>
              <a:rPr lang="en-US" dirty="0" smtClean="0">
                <a:latin typeface="Gadugi" panose="020B0502040204020203" pitchFamily="34" charset="0"/>
              </a:rPr>
              <a:t>ndustry interest in PIFOs, Domino’s compilation techniques</a:t>
            </a:r>
          </a:p>
          <a:p>
            <a:endParaRPr lang="en-US" dirty="0" smtClean="0"/>
          </a:p>
          <a:p>
            <a:r>
              <a:rPr lang="en-US" dirty="0" smtClean="0"/>
              <a:t>Restricted programmability will be relevant to other domains as well</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software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620680422"/>
              </p:ext>
            </p:extLst>
          </p:nvPr>
        </p:nvGraphicFramePr>
        <p:xfrm>
          <a:off x="533400" y="1181100"/>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3627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27297"/>
            <a:ext cx="4686300" cy="3776418"/>
            <a:chOff x="673100" y="1866900"/>
            <a:chExt cx="4940300"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9" y="1866900"/>
              <a:ext cx="4796554" cy="3776418"/>
            </a:xfrm>
            <a:prstGeom prst="rect">
              <a:avLst/>
            </a:prstGeom>
            <a:noFill/>
          </p:spPr>
          <p:txBody>
            <a:bodyPr wrap="square" rtlCol="0">
              <a:spAutoFit/>
            </a:bodyPr>
            <a:lstStyle/>
            <a:p>
              <a:pPr algn="ctr"/>
              <a:r>
                <a:rPr lang="en-US" sz="2400" dirty="0" smtClean="0">
                  <a:latin typeface="Seravek"/>
                  <a:cs typeface="Seravek"/>
                </a:rPr>
                <a:t>Algorithm:</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sp>
        <p:nvSpPr>
          <p:cNvPr id="129" name="Right Arrow 128"/>
          <p:cNvSpPr/>
          <p:nvPr/>
        </p:nvSpPr>
        <p:spPr>
          <a:xfrm>
            <a:off x="48387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686300" y="2813197"/>
            <a:ext cx="1109599" cy="369332"/>
          </a:xfrm>
          <a:prstGeom prst="rect">
            <a:avLst/>
          </a:prstGeom>
          <a:noFill/>
        </p:spPr>
        <p:txBody>
          <a:bodyPr wrap="none" rtlCol="0">
            <a:spAutoFit/>
          </a:bodyPr>
          <a:lstStyle/>
          <a:p>
            <a:r>
              <a:rPr lang="en-US" smtClean="0"/>
              <a:t>Compiler</a:t>
            </a:r>
            <a:endParaRPr lang="en-US"/>
          </a:p>
        </p:txBody>
      </p:sp>
      <p:sp>
        <p:nvSpPr>
          <p:cNvPr id="492" name="Rounded Rectangle 491"/>
          <p:cNvSpPr/>
          <p:nvPr/>
        </p:nvSpPr>
        <p:spPr>
          <a:xfrm>
            <a:off x="419100" y="52959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Useful programmability without losing performance</a:t>
            </a:r>
          </a:p>
        </p:txBody>
      </p:sp>
      <p:grpSp>
        <p:nvGrpSpPr>
          <p:cNvPr id="7" name="Group 6"/>
          <p:cNvGrpSpPr/>
          <p:nvPr/>
        </p:nvGrpSpPr>
        <p:grpSpPr>
          <a:xfrm>
            <a:off x="5672665" y="1333500"/>
            <a:ext cx="6519335" cy="3733800"/>
            <a:chOff x="5672665" y="1333500"/>
            <a:chExt cx="6519335" cy="3733800"/>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267700" y="1333499"/>
                <a:ext cx="1297858" cy="408897"/>
              </a:xfrm>
              <a:prstGeom prst="rect">
                <a:avLst/>
              </a:prstGeom>
              <a:noFill/>
            </p:spPr>
            <p:txBody>
              <a:bodyPr wrap="square" lIns="130622" tIns="65311" rIns="130622" bIns="65311" rtlCol="0">
                <a:spAutoFit/>
              </a:bodyPr>
              <a:lstStyle/>
              <a:p>
                <a:pPr algn="ctr"/>
                <a:r>
                  <a:rPr lang="en-US" dirty="0" smtClean="0">
                    <a:latin typeface="Seravek"/>
                    <a:cs typeface="Seravek"/>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25065" y="129540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977965" y="1330984"/>
                <a:ext cx="1716116" cy="408897"/>
              </a:xfrm>
              <a:prstGeom prst="rect">
                <a:avLst/>
              </a:prstGeom>
              <a:noFill/>
            </p:spPr>
            <p:txBody>
              <a:bodyPr wrap="none" lIns="130622" tIns="65311" rIns="130622" bIns="65311" rtlCol="0">
                <a:spAutoFit/>
              </a:bodyPr>
              <a:lstStyle/>
              <a:p>
                <a:r>
                  <a:rPr lang="en-US" dirty="0">
                    <a:latin typeface="Seravek"/>
                    <a:cs typeface="Seravek"/>
                  </a:rPr>
                  <a:t>E</a:t>
                </a:r>
                <a:r>
                  <a:rPr lang="en-US" dirty="0" smtClean="0">
                    <a:latin typeface="Seravek"/>
                    <a:cs typeface="Seravek"/>
                  </a:rPr>
                  <a:t>gress pipeline</a:t>
                </a:r>
                <a:endParaRPr lang="en-US" dirty="0">
                  <a:latin typeface="Seravek"/>
                  <a:cs typeface="Seravek"/>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848600" y="1333500"/>
              <a:ext cx="2637260" cy="738664"/>
            </a:xfrm>
            <a:prstGeom prst="rect">
              <a:avLst/>
            </a:prstGeom>
            <a:noFill/>
          </p:spPr>
          <p:txBody>
            <a:bodyPr wrap="none" rtlCol="0">
              <a:spAutoFit/>
            </a:bodyPr>
            <a:lstStyle/>
            <a:p>
              <a:r>
                <a:rPr lang="en-US" sz="2400" dirty="0" smtClean="0">
                  <a:latin typeface="Seravek"/>
                  <a:cs typeface="Seravek"/>
                </a:rPr>
                <a:t>High-speed router:</a:t>
              </a:r>
              <a:endParaRPr lang="en-US" sz="2400" dirty="0">
                <a:latin typeface="Seravek"/>
                <a:cs typeface="Seravek"/>
              </a:endParaRPr>
            </a:p>
            <a:p>
              <a:endParaRPr lang="en-US" dirty="0"/>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P spid="49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smtClean="0"/>
              <a:t>PIFO (</a:t>
            </a:r>
            <a:r>
              <a:rPr lang="en-US" sz="2800" b="1" dirty="0" smtClean="0"/>
              <a:t>S</a:t>
            </a:r>
            <a:r>
              <a:rPr lang="en-US" sz="2800" dirty="0" smtClean="0"/>
              <a:t>SACCABEKM SIGCOMM ‘16):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a:t>
            </a:r>
            <a:r>
              <a:rPr lang="en-US" sz="2800" b="1" dirty="0" smtClean="0"/>
              <a:t>S</a:t>
            </a:r>
            <a:r>
              <a:rPr lang="en-US" sz="2800" dirty="0" smtClean="0"/>
              <a:t>CBKABVML SIGCOMM ‘16): programming streaming algorithms</a:t>
            </a:r>
          </a:p>
          <a:p>
            <a:pPr lvl="2"/>
            <a:r>
              <a:rPr lang="en-US" sz="2400" dirty="0" smtClean="0"/>
              <a:t>The first hardware primitives for high-speed execution of streaming algorithms</a:t>
            </a:r>
          </a:p>
          <a:p>
            <a:pPr lvl="2"/>
            <a:r>
              <a:rPr lang="en-US" sz="2400" dirty="0" smtClean="0"/>
              <a:t>A method to extract these primitives from a corpus of algorithms</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Can get </a:t>
            </a:r>
            <a:r>
              <a:rPr lang="en-US" sz="3200" dirty="0" err="1" smtClean="0">
                <a:latin typeface="Gadugi" charset="0"/>
                <a:ea typeface="Gadugi" charset="0"/>
                <a:cs typeface="Gadugi" charset="0"/>
              </a:rPr>
              <a:t>performance+programmability</a:t>
            </a:r>
            <a:r>
              <a:rPr lang="en-US" sz="3200" dirty="0" smtClean="0">
                <a:latin typeface="Gadugi" charset="0"/>
                <a:ea typeface="Gadugi" charset="0"/>
                <a:cs typeface="Gadugi" charset="0"/>
              </a:rPr>
              <a:t> for many router functions</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1266366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Rigid schedulers baked into hardware</a:t>
            </a:r>
          </a:p>
          <a:p>
            <a:pPr lvl="1"/>
            <a:r>
              <a:rPr lang="en-US" dirty="0" smtClean="0"/>
              <a:t>Some combination of round robin + priorities + rate limits</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11831</TotalTime>
  <Words>9897</Words>
  <Application>Microsoft Macintosh PowerPoint</Application>
  <PresentationFormat>Widescreen</PresentationFormat>
  <Paragraphs>1759</Paragraphs>
  <Slides>83</Slides>
  <Notes>68</Notes>
  <HiddenSlides>20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Calibri</vt:lpstr>
      <vt:lpstr>Gadugi</vt:lpstr>
      <vt:lpstr>Seravek</vt:lpstr>
      <vt:lpstr>Wingdings</vt:lpstr>
      <vt:lpstr>Arial</vt:lpstr>
      <vt:lpstr>Office Theme</vt:lpstr>
      <vt:lpstr>Making the fastest routers programmable</vt:lpstr>
      <vt:lpstr>Traditional network architecture</vt:lpstr>
      <vt:lpstr>This architecture is unsustainable</vt:lpstr>
      <vt:lpstr>This architecture is unsustainable</vt:lpstr>
      <vt:lpstr>One approach: Use a software router</vt:lpstr>
      <vt:lpstr>Vision: programmability and performance</vt:lpstr>
      <vt:lpstr>This Talk</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What algorithms do PIFOs enable?</vt:lpstr>
      <vt:lpstr>What algorithms do PIFOs enable?</vt:lpstr>
      <vt:lpstr>Packet Transactions: High-Level Programming for Line-Rate Switches (SIGCOMM 2016)</vt:lpstr>
      <vt:lpstr>An example streaming algorithm</vt:lpstr>
      <vt:lpstr>A shared-memory x86 multicore</vt:lpstr>
      <vt:lpstr>A shared-nothing x86 pipeline</vt:lpstr>
      <vt:lpstr>A shared-nothing atom pipeline</vt:lpstr>
      <vt:lpstr>Extracting atoms from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What algorithms do atoms enable?</vt:lpstr>
      <vt:lpstr>What algorithms do atoms enable?</vt:lpstr>
      <vt:lpstr>Conclusion</vt:lpstr>
      <vt:lpstr>A single PIFO block</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4715</cp:revision>
  <dcterms:created xsi:type="dcterms:W3CDTF">2015-11-20T07:11:46Z</dcterms:created>
  <dcterms:modified xsi:type="dcterms:W3CDTF">2017-02-12T13:35:59Z</dcterms:modified>
</cp:coreProperties>
</file>