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15" r:id="rId3"/>
    <p:sldId id="316" r:id="rId4"/>
    <p:sldId id="529" r:id="rId5"/>
    <p:sldId id="543" r:id="rId6"/>
    <p:sldId id="319" r:id="rId7"/>
    <p:sldId id="527" r:id="rId8"/>
    <p:sldId id="512" r:id="rId9"/>
    <p:sldId id="532" r:id="rId10"/>
    <p:sldId id="485" r:id="rId11"/>
    <p:sldId id="486" r:id="rId12"/>
    <p:sldId id="487" r:id="rId13"/>
    <p:sldId id="539" r:id="rId14"/>
    <p:sldId id="488" r:id="rId15"/>
    <p:sldId id="489" r:id="rId16"/>
    <p:sldId id="490" r:id="rId17"/>
    <p:sldId id="491" r:id="rId18"/>
    <p:sldId id="492" r:id="rId19"/>
    <p:sldId id="493" r:id="rId20"/>
    <p:sldId id="494" r:id="rId21"/>
    <p:sldId id="495" r:id="rId22"/>
    <p:sldId id="496" r:id="rId23"/>
    <p:sldId id="498" r:id="rId24"/>
    <p:sldId id="50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0" r:id="rId48"/>
    <p:sldId id="541" r:id="rId49"/>
    <p:sldId id="508" r:id="rId50"/>
    <p:sldId id="526" r:id="rId51"/>
    <p:sldId id="514" r:id="rId52"/>
    <p:sldId id="507" r:id="rId53"/>
    <p:sldId id="350" r:id="rId54"/>
    <p:sldId id="509" r:id="rId55"/>
    <p:sldId id="510" r:id="rId56"/>
    <p:sldId id="464" r:id="rId57"/>
    <p:sldId id="465" r:id="rId58"/>
    <p:sldId id="375" r:id="rId59"/>
    <p:sldId id="299" r:id="rId60"/>
    <p:sldId id="357" r:id="rId61"/>
    <p:sldId id="305" r:id="rId62"/>
    <p:sldId id="306" r:id="rId63"/>
    <p:sldId id="301" r:id="rId64"/>
    <p:sldId id="271" r:id="rId65"/>
    <p:sldId id="326" r:id="rId66"/>
    <p:sldId id="327" r:id="rId67"/>
    <p:sldId id="272" r:id="rId68"/>
    <p:sldId id="374" r:id="rId69"/>
    <p:sldId id="468" r:id="rId70"/>
    <p:sldId id="332" r:id="rId71"/>
    <p:sldId id="370" r:id="rId72"/>
    <p:sldId id="371" r:id="rId73"/>
    <p:sldId id="335" r:id="rId74"/>
    <p:sldId id="372" r:id="rId75"/>
    <p:sldId id="373" r:id="rId76"/>
    <p:sldId id="307" r:id="rId77"/>
    <p:sldId id="467" r:id="rId78"/>
    <p:sldId id="458" r:id="rId79"/>
    <p:sldId id="459" r:id="rId80"/>
    <p:sldId id="460" r:id="rId81"/>
    <p:sldId id="461" r:id="rId82"/>
    <p:sldId id="462" r:id="rId83"/>
    <p:sldId id="466" r:id="rId84"/>
    <p:sldId id="46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autoAdjust="0"/>
    <p:restoredTop sz="74255" autoAdjust="0"/>
  </p:normalViewPr>
  <p:slideViewPr>
    <p:cSldViewPr showGuides="1">
      <p:cViewPr>
        <p:scale>
          <a:sx n="95" d="100"/>
          <a:sy n="95" d="100"/>
        </p:scale>
        <p:origin x="48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Aggregate Capacity Per Unit</a:t>
            </a:r>
            <a:endParaRPr lang="en-US" dirty="0">
              <a:latin typeface="Gadugi" charset="0"/>
              <a:ea typeface="Gadugi" charset="0"/>
              <a:cs typeface="Gadugi" charset="0"/>
            </a:endParaRPr>
          </a:p>
        </c:rich>
      </c:tx>
      <c:layout>
        <c:manualLayout>
          <c:xMode val="edge"/>
          <c:yMode val="edge"/>
          <c:x val="0.388833922261484"/>
          <c:y val="0.040650406504065"/>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rot="0" vert="horz"/>
                  <a:lstStyle/>
                  <a:p>
                    <a:pPr>
                      <a:defRPr sz="1800" baseline="0">
                        <a:solidFill>
                          <a:schemeClr val="tx1"/>
                        </a:solidFill>
                      </a:defRPr>
                    </a:pPr>
                    <a:r>
                      <a:rPr lang="en-US" sz="1800" baseline="0" dirty="0" smtClean="0">
                        <a:solidFill>
                          <a:schemeClr val="tx1"/>
                        </a:solidFill>
                      </a:rPr>
                      <a:t>Catalyst</a:t>
                    </a:r>
                    <a:endParaRPr lang="en-US" baseline="0" dirty="0">
                      <a:solidFill>
                        <a:schemeClr val="tx1"/>
                      </a:solidFill>
                    </a:endParaRP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rot="0" vert="horz"/>
                  <a:lstStyle/>
                  <a:p>
                    <a:pPr>
                      <a:defRPr sz="1800" baseline="0">
                        <a:solidFill>
                          <a:schemeClr val="tx1"/>
                        </a:solidFill>
                      </a:defRPr>
                    </a:pPr>
                    <a:r>
                      <a:rPr lang="en-US" sz="1800" baseline="0" dirty="0" smtClean="0">
                        <a:solidFill>
                          <a:schemeClr val="tx1"/>
                        </a:solidFill>
                      </a:rPr>
                      <a:t>Broadcom</a:t>
                    </a:r>
                  </a:p>
                  <a:p>
                    <a:pPr>
                      <a:defRPr sz="1800" baseline="0">
                        <a:solidFill>
                          <a:schemeClr val="tx1"/>
                        </a:solidFill>
                      </a:defRPr>
                    </a:pPr>
                    <a:r>
                      <a:rPr lang="en-US" sz="1800" baseline="0" dirty="0" smtClean="0">
                        <a:solidFill>
                          <a:schemeClr val="tx1"/>
                        </a:solidFill>
                      </a:rPr>
                      <a:t>5670</a:t>
                    </a:r>
                    <a:endParaRPr lang="en-US" baseline="0" dirty="0">
                      <a:solidFill>
                        <a:schemeClr val="tx1"/>
                      </a:solidFill>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rot="0" vert="horz"/>
                  <a:lstStyle/>
                  <a:p>
                    <a:pPr>
                      <a:defRPr sz="1800" baseline="0">
                        <a:solidFill>
                          <a:schemeClr val="tx1"/>
                        </a:solidFill>
                      </a:defRPr>
                    </a:pPr>
                    <a:r>
                      <a:rPr lang="en-US" sz="1800" baseline="0" smtClean="0">
                        <a:solidFill>
                          <a:schemeClr val="tx1"/>
                        </a:solidFill>
                      </a:rPr>
                      <a:t>Scorpion</a:t>
                    </a:r>
                    <a:endParaRPr lang="en-US" baseline="0" dirty="0">
                      <a:solidFill>
                        <a:schemeClr val="tx1"/>
                      </a:solidFill>
                    </a:endParaRP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rot="0" vert="horz"/>
                  <a:lstStyle/>
                  <a:p>
                    <a:pPr>
                      <a:defRPr sz="1800" baseline="0">
                        <a:solidFill>
                          <a:schemeClr val="tx1"/>
                        </a:solidFill>
                      </a:defRPr>
                    </a:pPr>
                    <a:r>
                      <a:rPr lang="en-US" sz="1800" baseline="0" smtClean="0">
                        <a:solidFill>
                          <a:schemeClr val="tx1"/>
                        </a:solidFill>
                      </a:rPr>
                      <a:t>Trident</a:t>
                    </a:r>
                    <a:endParaRPr lang="en-US" baseline="0" dirty="0">
                      <a:solidFill>
                        <a:schemeClr val="tx1"/>
                      </a:solidFill>
                    </a:endParaRP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rot="0" vert="horz"/>
                  <a:lstStyle/>
                  <a:p>
                    <a:pPr>
                      <a:defRPr sz="1800" baseline="0">
                        <a:solidFill>
                          <a:schemeClr val="tx1"/>
                        </a:solidFill>
                      </a:defRPr>
                    </a:pPr>
                    <a:r>
                      <a:rPr lang="en-US" sz="1800" baseline="0" dirty="0" smtClean="0">
                        <a:solidFill>
                          <a:schemeClr val="tx1"/>
                        </a:solidFill>
                      </a:rPr>
                      <a:t>Tomahawk</a:t>
                    </a:r>
                    <a:endParaRPr lang="en-US" baseline="0" dirty="0" smtClean="0">
                      <a:solidFill>
                        <a:schemeClr val="tx1"/>
                      </a:solidFill>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rot="0" vert="horz"/>
                  <a:lstStyle/>
                  <a:p>
                    <a:pPr>
                      <a:defRPr sz="1800" baseline="0">
                        <a:solidFill>
                          <a:schemeClr val="tx1"/>
                        </a:solidFill>
                      </a:defRPr>
                    </a:pPr>
                    <a:r>
                      <a:rPr lang="en-US" sz="1800" baseline="0" dirty="0" smtClean="0">
                        <a:solidFill>
                          <a:schemeClr val="tx1"/>
                        </a:solidFill>
                      </a:rPr>
                      <a:t>SNAP</a:t>
                    </a:r>
                  </a:p>
                  <a:p>
                    <a:pPr>
                      <a:defRPr sz="1800" baseline="0">
                        <a:solidFill>
                          <a:schemeClr val="tx1"/>
                        </a:solidFill>
                      </a:defRPr>
                    </a:pPr>
                    <a:r>
                      <a:rPr lang="en-US" sz="1800" baseline="0" dirty="0" smtClean="0">
                        <a:solidFill>
                          <a:schemeClr val="tx1"/>
                        </a:solidFill>
                      </a:rPr>
                      <a:t>(Active Networks)</a:t>
                    </a: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rot="0" vert="horz"/>
                  <a:lstStyle/>
                  <a:p>
                    <a:pPr>
                      <a:defRPr sz="1800" baseline="0">
                        <a:solidFill>
                          <a:schemeClr val="tx1"/>
                        </a:solidFill>
                      </a:defRPr>
                    </a:pPr>
                    <a:r>
                      <a:rPr lang="en-US" sz="1800" baseline="0" smtClean="0">
                        <a:solidFill>
                          <a:schemeClr val="tx1"/>
                        </a:solidFill>
                      </a:rPr>
                      <a:t>Click</a:t>
                    </a:r>
                  </a:p>
                  <a:p>
                    <a:pPr>
                      <a:defRPr sz="1800" baseline="0">
                        <a:solidFill>
                          <a:schemeClr val="tx1"/>
                        </a:solidFill>
                      </a:defRPr>
                    </a:pPr>
                    <a:r>
                      <a:rPr lang="en-US" sz="1800" baseline="0" smtClean="0">
                        <a:solidFill>
                          <a:schemeClr val="tx1"/>
                        </a:solidFill>
                      </a:rPr>
                      <a:t>(CPU)</a:t>
                    </a:r>
                    <a:endParaRPr lang="en-US" baseline="0" dirty="0">
                      <a:solidFill>
                        <a:schemeClr val="tx1"/>
                      </a:solidFill>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rot="0" vert="horz"/>
                  <a:lstStyle/>
                  <a:p>
                    <a:pPr>
                      <a:defRPr sz="1800" baseline="0">
                        <a:solidFill>
                          <a:schemeClr val="tx1"/>
                        </a:solidFill>
                      </a:defRPr>
                    </a:pPr>
                    <a:r>
                      <a:rPr lang="is-IS" sz="1800" baseline="0" smtClean="0">
                        <a:solidFill>
                          <a:schemeClr val="tx1"/>
                        </a:solidFill>
                      </a:rPr>
                      <a:t>IXP 2400</a:t>
                    </a:r>
                  </a:p>
                  <a:p>
                    <a:pPr>
                      <a:defRPr sz="1800" baseline="0">
                        <a:solidFill>
                          <a:schemeClr val="tx1"/>
                        </a:solidFill>
                      </a:defRPr>
                    </a:pPr>
                    <a:r>
                      <a:rPr lang="is-IS" sz="1800" baseline="0" smtClean="0">
                        <a:solidFill>
                          <a:schemeClr val="tx1"/>
                        </a:solidFill>
                      </a:rPr>
                      <a:t>(NPU)</a:t>
                    </a:r>
                    <a:endParaRPr lang="is-IS" baseline="0">
                      <a:solidFill>
                        <a:schemeClr val="tx1"/>
                      </a:solidFill>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rot="0" vert="horz"/>
                  <a:lstStyle/>
                  <a:p>
                    <a:pPr>
                      <a:defRPr sz="1800" baseline="0">
                        <a:solidFill>
                          <a:schemeClr val="tx1"/>
                        </a:solidFill>
                      </a:defRPr>
                    </a:pPr>
                    <a:r>
                      <a:rPr lang="en-US" sz="1800" baseline="0" smtClean="0">
                        <a:solidFill>
                          <a:schemeClr val="tx1"/>
                        </a:solidFill>
                      </a:rPr>
                      <a:t>RouteBricks</a:t>
                    </a:r>
                  </a:p>
                  <a:p>
                    <a:pPr>
                      <a:defRPr sz="1800" baseline="0">
                        <a:solidFill>
                          <a:schemeClr val="tx1"/>
                        </a:solidFill>
                      </a:defRPr>
                    </a:pPr>
                    <a:r>
                      <a:rPr lang="en-US" sz="1800" baseline="0" smtClean="0">
                        <a:solidFill>
                          <a:schemeClr val="tx1"/>
                        </a:solidFill>
                      </a:rPr>
                      <a:t>(multi-core)</a:t>
                    </a:r>
                    <a:endParaRPr lang="en-US" baseline="0" dirty="0">
                      <a:solidFill>
                        <a:schemeClr val="tx1"/>
                      </a:solidFill>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rot="0" vert="horz"/>
                  <a:lstStyle/>
                  <a:p>
                    <a:pPr>
                      <a:defRPr sz="1800" baseline="0">
                        <a:solidFill>
                          <a:schemeClr val="tx1"/>
                        </a:solidFill>
                      </a:defRPr>
                    </a:pPr>
                    <a:r>
                      <a:rPr lang="en-US" sz="1800" baseline="0">
                        <a:solidFill>
                          <a:schemeClr val="tx1"/>
                        </a:solidFill>
                      </a:rPr>
                      <a:t>PacketShader </a:t>
                    </a:r>
                  </a:p>
                  <a:p>
                    <a:pPr>
                      <a:defRPr sz="1800" baseline="0">
                        <a:solidFill>
                          <a:schemeClr val="tx1"/>
                        </a:solidFill>
                      </a:defRPr>
                    </a:pPr>
                    <a:r>
                      <a:rPr lang="en-US" sz="1800" baseline="0">
                        <a:solidFill>
                          <a:schemeClr val="tx1"/>
                        </a:solidFill>
                      </a:rPr>
                      <a:t>(GPU)</a:t>
                    </a:r>
                    <a:endParaRPr lang="en-US" baseline="0">
                      <a:solidFill>
                        <a:schemeClr val="tx1"/>
                      </a:solidFill>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rot="0" vert="horz"/>
                  <a:lstStyle/>
                  <a:p>
                    <a:pPr>
                      <a:defRPr sz="1800" baseline="0">
                        <a:solidFill>
                          <a:schemeClr val="tx1"/>
                        </a:solidFill>
                      </a:defRPr>
                    </a:pPr>
                    <a:r>
                      <a:rPr lang="en-US" sz="1800" baseline="0" dirty="0" err="1" smtClean="0">
                        <a:solidFill>
                          <a:schemeClr val="tx1"/>
                        </a:solidFill>
                      </a:rPr>
                      <a:t>NetFPGA</a:t>
                    </a:r>
                    <a:r>
                      <a:rPr lang="en-US" sz="1800" baseline="0" dirty="0" smtClean="0">
                        <a:solidFill>
                          <a:schemeClr val="tx1"/>
                        </a:solidFill>
                      </a:rPr>
                      <a:t>-SUME</a:t>
                    </a:r>
                  </a:p>
                  <a:p>
                    <a:pPr>
                      <a:defRPr sz="1800" baseline="0">
                        <a:solidFill>
                          <a:schemeClr val="tx1"/>
                        </a:solidFill>
                      </a:defRPr>
                    </a:pPr>
                    <a:r>
                      <a:rPr lang="en-US" sz="1800" baseline="0" dirty="0" smtClean="0">
                        <a:solidFill>
                          <a:schemeClr val="tx1"/>
                        </a:solidFill>
                      </a:rPr>
                      <a:t>(FPGA)</a:t>
                    </a: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147818912"/>
        <c:axId val="1198568016"/>
      </c:lineChart>
      <c:catAx>
        <c:axId val="114781891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198568016"/>
        <c:crosses val="autoZero"/>
        <c:auto val="1"/>
        <c:lblAlgn val="ctr"/>
        <c:lblOffset val="100"/>
        <c:noMultiLvlLbl val="0"/>
      </c:catAx>
      <c:valAx>
        <c:axId val="119856801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14781891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195087696"/>
        <c:axId val="1172172928"/>
      </c:scatterChart>
      <c:valAx>
        <c:axId val="11950876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2172928"/>
        <c:crosses val="autoZero"/>
        <c:crossBetween val="midCat"/>
      </c:valAx>
      <c:valAx>
        <c:axId val="117217292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95087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 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PIFOs, what other algorithms can we enable?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78102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handful, but there are still many more algorithms left. We’ll look </a:t>
            </a:r>
            <a:r>
              <a:rPr lang="en-US" smtClean="0"/>
              <a:t>at these next.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 Clearly we need some kind of parallel processing, but what exactly does this look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atom abstraction which is a specification for high-speed hardware primitives that modify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throughputs. In fact, this is one of the reasons software routers today have non-</a:t>
            </a:r>
            <a:r>
              <a:rPr lang="en-US" sz="1200" baseline="0" dirty="0" err="1" smtClean="0"/>
              <a:t>det</a:t>
            </a:r>
            <a:r>
              <a:rPr lang="en-US" sz="1200" baseline="0" dirty="0" smtClean="0"/>
              <a:t>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was an approach used by many NPUs but it doesn’t work either. You 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even these bloated routers are insufficient. New router algorithms are developed from time to time and very few actually find their way into production routers because it’s not clear what router algorithms are important.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seconds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FPGA, or a network processor (which is really just a processor with some special instructions tailored to networking).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this sounds too good to be true, it is. What we really want is programmability for the classes of algorithms that we care about without losing performance. If we provide arbitrary programmability like a software router, we risk going down the path of losing considerable performance. As you’ll see through this talk, the challenge here is all about designing the right set of hardware primitives that allow flexibility in the things we care about without losing performance.</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9741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(&lt; 5 cycles @ 100G)</a:t>
            </a:r>
          </a:p>
          <a:p>
            <a:r>
              <a:rPr lang="en-US" sz="2200" dirty="0" smtClean="0"/>
              <a:t>Not much time for any programmable operations</a:t>
            </a:r>
          </a:p>
          <a:p>
            <a:r>
              <a:rPr lang="en-US" sz="2200" dirty="0"/>
              <a:t>H</a:t>
            </a:r>
            <a:r>
              <a:rPr lang="en-US" sz="2200" dirty="0" smtClean="0"/>
              <a:t>ard to pipeline because of state maintained by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a:t>
            </a:r>
            <a:r>
              <a:rPr lang="en-US" dirty="0"/>
              <a:t> </a:t>
            </a:r>
            <a:r>
              <a:rPr lang="en-US" dirty="0" smtClean="0"/>
              <a:t>is infeasible</a:t>
            </a:r>
            <a:endParaRPr lang="en-US" dirty="0"/>
          </a:p>
          <a:p>
            <a:r>
              <a:rPr lang="en-US" dirty="0" smtClean="0"/>
              <a:t>Exploit observation that ranks increase within a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algorithms spend several cycles per packet</a:t>
            </a:r>
          </a:p>
          <a:p>
            <a:r>
              <a:rPr lang="en-US" dirty="0" smtClean="0"/>
              <a:t>How do we bridge this gap?</a:t>
            </a:r>
          </a:p>
          <a:p>
            <a:pPr lvl="1"/>
            <a:r>
              <a:rPr lang="en-US" dirty="0" smtClean="0"/>
              <a:t>Atoms: high-speed hardware for modifying headers and router state</a:t>
            </a:r>
          </a:p>
          <a:p>
            <a:pPr lvl="1"/>
            <a:r>
              <a:rPr lang="en-US" dirty="0" smtClean="0"/>
              <a:t>A compiler to extract atoms from 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shared-memory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shared-nothing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342900" y="5549900"/>
            <a:ext cx="11734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 in </a:t>
            </a:r>
            <a:r>
              <a:rPr lang="en-US" sz="4000" smtClean="0"/>
              <a:t>one stage/cycle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631645"/>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724067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554221910"/>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Gadugi" charset="0"/>
                <a:ea typeface="Gadugi" charset="0"/>
                <a:cs typeface="Gadugi" charset="0"/>
              </a:rPr>
              <a:t>Useful programmability without losing performance</a:t>
            </a:r>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2016):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12279</TotalTime>
  <Words>12755</Words>
  <Application>Microsoft Macintosh PowerPoint</Application>
  <PresentationFormat>Widescreen</PresentationFormat>
  <Paragraphs>1764</Paragraphs>
  <Slides>84</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5246</cp:revision>
  <dcterms:created xsi:type="dcterms:W3CDTF">2015-11-20T07:11:46Z</dcterms:created>
  <dcterms:modified xsi:type="dcterms:W3CDTF">2017-02-12T23:34:36Z</dcterms:modified>
</cp:coreProperties>
</file>