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tags/tag14.xml" ContentType="application/vnd.openxmlformats-officedocument.presentationml.tags+xml"/>
  <Override PartName="/ppt/notesSlides/notesSlide1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9.xml" ContentType="application/vnd.openxmlformats-officedocument.presentationml.notesSlide+xml"/>
  <Override PartName="/ppt/tags/tag17.xml" ContentType="application/vnd.openxmlformats-officedocument.presentationml.tags+xml"/>
  <Override PartName="/ppt/notesSlides/notesSlide20.xml" ContentType="application/vnd.openxmlformats-officedocument.presentationml.notesSlide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tags/tag19.xml" ContentType="application/vnd.openxmlformats-officedocument.presentationml.tags+xml"/>
  <Override PartName="/ppt/notesSlides/notesSlide2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29.xml" ContentType="application/vnd.openxmlformats-officedocument.presentationml.tags+xml"/>
  <Override PartName="/ppt/notesSlides/notesSlide36.xml" ContentType="application/vnd.openxmlformats-officedocument.presentationml.notesSlide+xml"/>
  <Override PartName="/ppt/tags/tag30.xml" ContentType="application/vnd.openxmlformats-officedocument.presentationml.tags+xml"/>
  <Override PartName="/ppt/notesSlides/notesSlide37.xml" ContentType="application/vnd.openxmlformats-officedocument.presentationml.notesSlide+xml"/>
  <Override PartName="/ppt/tags/tag31.xml" ContentType="application/vnd.openxmlformats-officedocument.presentationml.tags+xml"/>
  <Override PartName="/ppt/notesSlides/notesSlide38.xml" ContentType="application/vnd.openxmlformats-officedocument.presentationml.notesSlide+xml"/>
  <Override PartName="/ppt/tags/tag32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tags/tag33.xml" ContentType="application/vnd.openxmlformats-officedocument.presentationml.tags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tags/tag34.xml" ContentType="application/vnd.openxmlformats-officedocument.presentationml.tags+xml"/>
  <Override PartName="/ppt/notesSlides/notesSlide60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61.xml" ContentType="application/vnd.openxmlformats-officedocument.presentationml.notesSlide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256" r:id="rId2"/>
    <p:sldId id="453" r:id="rId3"/>
    <p:sldId id="454" r:id="rId4"/>
    <p:sldId id="451" r:id="rId5"/>
    <p:sldId id="549" r:id="rId6"/>
    <p:sldId id="460" r:id="rId7"/>
    <p:sldId id="543" r:id="rId8"/>
    <p:sldId id="468" r:id="rId9"/>
    <p:sldId id="511" r:id="rId10"/>
    <p:sldId id="512" r:id="rId11"/>
    <p:sldId id="531" r:id="rId12"/>
    <p:sldId id="513" r:id="rId13"/>
    <p:sldId id="514" r:id="rId14"/>
    <p:sldId id="544" r:id="rId15"/>
    <p:sldId id="535" r:id="rId16"/>
    <p:sldId id="534" r:id="rId17"/>
    <p:sldId id="490" r:id="rId18"/>
    <p:sldId id="491" r:id="rId19"/>
    <p:sldId id="492" r:id="rId20"/>
    <p:sldId id="424" r:id="rId21"/>
    <p:sldId id="430" r:id="rId22"/>
    <p:sldId id="429" r:id="rId23"/>
    <p:sldId id="434" r:id="rId24"/>
    <p:sldId id="505" r:id="rId25"/>
    <p:sldId id="506" r:id="rId26"/>
    <p:sldId id="444" r:id="rId27"/>
    <p:sldId id="356" r:id="rId28"/>
    <p:sldId id="551" r:id="rId29"/>
    <p:sldId id="449" r:id="rId30"/>
    <p:sldId id="350" r:id="rId31"/>
    <p:sldId id="552" r:id="rId32"/>
    <p:sldId id="537" r:id="rId33"/>
    <p:sldId id="538" r:id="rId34"/>
    <p:sldId id="539" r:id="rId35"/>
    <p:sldId id="540" r:id="rId36"/>
    <p:sldId id="541" r:id="rId37"/>
    <p:sldId id="494" r:id="rId38"/>
    <p:sldId id="495" r:id="rId39"/>
    <p:sldId id="496" r:id="rId40"/>
    <p:sldId id="497" r:id="rId41"/>
    <p:sldId id="498" r:id="rId42"/>
    <p:sldId id="499" r:id="rId43"/>
    <p:sldId id="455" r:id="rId44"/>
    <p:sldId id="456" r:id="rId45"/>
    <p:sldId id="457" r:id="rId46"/>
    <p:sldId id="471" r:id="rId47"/>
    <p:sldId id="461" r:id="rId48"/>
    <p:sldId id="466" r:id="rId49"/>
    <p:sldId id="493" r:id="rId50"/>
    <p:sldId id="503" r:id="rId51"/>
    <p:sldId id="509" r:id="rId52"/>
    <p:sldId id="510" r:id="rId53"/>
    <p:sldId id="516" r:id="rId54"/>
    <p:sldId id="517" r:id="rId55"/>
    <p:sldId id="518" r:id="rId56"/>
    <p:sldId id="519" r:id="rId57"/>
    <p:sldId id="520" r:id="rId58"/>
    <p:sldId id="521" r:id="rId59"/>
    <p:sldId id="522" r:id="rId60"/>
    <p:sldId id="523" r:id="rId61"/>
    <p:sldId id="530" r:id="rId62"/>
    <p:sldId id="524" r:id="rId63"/>
    <p:sldId id="525" r:id="rId64"/>
    <p:sldId id="526" r:id="rId65"/>
    <p:sldId id="527" r:id="rId66"/>
    <p:sldId id="528" r:id="rId67"/>
    <p:sldId id="533" r:id="rId68"/>
    <p:sldId id="542" r:id="rId69"/>
    <p:sldId id="545" r:id="rId70"/>
    <p:sldId id="546" r:id="rId71"/>
    <p:sldId id="547" r:id="rId72"/>
    <p:sldId id="550" r:id="rId73"/>
    <p:sldId id="553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BAD11"/>
    <a:srgbClr val="1FCA19"/>
    <a:srgbClr val="454545"/>
    <a:srgbClr val="99162D"/>
    <a:srgbClr val="5B9BD5"/>
    <a:srgbClr val="FF7E77"/>
    <a:srgbClr val="FF6666"/>
    <a:srgbClr val="A1B2DD"/>
    <a:srgbClr val="AEAEAE"/>
    <a:srgbClr val="213B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7" autoAdjust="0"/>
    <p:restoredTop sz="97615" autoAdjust="0"/>
  </p:normalViewPr>
  <p:slideViewPr>
    <p:cSldViewPr snapToGrid="0" showGuides="1">
      <p:cViewPr>
        <p:scale>
          <a:sx n="100" d="100"/>
          <a:sy n="100" d="100"/>
        </p:scale>
        <p:origin x="-680" y="-288"/>
      </p:cViewPr>
      <p:guideLst>
        <p:guide orient="horz" pos="1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notesMaster" Target="notesMasters/notesMaster1.xml"/><Relationship Id="rId76" Type="http://schemas.openxmlformats.org/officeDocument/2006/relationships/handoutMaster" Target="handoutMasters/handoutMaster1.xml"/><Relationship Id="rId77" Type="http://schemas.openxmlformats.org/officeDocument/2006/relationships/printerSettings" Target="printerSettings/printerSettings1.bin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Software router</c:v>
                </c:pt>
              </c:strCache>
            </c:strRef>
          </c:tx>
          <c:spPr>
            <a:ln w="635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3366FF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0599888851189292"/>
                  <c:y val="0.0625627719838251"/>
                </c:manualLayout>
              </c:layout>
              <c:tx>
                <c:rich>
                  <a:bodyPr/>
                  <a:lstStyle/>
                  <a:p>
                    <a:r>
                      <a:rPr lang="en-US" sz="16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SNAP</a:t>
                    </a:r>
                  </a:p>
                  <a:p>
                    <a:r>
                      <a:rPr lang="en-US" sz="16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(Active Packets)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4EC-4EE5-9F71-91F8806C0B04}"/>
                </c:ext>
              </c:extLst>
            </c:dLbl>
            <c:dLbl>
              <c:idx val="1"/>
              <c:layout>
                <c:manualLayout>
                  <c:x val="-0.0131649331352155"/>
                  <c:y val="0.0682736594310022"/>
                </c:manualLayout>
              </c:layout>
              <c:tx>
                <c:rich>
                  <a:bodyPr/>
                  <a:lstStyle/>
                  <a:p>
                    <a:r>
                      <a:rPr lang="en-US" sz="16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Click</a:t>
                    </a:r>
                  </a:p>
                  <a:p>
                    <a:r>
                      <a:rPr lang="en-US" sz="16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(CPU)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4EC-4EE5-9F71-91F8806C0B04}"/>
                </c:ext>
              </c:extLst>
            </c:dLbl>
            <c:dLbl>
              <c:idx val="2"/>
              <c:layout>
                <c:manualLayout>
                  <c:x val="-0.0233544711071592"/>
                  <c:y val="0.0739845468781794"/>
                </c:manualLayout>
              </c:layout>
              <c:tx>
                <c:rich>
                  <a:bodyPr/>
                  <a:lstStyle/>
                  <a:p>
                    <a:r>
                      <a:rPr lang="en-US" sz="16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IXP 2400</a:t>
                    </a:r>
                  </a:p>
                  <a:p>
                    <a:r>
                      <a:rPr lang="en-US" sz="16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(NPU)</a:t>
                    </a:r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4EC-4EE5-9F71-91F8806C0B04}"/>
                </c:ext>
              </c:extLst>
            </c:dLbl>
            <c:dLbl>
              <c:idx val="5"/>
              <c:layout>
                <c:manualLayout>
                  <c:x val="-0.0879082071951784"/>
                  <c:y val="0.0779449732162605"/>
                </c:manualLayout>
              </c:layout>
              <c:tx>
                <c:rich>
                  <a:bodyPr/>
                  <a:lstStyle/>
                  <a:p>
                    <a:r>
                      <a:rPr lang="en-US" sz="16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RouteBricks</a:t>
                    </a:r>
                  </a:p>
                  <a:p>
                    <a:r>
                      <a:rPr lang="en-US" sz="16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4EC-4EE5-9F71-91F8806C0B04}"/>
                </c:ext>
              </c:extLst>
            </c:dLbl>
            <c:dLbl>
              <c:idx val="6"/>
              <c:layout>
                <c:manualLayout>
                  <c:x val="-0.0781579045883925"/>
                  <c:y val="0.0636788948696414"/>
                </c:manualLayout>
              </c:layout>
              <c:tx>
                <c:rich>
                  <a:bodyPr/>
                  <a:lstStyle/>
                  <a:p>
                    <a:r>
                      <a:rPr lang="en-US" sz="160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PacketShader </a:t>
                    </a:r>
                  </a:p>
                  <a:p>
                    <a:r>
                      <a:rPr lang="en-US" sz="160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(GPU)</a:t>
                    </a:r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13690330309345247"/>
                      <c:h val="0.1443690101541993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34EC-4EE5-9F71-91F8806C0B04}"/>
                </c:ext>
              </c:extLst>
            </c:dLbl>
            <c:dLbl>
              <c:idx val="7"/>
              <c:layout>
                <c:manualLayout>
                  <c:x val="-0.000341915626005613"/>
                  <c:y val="0.0757707958059768"/>
                </c:manualLayout>
              </c:layout>
              <c:tx>
                <c:rich>
                  <a:bodyPr/>
                  <a:lstStyle/>
                  <a:p>
                    <a:r>
                      <a:rPr lang="en-US" sz="1600" dirty="0" err="1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SoftNIC</a:t>
                    </a:r>
                    <a:endParaRPr lang="en-US" sz="1600" dirty="0" smtClean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  <a:p>
                    <a:r>
                      <a:rPr lang="en-US" sz="1600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4EC-4EE5-9F71-91F8806C0B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600">
                    <a:solidFill>
                      <a:schemeClr val="bg2">
                        <a:lumMod val="50000"/>
                      </a:schemeClr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</c:v>
                </c:pt>
                <c:pt idx="1">
                  <c:v>0.17</c:v>
                </c:pt>
                <c:pt idx="2">
                  <c:v>4.0</c:v>
                </c:pt>
                <c:pt idx="5">
                  <c:v>35.0</c:v>
                </c:pt>
                <c:pt idx="6">
                  <c:v>40.0</c:v>
                </c:pt>
                <c:pt idx="7">
                  <c:v>100.0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34EC-4EE5-9F71-91F8806C0B04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Hardware router</c:v>
                </c:pt>
              </c:strCache>
            </c:strRef>
          </c:tx>
          <c:spPr>
            <a:ln w="63500" cap="rnd">
              <a:solidFill>
                <a:srgbClr val="99162D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rgbClr val="FF6666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600" dirty="0" smtClean="0">
                        <a:solidFill>
                          <a:srgbClr val="767171"/>
                        </a:solidFill>
                      </a:rPr>
                      <a:t>Catalyst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4EC-4EE5-9F71-91F8806C0B04}"/>
                </c:ext>
              </c:extLst>
            </c:dLbl>
            <c:dLbl>
              <c:idx val="3"/>
              <c:layout>
                <c:manualLayout>
                  <c:x val="-0.123236116866971"/>
                  <c:y val="-0.0615204226056711"/>
                </c:manualLayout>
              </c:layout>
              <c:tx>
                <c:rich>
                  <a:bodyPr/>
                  <a:lstStyle/>
                  <a:p>
                    <a:r>
                      <a:rPr lang="en-US" sz="1600" dirty="0" smtClean="0">
                        <a:solidFill>
                          <a:srgbClr val="767171"/>
                        </a:solidFill>
                      </a:rPr>
                      <a:t>Broadcom</a:t>
                    </a:r>
                  </a:p>
                  <a:p>
                    <a:r>
                      <a:rPr lang="en-US" sz="1600" dirty="0" smtClean="0">
                        <a:solidFill>
                          <a:srgbClr val="767171"/>
                        </a:solidFill>
                      </a:rPr>
                      <a:t>5670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4EC-4EE5-9F71-91F8806C0B04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1600" smtClean="0">
                        <a:solidFill>
                          <a:srgbClr val="767171"/>
                        </a:solidFill>
                      </a:rPr>
                      <a:t>Scorpion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4EC-4EE5-9F71-91F8806C0B04}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sz="1600" smtClean="0">
                        <a:solidFill>
                          <a:srgbClr val="767171"/>
                        </a:solidFill>
                      </a:rPr>
                      <a:t>Trident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4EC-4EE5-9F71-91F8806C0B04}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r>
                      <a:rPr lang="en-US" sz="1600" dirty="0" smtClean="0">
                        <a:solidFill>
                          <a:srgbClr val="767171"/>
                        </a:solidFill>
                      </a:rPr>
                      <a:t>Tomahawk</a:t>
                    </a:r>
                    <a:endParaRPr lang="en-US" dirty="0" smtClean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4EC-4EE5-9F71-91F8806C0B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600">
                    <a:solidFill>
                      <a:srgbClr val="767171"/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32.0</c:v>
                </c:pt>
                <c:pt idx="3">
                  <c:v>80.0</c:v>
                </c:pt>
                <c:pt idx="4">
                  <c:v>240.0</c:v>
                </c:pt>
                <c:pt idx="6">
                  <c:v>640.0</c:v>
                </c:pt>
                <c:pt idx="7">
                  <c:v>3200.0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C-34EC-4EE5-9F71-91F8806C0B0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01206152"/>
        <c:axId val="2101212520"/>
      </c:lineChart>
      <c:catAx>
        <c:axId val="2101206152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000">
                    <a:latin typeface="Seravek"/>
                    <a:cs typeface="Seravek"/>
                  </a:defRPr>
                </a:pPr>
                <a:r>
                  <a:rPr lang="en-US" sz="2000">
                    <a:latin typeface="Seravek"/>
                    <a:cs typeface="Seravek"/>
                  </a:rPr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01212520"/>
        <c:crosses val="autoZero"/>
        <c:auto val="1"/>
        <c:lblAlgn val="ctr"/>
        <c:lblOffset val="100"/>
        <c:noMultiLvlLbl val="0"/>
      </c:catAx>
      <c:valAx>
        <c:axId val="2101212520"/>
        <c:scaling>
          <c:logBase val="10.0"/>
          <c:orientation val="minMax"/>
          <c:min val="0.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>
                    <a:latin typeface="Seravek"/>
                    <a:cs typeface="Seravek"/>
                  </a:defRPr>
                </a:pPr>
                <a:r>
                  <a:rPr lang="en-US" sz="2000">
                    <a:latin typeface="Seravek"/>
                    <a:cs typeface="Seravek"/>
                  </a:rPr>
                  <a:t>Gbit/s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01206152"/>
        <c:crosses val="autoZero"/>
        <c:crossBetween val="between"/>
      </c:valAx>
      <c:spPr>
        <a:noFill/>
        <a:ln>
          <a:solidFill>
            <a:schemeClr val="bg2">
              <a:lumMod val="90000"/>
            </a:schemeClr>
          </a:solidFill>
        </a:ln>
        <a:effectLst/>
      </c:spPr>
    </c:plotArea>
    <c:legend>
      <c:legendPos val="t"/>
      <c:layout>
        <c:manualLayout>
          <c:xMode val="edge"/>
          <c:yMode val="edge"/>
          <c:x val="0.711487306865601"/>
          <c:y val="0.59349593495935"/>
          <c:w val="0.288512693134399"/>
          <c:h val="0.185857712907838"/>
        </c:manualLayout>
      </c:layout>
      <c:overlay val="1"/>
      <c:spPr>
        <a:noFill/>
        <a:ln>
          <a:noFill/>
        </a:ln>
        <a:effectLst/>
      </c:spPr>
      <c:txPr>
        <a:bodyPr rot="0" vert="horz"/>
        <a:lstStyle/>
        <a:p>
          <a:pPr>
            <a:defRPr sz="2000"/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05413-5940-E04D-95E6-65490C27F02D}" type="datetimeFigureOut">
              <a:rPr lang="en-US" smtClean="0"/>
              <a:t>6/27/16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35628-251E-5845-916B-5071E5D7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780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6/27/16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for having me here. I am Anirudh</a:t>
            </a:r>
            <a:r>
              <a:rPr lang="en-US" baseline="0" dirty="0" smtClean="0"/>
              <a:t> and I am a graduate student at MIT. I am going to be talking about work</a:t>
            </a:r>
          </a:p>
          <a:p>
            <a:r>
              <a:rPr lang="en-US" baseline="0" dirty="0" smtClean="0"/>
              <a:t>I have been doing over the past year on abstractions for programming network data-planes that run at line 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03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32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32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They must finish processing their inputs within the clock period, which at 1 GHz is 1 ns so that they are ready to process the next packet.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32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total overhead of less than 2% for </a:t>
            </a:r>
            <a:r>
              <a:rPr lang="en-US" dirty="0" err="1" smtClean="0"/>
              <a:t>stateful</a:t>
            </a:r>
            <a:r>
              <a:rPr lang="en-US" dirty="0" smtClean="0"/>
              <a:t> and stateless atoms</a:t>
            </a:r>
          </a:p>
          <a:p>
            <a:r>
              <a:rPr lang="en-US" dirty="0" smtClean="0"/>
              <a:t>Seem</a:t>
            </a:r>
            <a:r>
              <a:rPr lang="en-US" baseline="0" dirty="0" smtClean="0"/>
              <a:t> to be rambling a bit about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(remove this?)</a:t>
            </a:r>
          </a:p>
          <a:p>
            <a:r>
              <a:rPr lang="en-US" baseline="0" dirty="0" smtClean="0"/>
              <a:t>Or at least say what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49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A compiler then translates this into a pipelined implementation suitable for a programmable switch.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74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lines of code not much greater than the native form (simulation, software router)</a:t>
            </a:r>
          </a:p>
          <a:p>
            <a:r>
              <a:rPr lang="en-US" dirty="0" smtClean="0"/>
              <a:t>Stress that none of these have been programmed at line rate before. They have</a:t>
            </a:r>
            <a:r>
              <a:rPr lang="en-US" baseline="0" dirty="0" smtClean="0"/>
              <a:t> either been burnt into hardware or programmed into software routers.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4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Amy: Emphasize that this is MYYYY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So, it should make you wonder. Why is programmable scheduling hard?</a:t>
            </a: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After all, new scheduling algorithms spring up every year.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problem is that, despite many years of work on programmable scheduling and hundreds of algorithms, there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consensus on an abstraction to use for ALL scheduling algorithms.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 in contrast to other aspects of the switch such as parsing, for which parse graphs are a good abstraction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forwarding, for which match-action tables are a good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Conclude here by saying, “packet transactions are insufficient” and we invent a primitive that allows us to keep using packet transactions for this as well.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Because there is no abstraction, one approach is to throw up your hand and build an FPGA or CPU on the critical path.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this also isn’t feasible for line rate switches because you need to make decisions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 we are really looking for an abstraction that is simple enough that it can finish executing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Packet transactions are insufficient. On the surface of it, scheduling operates on groups of packets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or queues. Packet transactions on the other hand, operate one packet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68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That brings me to the primary contribution of our work, an abstraction for programmable packet scheduling.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Central to our abstraction is the observation that many scheduling algorithms determine the relative order of packet transmissions when packets are </a:t>
            </a:r>
            <a:r>
              <a:rPr lang="en-US" baseline="0" dirty="0" err="1" smtClean="0">
                <a:sym typeface="Wingdings" panose="05000000000000000000" pitchFamily="2" charset="2"/>
              </a:rPr>
              <a:t>enqueued</a:t>
            </a:r>
            <a:r>
              <a:rPr lang="en-US" baseline="0" dirty="0" smtClean="0">
                <a:sym typeface="Wingdings" panose="05000000000000000000" pitchFamily="2" charset="2"/>
              </a:rPr>
              <a:t>. Put differently, the order of packets in the buffer will not change despite future packet arrivals.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What do I mean by that? Here are a few examples of scheduling algorithms that all determine packet transmission order at packet arrival.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Shortest Job First scheduling discipline orders packets by their flow size, which is known when packets are </a:t>
            </a:r>
            <a:r>
              <a:rPr lang="en-US" baseline="0" dirty="0" err="1" smtClean="0">
                <a:sym typeface="Wingdings" panose="05000000000000000000" pitchFamily="2" charset="2"/>
              </a:rPr>
              <a:t>enqueued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Earliest Deadline First scheduling discipline orders packets by the time remaining until their deadline.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And FCFS orders packets by packet arrival time.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This naturally leads us to an abstraction for scheduling which is called a push-in first-out queue where packets are pushed into an arbitrary location based on a priority and </a:t>
            </a:r>
            <a:r>
              <a:rPr lang="en-US" baseline="0" dirty="0" err="1" smtClean="0">
                <a:sym typeface="Wingdings" panose="05000000000000000000" pitchFamily="2" charset="2"/>
              </a:rPr>
              <a:t>dequeued</a:t>
            </a:r>
            <a:r>
              <a:rPr lang="en-US" baseline="0" dirty="0" smtClean="0">
                <a:sym typeface="Wingdings" panose="05000000000000000000" pitchFamily="2" charset="2"/>
              </a:rPr>
              <a:t> from the head.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This concept was first proposed as a proof construct in a paper from the late 90s.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What we are showing is that this construct is practically usable as a construct for </a:t>
            </a:r>
            <a:r>
              <a:rPr lang="en-US" baseline="0" dirty="0" err="1" smtClean="0">
                <a:sym typeface="Wingdings" panose="05000000000000000000" pitchFamily="2" charset="2"/>
              </a:rPr>
              <a:t>prog</a:t>
            </a:r>
            <a:r>
              <a:rPr lang="en-US" baseline="0" dirty="0" smtClean="0">
                <a:sym typeface="Wingdings" panose="05000000000000000000" pitchFamily="2" charset="2"/>
              </a:rPr>
              <a:t>. Scheduling.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rest of this talk shows why PIFOs as an abstraction are expressive and why a PIFO is feasible at line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9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r>
              <a:rPr lang="en-US" baseline="0" dirty="0" smtClean="0"/>
              <a:t> I start, I should mention that this is joint work with an outstanding set of collaborators from</a:t>
            </a:r>
          </a:p>
          <a:p>
            <a:r>
              <a:rPr lang="en-US" baseline="0" dirty="0" smtClean="0"/>
              <a:t>MIT, Barefoot Networks, Cisco Systems, Microsoft Research, Stanford, and University of Washington.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Also, I encourage you to interrupt me and ask questions as we go along.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013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by reminding</a:t>
            </a:r>
            <a:r>
              <a:rPr lang="en-US" baseline="0" dirty="0" smtClean="0"/>
              <a:t> them that the reason this works is that the rank can be computed before </a:t>
            </a:r>
            <a:r>
              <a:rPr lang="en-US" baseline="0" dirty="0" err="1" smtClean="0"/>
              <a:t>enqueue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27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determines clock rate and area overhead?</a:t>
            </a:r>
          </a:p>
          <a:p>
            <a:r>
              <a:rPr lang="en-US" dirty="0" smtClean="0"/>
              <a:t>Maybe</a:t>
            </a:r>
            <a:r>
              <a:rPr lang="en-US" baseline="0" dirty="0" smtClean="0"/>
              <a:t> one or two slides on what affects what?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the 4% area overhead an example as opposed to the only design.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 some scaling behavior.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65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 a little more intuition.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090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PIFOs can be supported</a:t>
            </a:r>
            <a:r>
              <a:rPr lang="en-US" baseline="0" dirty="0" smtClean="0"/>
              <a:t> by modifying the dequeuer logic a little bit.</a:t>
            </a:r>
          </a:p>
          <a:p>
            <a:r>
              <a:rPr lang="en-US" baseline="0" dirty="0" smtClean="0"/>
              <a:t>Instead of </a:t>
            </a:r>
            <a:r>
              <a:rPr lang="en-US" baseline="0" dirty="0" err="1" smtClean="0"/>
              <a:t>dequeueing</a:t>
            </a:r>
            <a:r>
              <a:rPr lang="en-US" baseline="0" dirty="0" smtClean="0"/>
              <a:t> the head packet, we find the first packet for a particular logical PIFO (using an equality check + priority encoder), and then shift at that position.</a:t>
            </a:r>
          </a:p>
          <a:p>
            <a:r>
              <a:rPr lang="en-US" baseline="0" dirty="0" smtClean="0"/>
              <a:t>Make sure to mention logical PIFOs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601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660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380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determines clock rate and area overhead?</a:t>
            </a:r>
          </a:p>
          <a:p>
            <a:r>
              <a:rPr lang="en-US" dirty="0" smtClean="0"/>
              <a:t>Maybe</a:t>
            </a:r>
            <a:r>
              <a:rPr lang="en-US" baseline="0" dirty="0" smtClean="0"/>
              <a:t> one or two slides on what affects what?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the 4% area overhead an example as opposed to the only design.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 some scaling behavior.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65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17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</a:t>
            </a:r>
            <a:r>
              <a:rPr lang="en-US" baseline="0" dirty="0" smtClean="0"/>
              <a:t> define data-plane algorithm formally here …</a:t>
            </a:r>
          </a:p>
          <a:p>
            <a:endParaRPr lang="en-US" dirty="0" smtClean="0"/>
          </a:p>
          <a:p>
            <a:r>
              <a:rPr lang="en-US" dirty="0" smtClean="0"/>
              <a:t>So,</a:t>
            </a:r>
            <a:r>
              <a:rPr lang="en-US" baseline="0" dirty="0" smtClean="0"/>
              <a:t> the talk is about programmability at line-rate. Let’s break down each of those two parts.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I say programmable, I mean the ability to run a new data-plane algorithm (possibly something that we don’t know of today) on a switch.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by line rate, I mean switches that operate at the highest capacity supported by dedicated hardware at any given time. And line-rate is important, it implies that we can’t use a software switch or network processor.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086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Flesh out this slide.</a:t>
            </a:r>
          </a:p>
          <a:p>
            <a:r>
              <a:rPr lang="en-US" baseline="0" dirty="0" smtClean="0"/>
              <a:t>Stress that composed PIFOs can be used for more than just hierarchical scheduling.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Slightly better </a:t>
            </a:r>
            <a:r>
              <a:rPr lang="en-US" baseline="0" smtClean="0"/>
              <a:t>figure maybe?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233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natural question is whether a PIFO can handle</a:t>
            </a:r>
            <a:r>
              <a:rPr lang="en-US" dirty="0" smtClean="0"/>
              <a:t> non-work-conserving</a:t>
            </a:r>
            <a:r>
              <a:rPr lang="en-US" baseline="0" dirty="0" smtClean="0"/>
              <a:t> algorithms? </a:t>
            </a:r>
          </a:p>
          <a:p>
            <a:r>
              <a:rPr lang="en-US" baseline="0" dirty="0" smtClean="0"/>
              <a:t>So, our third example looks at Traffic Shaping, the most common of these non-work-conserving algorithms,</a:t>
            </a:r>
          </a:p>
          <a:p>
            <a:r>
              <a:rPr lang="en-US" baseline="0" dirty="0" smtClean="0"/>
              <a:t>whose goal is to limit a flow to a fixed absolute throughput regardless of its offered load and the offered load of other flows.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implement Traffic Shaping using PIFOs by computing a packet’s priority in the PIFO based on the wall-clock</a:t>
            </a:r>
          </a:p>
          <a:p>
            <a:r>
              <a:rPr lang="en-US" baseline="0" dirty="0" smtClean="0"/>
              <a:t>departure time of the packet when it is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dequeuing</a:t>
            </a:r>
            <a:r>
              <a:rPr lang="en-US" baseline="0" dirty="0" smtClean="0"/>
              <a:t> a packet whenever its wall-clock time arrives.</a:t>
            </a:r>
          </a:p>
          <a:p>
            <a:endParaRPr lang="en-US" baseline="0" dirty="0" smtClean="0"/>
          </a:p>
          <a:p>
            <a:r>
              <a:rPr lang="en-US" dirty="0" smtClean="0"/>
              <a:t>A PIFO allows you</a:t>
            </a:r>
            <a:r>
              <a:rPr lang="en-US" baseline="0" dirty="0" smtClean="0"/>
              <a:t> to express anything where you can determine the transmission order when packets are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In other words, anything where the relative order doesn’t change in the future.</a:t>
            </a:r>
          </a:p>
          <a:p>
            <a:r>
              <a:rPr lang="en-US" baseline="0" dirty="0" smtClean="0"/>
              <a:t>There are algorithms for which these are not true. In particular, hierarchical scheduling algorithms are a class of algorithms</a:t>
            </a:r>
          </a:p>
          <a:p>
            <a:r>
              <a:rPr lang="en-US" baseline="0" dirty="0" smtClean="0"/>
              <a:t>for which this is not true. Let’s consider one in particular.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64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transmission time at the switch</a:t>
            </a:r>
          </a:p>
          <a:p>
            <a:endParaRPr lang="en-US" dirty="0" smtClean="0"/>
          </a:p>
          <a:p>
            <a:r>
              <a:rPr lang="en-US" dirty="0" smtClean="0"/>
              <a:t>Too many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453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I am wary of writing SAT formulas</a:t>
            </a:r>
            <a:r>
              <a:rPr lang="en-US" baseline="0" dirty="0" smtClean="0"/>
              <a:t> and asserting logic conditions. It turns out there is a tool called SKETCH,  which takes programs and turns them automatically into Boolean functions and a QBF formula to check equality between the functions. (basically automate the steps above).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SKETCH is a tool that does this automatically for us, where </a:t>
            </a:r>
            <a:r>
              <a:rPr lang="en-US" dirty="0" err="1" smtClean="0"/>
              <a:t>codelets</a:t>
            </a:r>
            <a:r>
              <a:rPr lang="en-US" dirty="0" smtClean="0"/>
              <a:t> are SKETCH specs and templates are partial programs.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552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CPUs sufficient to maintain forwarding performance (50 Kbit/s to 1 Mbit/s)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CPUs represent the peak</a:t>
            </a:r>
            <a:r>
              <a:rPr lang="en-US" baseline="0" dirty="0" smtClean="0"/>
              <a:t> of programmability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554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Moore’s law has shrunk combinational logic for programmability.</a:t>
            </a:r>
          </a:p>
          <a:p>
            <a:r>
              <a:rPr lang="en-US" dirty="0" smtClean="0"/>
              <a:t>It’s shrunk buffers as well, but usually that just means you increase buffers by a bit.</a:t>
            </a:r>
            <a:endParaRPr lang="en-US" dirty="0"/>
          </a:p>
          <a:p>
            <a:r>
              <a:rPr lang="en-US" dirty="0" smtClean="0"/>
              <a:t>TCAM</a:t>
            </a:r>
            <a:r>
              <a:rPr lang="en-US" baseline="0" dirty="0" smtClean="0"/>
              <a:t>, SRAM, and IO remain the biggest sources of area on a chip.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823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Software platforms provide full programmability, but they have typically been between 10 and 100 times slower than dedicated hardware at any point in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943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They must finish processing their inputs within the clock period, which at 1 GHz is 1 ns so that they are ready to process the next packet.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Say that it’s very deterministic, latency and throughput.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Make sure to mention that atoms are the smallest unit of atomic packet processing.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REQUIRES WORK, stress the definition of atom once.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872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590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thing we do to simplify</a:t>
            </a:r>
            <a:r>
              <a:rPr lang="en-US" baseline="0" dirty="0" smtClean="0"/>
              <a:t> the Domino compiler is to restrict the language.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there are no loops because a loop with an unbounded iteration count cannot be run at line rate.</a:t>
            </a:r>
          </a:p>
          <a:p>
            <a:r>
              <a:rPr lang="en-US" baseline="0" dirty="0" smtClean="0"/>
              <a:t>This is because it isn’t clear how long it takes to process each packet and hence how long the packet</a:t>
            </a:r>
          </a:p>
          <a:p>
            <a:r>
              <a:rPr lang="en-US" baseline="0" dirty="0" smtClean="0"/>
              <a:t>Processing pipeline will be.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Because we forbid all loops, we also forbid unstructured control flow such as break and continue that</a:t>
            </a:r>
          </a:p>
          <a:p>
            <a:r>
              <a:rPr lang="en-US" baseline="0" dirty="0" smtClean="0"/>
              <a:t>let you break out of a loop.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also forbid pointers and heaps because all memory on these chips is statically allocated.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Through this talk, I ‘ll show you how these constraints simplify the Domino compiler.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131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Two big takeaways from preprocessing: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Write out state modifications in an explicit read-modify-write form.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Remove branches and replace them with conditional operators.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Jonathan’s question:</a:t>
            </a:r>
          </a:p>
          <a:p>
            <a:pPr marL="0" indent="0">
              <a:buNone/>
            </a:pPr>
            <a:r>
              <a:rPr lang="en-US" baseline="0" dirty="0" smtClean="0"/>
              <a:t>========================</a:t>
            </a:r>
          </a:p>
          <a:p>
            <a:pPr marL="0" indent="0">
              <a:buNone/>
            </a:pPr>
            <a:r>
              <a:rPr lang="en-US" baseline="0" dirty="0" smtClean="0"/>
              <a:t>Why is predication not wasteful? It doesn’t waste time because the two halves are done in parallel in hardware.</a:t>
            </a:r>
          </a:p>
          <a:p>
            <a:pPr marL="0" indent="0">
              <a:buNone/>
            </a:pPr>
            <a:r>
              <a:rPr lang="en-US" baseline="0" dirty="0" smtClean="0"/>
              <a:t>It doesn’t waste area and power because it’s negligible anyway.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====</a:t>
            </a:r>
          </a:p>
          <a:p>
            <a:pPr marL="0" indent="0">
              <a:buNone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preprossing</a:t>
            </a:r>
            <a:r>
              <a:rPr lang="en-US" baseline="0" dirty="0" smtClean="0"/>
              <a:t> stage is bunch of book-keeping tricks which make life easier on next stages</a:t>
            </a:r>
          </a:p>
          <a:p>
            <a:pPr marL="0" indent="0">
              <a:buNone/>
            </a:pPr>
            <a:r>
              <a:rPr lang="en-US" baseline="0" dirty="0" smtClean="0"/>
              <a:t>If else branches replaced by ternary operator </a:t>
            </a:r>
            <a:r>
              <a:rPr lang="en-US" baseline="0" dirty="0" smtClean="0">
                <a:sym typeface="Wingdings"/>
              </a:rPr>
              <a:t></a:t>
            </a:r>
            <a:r>
              <a:rPr lang="en-US" baseline="0" dirty="0" smtClean="0"/>
              <a:t> no branching, strictly straight-line code </a:t>
            </a:r>
          </a:p>
          <a:p>
            <a:pPr marL="0" indent="0">
              <a:buNone/>
            </a:pPr>
            <a:r>
              <a:rPr lang="en-US" baseline="0" dirty="0" smtClean="0"/>
              <a:t>Turn state variables into stylized from; only read from state, write to state </a:t>
            </a:r>
            <a:r>
              <a:rPr lang="en-US" baseline="0" dirty="0" smtClean="0">
                <a:sym typeface="Wingdings"/>
              </a:rPr>
              <a:t> makes it simpler to identify dependencies for state variables</a:t>
            </a:r>
          </a:p>
          <a:p>
            <a:pPr marL="0" indent="0">
              <a:buNone/>
            </a:pPr>
            <a:endParaRPr lang="en-US" baseline="0" dirty="0" smtClean="0">
              <a:sym typeface="Wingdings"/>
            </a:endParaRPr>
          </a:p>
          <a:p>
            <a:pPr marL="0" indent="0">
              <a:buNone/>
            </a:pPr>
            <a:r>
              <a:rPr lang="en-US" baseline="0" dirty="0" smtClean="0">
                <a:sym typeface="Wingdings"/>
              </a:rPr>
              <a:t>Two kinds of dependencies</a:t>
            </a:r>
          </a:p>
          <a:p>
            <a:pPr marL="228600" indent="-228600">
              <a:buAutoNum type="arabicPeriod"/>
            </a:pPr>
            <a:r>
              <a:rPr lang="en-US" baseline="0" dirty="0" smtClean="0">
                <a:sym typeface="Wingdings"/>
              </a:rPr>
              <a:t>Dependencies within a packet</a:t>
            </a:r>
          </a:p>
          <a:p>
            <a:pPr marL="228600" indent="-228600">
              <a:buAutoNum type="arabicPeriod"/>
            </a:pPr>
            <a:r>
              <a:rPr lang="en-US" baseline="0" dirty="0" smtClean="0">
                <a:sym typeface="Wingdings"/>
              </a:rPr>
              <a:t>Dependencies across packets (through persistent state on the switch)</a:t>
            </a:r>
          </a:p>
          <a:p>
            <a:pPr marL="0" indent="0">
              <a:buNone/>
            </a:pPr>
            <a:endParaRPr lang="en-US" baseline="0" dirty="0" smtClean="0">
              <a:sym typeface="Wingdings"/>
            </a:endParaRPr>
          </a:p>
          <a:p>
            <a:pPr marL="0" indent="0">
              <a:buNone/>
            </a:pPr>
            <a:endParaRPr lang="en-US" baseline="0" dirty="0" smtClean="0">
              <a:sym typeface="Wingdings"/>
            </a:endParaRPr>
          </a:p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397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we have flattened the code, let’s look at how we generate a pipeline from it.</a:t>
            </a:r>
          </a:p>
          <a:p>
            <a:r>
              <a:rPr lang="en-US" baseline="0" dirty="0" smtClean="0"/>
              <a:t>To start, we make a node corresponding to each statement in the program after flattening.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980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Read/After/Write</a:t>
            </a:r>
            <a:r>
              <a:rPr lang="en-US" baseline="0" dirty="0" smtClean="0"/>
              <a:t> dependencies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about other dependencies? To simplify the compiler, get rid of other types of dependencies by creating dummy variable (standard compiler technique: static single assignment </a:t>
            </a:r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943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we have flattened the code, let’s look at how we generate a pipeline from it.</a:t>
            </a:r>
          </a:p>
          <a:p>
            <a:r>
              <a:rPr lang="en-US" baseline="0" dirty="0" smtClean="0"/>
              <a:t>To start, we make a node corresponding to each statement in the program after flattening.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Rambling a bit too much here about bidirectional arrows.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Dependencies between fields of different packets through a state variable</a:t>
            </a:r>
          </a:p>
          <a:p>
            <a:r>
              <a:rPr lang="en-US" baseline="0" dirty="0" smtClean="0"/>
              <a:t>--</a:t>
            </a:r>
          </a:p>
          <a:p>
            <a:r>
              <a:rPr lang="en-US" baseline="0" dirty="0" smtClean="0"/>
              <a:t>Add double arrows between the two nodes that read and write to a state; the write to state has to happen after the read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Forward arrow mean: read has to happen before the write for this packet</a:t>
            </a:r>
          </a:p>
          <a:p>
            <a:r>
              <a:rPr lang="en-US" baseline="0" dirty="0" smtClean="0"/>
              <a:t>Backward arrow means: the write has to happen before the read on the next packet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728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Rambling here. Explain the bidirectional red arrows a bit more crisply.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Spend some time explaining the intuition behind strongly connected components.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Give some intuition</a:t>
            </a:r>
            <a:r>
              <a:rPr lang="en-US" baseline="0" dirty="0" smtClean="0"/>
              <a:t> for how the algorithm works, instead of just saying that this is the algorithm.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Strongly connected component gets to the heart what operations have to happen atomically to respect all dependencies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187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793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this point, we have a pipeline</a:t>
            </a:r>
            <a:r>
              <a:rPr lang="en-US" baseline="0" dirty="0" smtClean="0"/>
              <a:t> where each stage has some</a:t>
            </a:r>
          </a:p>
          <a:p>
            <a:r>
              <a:rPr lang="en-US" baseline="0" dirty="0" smtClean="0"/>
              <a:t>sequential code that executes within it, while all pipeline stages</a:t>
            </a:r>
          </a:p>
          <a:p>
            <a:r>
              <a:rPr lang="en-US" baseline="0" dirty="0" smtClean="0"/>
              <a:t>execute in parallel.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no idea whether those sequential code blocks can actually</a:t>
            </a:r>
          </a:p>
          <a:p>
            <a:r>
              <a:rPr lang="en-US" baseline="0" dirty="0" smtClean="0"/>
              <a:t>be run at line rate or not. In other words, we haven’t quite figured out</a:t>
            </a:r>
          </a:p>
          <a:p>
            <a:r>
              <a:rPr lang="en-US" baseline="0" dirty="0" smtClean="0"/>
              <a:t>if the sequential code block can or cannot be mapped to an instruction</a:t>
            </a:r>
          </a:p>
          <a:p>
            <a:r>
              <a:rPr lang="en-US" baseline="0" dirty="0" smtClean="0"/>
              <a:t>provided by the switch.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93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/>
            <a:r>
              <a:rPr lang="en-US" dirty="0" smtClean="0"/>
              <a:t>And so</a:t>
            </a:r>
            <a:r>
              <a:rPr lang="en-US" baseline="0" dirty="0" smtClean="0"/>
              <a:t> we’ve seen the development of programmable switching chips, which aim to provide programmability without compromising performance.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REQUIRES WORK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433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REQUIRES WORK here.</a:t>
            </a:r>
          </a:p>
          <a:p>
            <a:endParaRPr lang="en-US" dirty="0" smtClean="0"/>
          </a:p>
          <a:p>
            <a:r>
              <a:rPr lang="en-US" dirty="0" smtClean="0"/>
              <a:t>Say that if the</a:t>
            </a:r>
            <a:r>
              <a:rPr lang="en-US" baseline="0" dirty="0" smtClean="0"/>
              <a:t> code is rejected here, we reject the code up top as well. This is important.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===</a:t>
            </a:r>
          </a:p>
          <a:p>
            <a:r>
              <a:rPr lang="en-US" baseline="0" dirty="0" smtClean="0"/>
              <a:t>What we need to do is figure out how to go from these atomic components to the circuit – if you get a no answer, you just reject the program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Express the circuit as an imperative program with holes to be filled </a:t>
            </a:r>
            <a:r>
              <a:rPr lang="en-US" baseline="0" dirty="0" smtClean="0">
                <a:sym typeface="Wingdings"/>
              </a:rPr>
              <a:t> this is called an implementation sketch. Figure out if there is some assignment of wholes to implement your code block. The search for holes </a:t>
            </a:r>
          </a:p>
          <a:p>
            <a:endParaRPr lang="en-US" baseline="0" dirty="0" smtClean="0">
              <a:sym typeface="Wingdings"/>
            </a:endParaRPr>
          </a:p>
          <a:p>
            <a:r>
              <a:rPr lang="en-US" baseline="0" dirty="0" smtClean="0">
                <a:sym typeface="Wingdings"/>
              </a:rPr>
              <a:t>This is called syntax-based synthesis. Specifically, we use the tool SKETCH to do the program synthesis. (underneath uses some kind of SAT solver)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274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a high level, the compiler</a:t>
            </a:r>
            <a:r>
              <a:rPr lang="en-US" baseline="0" dirty="0" smtClean="0"/>
              <a:t> has three parts that roughly correspond to the front, middle and back ends.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frontend maintains the same sequential code illusion that is presented to the programmer and converts it into a progressively more canonical form.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mid end carries out the important conceptual step of going from sequential to parallel code. It turns sequential code into a pipelined implementation while handling state.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back end is where the rubber meets the road. Here, we check whether the pipelined implementation can actually be mapped to circuits provided by the hardware.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981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aseline="0" dirty="0" smtClean="0"/>
              <a:t>Hari: Overall, elide details even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2459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lines of code not much greater than the native form (simulation, software router)</a:t>
            </a:r>
          </a:p>
          <a:p>
            <a:r>
              <a:rPr lang="en-US" dirty="0" smtClean="0"/>
              <a:t>Stress that none of these have been programmed at line rate before. They have</a:t>
            </a:r>
            <a:r>
              <a:rPr lang="en-US" baseline="0" dirty="0" smtClean="0"/>
              <a:t> either been burnt into hardware or programmed into </a:t>
            </a:r>
            <a:r>
              <a:rPr lang="en-US" baseline="0" smtClean="0"/>
              <a:t>software routers.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099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Need to say that there is 300</a:t>
            </a:r>
            <a:r>
              <a:rPr lang="en-US" baseline="0" dirty="0" smtClean="0"/>
              <a:t> stateless + 300 of (one of the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) to form each target.</a:t>
            </a:r>
          </a:p>
          <a:p>
            <a:pPr lvl="1"/>
            <a:r>
              <a:rPr lang="en-US" baseline="0" dirty="0" smtClean="0"/>
              <a:t>REQUIRES WORK.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995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028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Add figure</a:t>
            </a:r>
            <a:r>
              <a:rPr lang="en-US" baseline="0" dirty="0" smtClean="0"/>
              <a:t> or make this description a little more precise, a little less rambling.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Stress that this is what complicates the problem.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Atom: smallest unit of atomic state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228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total overhead of less than 2% for </a:t>
            </a:r>
            <a:r>
              <a:rPr lang="en-US" dirty="0" err="1" smtClean="0"/>
              <a:t>stateful</a:t>
            </a:r>
            <a:r>
              <a:rPr lang="en-US" dirty="0" smtClean="0"/>
              <a:t> and stateless atoms</a:t>
            </a:r>
          </a:p>
          <a:p>
            <a:r>
              <a:rPr lang="en-US" dirty="0" smtClean="0"/>
              <a:t>Seem</a:t>
            </a:r>
            <a:r>
              <a:rPr lang="en-US" baseline="0" dirty="0" smtClean="0"/>
              <a:t> to be rambling a bit about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(remove this?)</a:t>
            </a:r>
          </a:p>
          <a:p>
            <a:r>
              <a:rPr lang="en-US" baseline="0" dirty="0" smtClean="0"/>
              <a:t>Or at least say what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49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In</a:t>
            </a:r>
            <a:r>
              <a:rPr lang="en-US" baseline="0" dirty="0" smtClean="0"/>
              <a:t> this talk, I’m going to discuss our work on two aspects of programmable switching chips.</a:t>
            </a:r>
          </a:p>
          <a:p>
            <a:pPr lvl="1"/>
            <a:endParaRPr lang="en-US" dirty="0" smtClean="0"/>
          </a:p>
          <a:p>
            <a:pPr marL="685800" lvl="1" indent="-228600">
              <a:buAutoNum type="arabicParenR"/>
            </a:pPr>
            <a:r>
              <a:rPr lang="en-US" dirty="0" smtClean="0"/>
              <a:t>Packet transactions,</a:t>
            </a:r>
            <a:r>
              <a:rPr lang="en-US" baseline="0" dirty="0" smtClean="0"/>
              <a:t> which is a</a:t>
            </a:r>
            <a:r>
              <a:rPr lang="en-US" dirty="0" smtClean="0"/>
              <a:t> high-level programming framework for expressing data-plane algorithms.</a:t>
            </a:r>
            <a:r>
              <a:rPr lang="en-US" baseline="0" dirty="0" smtClean="0"/>
              <a:t> </a:t>
            </a:r>
          </a:p>
          <a:p>
            <a:pPr marL="685800" lvl="1" indent="-228600">
              <a:buAutoNum type="arabicParenR"/>
            </a:pPr>
            <a:r>
              <a:rPr lang="en-US" dirty="0" smtClean="0"/>
              <a:t>A design for</a:t>
            </a:r>
            <a:r>
              <a:rPr lang="en-US" baseline="0" dirty="0" smtClean="0"/>
              <a:t> a</a:t>
            </a:r>
            <a:r>
              <a:rPr lang="en-US" dirty="0" smtClean="0"/>
              <a:t> programmable</a:t>
            </a:r>
            <a:r>
              <a:rPr lang="en-US" baseline="0" dirty="0" smtClean="0"/>
              <a:t> packet scheduler.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/>
            <a:r>
              <a:rPr lang="en-US" dirty="0" smtClean="0"/>
              <a:t>And so</a:t>
            </a:r>
            <a:r>
              <a:rPr lang="en-US" baseline="0" dirty="0" smtClean="0"/>
              <a:t> we’ve seen the development of programmable switching chips, which aim to provide programmability without compromising performance.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59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That leads us to the idea of packet transactions: a block of imperative code that is atomic and isolated from other such blocks.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What do I mean by that? The idea here is that the programmer programs to the illusion that there is exactly one packet in the system at any time.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When a packet comes in, a sequence of statements atomically updates fields in the packet and state on the switch. All field and state updates complete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Before the next packet comes in. 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70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3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/>
                <a:cs typeface="Serave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AD5C-8A76-6248-9CD8-0471611423E3}" type="datetime1">
              <a:rPr lang="en-US" smtClean="0"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5FC9-86FE-9341-AE0C-EC8DA2E83547}" type="datetime1">
              <a:rPr lang="en-US" smtClean="0"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0247-56F6-0047-AB08-088A3BEC4B10}" type="datetime1">
              <a:rPr lang="en-US" smtClean="0"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485900"/>
          </a:xfrm>
          <a:prstGeom prst="rect">
            <a:avLst/>
          </a:prstGeom>
          <a:solidFill>
            <a:srgbClr val="4242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latin typeface="Seravek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22237"/>
            <a:ext cx="10515600" cy="1325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800">
                <a:solidFill>
                  <a:srgbClr val="FFFFFF"/>
                </a:solidFill>
                <a:latin typeface="Seravek"/>
                <a:cs typeface="Serave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57200" indent="-457200">
              <a:lnSpc>
                <a:spcPct val="100000"/>
              </a:lnSpc>
              <a:buFont typeface="Wingdings" charset="2"/>
              <a:buChar char="§"/>
              <a:defRPr sz="3200">
                <a:latin typeface="Seravek"/>
                <a:cs typeface="Seravek"/>
              </a:defRPr>
            </a:lvl1pPr>
            <a:lvl2pPr marL="914400" indent="-457200">
              <a:lnSpc>
                <a:spcPct val="100000"/>
              </a:lnSpc>
              <a:buFont typeface="Lucida Grande"/>
              <a:buChar char="-"/>
              <a:defRPr sz="2800" baseline="0">
                <a:latin typeface="Seravek"/>
                <a:cs typeface="Seravek"/>
              </a:defRPr>
            </a:lvl2pPr>
            <a:lvl3pPr>
              <a:lnSpc>
                <a:spcPct val="100000"/>
              </a:lnSpc>
              <a:defRPr sz="2400">
                <a:latin typeface="Seravek"/>
                <a:cs typeface="Seravek"/>
              </a:defRPr>
            </a:lvl3pPr>
            <a:lvl4pPr>
              <a:lnSpc>
                <a:spcPct val="100000"/>
              </a:lnSpc>
              <a:defRPr sz="2000">
                <a:latin typeface="Seravek"/>
                <a:cs typeface="Seravek"/>
              </a:defRPr>
            </a:lvl4pPr>
            <a:lvl5pPr>
              <a:lnSpc>
                <a:spcPct val="100000"/>
              </a:lnSpc>
              <a:defRPr sz="2000">
                <a:latin typeface="Seravek"/>
                <a:cs typeface="Serave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ECCC767A-B317-4346-B739-DFC5F6D9020D}" type="datetime1">
              <a:rPr lang="en-US" smtClean="0"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5448022C-F4BC-4192-A392-BACAE19DF89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MIT-logo-lightgray-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114" y="-735587"/>
            <a:ext cx="876299" cy="4624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27412" y="121500"/>
            <a:ext cx="1138522" cy="86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D119-E545-4A44-BE0B-664B09C8E857}" type="datetime1">
              <a:rPr lang="en-US" smtClean="0"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D009-7E9D-7F48-9FDF-3AB76C9156D0}" type="datetime1">
              <a:rPr lang="en-US" smtClean="0"/>
              <a:t>6/27/16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BB47-8CD8-6C49-8B67-C38646FCF19B}" type="datetime1">
              <a:rPr lang="en-US" smtClean="0"/>
              <a:t>6/27/16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BB5B-FC1E-774A-899E-97617A694EA0}" type="datetime1">
              <a:rPr lang="en-US" smtClean="0"/>
              <a:t>6/27/16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B4E4-675E-6C4B-B599-2B6DDE7212E2}" type="datetime1">
              <a:rPr lang="en-US" smtClean="0"/>
              <a:t>6/27/16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F3E8-ECF7-7946-A75B-C0998E3FE638}" type="datetime1">
              <a:rPr lang="en-US" smtClean="0"/>
              <a:t>6/27/16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D872-A541-AE4E-846A-E5BDBB13C0CE}" type="datetime1">
              <a:rPr lang="en-US" smtClean="0"/>
              <a:t>6/27/16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AF884-16A7-2344-B371-38257A5AF847}" type="datetime1">
              <a:rPr lang="en-US" smtClean="0"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/>
          <a:ea typeface="+mj-ea"/>
          <a:cs typeface="Verdana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image" Target="../media/image6.png"/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image" Target="../media/image6.png"/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512.05023" TargetMode="External"/><Relationship Id="rId4" Type="http://schemas.openxmlformats.org/officeDocument/2006/relationships/hyperlink" Target="http://arxiv.org/abs/1602.06045" TargetMode="External"/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chart" Target="../charts/chart1.xml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image" Target="../media/image6.png"/><Relationship Id="rId1" Type="http://schemas.openxmlformats.org/officeDocument/2006/relationships/tags" Target="../tags/tag29.x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image" Target="../media/image6.png"/><Relationship Id="rId1" Type="http://schemas.openxmlformats.org/officeDocument/2006/relationships/tags" Target="../tags/tag30.x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image" Target="../media/image6.png"/><Relationship Id="rId1" Type="http://schemas.openxmlformats.org/officeDocument/2006/relationships/tags" Target="../tags/tag31.x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6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6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1" Type="http://schemas.openxmlformats.org/officeDocument/2006/relationships/tags" Target="../tags/tag33.xml"/><Relationship Id="rId2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1" Type="http://schemas.openxmlformats.org/officeDocument/2006/relationships/tags" Target="../tags/tag34.xml"/><Relationship Id="rId2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1" Type="http://schemas.openxmlformats.org/officeDocument/2006/relationships/tags" Target="../tags/tag35.xml"/><Relationship Id="rId2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4" Type="http://schemas.openxmlformats.org/officeDocument/2006/relationships/image" Target="../media/image6.png"/><Relationship Id="rId1" Type="http://schemas.openxmlformats.org/officeDocument/2006/relationships/tags" Target="../tags/tag36.xml"/><Relationship Id="rId2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42900" y="838200"/>
            <a:ext cx="115062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Line-Rate Routers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0" y="3810000"/>
            <a:ext cx="9144000" cy="1655762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Seravek"/>
                <a:cs typeface="Seravek"/>
              </a:rPr>
              <a:t>Mohammad Alizadeh</a:t>
            </a:r>
            <a:endParaRPr lang="en-US" sz="4000" dirty="0">
              <a:latin typeface="Seravek"/>
              <a:cs typeface="Seravek"/>
            </a:endParaRPr>
          </a:p>
        </p:txBody>
      </p:sp>
      <p:pic>
        <p:nvPicPr>
          <p:cNvPr id="12" name="Picture 11" descr="MIT-logo-with-spelling-office-red-gray-design6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02"/>
          <a:stretch/>
        </p:blipFill>
        <p:spPr>
          <a:xfrm>
            <a:off x="2089313" y="5415839"/>
            <a:ext cx="4326797" cy="97026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603" y="5117803"/>
            <a:ext cx="2061320" cy="140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29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906"/>
    </mc:Choice>
    <mc:Fallback>
      <p:transition xmlns:p14="http://schemas.microsoft.com/office/powerpoint/2010/main" spd="slow" advTm="1490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6" name="Group 42"/>
          <p:cNvGrpSpPr/>
          <p:nvPr/>
        </p:nvGrpSpPr>
        <p:grpSpPr>
          <a:xfrm>
            <a:off x="1600200" y="3553365"/>
            <a:ext cx="8724900" cy="1425855"/>
            <a:chOff x="1707458" y="1778000"/>
            <a:chExt cx="4254836" cy="1181787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9562748" y="3157836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62748" y="5417516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62748" y="3961509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62748" y="4591383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896100" y="3162300"/>
            <a:ext cx="801124" cy="2594157"/>
            <a:chOff x="8534400" y="1981200"/>
            <a:chExt cx="595991" cy="2163589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873276" y="2317467"/>
            <a:ext cx="8025679" cy="228411"/>
            <a:chOff x="1866900" y="2628900"/>
            <a:chExt cx="4419600" cy="190500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469769" y="1828800"/>
            <a:ext cx="2654931" cy="562785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2800" dirty="0" smtClean="0">
                <a:latin typeface="Seravek"/>
                <a:cs typeface="Seravek"/>
              </a:rPr>
              <a:t>pipeline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0957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21597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6088" y="5939135"/>
            <a:ext cx="942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86300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6940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3910" y="5939135"/>
            <a:ext cx="974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2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810500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821140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251910" y="5939135"/>
            <a:ext cx="108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16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3162300"/>
            <a:ext cx="609600" cy="2743200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Packet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924300" y="3162300"/>
            <a:ext cx="609600" cy="2743200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952625" y="2711450"/>
            <a:ext cx="1336675" cy="2971800"/>
            <a:chOff x="1936750" y="2698750"/>
            <a:chExt cx="1336675" cy="2971800"/>
          </a:xfrm>
        </p:grpSpPr>
        <p:grpSp>
          <p:nvGrpSpPr>
            <p:cNvPr id="285" name="Group 28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286" name="Straight Arrow Connector 285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03" name="TextBox 302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04" name="Group 303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4" name="Group 333"/>
          <p:cNvGrpSpPr/>
          <p:nvPr/>
        </p:nvGrpSpPr>
        <p:grpSpPr>
          <a:xfrm>
            <a:off x="4629150" y="2708275"/>
            <a:ext cx="1336675" cy="2971800"/>
            <a:chOff x="1936750" y="2698750"/>
            <a:chExt cx="1336675" cy="2971800"/>
          </a:xfrm>
        </p:grpSpPr>
        <p:grpSp>
          <p:nvGrpSpPr>
            <p:cNvPr id="335" name="Group 33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43" name="Straight Arrow Connector 342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37" name="TextBox 336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38" name="Group 337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5695950" y="2549525"/>
            <a:ext cx="990600" cy="3244850"/>
            <a:chOff x="8662554" y="2546350"/>
            <a:chExt cx="1305791" cy="3244850"/>
          </a:xfrm>
        </p:grpSpPr>
        <p:grpSp>
          <p:nvGrpSpPr>
            <p:cNvPr id="350" name="Group 349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54" name="Trapezoid 353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5" name="Trapezoid 354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6" name="Trapezoid 355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57" name="Straight Connector 356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TextBox 357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51" name="Straight Arrow Connector 350"/>
            <p:cNvCxnSpPr>
              <a:stCxn id="356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/>
          <p:cNvGrpSpPr/>
          <p:nvPr/>
        </p:nvGrpSpPr>
        <p:grpSpPr>
          <a:xfrm>
            <a:off x="7750175" y="2717800"/>
            <a:ext cx="1336675" cy="2971800"/>
            <a:chOff x="1936750" y="2698750"/>
            <a:chExt cx="1336675" cy="2971800"/>
          </a:xfrm>
        </p:grpSpPr>
        <p:grpSp>
          <p:nvGrpSpPr>
            <p:cNvPr id="360" name="Group 359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68" name="Straight Arrow Connector 367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62" name="TextBox 361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/>
          <p:cNvGrpSpPr/>
          <p:nvPr/>
        </p:nvGrpSpPr>
        <p:grpSpPr>
          <a:xfrm>
            <a:off x="8816975" y="2559050"/>
            <a:ext cx="990600" cy="3244850"/>
            <a:chOff x="8662554" y="2546350"/>
            <a:chExt cx="1305791" cy="3244850"/>
          </a:xfrm>
        </p:grpSpPr>
        <p:grpSp>
          <p:nvGrpSpPr>
            <p:cNvPr id="375" name="Group 374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0" name="Trapezoid 379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1" name="Trapezoid 380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82" name="Straight Connector 381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TextBox 382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76" name="Straight Arrow Connector 375"/>
            <p:cNvCxnSpPr>
              <a:stCxn id="381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3009900" y="2562225"/>
            <a:ext cx="990600" cy="3228975"/>
            <a:chOff x="8662554" y="2562225"/>
            <a:chExt cx="1305791" cy="3228975"/>
          </a:xfrm>
        </p:grpSpPr>
        <p:grpSp>
          <p:nvGrpSpPr>
            <p:cNvPr id="237" name="Group 236"/>
            <p:cNvGrpSpPr/>
            <p:nvPr/>
          </p:nvGrpSpPr>
          <p:grpSpPr>
            <a:xfrm>
              <a:off x="8662554" y="2562225"/>
              <a:ext cx="1305791" cy="3228975"/>
              <a:chOff x="2871353" y="2557692"/>
              <a:chExt cx="1305791" cy="3228975"/>
            </a:xfrm>
          </p:grpSpPr>
          <p:sp>
            <p:nvSpPr>
              <p:cNvPr id="241" name="Trapezoid 240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2" name="Trapezoid 241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3" name="Trapezoid 242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2871353" y="2557692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238" name="Straight Arrow Connector 237"/>
            <p:cNvCxnSpPr>
              <a:stCxn id="243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863034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602"/>
    </mc:Choice>
    <mc:Fallback>
      <p:transition xmlns:p14="http://schemas.microsoft.com/office/powerpoint/2010/main" spd="slow" advTm="3960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2.22222E-6 L 0.28438 2.22222E-6 " pathEditMode="relative" ptsTypes="AA">
                                      <p:cBhvr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0200" y="2549525"/>
            <a:ext cx="8724900" cy="3789720"/>
            <a:chOff x="1600200" y="2549525"/>
            <a:chExt cx="8724900" cy="3789720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2010957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1597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86088" y="5939135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863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6969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03910" y="5939135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105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211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251910" y="5939135"/>
              <a:ext cx="10825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16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4629150" y="2708275"/>
              <a:ext cx="1336675" cy="2971800"/>
              <a:chOff x="1936750" y="2698750"/>
              <a:chExt cx="1336675" cy="2971800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Arrow Connector 345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Arrow Connector 346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Arrow Connector 347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37" name="TextBox 336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38" name="Group 337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0" name="Rectangle 339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Rectangle 340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49" name="Group 348"/>
            <p:cNvGrpSpPr/>
            <p:nvPr/>
          </p:nvGrpSpPr>
          <p:grpSpPr>
            <a:xfrm>
              <a:off x="5695950" y="2549525"/>
              <a:ext cx="990600" cy="3244850"/>
              <a:chOff x="8662554" y="2546350"/>
              <a:chExt cx="1305791" cy="3244850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54" name="Trapezoid 35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5" name="Trapezoid 35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6" name="Trapezoid 35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TextBox 357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51" name="Straight Arrow Connector 350"/>
              <p:cNvCxnSpPr>
                <a:stCxn id="35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/>
            <p:cNvGrpSpPr/>
            <p:nvPr/>
          </p:nvGrpSpPr>
          <p:grpSpPr>
            <a:xfrm>
              <a:off x="7750175" y="2717800"/>
              <a:ext cx="1336675" cy="2971800"/>
              <a:chOff x="1936750" y="2698750"/>
              <a:chExt cx="1336675" cy="2971800"/>
            </a:xfrm>
          </p:grpSpPr>
          <p:grpSp>
            <p:nvGrpSpPr>
              <p:cNvPr id="360" name="Group 359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1" name="Group 360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62" name="TextBox 361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63" name="Group 362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64" name="Rectangle 363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5" name="Rectangle 364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67" name="Straight Connector 366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74" name="Group 373"/>
            <p:cNvGrpSpPr/>
            <p:nvPr/>
          </p:nvGrpSpPr>
          <p:grpSpPr>
            <a:xfrm>
              <a:off x="8816975" y="2559050"/>
              <a:ext cx="990600" cy="3244850"/>
              <a:chOff x="8662554" y="2546350"/>
              <a:chExt cx="1305791" cy="324485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79" name="Trapezoid 378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0" name="Trapezoid 379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1" name="Trapezoid 380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TextBox 382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76" name="Straight Arrow Connector 375"/>
              <p:cNvCxnSpPr>
                <a:stCxn id="381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952625" y="2711450"/>
              <a:ext cx="1336675" cy="2971800"/>
              <a:chOff x="1936750" y="2698750"/>
              <a:chExt cx="1336675" cy="2971800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286" name="Straight Arrow Connector 285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Arrow Connector 290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 301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03" name="TextBox 302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04" name="Group 303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3009900" y="2562225"/>
              <a:ext cx="990600" cy="3228975"/>
              <a:chOff x="8662554" y="2562225"/>
              <a:chExt cx="1305791" cy="3228975"/>
            </a:xfrm>
          </p:grpSpPr>
          <p:grpSp>
            <p:nvGrpSpPr>
              <p:cNvPr id="237" name="Group 236"/>
              <p:cNvGrpSpPr/>
              <p:nvPr/>
            </p:nvGrpSpPr>
            <p:grpSpPr>
              <a:xfrm>
                <a:off x="8662554" y="2562225"/>
                <a:ext cx="1305791" cy="3228975"/>
                <a:chOff x="2871353" y="2557692"/>
                <a:chExt cx="1305791" cy="3228975"/>
              </a:xfrm>
            </p:grpSpPr>
            <p:sp>
              <p:nvSpPr>
                <p:cNvPr id="241" name="Trapezoid 24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2" name="Trapezoid 24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3" name="Trapezoid 24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/>
                <p:cNvSpPr txBox="1"/>
                <p:nvPr/>
              </p:nvSpPr>
              <p:spPr>
                <a:xfrm>
                  <a:off x="2871353" y="2557692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238" name="Straight Arrow Connector 237"/>
              <p:cNvCxnSpPr>
                <a:stCxn id="24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-82593779" y="2740447"/>
            <a:ext cx="87127679" cy="3165053"/>
            <a:chOff x="-82593779" y="2740447"/>
            <a:chExt cx="87127679" cy="3165053"/>
          </a:xfrm>
        </p:grpSpPr>
        <p:grpSp>
          <p:nvGrpSpPr>
            <p:cNvPr id="13" name="Group 12"/>
            <p:cNvGrpSpPr/>
            <p:nvPr/>
          </p:nvGrpSpPr>
          <p:grpSpPr>
            <a:xfrm>
              <a:off x="-39337579" y="2956347"/>
              <a:ext cx="43871479" cy="2949153"/>
              <a:chOff x="-39337579" y="2956347"/>
              <a:chExt cx="43871479" cy="294915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-17709479" y="3057947"/>
                <a:ext cx="22243379" cy="2847553"/>
                <a:chOff x="-15004379" y="1597447"/>
                <a:chExt cx="22243379" cy="2847553"/>
              </a:xfrm>
            </p:grpSpPr>
            <p:grpSp>
              <p:nvGrpSpPr>
                <p:cNvPr id="108" name="Group 107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109" name="Rectangle 10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6629400" y="1701800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35" name="Straight Connector 13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3" name="Group 262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264" name="Rectangle 26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65" name="Straight Connector 26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Connector 26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1" name="Group 280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282" name="Rectangle 281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Straight Connector 283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Connector 29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2" name="Group 321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23" name="Rectangle 32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24" name="Straight Connector 32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Straight Connector 32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Connector 32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Straight Connector 32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Straight Connector 32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Straight Connector 32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32" name="Rectangle 331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3" name="Straight Connector 332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Straight Connector 383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Straight Connector 384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Straight Connector 388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0" name="Group 389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91" name="Rectangle 3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92" name="Straight Connector 3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Connector 3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Straight Connector 3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Straight Connector 3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00" name="Rectangle 399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01" name="Straight Connector 400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Straight Connector 401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Straight Connector 402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Straight Connector 403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5" name="Straight Connector 404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Straight Connector 405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Straight Connector 406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8" name="Group 407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10" name="Straight Connector 40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Straight Connector 41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2" name="Straight Connector 41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Straight Connector 41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4" name="Straight Connector 41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Straight Connector 41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Straight Connector 41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7" name="Group 416"/>
              <p:cNvGrpSpPr/>
              <p:nvPr/>
            </p:nvGrpSpPr>
            <p:grpSpPr>
              <a:xfrm>
                <a:off x="-39337579" y="2956347"/>
                <a:ext cx="22243379" cy="2833596"/>
                <a:chOff x="-15004379" y="1597447"/>
                <a:chExt cx="22243379" cy="2833596"/>
              </a:xfrm>
            </p:grpSpPr>
            <p:grpSp>
              <p:nvGrpSpPr>
                <p:cNvPr id="418" name="Group 417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91" name="Rectangle 4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92" name="Straight Connector 4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Straight Connector 4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Straight Connector 4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Straight Connector 4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Straight Connector 4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Straight Connector 4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Straight Connector 4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9" name="Group 418"/>
                <p:cNvGrpSpPr/>
                <p:nvPr/>
              </p:nvGrpSpPr>
              <p:grpSpPr>
                <a:xfrm>
                  <a:off x="6629400" y="2044700"/>
                  <a:ext cx="609600" cy="2057400"/>
                  <a:chOff x="3924300" y="3505200"/>
                  <a:chExt cx="609600" cy="2057400"/>
                </a:xfrm>
              </p:grpSpPr>
              <p:cxnSp>
                <p:nvCxnSpPr>
                  <p:cNvPr id="484" name="Straight Connector 48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5" name="Straight Connector 48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6" name="Straight Connector 48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Straight Connector 48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Straight Connector 48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Straight Connector 48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Straight Connector 48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0" name="Group 419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75" name="Rectangle 47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76" name="Straight Connector 47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Straight Connector 47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Straight Connector 47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Straight Connector 47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Straight Connector 47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Straight Connector 48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2" name="Straight Connector 48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1" name="Group 420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67" name="Rectangle 46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68" name="Straight Connector 46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Straight Connector 46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Straight Connector 46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Straight Connector 47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Straight Connector 47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3" name="Straight Connector 47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Connector 47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2" name="Group 421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59" name="Rectangle 45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60" name="Straight Connector 45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Connector 46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Straight Connector 46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Straight Connector 46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Straight Connector 46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Straight Connector 46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Straight Connector 46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3" name="Group 422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51" name="Rectangle 45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52" name="Straight Connector 45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3" name="Straight Connector 45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4" name="Straight Connector 45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Straight Connector 45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6" name="Straight Connector 45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7" name="Straight Connector 45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Straight Connector 45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4" name="Group 423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44" name="Straight Connector 44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Straight Connector 44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6" name="Straight Connector 44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7" name="Straight Connector 44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Straight Connector 44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9" name="Straight Connector 44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0" name="Straight Connector 44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5" name="Group 424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35" name="Rectangle 43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36" name="Straight Connector 43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Straight Connector 43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Straight Connector 43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Straight Connector 43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Straight Connector 43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Straight Connector 44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Straight Connector 44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27" name="Rectangle 42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28" name="Straight Connector 42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Straight Connector 42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0" name="Straight Connector 42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Straight Connector 43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Straight Connector 43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Straight Connector 43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Straight Connector 43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99" name="Group 498"/>
            <p:cNvGrpSpPr/>
            <p:nvPr/>
          </p:nvGrpSpPr>
          <p:grpSpPr>
            <a:xfrm>
              <a:off x="-82593779" y="2740447"/>
              <a:ext cx="43871479" cy="2949153"/>
              <a:chOff x="-39337579" y="2956347"/>
              <a:chExt cx="43871479" cy="2949153"/>
            </a:xfrm>
          </p:grpSpPr>
          <p:grpSp>
            <p:nvGrpSpPr>
              <p:cNvPr id="500" name="Group 499"/>
              <p:cNvGrpSpPr/>
              <p:nvPr/>
            </p:nvGrpSpPr>
            <p:grpSpPr>
              <a:xfrm>
                <a:off x="-17709479" y="3057947"/>
                <a:ext cx="22243379" cy="2847553"/>
                <a:chOff x="-15004379" y="1597447"/>
                <a:chExt cx="22243379" cy="2847553"/>
              </a:xfrm>
            </p:grpSpPr>
            <p:grpSp>
              <p:nvGrpSpPr>
                <p:cNvPr id="582" name="Group 581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55" name="Rectangle 65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6" name="Straight Connector 65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Straight Connector 65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8" name="Straight Connector 65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9" name="Straight Connector 65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Straight Connector 66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3" name="Group 582"/>
                <p:cNvGrpSpPr/>
                <p:nvPr/>
              </p:nvGrpSpPr>
              <p:grpSpPr>
                <a:xfrm>
                  <a:off x="6629400" y="1701800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47" name="Rectangle 64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8" name="Straight Connector 64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Straight Connector 64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Straight Connector 64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4" name="Group 583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39" name="Rectangle 63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0" name="Straight Connector 63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Straight Connector 64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2" name="Straight Connector 64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Straight Connector 64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5" name="Group 584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31" name="Rectangle 63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32" name="Straight Connector 63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Straight Connector 63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Straight Connector 63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Straight Connector 63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Straight Connector 63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Straight Connector 63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Straight Connector 63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6" name="Group 585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23" name="Rectangle 62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24" name="Straight Connector 62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5" name="Straight Connector 62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6" name="Straight Connector 62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Straight Connector 62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Straight Connector 62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Straight Connector 62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Straight Connector 62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7" name="Group 586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15" name="Rectangle 61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16" name="Straight Connector 61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Straight Connector 61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Straight Connector 61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9" name="Straight Connector 61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Straight Connector 61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Straight Connector 62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2" name="Straight Connector 62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8" name="Group 587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07" name="Rectangle 60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08" name="Straight Connector 60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Straight Connector 60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Straight Connector 60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Straight Connector 61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Straight Connector 61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Straight Connector 61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Straight Connector 61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9" name="Group 58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99" name="Rectangle 59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00" name="Straight Connector 59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Straight Connector 60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Straight Connector 60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Straight Connector 60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Straight Connector 60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Straight Connector 60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6" name="Straight Connector 60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0" name="Group 589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91" name="Rectangle 5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92" name="Straight Connector 5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Straight Connector 5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Straight Connector 5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Straight Connector 5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Straight Connector 5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Straight Connector 5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Straight Connector 5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01" name="Group 500"/>
              <p:cNvGrpSpPr/>
              <p:nvPr/>
            </p:nvGrpSpPr>
            <p:grpSpPr>
              <a:xfrm>
                <a:off x="-39337579" y="2956347"/>
                <a:ext cx="22243379" cy="2833596"/>
                <a:chOff x="-15004379" y="1597447"/>
                <a:chExt cx="22243379" cy="2833596"/>
              </a:xfrm>
            </p:grpSpPr>
            <p:grpSp>
              <p:nvGrpSpPr>
                <p:cNvPr id="502" name="Group 501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74" name="Rectangle 57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75" name="Straight Connector 57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Straight Connector 57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Straight Connector 57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Straight Connector 57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Straight Connector 57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Straight Connector 57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Straight Connector 58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3" name="Group 502"/>
                <p:cNvGrpSpPr/>
                <p:nvPr/>
              </p:nvGrpSpPr>
              <p:grpSpPr>
                <a:xfrm>
                  <a:off x="6629400" y="2044700"/>
                  <a:ext cx="609600" cy="2057400"/>
                  <a:chOff x="3924300" y="3505200"/>
                  <a:chExt cx="609600" cy="2057400"/>
                </a:xfrm>
              </p:grpSpPr>
              <p:cxnSp>
                <p:nvCxnSpPr>
                  <p:cNvPr id="567" name="Straight Connector 566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Straight Connector 567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Straight Connector 568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Straight Connector 569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Straight Connector 570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2" name="Straight Connector 571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Straight Connector 572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4" name="Group 503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59" name="Rectangle 55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60" name="Straight Connector 55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Straight Connector 56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Straight Connector 56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Straight Connector 56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Straight Connector 56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Straight Connector 56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Straight Connector 56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5" name="Group 504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51" name="Rectangle 55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52" name="Straight Connector 55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Straight Connector 55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4" name="Straight Connector 55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5" name="Straight Connector 55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6" name="Straight Connector 55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Straight Connector 55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Straight Connector 55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6" name="Group 505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43" name="Rectangle 54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44" name="Straight Connector 54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Straight Connector 54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Straight Connector 54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Straight Connector 54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Straight Connector 54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Straight Connector 54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Straight Connector 54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7" name="Group 506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35" name="Rectangle 53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36" name="Straight Connector 53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Straight Connector 53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Straight Connector 53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Straight Connector 53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Straight Connector 53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Straight Connector 54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Straight Connector 54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8" name="Group 507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27" name="Rectangle 52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28" name="Straight Connector 52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Straight Connector 52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Connector 52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Straight Connector 53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Straight Connector 53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Straight Connector 53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Straight Connector 53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9" name="Group 50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19" name="Rectangle 51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20" name="Straight Connector 51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Straight Connector 52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Straight Connector 52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Straight Connector 52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Straight Connector 52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0" name="Group 509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11" name="Rectangle 51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12" name="Straight Connector 51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Straight Connector 51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Straight Connector 51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Straight Connector 51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Straight Connector 51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Straight Connector 51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663" name="Group 662"/>
          <p:cNvGrpSpPr/>
          <p:nvPr/>
        </p:nvGrpSpPr>
        <p:grpSpPr>
          <a:xfrm>
            <a:off x="1873276" y="2317467"/>
            <a:ext cx="8025679" cy="228411"/>
            <a:chOff x="1866900" y="2628900"/>
            <a:chExt cx="4419600" cy="190500"/>
          </a:xfrm>
        </p:grpSpPr>
        <p:cxnSp>
          <p:nvCxnSpPr>
            <p:cNvPr id="664" name="Straight Connector 663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7" name="TextBox 666"/>
          <p:cNvSpPr txBox="1"/>
          <p:nvPr/>
        </p:nvSpPr>
        <p:spPr>
          <a:xfrm>
            <a:off x="4469769" y="1828800"/>
            <a:ext cx="2654931" cy="562785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2800" dirty="0" smtClean="0">
                <a:latin typeface="Seravek"/>
                <a:cs typeface="Seravek"/>
              </a:rPr>
              <a:t>pipeline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483" name="Rounded Rectangle 482"/>
          <p:cNvSpPr/>
          <p:nvPr/>
        </p:nvSpPr>
        <p:spPr>
          <a:xfrm>
            <a:off x="1701800" y="5537201"/>
            <a:ext cx="8788400" cy="110066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Seravek"/>
                <a:cs typeface="Seravek"/>
              </a:rPr>
              <a:t>Typical requirement: 1 </a:t>
            </a:r>
            <a:r>
              <a:rPr lang="en-US" sz="3600" dirty="0" err="1" smtClean="0">
                <a:latin typeface="Seravek"/>
                <a:cs typeface="Seravek"/>
              </a:rPr>
              <a:t>pkt</a:t>
            </a:r>
            <a:r>
              <a:rPr lang="en-US" sz="3600" dirty="0" smtClean="0">
                <a:latin typeface="Seravek"/>
                <a:cs typeface="Seravek"/>
              </a:rPr>
              <a:t> / </a:t>
            </a:r>
            <a:r>
              <a:rPr lang="en-US" sz="3600" dirty="0" smtClean="0">
                <a:latin typeface="Seravek"/>
                <a:cs typeface="Seravek"/>
              </a:rPr>
              <a:t>nanosecond</a:t>
            </a:r>
            <a:endParaRPr lang="en-US" sz="3600" dirty="0" smtClean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1004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511"/>
    </mc:Choice>
    <mc:Fallback>
      <p:transition xmlns:p14="http://schemas.microsoft.com/office/powerpoint/2010/main" spd="slow" advTm="4551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7037E-7 -3.37193E-6 L 0.21987 -3.37193E-6 " pathEditMode="relative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3757 0.02964 L 10.32596 0.02964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0200" y="2549525"/>
            <a:ext cx="8724900" cy="3789720"/>
            <a:chOff x="1600200" y="2549525"/>
            <a:chExt cx="8724900" cy="3789720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2010957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1597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86088" y="5939135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863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6969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03910" y="5939135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105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211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251910" y="5939135"/>
              <a:ext cx="10825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16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4629150" y="2708275"/>
              <a:ext cx="1336675" cy="2971800"/>
              <a:chOff x="1936750" y="2698750"/>
              <a:chExt cx="1336675" cy="2971800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Arrow Connector 345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Arrow Connector 346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Arrow Connector 347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37" name="TextBox 336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38" name="Group 337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0" name="Rectangle 339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Rectangle 340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49" name="Group 348"/>
            <p:cNvGrpSpPr/>
            <p:nvPr/>
          </p:nvGrpSpPr>
          <p:grpSpPr>
            <a:xfrm>
              <a:off x="5695950" y="2549525"/>
              <a:ext cx="990600" cy="3244850"/>
              <a:chOff x="8662554" y="2546350"/>
              <a:chExt cx="1305791" cy="3244850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54" name="Trapezoid 35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5" name="Trapezoid 35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6" name="Trapezoid 35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TextBox 357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51" name="Straight Arrow Connector 350"/>
              <p:cNvCxnSpPr>
                <a:stCxn id="35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/>
            <p:cNvGrpSpPr/>
            <p:nvPr/>
          </p:nvGrpSpPr>
          <p:grpSpPr>
            <a:xfrm>
              <a:off x="7750175" y="2717800"/>
              <a:ext cx="1336675" cy="2971800"/>
              <a:chOff x="1936750" y="2698750"/>
              <a:chExt cx="1336675" cy="2971800"/>
            </a:xfrm>
          </p:grpSpPr>
          <p:grpSp>
            <p:nvGrpSpPr>
              <p:cNvPr id="360" name="Group 359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1" name="Group 360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62" name="TextBox 361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63" name="Group 362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64" name="Rectangle 363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5" name="Rectangle 364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67" name="Straight Connector 366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74" name="Group 373"/>
            <p:cNvGrpSpPr/>
            <p:nvPr/>
          </p:nvGrpSpPr>
          <p:grpSpPr>
            <a:xfrm>
              <a:off x="8816975" y="2559050"/>
              <a:ext cx="990600" cy="3244850"/>
              <a:chOff x="8662554" y="2546350"/>
              <a:chExt cx="1305791" cy="324485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79" name="Trapezoid 378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0" name="Trapezoid 379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1" name="Trapezoid 380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TextBox 382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76" name="Straight Arrow Connector 375"/>
              <p:cNvCxnSpPr>
                <a:stCxn id="381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952625" y="2711450"/>
              <a:ext cx="1336675" cy="2971800"/>
              <a:chOff x="1936750" y="2698750"/>
              <a:chExt cx="1336675" cy="2971800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286" name="Straight Arrow Connector 285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Arrow Connector 290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 301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03" name="TextBox 302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04" name="Group 303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3009900" y="2562225"/>
              <a:ext cx="990600" cy="3228975"/>
              <a:chOff x="8662554" y="2562225"/>
              <a:chExt cx="1305791" cy="3228975"/>
            </a:xfrm>
          </p:grpSpPr>
          <p:grpSp>
            <p:nvGrpSpPr>
              <p:cNvPr id="237" name="Group 236"/>
              <p:cNvGrpSpPr/>
              <p:nvPr/>
            </p:nvGrpSpPr>
            <p:grpSpPr>
              <a:xfrm>
                <a:off x="8662554" y="2562225"/>
                <a:ext cx="1305791" cy="3228975"/>
                <a:chOff x="2871353" y="2557692"/>
                <a:chExt cx="1305791" cy="3228975"/>
              </a:xfrm>
            </p:grpSpPr>
            <p:sp>
              <p:nvSpPr>
                <p:cNvPr id="241" name="Trapezoid 24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2" name="Trapezoid 24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3" name="Trapezoid 24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/>
                <p:cNvSpPr txBox="1"/>
                <p:nvPr/>
              </p:nvSpPr>
              <p:spPr>
                <a:xfrm>
                  <a:off x="2871353" y="2557692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238" name="Straight Arrow Connector 237"/>
              <p:cNvCxnSpPr>
                <a:stCxn id="24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37171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91"/>
    </mc:Choice>
    <mc:Fallback>
      <p:transition xmlns:p14="http://schemas.microsoft.com/office/powerpoint/2010/main" spd="slow" advTm="1109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-5.18519E-6 L 5.83333E-6 -0.12177 " pathEditMode="relative" ptsTypes="AA">
                                      <p:cBhvr>
                                        <p:cTn id="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5" name="Content Placeholder 2"/>
          <p:cNvSpPr>
            <a:spLocks noGrp="1"/>
          </p:cNvSpPr>
          <p:nvPr>
            <p:ph idx="1"/>
          </p:nvPr>
        </p:nvSpPr>
        <p:spPr>
          <a:xfrm>
            <a:off x="571500" y="5562600"/>
            <a:ext cx="11113477" cy="1812130"/>
          </a:xfrm>
        </p:spPr>
        <p:txBody>
          <a:bodyPr>
            <a:noAutofit/>
          </a:bodyPr>
          <a:lstStyle/>
          <a:p>
            <a:r>
              <a:rPr lang="en-US" dirty="0" smtClean="0"/>
              <a:t>Operations that modify state must execute atomically</a:t>
            </a:r>
            <a:endParaRPr lang="en-US" dirty="0" smtClean="0"/>
          </a:p>
          <a:p>
            <a:r>
              <a:rPr lang="en-US" dirty="0" smtClean="0"/>
              <a:t>Atom</a:t>
            </a:r>
            <a:r>
              <a:rPr lang="en-US" dirty="0" smtClean="0"/>
              <a:t>: </a:t>
            </a:r>
            <a:r>
              <a:rPr lang="en-US" dirty="0"/>
              <a:t>s</a:t>
            </a:r>
            <a:r>
              <a:rPr lang="en-US" dirty="0" smtClean="0"/>
              <a:t>mallest </a:t>
            </a:r>
            <a:r>
              <a:rPr lang="en-US" dirty="0"/>
              <a:t>unit of atomic </a:t>
            </a:r>
            <a:r>
              <a:rPr lang="en-US" dirty="0" smtClean="0"/>
              <a:t>packet/state </a:t>
            </a:r>
            <a:r>
              <a:rPr lang="en-US" dirty="0" smtClean="0"/>
              <a:t>update</a:t>
            </a:r>
          </a:p>
        </p:txBody>
      </p:sp>
      <p:grpSp>
        <p:nvGrpSpPr>
          <p:cNvPr id="6" name="Group 42"/>
          <p:cNvGrpSpPr/>
          <p:nvPr/>
        </p:nvGrpSpPr>
        <p:grpSpPr>
          <a:xfrm>
            <a:off x="1600200" y="2718340"/>
            <a:ext cx="8724900" cy="1425855"/>
            <a:chOff x="1707458" y="1778000"/>
            <a:chExt cx="4254836" cy="1181787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9562748" y="2322811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62748" y="4582491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62748" y="3126484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62748" y="3756358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896100" y="2327275"/>
            <a:ext cx="801124" cy="2594157"/>
            <a:chOff x="8534400" y="1981200"/>
            <a:chExt cx="595991" cy="2163589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2010957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21597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6088" y="5104110"/>
            <a:ext cx="942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86300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6940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3910" y="5104110"/>
            <a:ext cx="974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2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810500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821140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251910" y="5104110"/>
            <a:ext cx="108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16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057400" y="2305050"/>
            <a:ext cx="7730783" cy="2705100"/>
            <a:chOff x="2057400" y="2305050"/>
            <a:chExt cx="7730783" cy="2705100"/>
          </a:xfrm>
        </p:grpSpPr>
        <p:sp>
          <p:nvSpPr>
            <p:cNvPr id="5" name="Rounded Rectangle 4"/>
            <p:cNvSpPr/>
            <p:nvPr/>
          </p:nvSpPr>
          <p:spPr>
            <a:xfrm>
              <a:off x="2057400" y="230505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057400" y="43434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4724400" y="43434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724400" y="2305050"/>
              <a:ext cx="5063783" cy="1409700"/>
              <a:chOff x="4724400" y="2305050"/>
              <a:chExt cx="5063783" cy="1409700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4724400" y="230505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ounded Rectangle 126"/>
              <p:cNvSpPr/>
              <p:nvPr/>
            </p:nvSpPr>
            <p:spPr>
              <a:xfrm>
                <a:off x="4724400" y="304800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ounded Rectangle 130"/>
              <p:cNvSpPr/>
              <p:nvPr/>
            </p:nvSpPr>
            <p:spPr>
              <a:xfrm>
                <a:off x="7883183" y="232410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7883183" y="306705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4" name="Rounded Rectangle 133"/>
            <p:cNvSpPr/>
            <p:nvPr/>
          </p:nvSpPr>
          <p:spPr>
            <a:xfrm>
              <a:off x="7883183" y="436245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2057400" y="30480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952625" y="1876425"/>
            <a:ext cx="1336675" cy="2971800"/>
            <a:chOff x="1936750" y="2698750"/>
            <a:chExt cx="1336675" cy="2971800"/>
          </a:xfrm>
        </p:grpSpPr>
        <p:grpSp>
          <p:nvGrpSpPr>
            <p:cNvPr id="285" name="Group 28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286" name="Straight Arrow Connector 285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03" name="TextBox 302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04" name="Group 303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36" name="Group 235"/>
          <p:cNvGrpSpPr/>
          <p:nvPr/>
        </p:nvGrpSpPr>
        <p:grpSpPr>
          <a:xfrm>
            <a:off x="3009900" y="1727200"/>
            <a:ext cx="990600" cy="3228975"/>
            <a:chOff x="8662554" y="2562225"/>
            <a:chExt cx="1305791" cy="3228975"/>
          </a:xfrm>
        </p:grpSpPr>
        <p:grpSp>
          <p:nvGrpSpPr>
            <p:cNvPr id="237" name="Group 236"/>
            <p:cNvGrpSpPr/>
            <p:nvPr/>
          </p:nvGrpSpPr>
          <p:grpSpPr>
            <a:xfrm>
              <a:off x="8662554" y="2562225"/>
              <a:ext cx="1305791" cy="3228975"/>
              <a:chOff x="2871353" y="2557692"/>
              <a:chExt cx="1305791" cy="3228975"/>
            </a:xfrm>
          </p:grpSpPr>
          <p:sp>
            <p:nvSpPr>
              <p:cNvPr id="241" name="Trapezoid 240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2" name="Trapezoid 241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3" name="Trapezoid 242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2871353" y="2557692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238" name="Straight Arrow Connector 237"/>
            <p:cNvCxnSpPr>
              <a:stCxn id="243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ounded Rectangle 141"/>
          <p:cNvSpPr/>
          <p:nvPr/>
        </p:nvSpPr>
        <p:spPr>
          <a:xfrm>
            <a:off x="673100" y="5549900"/>
            <a:ext cx="10845800" cy="1164167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 router’s atoms constitute its </a:t>
            </a:r>
            <a:r>
              <a:rPr lang="en-US" sz="4000" dirty="0"/>
              <a:t>instruction set</a:t>
            </a:r>
            <a:endParaRPr lang="en-US" sz="4000" dirty="0"/>
          </a:p>
        </p:txBody>
      </p:sp>
      <p:grpSp>
        <p:nvGrpSpPr>
          <p:cNvPr id="334" name="Group 333"/>
          <p:cNvGrpSpPr/>
          <p:nvPr/>
        </p:nvGrpSpPr>
        <p:grpSpPr>
          <a:xfrm>
            <a:off x="4629150" y="1873250"/>
            <a:ext cx="1336675" cy="2971800"/>
            <a:chOff x="1936750" y="2698750"/>
            <a:chExt cx="1336675" cy="2971800"/>
          </a:xfrm>
        </p:grpSpPr>
        <p:grpSp>
          <p:nvGrpSpPr>
            <p:cNvPr id="335" name="Group 33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43" name="Straight Arrow Connector 342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grpSp>
            <p:nvGrpSpPr>
              <p:cNvPr id="338" name="Group 337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7" name="TextBox 336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</p:grpSp>
      </p:grpSp>
      <p:grpSp>
        <p:nvGrpSpPr>
          <p:cNvPr id="349" name="Group 348"/>
          <p:cNvGrpSpPr/>
          <p:nvPr/>
        </p:nvGrpSpPr>
        <p:grpSpPr>
          <a:xfrm>
            <a:off x="5695950" y="1714500"/>
            <a:ext cx="990600" cy="3244850"/>
            <a:chOff x="8662554" y="2546350"/>
            <a:chExt cx="1305791" cy="3244850"/>
          </a:xfrm>
        </p:grpSpPr>
        <p:grpSp>
          <p:nvGrpSpPr>
            <p:cNvPr id="350" name="Group 349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54" name="Trapezoid 353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5" name="Trapezoid 354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6" name="Trapezoid 355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57" name="Straight Connector 356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TextBox 357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51" name="Straight Arrow Connector 350"/>
            <p:cNvCxnSpPr>
              <a:stCxn id="356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/>
          <p:cNvGrpSpPr/>
          <p:nvPr/>
        </p:nvGrpSpPr>
        <p:grpSpPr>
          <a:xfrm>
            <a:off x="7750175" y="1882775"/>
            <a:ext cx="1336675" cy="2971800"/>
            <a:chOff x="1936750" y="2698750"/>
            <a:chExt cx="1336675" cy="2971800"/>
          </a:xfrm>
        </p:grpSpPr>
        <p:grpSp>
          <p:nvGrpSpPr>
            <p:cNvPr id="360" name="Group 359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68" name="Straight Arrow Connector 367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62" name="TextBox 361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/>
          <p:cNvGrpSpPr/>
          <p:nvPr/>
        </p:nvGrpSpPr>
        <p:grpSpPr>
          <a:xfrm>
            <a:off x="8816975" y="1724025"/>
            <a:ext cx="990600" cy="3244850"/>
            <a:chOff x="8662554" y="2546350"/>
            <a:chExt cx="1305791" cy="3244850"/>
          </a:xfrm>
        </p:grpSpPr>
        <p:grpSp>
          <p:nvGrpSpPr>
            <p:cNvPr id="375" name="Group 374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0" name="Trapezoid 379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1" name="Trapezoid 380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82" name="Straight Connector 381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TextBox 382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76" name="Straight Arrow Connector 375"/>
            <p:cNvCxnSpPr>
              <a:stCxn id="381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/>
          <p:cNvGrpSpPr/>
          <p:nvPr/>
        </p:nvGrpSpPr>
        <p:grpSpPr>
          <a:xfrm>
            <a:off x="3873500" y="1650278"/>
            <a:ext cx="3691649" cy="2616200"/>
            <a:chOff x="3826538" y="1796798"/>
            <a:chExt cx="3691649" cy="2616200"/>
          </a:xfrm>
        </p:grpSpPr>
        <p:grpSp>
          <p:nvGrpSpPr>
            <p:cNvPr id="260" name="Group 259"/>
            <p:cNvGrpSpPr/>
            <p:nvPr/>
          </p:nvGrpSpPr>
          <p:grpSpPr>
            <a:xfrm>
              <a:off x="4622587" y="1796798"/>
              <a:ext cx="2895600" cy="2616200"/>
              <a:chOff x="2438400" y="2743200"/>
              <a:chExt cx="2895600" cy="2616200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2438400" y="2743200"/>
                <a:ext cx="2895600" cy="26162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2565400" y="2967124"/>
                <a:ext cx="2654300" cy="2277533"/>
                <a:chOff x="2565400" y="2933700"/>
                <a:chExt cx="2654300" cy="227753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3314700" y="2933700"/>
                  <a:ext cx="419100" cy="3810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24300" y="2933700"/>
                  <a:ext cx="1295400" cy="342900"/>
                </a:xfrm>
                <a:prstGeom prst="rect">
                  <a:avLst/>
                </a:prstGeom>
                <a:solidFill>
                  <a:srgbClr val="FF7E77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constant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Trapezoid 137"/>
                <p:cNvSpPr/>
                <p:nvPr/>
              </p:nvSpPr>
              <p:spPr>
                <a:xfrm rot="10800000">
                  <a:off x="3390898" y="3594100"/>
                  <a:ext cx="747483" cy="381001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467100" y="3581402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Add</a:t>
                  </a:r>
                  <a:endParaRPr lang="en-US" dirty="0"/>
                </a:p>
              </p:txBody>
            </p:sp>
            <p:sp>
              <p:nvSpPr>
                <p:cNvPr id="140" name="Trapezoid 139"/>
                <p:cNvSpPr/>
                <p:nvPr/>
              </p:nvSpPr>
              <p:spPr>
                <a:xfrm rot="10800000">
                  <a:off x="4275667" y="3606798"/>
                  <a:ext cx="747483" cy="381001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4351869" y="3618468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Sub</a:t>
                  </a:r>
                  <a:endParaRPr lang="en-US" dirty="0"/>
                </a:p>
              </p:txBody>
            </p:sp>
            <p:sp>
              <p:nvSpPr>
                <p:cNvPr id="143" name="Trapezoid 142"/>
                <p:cNvSpPr/>
                <p:nvPr/>
              </p:nvSpPr>
              <p:spPr>
                <a:xfrm rot="10800000">
                  <a:off x="3558224" y="4216400"/>
                  <a:ext cx="1318575" cy="419098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3619500" y="4254499"/>
                  <a:ext cx="12573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2-to-1 Mux</a:t>
                  </a:r>
                  <a:endParaRPr lang="en-US" dirty="0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4034364" y="4830233"/>
                  <a:ext cx="419100" cy="3810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2565400" y="4254500"/>
                  <a:ext cx="800100" cy="342900"/>
                </a:xfrm>
                <a:prstGeom prst="rect">
                  <a:avLst/>
                </a:prstGeom>
                <a:solidFill>
                  <a:srgbClr val="FF7E77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choice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Straight Arrow Connector 15"/>
                <p:cNvCxnSpPr>
                  <a:stCxn id="7" idx="2"/>
                </p:cNvCxnSpPr>
                <p:nvPr/>
              </p:nvCxnSpPr>
              <p:spPr>
                <a:xfrm>
                  <a:off x="3524250" y="3314700"/>
                  <a:ext cx="171450" cy="279400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/>
                <p:nvPr/>
              </p:nvCxnSpPr>
              <p:spPr>
                <a:xfrm flipH="1">
                  <a:off x="3928533" y="3276600"/>
                  <a:ext cx="262471" cy="313267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/>
                <p:cNvCxnSpPr/>
                <p:nvPr/>
              </p:nvCxnSpPr>
              <p:spPr>
                <a:xfrm>
                  <a:off x="3738033" y="3318933"/>
                  <a:ext cx="719667" cy="287867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/>
                <p:cNvCxnSpPr>
                  <a:stCxn id="137" idx="2"/>
                  <a:endCxn id="141" idx="0"/>
                </p:cNvCxnSpPr>
                <p:nvPr/>
              </p:nvCxnSpPr>
              <p:spPr>
                <a:xfrm>
                  <a:off x="4572000" y="3276600"/>
                  <a:ext cx="122769" cy="341868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/>
                <p:cNvCxnSpPr>
                  <a:stCxn id="138" idx="0"/>
                </p:cNvCxnSpPr>
                <p:nvPr/>
              </p:nvCxnSpPr>
              <p:spPr>
                <a:xfrm>
                  <a:off x="3764639" y="3975101"/>
                  <a:ext cx="312061" cy="241299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>
                  <a:stCxn id="141" idx="2"/>
                </p:cNvCxnSpPr>
                <p:nvPr/>
              </p:nvCxnSpPr>
              <p:spPr>
                <a:xfrm flipH="1">
                  <a:off x="4483100" y="3987800"/>
                  <a:ext cx="211669" cy="228600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>
                  <a:stCxn id="144" idx="2"/>
                  <a:endCxn id="145" idx="0"/>
                </p:cNvCxnSpPr>
                <p:nvPr/>
              </p:nvCxnSpPr>
              <p:spPr>
                <a:xfrm flipH="1">
                  <a:off x="4243914" y="4623831"/>
                  <a:ext cx="4236" cy="206402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>
                  <a:stCxn id="146" idx="3"/>
                  <a:endCxn id="143" idx="3"/>
                </p:cNvCxnSpPr>
                <p:nvPr/>
              </p:nvCxnSpPr>
              <p:spPr>
                <a:xfrm flipV="1">
                  <a:off x="3365500" y="4425949"/>
                  <a:ext cx="245111" cy="1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64" name="Straight Connector 263"/>
            <p:cNvCxnSpPr/>
            <p:nvPr/>
          </p:nvCxnSpPr>
          <p:spPr>
            <a:xfrm flipV="1">
              <a:off x="3826538" y="1839653"/>
              <a:ext cx="1042120" cy="6186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3875387" y="3093221"/>
              <a:ext cx="846723" cy="11558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0613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814"/>
    </mc:Choice>
    <mc:Fallback>
      <p:transition xmlns:p14="http://schemas.microsoft.com/office/powerpoint/2010/main" spd="slow" advTm="11081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build="p"/>
      <p:bldP spid="1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have designed a family of atoms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622797"/>
              </p:ext>
            </p:extLst>
          </p:nvPr>
        </p:nvGraphicFramePr>
        <p:xfrm>
          <a:off x="2638270" y="1991937"/>
          <a:ext cx="7674131" cy="438743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8306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473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961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7346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ravek"/>
                          <a:cs typeface="Seravek"/>
                        </a:rPr>
                        <a:t>Atom</a:t>
                      </a:r>
                      <a:endParaRPr lang="en-US" sz="2000" b="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ravek"/>
                          <a:cs typeface="Seravek"/>
                        </a:rPr>
                        <a:t>Description</a:t>
                      </a:r>
                      <a:endParaRPr lang="en-US" sz="2000" b="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ravek"/>
                          <a:cs typeface="Seravek"/>
                        </a:rPr>
                        <a:t>Area overhead</a:t>
                      </a:r>
                      <a:endParaRPr lang="en-US" sz="2000" b="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923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R/W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Read or</a:t>
                      </a:r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 write state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0.04%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923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RAW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Read, add, and</a:t>
                      </a:r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 write back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0.07%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076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PRAW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Predicated</a:t>
                      </a:r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 version of RAW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0.13%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11169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Seravek"/>
                          <a:cs typeface="Seravek"/>
                        </a:rPr>
                        <a:t>IfElseRAW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2 RAWs, one each when a predicate is true or false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0.16%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1116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Sub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Seravek"/>
                          <a:cs typeface="Seravek"/>
                        </a:rPr>
                        <a:t>IfElseRAW</a:t>
                      </a:r>
                      <a:r>
                        <a:rPr lang="en-US" sz="1800" dirty="0" smtClean="0">
                          <a:latin typeface="Seravek"/>
                          <a:cs typeface="Seravek"/>
                        </a:rPr>
                        <a:t> with a </a:t>
                      </a:r>
                      <a:r>
                        <a:rPr lang="en-US" sz="1800" dirty="0" err="1" smtClean="0">
                          <a:latin typeface="Seravek"/>
                          <a:cs typeface="Seravek"/>
                        </a:rPr>
                        <a:t>stateful</a:t>
                      </a:r>
                      <a:r>
                        <a:rPr lang="en-US" sz="1800" dirty="0" smtClean="0">
                          <a:latin typeface="Seravek"/>
                          <a:cs typeface="Seravek"/>
                        </a:rPr>
                        <a:t> subtraction capability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0.24%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0076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Nested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4-way predication (nests</a:t>
                      </a:r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 2 </a:t>
                      </a:r>
                      <a:r>
                        <a:rPr lang="en-US" sz="1800" baseline="0" dirty="0" err="1" smtClean="0">
                          <a:latin typeface="Seravek"/>
                          <a:cs typeface="Seravek"/>
                        </a:rPr>
                        <a:t>IfElseRAWs</a:t>
                      </a:r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)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0.58%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0076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Pairs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Update a pair of state variables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0.96%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596900" y="1892300"/>
            <a:ext cx="1866900" cy="4914900"/>
            <a:chOff x="10325100" y="1732002"/>
            <a:chExt cx="1866900" cy="4914900"/>
          </a:xfrm>
        </p:grpSpPr>
        <p:sp>
          <p:nvSpPr>
            <p:cNvPr id="41" name="Rectangle 40"/>
            <p:cNvSpPr/>
            <p:nvPr/>
          </p:nvSpPr>
          <p:spPr>
            <a:xfrm>
              <a:off x="10363200" y="1732002"/>
              <a:ext cx="1828800" cy="491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1239500" y="3048000"/>
              <a:ext cx="0" cy="22860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0387814" y="2113002"/>
              <a:ext cx="16898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Gadugi" panose="020B0502040204020203" pitchFamily="34" charset="0"/>
                </a:rPr>
                <a:t>Least</a:t>
              </a:r>
            </a:p>
            <a:p>
              <a:pPr algn="ctr"/>
              <a:r>
                <a:rPr lang="en-US" sz="2400" dirty="0" smtClean="0">
                  <a:latin typeface="Gadugi" panose="020B0502040204020203" pitchFamily="34" charset="0"/>
                </a:rPr>
                <a:t>Expressive</a:t>
              </a:r>
              <a:endParaRPr lang="en-US" sz="2400" dirty="0">
                <a:latin typeface="Gadugi" panose="020B0502040204020203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325100" y="5499437"/>
              <a:ext cx="16898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Gadugi" panose="020B0502040204020203" pitchFamily="34" charset="0"/>
                </a:rPr>
                <a:t>Most</a:t>
              </a:r>
            </a:p>
            <a:p>
              <a:pPr algn="ctr"/>
              <a:r>
                <a:rPr lang="en-US" sz="2400" dirty="0" smtClean="0">
                  <a:latin typeface="Gadugi" panose="020B0502040204020203" pitchFamily="34" charset="0"/>
                </a:rPr>
                <a:t>Expressive</a:t>
              </a:r>
              <a:endParaRPr lang="en-US" sz="2400" dirty="0">
                <a:latin typeface="Gadugi" panose="020B0502040204020203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65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648"/>
    </mc:Choice>
    <mc:Fallback>
      <p:transition xmlns:p14="http://schemas.microsoft.com/office/powerpoint/2010/main" spd="slow" advTm="2264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A</a:t>
            </a:r>
            <a:r>
              <a:rPr lang="en-US" dirty="0" smtClean="0"/>
              <a:t>toms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34787" y="1854200"/>
            <a:ext cx="4266140" cy="2724994"/>
            <a:chOff x="507787" y="2349500"/>
            <a:chExt cx="4266140" cy="2724994"/>
          </a:xfrm>
        </p:grpSpPr>
        <p:pic>
          <p:nvPicPr>
            <p:cNvPr id="8" name="Picture 7" descr="raw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787" y="3308566"/>
              <a:ext cx="4266140" cy="176592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51658" y="2349500"/>
              <a:ext cx="395684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u="sng" dirty="0" smtClean="0">
                  <a:latin typeface="Seravek"/>
                  <a:cs typeface="Seravek"/>
                </a:rPr>
                <a:t>Read-Add-Write</a:t>
              </a:r>
              <a:endParaRPr lang="en-US" sz="1000" dirty="0">
                <a:latin typeface="Seravek"/>
                <a:cs typeface="Seravek"/>
              </a:endParaRPr>
            </a:p>
            <a:p>
              <a:endParaRPr lang="en-US" sz="1000" dirty="0" smtClean="0">
                <a:latin typeface="Seravek"/>
                <a:cs typeface="Seravek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685472" y="1613142"/>
            <a:ext cx="4642928" cy="5194058"/>
            <a:chOff x="6774372" y="1663942"/>
            <a:chExt cx="4642928" cy="5194058"/>
          </a:xfrm>
        </p:grpSpPr>
        <p:pic>
          <p:nvPicPr>
            <p:cNvPr id="6" name="Picture 5" descr="nested.pdf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4372" y="1663942"/>
              <a:ext cx="3842828" cy="519405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8298658" y="1739900"/>
              <a:ext cx="311864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u="sng" dirty="0" smtClean="0">
                  <a:latin typeface="Seravek"/>
                  <a:cs typeface="Seravek"/>
                </a:rPr>
                <a:t>Nested-If-Else</a:t>
              </a:r>
              <a:endParaRPr lang="en-US" sz="1000" dirty="0">
                <a:latin typeface="Seravek"/>
                <a:cs typeface="Seravek"/>
              </a:endParaRPr>
            </a:p>
            <a:p>
              <a:endParaRPr lang="en-US" sz="1000" dirty="0" smtClean="0">
                <a:latin typeface="Seravek"/>
                <a:cs typeface="Serave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81819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689"/>
    </mc:Choice>
    <mc:Fallback>
      <p:transition xmlns:p14="http://schemas.microsoft.com/office/powerpoint/2010/main" spd="slow" advTm="5868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>
            <a:off x="5717137" y="4432300"/>
            <a:ext cx="5235668" cy="2235200"/>
            <a:chOff x="1600200" y="2935372"/>
            <a:chExt cx="8724900" cy="3601463"/>
          </a:xfrm>
        </p:grpSpPr>
        <p:grpSp>
          <p:nvGrpSpPr>
            <p:cNvPr id="107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228" name="Straight Arrow Connector 227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232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Connector 107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117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Rectangle 118"/>
            <p:cNvSpPr/>
            <p:nvPr/>
          </p:nvSpPr>
          <p:spPr>
            <a:xfrm>
              <a:off x="2010957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021597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586088" y="5939135"/>
              <a:ext cx="1402334" cy="597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686301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696940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203910" y="5939135"/>
              <a:ext cx="1448652" cy="597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7810499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7821141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51910" y="5939135"/>
              <a:ext cx="1606670" cy="597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4854975" y="3241675"/>
              <a:ext cx="1110850" cy="2438400"/>
              <a:chOff x="2162575" y="3232150"/>
              <a:chExt cx="1110850" cy="2438400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219" name="Straight Arrow Connector 218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Arrow Connector 219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Arrow Connector 220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Arrow Connector 221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Arrow Connector 222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Arrow Connector 223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215" name="Rectangle 21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17" name="Rectangle 21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0" name="Group 139"/>
            <p:cNvGrpSpPr/>
            <p:nvPr/>
          </p:nvGrpSpPr>
          <p:grpSpPr>
            <a:xfrm>
              <a:off x="5887759" y="3172936"/>
              <a:ext cx="722589" cy="2621439"/>
              <a:chOff x="8915396" y="3169761"/>
              <a:chExt cx="952504" cy="2621439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209" name="Trapezoid 208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10" name="Trapezoid 209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11" name="Trapezoid 210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Arrow Connector 205"/>
              <p:cNvCxnSpPr>
                <a:stCxn id="211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>
              <a:off x="7976000" y="3251200"/>
              <a:ext cx="1110850" cy="2438400"/>
              <a:chOff x="2162575" y="3232150"/>
              <a:chExt cx="1110850" cy="2438400"/>
            </a:xfrm>
          </p:grpSpPr>
          <p:grpSp>
            <p:nvGrpSpPr>
              <p:cNvPr id="193" name="Group 192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199" name="Straight Arrow Connector 198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Arrow Connector 199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Arrow Connector 200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Arrow Connector 201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Arrow Connector 202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Arrow Connector 203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3" name="Group 142"/>
            <p:cNvGrpSpPr/>
            <p:nvPr/>
          </p:nvGrpSpPr>
          <p:grpSpPr>
            <a:xfrm>
              <a:off x="9008784" y="3182461"/>
              <a:ext cx="722589" cy="2621439"/>
              <a:chOff x="8915396" y="3169761"/>
              <a:chExt cx="952504" cy="2621439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189" name="Trapezoid 188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90" name="Trapezoid 189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91" name="Trapezoid 190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2" name="Straight Arrow Connector 181"/>
              <p:cNvCxnSpPr>
                <a:stCxn id="191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/>
            <p:cNvGrpSpPr/>
            <p:nvPr/>
          </p:nvGrpSpPr>
          <p:grpSpPr>
            <a:xfrm>
              <a:off x="2178450" y="3244850"/>
              <a:ext cx="1110850" cy="2438400"/>
              <a:chOff x="2162575" y="3232150"/>
              <a:chExt cx="1110850" cy="2438400"/>
            </a:xfrm>
          </p:grpSpPr>
          <p:grpSp>
            <p:nvGrpSpPr>
              <p:cNvPr id="155" name="Group 15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161" name="Straight Arrow Connector 160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Arrow Connector 161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Arrow Connector 163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Arrow Connector 165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oup 155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157" name="Rectangle 156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5" name="Group 144"/>
            <p:cNvGrpSpPr/>
            <p:nvPr/>
          </p:nvGrpSpPr>
          <p:grpSpPr>
            <a:xfrm>
              <a:off x="3201709" y="3169761"/>
              <a:ext cx="722589" cy="2621439"/>
              <a:chOff x="8915396" y="3169761"/>
              <a:chExt cx="952504" cy="2621439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150" name="Trapezoid 149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52" name="Trapezoid 15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53" name="Trapezoid 15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7" name="Straight Arrow Connector 146"/>
              <p:cNvCxnSpPr>
                <a:stCxn id="15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Compiling </a:t>
            </a:r>
            <a:r>
              <a:rPr lang="en-US" dirty="0" smtClean="0"/>
              <a:t>transactions </a:t>
            </a:r>
            <a:r>
              <a:rPr lang="en-US" dirty="0" smtClean="0"/>
              <a:t>to atoms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338486" y="1384301"/>
            <a:ext cx="3712814" cy="4013404"/>
            <a:chOff x="338486" y="1384301"/>
            <a:chExt cx="3712814" cy="4013404"/>
          </a:xfrm>
        </p:grpSpPr>
        <p:sp>
          <p:nvSpPr>
            <p:cNvPr id="238" name="Rectangle 237"/>
            <p:cNvSpPr/>
            <p:nvPr/>
          </p:nvSpPr>
          <p:spPr>
            <a:xfrm>
              <a:off x="381000" y="2082800"/>
              <a:ext cx="2984500" cy="31750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8486" y="1384301"/>
              <a:ext cx="3712814" cy="4013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000" dirty="0">
                <a:latin typeface="Seravek"/>
                <a:cs typeface="Seravek"/>
              </a:endParaRPr>
            </a:p>
            <a:p>
              <a:endParaRPr lang="en-US" sz="1000" dirty="0" smtClean="0">
                <a:latin typeface="Seravek"/>
                <a:cs typeface="Seravek"/>
              </a:endParaRPr>
            </a:p>
            <a:p>
              <a:endParaRPr lang="en-US" sz="1000" dirty="0" smtClean="0">
                <a:latin typeface="Seravek"/>
                <a:cs typeface="Seravek"/>
              </a:endParaRPr>
            </a:p>
            <a:p>
              <a:endParaRPr lang="en-US" sz="1000" dirty="0" smtClean="0">
                <a:latin typeface="Seravek"/>
                <a:cs typeface="Seravek"/>
              </a:endParaRPr>
            </a:p>
            <a:p>
              <a:endParaRPr lang="en-US" sz="1000" dirty="0" smtClean="0">
                <a:latin typeface="Seravek"/>
                <a:cs typeface="Seravek"/>
              </a:endParaRPr>
            </a:p>
            <a:p>
              <a:endParaRPr lang="en-US" sz="1000" dirty="0" smtClean="0">
                <a:latin typeface="Seravek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 smtClean="0">
                  <a:latin typeface="Seravek"/>
                  <a:cs typeface="Seravek"/>
                </a:rPr>
                <a:t>     if </a:t>
              </a:r>
              <a:r>
                <a:rPr lang="en-US" sz="2400" dirty="0">
                  <a:latin typeface="Seravek"/>
                  <a:cs typeface="Seravek"/>
                </a:rPr>
                <a:t>(</a:t>
              </a:r>
              <a:r>
                <a:rPr lang="en-US" sz="2400" dirty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r>
                <a:rPr lang="en-US" sz="2400" dirty="0">
                  <a:latin typeface="Seravek"/>
                  <a:cs typeface="Seravek"/>
                </a:rPr>
                <a:t> == 9)</a:t>
              </a:r>
              <a:r>
                <a:rPr lang="en-US" sz="2400" dirty="0" smtClean="0">
                  <a:latin typeface="Seravek"/>
                  <a:cs typeface="Seravek"/>
                </a:rPr>
                <a:t>: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Seravek"/>
                  <a:cs typeface="Seravek"/>
                </a:rPr>
                <a:t> </a:t>
              </a:r>
              <a:r>
                <a:rPr lang="en-US" sz="2400" dirty="0" smtClean="0">
                  <a:latin typeface="Seravek"/>
                  <a:cs typeface="Seravek"/>
                </a:rPr>
                <a:t>         </a:t>
              </a:r>
              <a:r>
                <a:rPr lang="en-US" sz="2400" dirty="0" err="1" smtClean="0">
                  <a:latin typeface="Seravek"/>
                  <a:cs typeface="Seravek"/>
                </a:rPr>
                <a:t>pkt.sample</a:t>
              </a:r>
              <a:r>
                <a:rPr lang="en-US" sz="2400" dirty="0" smtClean="0">
                  <a:latin typeface="Seravek"/>
                  <a:cs typeface="Seravek"/>
                </a:rPr>
                <a:t> </a:t>
              </a:r>
              <a:r>
                <a:rPr lang="en-US" sz="2400" dirty="0">
                  <a:latin typeface="Seravek"/>
                  <a:cs typeface="Seravek"/>
                </a:rPr>
                <a:t>= 1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Seravek"/>
                  <a:cs typeface="Seravek"/>
                </a:rPr>
                <a:t>  </a:t>
              </a:r>
              <a:r>
                <a:rPr lang="en-US" sz="2400" dirty="0" smtClean="0">
                  <a:latin typeface="Seravek"/>
                  <a:cs typeface="Seravek"/>
                </a:rPr>
                <a:t>        </a:t>
              </a:r>
              <a:r>
                <a:rPr lang="en-US" sz="240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r>
                <a:rPr lang="en-US" sz="2400" dirty="0" smtClean="0">
                  <a:latin typeface="Seravek"/>
                  <a:cs typeface="Seravek"/>
                </a:rPr>
                <a:t> </a:t>
              </a:r>
              <a:r>
                <a:rPr lang="en-US" sz="2400" dirty="0">
                  <a:latin typeface="Seravek"/>
                  <a:cs typeface="Seravek"/>
                </a:rPr>
                <a:t>= 0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 smtClean="0">
                  <a:latin typeface="Seravek"/>
                  <a:cs typeface="Seravek"/>
                </a:rPr>
                <a:t>     else:</a:t>
              </a:r>
              <a:endParaRPr lang="en-US" sz="2400" dirty="0">
                <a:latin typeface="Seravek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Seravek"/>
                  <a:cs typeface="Seravek"/>
                </a:rPr>
                <a:t>  </a:t>
              </a:r>
              <a:r>
                <a:rPr lang="en-US" sz="2400" dirty="0" smtClean="0">
                  <a:latin typeface="Seravek"/>
                  <a:cs typeface="Seravek"/>
                </a:rPr>
                <a:t>        </a:t>
              </a:r>
              <a:r>
                <a:rPr lang="en-US" sz="2400" dirty="0" err="1" smtClean="0">
                  <a:latin typeface="Seravek"/>
                  <a:cs typeface="Seravek"/>
                </a:rPr>
                <a:t>pkt.sample</a:t>
              </a:r>
              <a:r>
                <a:rPr lang="en-US" sz="2400" dirty="0" smtClean="0">
                  <a:latin typeface="Seravek"/>
                  <a:cs typeface="Seravek"/>
                </a:rPr>
                <a:t> </a:t>
              </a:r>
              <a:r>
                <a:rPr lang="en-US" sz="2400" dirty="0">
                  <a:latin typeface="Seravek"/>
                  <a:cs typeface="Seravek"/>
                </a:rPr>
                <a:t>= 0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Seravek"/>
                  <a:cs typeface="Seravek"/>
                </a:rPr>
                <a:t>  </a:t>
              </a:r>
              <a:r>
                <a:rPr lang="en-US" sz="2400" dirty="0" smtClean="0">
                  <a:latin typeface="Seravek"/>
                  <a:cs typeface="Seravek"/>
                </a:rPr>
                <a:t>        </a:t>
              </a:r>
              <a:r>
                <a:rPr lang="en-US" sz="240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r>
                <a:rPr lang="en-US" sz="2400" dirty="0">
                  <a:solidFill>
                    <a:srgbClr val="FF0000"/>
                  </a:solidFill>
                  <a:latin typeface="Seravek"/>
                  <a:cs typeface="Seravek"/>
                </a:rPr>
                <a:t>++</a:t>
              </a:r>
              <a:r>
                <a:rPr lang="en-US" sz="2400" dirty="0">
                  <a:latin typeface="Seravek"/>
                  <a:cs typeface="Seravek"/>
                </a:rPr>
                <a:t> </a:t>
              </a:r>
            </a:p>
            <a:p>
              <a:endParaRPr lang="en-US" sz="2200" dirty="0">
                <a:latin typeface="Seravek"/>
                <a:cs typeface="Seravek"/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5147874" y="1447800"/>
            <a:ext cx="6955226" cy="2410133"/>
            <a:chOff x="5058974" y="1943100"/>
            <a:chExt cx="7018726" cy="2410133"/>
          </a:xfrm>
        </p:grpSpPr>
        <p:grpSp>
          <p:nvGrpSpPr>
            <p:cNvPr id="9" name="Group 8"/>
            <p:cNvGrpSpPr/>
            <p:nvPr/>
          </p:nvGrpSpPr>
          <p:grpSpPr>
            <a:xfrm>
              <a:off x="5058974" y="1943100"/>
              <a:ext cx="7018726" cy="2410133"/>
              <a:chOff x="-1800105" y="1921050"/>
              <a:chExt cx="8098521" cy="3377516"/>
            </a:xfrm>
          </p:grpSpPr>
          <p:sp>
            <p:nvSpPr>
              <p:cNvPr id="10" name="Freeform 9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-1800105" y="3004403"/>
                <a:ext cx="4830092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Seravek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Seravek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Seravek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Seravek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Seravek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Seravek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;</a:t>
                </a:r>
              </a:p>
            </p:txBody>
          </p:sp>
          <p:sp>
            <p:nvSpPr>
              <p:cNvPr id="12" name="Freeform 11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352996" y="3954186"/>
                <a:ext cx="2945420" cy="533530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Seravek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;</a:t>
                </a:r>
                <a:endParaRPr lang="en-US" sz="2000" kern="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15" name="TextBox 405"/>
            <p:cNvSpPr txBox="1"/>
            <p:nvPr/>
          </p:nvSpPr>
          <p:spPr>
            <a:xfrm>
              <a:off x="10189202" y="2362200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Seravek"/>
                  <a:cs typeface="Seravek"/>
                </a:rPr>
                <a:t>Stage 2</a:t>
              </a:r>
            </a:p>
          </p:txBody>
        </p:sp>
        <p:sp>
          <p:nvSpPr>
            <p:cNvPr id="16" name="TextBox 405"/>
            <p:cNvSpPr txBox="1"/>
            <p:nvPr/>
          </p:nvSpPr>
          <p:spPr>
            <a:xfrm>
              <a:off x="6553200" y="2365366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Seravek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Seravek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Seravek"/>
                <a:cs typeface="Seravek"/>
              </a:endParaRPr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11296075" y="3295773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153075" y="3967980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6807200" y="3868956"/>
            <a:ext cx="392744" cy="690344"/>
          </a:xfrm>
          <a:prstGeom prst="straightConnector1">
            <a:avLst/>
          </a:prstGeom>
          <a:ln w="50800">
            <a:solidFill>
              <a:srgbClr val="454545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8534400" y="3327400"/>
            <a:ext cx="2311400" cy="1244600"/>
          </a:xfrm>
          <a:prstGeom prst="straightConnector1">
            <a:avLst/>
          </a:prstGeom>
          <a:ln w="50800">
            <a:solidFill>
              <a:srgbClr val="454545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Rounded Rectangle 177"/>
          <p:cNvSpPr/>
          <p:nvPr/>
        </p:nvSpPr>
        <p:spPr>
          <a:xfrm>
            <a:off x="1790700" y="5715000"/>
            <a:ext cx="9029700" cy="9144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Reject code that can’t be mapped</a:t>
            </a:r>
          </a:p>
        </p:txBody>
      </p:sp>
      <p:grpSp>
        <p:nvGrpSpPr>
          <p:cNvPr id="181" name="Group 180"/>
          <p:cNvGrpSpPr/>
          <p:nvPr/>
        </p:nvGrpSpPr>
        <p:grpSpPr>
          <a:xfrm>
            <a:off x="3479800" y="2527300"/>
            <a:ext cx="1600200" cy="850900"/>
            <a:chOff x="3848100" y="3467100"/>
            <a:chExt cx="1600200" cy="850900"/>
          </a:xfrm>
        </p:grpSpPr>
        <p:sp>
          <p:nvSpPr>
            <p:cNvPr id="17" name="Right Arrow 16"/>
            <p:cNvSpPr/>
            <p:nvPr/>
          </p:nvSpPr>
          <p:spPr>
            <a:xfrm>
              <a:off x="4279900" y="3898900"/>
              <a:ext cx="647700" cy="419100"/>
            </a:xfrm>
            <a:prstGeom prst="rightArrow">
              <a:avLst/>
            </a:prstGeom>
            <a:solidFill>
              <a:srgbClr val="454545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162D"/>
                </a:solidFill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848100" y="3467100"/>
              <a:ext cx="160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Seravek"/>
                  <a:cs typeface="Seravek"/>
                </a:rPr>
                <a:t>Compiler</a:t>
              </a:r>
              <a:endParaRPr lang="en-US" sz="2000" dirty="0">
                <a:solidFill>
                  <a:srgbClr val="000000"/>
                </a:solidFill>
                <a:latin typeface="Seravek"/>
                <a:cs typeface="Serave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60493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880"/>
    </mc:Choice>
    <mc:Fallback>
      <p:transition xmlns:p14="http://schemas.microsoft.com/office/powerpoint/2010/main" spd="slow" advTm="3588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results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956765"/>
              </p:ext>
            </p:extLst>
          </p:nvPr>
        </p:nvGraphicFramePr>
        <p:xfrm>
          <a:off x="685800" y="1752600"/>
          <a:ext cx="10820401" cy="46634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4072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99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40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1871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41048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8707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Seravek"/>
                          <a:cs typeface="Seravek"/>
                        </a:rPr>
                        <a:t>Algorithm</a:t>
                      </a:r>
                      <a:endParaRPr lang="en-US" sz="2400" b="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Seravek"/>
                          <a:cs typeface="Seravek"/>
                        </a:rPr>
                        <a:t>LOC</a:t>
                      </a:r>
                      <a:endParaRPr lang="en-US" sz="2400" b="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Seravek"/>
                          <a:cs typeface="Seravek"/>
                        </a:rPr>
                        <a:t>Stages</a:t>
                      </a:r>
                    </a:p>
                    <a:p>
                      <a:pPr algn="ctr"/>
                      <a:r>
                        <a:rPr lang="en-US" sz="2400" b="0" dirty="0" smtClean="0">
                          <a:latin typeface="Seravek"/>
                          <a:cs typeface="Seravek"/>
                        </a:rPr>
                        <a:t>(max 30)</a:t>
                      </a:r>
                      <a:endParaRPr lang="en-US" sz="2400" b="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latin typeface="Seravek"/>
                          <a:cs typeface="Seravek"/>
                        </a:rPr>
                        <a:t>Max.</a:t>
                      </a:r>
                      <a:r>
                        <a:rPr lang="en-US" sz="2400" b="0" baseline="0" dirty="0" smtClean="0">
                          <a:latin typeface="Seravek"/>
                          <a:cs typeface="Seravek"/>
                        </a:rPr>
                        <a:t> atoms/stage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baseline="0" dirty="0" smtClean="0">
                          <a:latin typeface="Seravek"/>
                          <a:cs typeface="Seravek"/>
                        </a:rPr>
                        <a:t> (max 10)</a:t>
                      </a:r>
                      <a:endParaRPr lang="en-US" sz="2400" b="0" dirty="0" smtClean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Seravek"/>
                          <a:cs typeface="Seravek"/>
                        </a:rPr>
                        <a:t>Min.</a:t>
                      </a:r>
                      <a:r>
                        <a:rPr lang="en-US" sz="2400" b="0" baseline="0" dirty="0" smtClean="0">
                          <a:latin typeface="Seravek"/>
                          <a:cs typeface="Seravek"/>
                        </a:rPr>
                        <a:t> Atom Required</a:t>
                      </a:r>
                      <a:endParaRPr lang="en-US" sz="2400" b="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Bloom filter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29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4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3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R/W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Heavy hitter detection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35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10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RAW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Rate-Control</a:t>
                      </a:r>
                      <a:r>
                        <a:rPr lang="en-US" sz="2200" baseline="0" dirty="0" smtClean="0">
                          <a:latin typeface="Seravek"/>
                          <a:cs typeface="Seravek"/>
                        </a:rPr>
                        <a:t> </a:t>
                      </a:r>
                      <a:r>
                        <a:rPr lang="en-US" sz="2200" dirty="0" smtClean="0">
                          <a:latin typeface="Seravek"/>
                          <a:cs typeface="Seravek"/>
                        </a:rPr>
                        <a:t>Protocol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23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6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PRAW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Seravek"/>
                          <a:cs typeface="Seravek"/>
                        </a:rPr>
                        <a:t>Flowlet</a:t>
                      </a:r>
                      <a:r>
                        <a:rPr lang="en-US" sz="2200" dirty="0" smtClean="0">
                          <a:latin typeface="Seravek"/>
                          <a:cs typeface="Seravek"/>
                        </a:rPr>
                        <a:t> switching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37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3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3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PRAW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Sampled </a:t>
                      </a:r>
                      <a:r>
                        <a:rPr lang="en-US" sz="2200" dirty="0" err="1" smtClean="0">
                          <a:latin typeface="Seravek"/>
                          <a:cs typeface="Seravek"/>
                        </a:rPr>
                        <a:t>NetFlow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18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4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Seravek"/>
                          <a:cs typeface="Seravek"/>
                        </a:rPr>
                        <a:t>IfElseRAW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HULL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26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7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1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Sub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Adaptive Virtual Queue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36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7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3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Nested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CONGA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32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4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Pairs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Seravek"/>
                          <a:cs typeface="Seravek"/>
                        </a:rPr>
                        <a:t>CoDel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57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15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3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FF0000"/>
                          </a:solidFill>
                          <a:latin typeface="Seravek"/>
                          <a:cs typeface="Seravek"/>
                        </a:rPr>
                        <a:t>Doesn’t map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70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230"/>
    </mc:Choice>
    <mc:Fallback>
      <p:transition xmlns:p14="http://schemas.microsoft.com/office/powerpoint/2010/main" spd="slow" advTm="3623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71" name="Content Placeholder 2"/>
          <p:cNvSpPr>
            <a:spLocks noGrp="1"/>
          </p:cNvSpPr>
          <p:nvPr>
            <p:ph idx="1"/>
          </p:nvPr>
        </p:nvSpPr>
        <p:spPr>
          <a:xfrm>
            <a:off x="533400" y="5638800"/>
            <a:ext cx="12458700" cy="43513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Packet transactions: High-level programming of data-plane algorithms</a:t>
            </a:r>
          </a:p>
          <a:p>
            <a:r>
              <a:rPr lang="en-US" sz="2800" dirty="0" smtClean="0"/>
              <a:t>Programmable packet scheduling</a:t>
            </a:r>
            <a:endParaRPr lang="en-US" sz="2800" dirty="0"/>
          </a:p>
        </p:txBody>
      </p:sp>
      <p:sp>
        <p:nvSpPr>
          <p:cNvPr id="672" name="Title 3"/>
          <p:cNvSpPr txBox="1">
            <a:spLocks/>
          </p:cNvSpPr>
          <p:nvPr/>
        </p:nvSpPr>
        <p:spPr>
          <a:xfrm>
            <a:off x="419100" y="76200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rgbClr val="FFFFFF"/>
                </a:solidFill>
                <a:latin typeface="Seravek"/>
                <a:ea typeface="+mj-ea"/>
                <a:cs typeface="Seravek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6200" y="1485900"/>
            <a:ext cx="12039600" cy="4038600"/>
            <a:chOff x="76200" y="2362200"/>
            <a:chExt cx="12039600" cy="4038600"/>
          </a:xfrm>
        </p:grpSpPr>
        <p:cxnSp>
          <p:nvCxnSpPr>
            <p:cNvPr id="315" name="Straight Connector 314"/>
            <p:cNvCxnSpPr/>
            <p:nvPr/>
          </p:nvCxnSpPr>
          <p:spPr>
            <a:xfrm>
              <a:off x="6039165" y="3752972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6039165" y="5643009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6039165" y="4425179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6039165" y="4952017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6200" y="2660640"/>
              <a:ext cx="12039600" cy="3625860"/>
              <a:chOff x="76200" y="2393940"/>
              <a:chExt cx="12039600" cy="3625860"/>
            </a:xfrm>
          </p:grpSpPr>
          <p:sp>
            <p:nvSpPr>
              <p:cNvPr id="313" name="Rectangle 312"/>
              <p:cNvSpPr/>
              <p:nvPr/>
            </p:nvSpPr>
            <p:spPr>
              <a:xfrm>
                <a:off x="591047" y="2802830"/>
                <a:ext cx="992254" cy="321697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76200" y="2393940"/>
                <a:ext cx="12039600" cy="3625860"/>
                <a:chOff x="76200" y="2660640"/>
                <a:chExt cx="12039600" cy="3625860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480684" y="3579449"/>
                  <a:ext cx="515971" cy="2169799"/>
                  <a:chOff x="8534400" y="1981200"/>
                  <a:chExt cx="595991" cy="2163589"/>
                </a:xfrm>
              </p:grpSpPr>
              <p:cxnSp>
                <p:nvCxnSpPr>
                  <p:cNvPr id="349" name="Straight Connector 348"/>
                  <p:cNvCxnSpPr/>
                  <p:nvPr/>
                </p:nvCxnSpPr>
                <p:spPr>
                  <a:xfrm>
                    <a:off x="8534400" y="1981200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Straight Connector 349"/>
                  <p:cNvCxnSpPr/>
                  <p:nvPr/>
                </p:nvCxnSpPr>
                <p:spPr>
                  <a:xfrm>
                    <a:off x="8546380" y="4144789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Straight Connector 350"/>
                  <p:cNvCxnSpPr/>
                  <p:nvPr/>
                </p:nvCxnSpPr>
                <p:spPr>
                  <a:xfrm>
                    <a:off x="8544754" y="3074118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9" name="Group 378"/>
                <p:cNvGrpSpPr/>
                <p:nvPr/>
              </p:nvGrpSpPr>
              <p:grpSpPr>
                <a:xfrm>
                  <a:off x="9203812" y="3579449"/>
                  <a:ext cx="515971" cy="2169799"/>
                  <a:chOff x="8534400" y="1981200"/>
                  <a:chExt cx="595991" cy="2163589"/>
                </a:xfrm>
              </p:grpSpPr>
              <p:cxnSp>
                <p:nvCxnSpPr>
                  <p:cNvPr id="380" name="Straight Connector 379"/>
                  <p:cNvCxnSpPr/>
                  <p:nvPr/>
                </p:nvCxnSpPr>
                <p:spPr>
                  <a:xfrm>
                    <a:off x="8534400" y="1981200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Straight Connector 380"/>
                  <p:cNvCxnSpPr/>
                  <p:nvPr/>
                </p:nvCxnSpPr>
                <p:spPr>
                  <a:xfrm>
                    <a:off x="8546380" y="4144789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Straight Connector 381"/>
                  <p:cNvCxnSpPr/>
                  <p:nvPr/>
                </p:nvCxnSpPr>
                <p:spPr>
                  <a:xfrm>
                    <a:off x="8544754" y="3074118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76200" y="2660640"/>
                  <a:ext cx="12039600" cy="3625860"/>
                  <a:chOff x="76200" y="2660640"/>
                  <a:chExt cx="12039600" cy="3625860"/>
                </a:xfrm>
              </p:grpSpPr>
              <p:grpSp>
                <p:nvGrpSpPr>
                  <p:cNvPr id="267" name="Group 42"/>
                  <p:cNvGrpSpPr/>
                  <p:nvPr/>
                </p:nvGrpSpPr>
                <p:grpSpPr>
                  <a:xfrm>
                    <a:off x="1589457" y="4079158"/>
                    <a:ext cx="4875732" cy="1192610"/>
                    <a:chOff x="1707458" y="1778000"/>
                    <a:chExt cx="4254836" cy="1181787"/>
                  </a:xfrm>
                </p:grpSpPr>
                <p:cxnSp>
                  <p:nvCxnSpPr>
                    <p:cNvPr id="268" name="Straight Arrow Connector 267"/>
                    <p:cNvCxnSpPr/>
                    <p:nvPr/>
                  </p:nvCxnSpPr>
                  <p:spPr>
                    <a:xfrm>
                      <a:off x="1707458" y="1778000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9" name="Straight Arrow Connector 268"/>
                    <p:cNvCxnSpPr/>
                    <p:nvPr/>
                  </p:nvCxnSpPr>
                  <p:spPr>
                    <a:xfrm>
                      <a:off x="1707458" y="1905818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0" name="Straight Arrow Connector 269"/>
                    <p:cNvCxnSpPr/>
                    <p:nvPr/>
                  </p:nvCxnSpPr>
                  <p:spPr>
                    <a:xfrm>
                      <a:off x="1707458" y="2033636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1" name="Straight Arrow Connector 270"/>
                    <p:cNvCxnSpPr/>
                    <p:nvPr/>
                  </p:nvCxnSpPr>
                  <p:spPr>
                    <a:xfrm>
                      <a:off x="1707458" y="2161454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2" name="Straight Arrow Connector 271"/>
                    <p:cNvCxnSpPr/>
                    <p:nvPr/>
                  </p:nvCxnSpPr>
                  <p:spPr>
                    <a:xfrm>
                      <a:off x="1707458" y="2289272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3" name="Straight Arrow Connector 272"/>
                    <p:cNvCxnSpPr/>
                    <p:nvPr/>
                  </p:nvCxnSpPr>
                  <p:spPr>
                    <a:xfrm>
                      <a:off x="1707458" y="2417090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4" name="Straight Arrow Connector 273"/>
                    <p:cNvCxnSpPr/>
                    <p:nvPr/>
                  </p:nvCxnSpPr>
                  <p:spPr>
                    <a:xfrm>
                      <a:off x="1707458" y="2544908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5" name="Straight Arrow Connector 274"/>
                    <p:cNvCxnSpPr/>
                    <p:nvPr/>
                  </p:nvCxnSpPr>
                  <p:spPr>
                    <a:xfrm>
                      <a:off x="1707458" y="2672726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6" name="Straight Arrow Connector 275"/>
                    <p:cNvCxnSpPr/>
                    <p:nvPr/>
                  </p:nvCxnSpPr>
                  <p:spPr>
                    <a:xfrm>
                      <a:off x="1707458" y="2800544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7" name="Straight Arrow Connector 276"/>
                    <p:cNvCxnSpPr/>
                    <p:nvPr/>
                  </p:nvCxnSpPr>
                  <p:spPr>
                    <a:xfrm>
                      <a:off x="1707458" y="2928362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9" name="Right Arrow 278"/>
                  <p:cNvSpPr/>
                  <p:nvPr/>
                </p:nvSpPr>
                <p:spPr>
                  <a:xfrm>
                    <a:off x="147389" y="4484457"/>
                    <a:ext cx="396032" cy="374842"/>
                  </a:xfrm>
                  <a:prstGeom prst="right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30622" tIns="65311" rIns="130622" bIns="65311"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76200" y="4156680"/>
                    <a:ext cx="471021" cy="41007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In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292" name="Right Arrow 291"/>
                  <p:cNvSpPr/>
                  <p:nvPr/>
                </p:nvSpPr>
                <p:spPr>
                  <a:xfrm>
                    <a:off x="11556526" y="4567850"/>
                    <a:ext cx="463237" cy="374842"/>
                  </a:xfrm>
                  <a:prstGeom prst="right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30622" tIns="65311" rIns="130622" bIns="65311"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293" name="TextBox 292"/>
                  <p:cNvSpPr txBox="1"/>
                  <p:nvPr/>
                </p:nvSpPr>
                <p:spPr>
                  <a:xfrm>
                    <a:off x="11438459" y="4221749"/>
                    <a:ext cx="677341" cy="41007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Out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314" name="TextBox 313"/>
                  <p:cNvSpPr txBox="1"/>
                  <p:nvPr/>
                </p:nvSpPr>
                <p:spPr>
                  <a:xfrm>
                    <a:off x="647700" y="2667984"/>
                    <a:ext cx="916049" cy="41007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Parser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362" name="Group 42"/>
                  <p:cNvGrpSpPr/>
                  <p:nvPr/>
                </p:nvGrpSpPr>
                <p:grpSpPr>
                  <a:xfrm>
                    <a:off x="7741431" y="4102364"/>
                    <a:ext cx="3367506" cy="1192610"/>
                    <a:chOff x="1707458" y="1778000"/>
                    <a:chExt cx="4254836" cy="1181787"/>
                  </a:xfrm>
                </p:grpSpPr>
                <p:cxnSp>
                  <p:nvCxnSpPr>
                    <p:cNvPr id="363" name="Straight Arrow Connector 362"/>
                    <p:cNvCxnSpPr/>
                    <p:nvPr/>
                  </p:nvCxnSpPr>
                  <p:spPr>
                    <a:xfrm>
                      <a:off x="1707458" y="1778000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4" name="Straight Arrow Connector 363"/>
                    <p:cNvCxnSpPr/>
                    <p:nvPr/>
                  </p:nvCxnSpPr>
                  <p:spPr>
                    <a:xfrm>
                      <a:off x="1707458" y="1905818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5" name="Straight Arrow Connector 364"/>
                    <p:cNvCxnSpPr/>
                    <p:nvPr/>
                  </p:nvCxnSpPr>
                  <p:spPr>
                    <a:xfrm>
                      <a:off x="1707458" y="2033636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6" name="Straight Arrow Connector 365"/>
                    <p:cNvCxnSpPr/>
                    <p:nvPr/>
                  </p:nvCxnSpPr>
                  <p:spPr>
                    <a:xfrm>
                      <a:off x="1707458" y="2161454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7" name="Straight Arrow Connector 366"/>
                    <p:cNvCxnSpPr/>
                    <p:nvPr/>
                  </p:nvCxnSpPr>
                  <p:spPr>
                    <a:xfrm>
                      <a:off x="1707458" y="2289272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8" name="Straight Arrow Connector 367"/>
                    <p:cNvCxnSpPr/>
                    <p:nvPr/>
                  </p:nvCxnSpPr>
                  <p:spPr>
                    <a:xfrm>
                      <a:off x="1707458" y="2417090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9" name="Straight Arrow Connector 368"/>
                    <p:cNvCxnSpPr/>
                    <p:nvPr/>
                  </p:nvCxnSpPr>
                  <p:spPr>
                    <a:xfrm>
                      <a:off x="1707458" y="2544908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0" name="Straight Arrow Connector 369"/>
                    <p:cNvCxnSpPr/>
                    <p:nvPr/>
                  </p:nvCxnSpPr>
                  <p:spPr>
                    <a:xfrm>
                      <a:off x="1707458" y="2672726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1" name="Straight Arrow Connector 370"/>
                    <p:cNvCxnSpPr/>
                    <p:nvPr/>
                  </p:nvCxnSpPr>
                  <p:spPr>
                    <a:xfrm>
                      <a:off x="1707458" y="2800544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2" name="Straight Arrow Connector 371"/>
                    <p:cNvCxnSpPr/>
                    <p:nvPr/>
                  </p:nvCxnSpPr>
                  <p:spPr>
                    <a:xfrm>
                      <a:off x="1707458" y="2928362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3" name="Rectangle 372"/>
                  <p:cNvSpPr/>
                  <p:nvPr/>
                </p:nvSpPr>
                <p:spPr>
                  <a:xfrm>
                    <a:off x="11142470" y="3068478"/>
                    <a:ext cx="326008" cy="3209586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130622" tIns="65311" rIns="130622" bIns="65311" rtlCol="0" anchor="ctr"/>
                  <a:lstStyle/>
                  <a:p>
                    <a:pPr algn="ctr"/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374" name="TextBox 373"/>
                  <p:cNvSpPr txBox="1"/>
                  <p:nvPr/>
                </p:nvSpPr>
                <p:spPr>
                  <a:xfrm>
                    <a:off x="10826474" y="2660640"/>
                    <a:ext cx="1209953" cy="41007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err="1">
                        <a:latin typeface="Seravek"/>
                        <a:cs typeface="Seravek"/>
                      </a:rPr>
                      <a:t>D</a:t>
                    </a:r>
                    <a:r>
                      <a:rPr lang="en-US" dirty="0" err="1" smtClean="0">
                        <a:latin typeface="Seravek"/>
                        <a:cs typeface="Seravek"/>
                      </a:rPr>
                      <a:t>eparser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1742061" y="3050075"/>
                    <a:ext cx="4484987" cy="191047"/>
                    <a:chOff x="1866900" y="2628900"/>
                    <a:chExt cx="4419600" cy="190500"/>
                  </a:xfrm>
                </p:grpSpPr>
                <p:cxnSp>
                  <p:nvCxnSpPr>
                    <p:cNvPr id="67" name="Straight Connector 66"/>
                    <p:cNvCxnSpPr/>
                    <p:nvPr/>
                  </p:nvCxnSpPr>
                  <p:spPr>
                    <a:xfrm>
                      <a:off x="1866900" y="2628900"/>
                      <a:ext cx="0" cy="1905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3" name="Straight Connector 382"/>
                    <p:cNvCxnSpPr/>
                    <p:nvPr/>
                  </p:nvCxnSpPr>
                  <p:spPr>
                    <a:xfrm>
                      <a:off x="6286500" y="2628900"/>
                      <a:ext cx="0" cy="1905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4" name="Straight Connector 383"/>
                    <p:cNvCxnSpPr/>
                    <p:nvPr/>
                  </p:nvCxnSpPr>
                  <p:spPr>
                    <a:xfrm flipH="1">
                      <a:off x="1866900" y="2729063"/>
                      <a:ext cx="44196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86" name="TextBox 385"/>
                  <p:cNvSpPr txBox="1"/>
                  <p:nvPr/>
                </p:nvSpPr>
                <p:spPr>
                  <a:xfrm>
                    <a:off x="3012146" y="2706192"/>
                    <a:ext cx="1859687" cy="410070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Ingress pipeline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387" name="Group 386"/>
                  <p:cNvGrpSpPr/>
                  <p:nvPr/>
                </p:nvGrpSpPr>
                <p:grpSpPr>
                  <a:xfrm>
                    <a:off x="7930541" y="3038371"/>
                    <a:ext cx="3016451" cy="191047"/>
                    <a:chOff x="1920389" y="2693432"/>
                    <a:chExt cx="4419600" cy="190500"/>
                  </a:xfrm>
                </p:grpSpPr>
                <p:cxnSp>
                  <p:nvCxnSpPr>
                    <p:cNvPr id="388" name="Straight Connector 387"/>
                    <p:cNvCxnSpPr/>
                    <p:nvPr/>
                  </p:nvCxnSpPr>
                  <p:spPr>
                    <a:xfrm>
                      <a:off x="1920389" y="2693432"/>
                      <a:ext cx="0" cy="1905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9" name="Straight Connector 388"/>
                    <p:cNvCxnSpPr/>
                    <p:nvPr/>
                  </p:nvCxnSpPr>
                  <p:spPr>
                    <a:xfrm>
                      <a:off x="6339989" y="2693432"/>
                      <a:ext cx="0" cy="1905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0" name="Straight Connector 389"/>
                    <p:cNvCxnSpPr/>
                    <p:nvPr/>
                  </p:nvCxnSpPr>
                  <p:spPr>
                    <a:xfrm flipH="1">
                      <a:off x="1920389" y="2793595"/>
                      <a:ext cx="4419598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91" name="TextBox 390"/>
                  <p:cNvSpPr txBox="1"/>
                  <p:nvPr/>
                </p:nvSpPr>
                <p:spPr>
                  <a:xfrm>
                    <a:off x="8565584" y="2694490"/>
                    <a:ext cx="1786108" cy="410070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Egress pipeline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591875" y="3048000"/>
                    <a:ext cx="1148394" cy="3238500"/>
                    <a:chOff x="591875" y="2743200"/>
                    <a:chExt cx="1148394" cy="3238500"/>
                  </a:xfrm>
                </p:grpSpPr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591875" y="2743200"/>
                      <a:ext cx="1008325" cy="3238500"/>
                    </a:xfrm>
                    <a:prstGeom prst="rect">
                      <a:avLst/>
                    </a:prstGeom>
                    <a:solidFill>
                      <a:srgbClr val="FFFFFF">
                        <a:alpha val="80000"/>
                      </a:srgbClr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609600" y="3390900"/>
                      <a:ext cx="1130669" cy="1816899"/>
                      <a:chOff x="1791929" y="5127627"/>
                      <a:chExt cx="1754721" cy="2101858"/>
                    </a:xfrm>
                  </p:grpSpPr>
                  <p:sp>
                    <p:nvSpPr>
                      <p:cNvPr id="89" name="Connector 88"/>
                      <p:cNvSpPr/>
                      <p:nvPr/>
                    </p:nvSpPr>
                    <p:spPr>
                      <a:xfrm>
                        <a:off x="1862224" y="5127627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0" name="Connector 89"/>
                      <p:cNvSpPr/>
                      <p:nvPr/>
                    </p:nvSpPr>
                    <p:spPr>
                      <a:xfrm>
                        <a:off x="2647164" y="5130027"/>
                        <a:ext cx="622979" cy="548071"/>
                      </a:xfrm>
                      <a:prstGeom prst="flowChartConnector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1" name="Connector 90"/>
                      <p:cNvSpPr/>
                      <p:nvPr/>
                    </p:nvSpPr>
                    <p:spPr>
                      <a:xfrm>
                        <a:off x="1860190" y="5921033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rgbClr val="D92AFF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2" name="Connector 91"/>
                      <p:cNvSpPr/>
                      <p:nvPr/>
                    </p:nvSpPr>
                    <p:spPr>
                      <a:xfrm>
                        <a:off x="2647165" y="5965072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rgbClr val="3366FF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3" name="Connector 92"/>
                      <p:cNvSpPr/>
                      <p:nvPr/>
                    </p:nvSpPr>
                    <p:spPr>
                      <a:xfrm>
                        <a:off x="1877496" y="6681414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rgbClr val="5CFF37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4" name="Connector 93"/>
                      <p:cNvSpPr/>
                      <p:nvPr/>
                    </p:nvSpPr>
                    <p:spPr>
                      <a:xfrm>
                        <a:off x="2647165" y="6681414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rgbClr val="FF0D13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cxnSp>
                    <p:nvCxnSpPr>
                      <p:cNvPr id="95" name="Straight Arrow Connector 94"/>
                      <p:cNvCxnSpPr>
                        <a:stCxn id="89" idx="6"/>
                        <a:endCxn id="90" idx="2"/>
                      </p:cNvCxnSpPr>
                      <p:nvPr/>
                    </p:nvCxnSpPr>
                    <p:spPr>
                      <a:xfrm>
                        <a:off x="2426075" y="5401663"/>
                        <a:ext cx="221090" cy="2400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6" name="Straight Arrow Connector 95"/>
                      <p:cNvCxnSpPr>
                        <a:stCxn id="90" idx="3"/>
                        <a:endCxn id="91" idx="7"/>
                      </p:cNvCxnSpPr>
                      <p:nvPr/>
                    </p:nvCxnSpPr>
                    <p:spPr>
                      <a:xfrm flipH="1">
                        <a:off x="2341468" y="5597835"/>
                        <a:ext cx="396930" cy="403462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" name="Straight Arrow Connector 96"/>
                      <p:cNvCxnSpPr>
                        <a:stCxn id="89" idx="4"/>
                        <a:endCxn id="91" idx="0"/>
                      </p:cNvCxnSpPr>
                      <p:nvPr/>
                    </p:nvCxnSpPr>
                    <p:spPr>
                      <a:xfrm flipH="1">
                        <a:off x="2142116" y="5675698"/>
                        <a:ext cx="2034" cy="245335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8" name="Straight Arrow Connector 97"/>
                      <p:cNvCxnSpPr>
                        <a:stCxn id="89" idx="5"/>
                        <a:endCxn id="92" idx="1"/>
                      </p:cNvCxnSpPr>
                      <p:nvPr/>
                    </p:nvCxnSpPr>
                    <p:spPr>
                      <a:xfrm>
                        <a:off x="2343501" y="5595435"/>
                        <a:ext cx="386237" cy="449901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9" name="Straight Arrow Connector 98"/>
                      <p:cNvCxnSpPr>
                        <a:stCxn id="91" idx="4"/>
                        <a:endCxn id="93" idx="0"/>
                      </p:cNvCxnSpPr>
                      <p:nvPr/>
                    </p:nvCxnSpPr>
                    <p:spPr>
                      <a:xfrm>
                        <a:off x="2142116" y="6469104"/>
                        <a:ext cx="17306" cy="212310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1" name="Straight Arrow Connector 100"/>
                      <p:cNvCxnSpPr>
                        <a:stCxn id="91" idx="5"/>
                        <a:endCxn id="94" idx="1"/>
                      </p:cNvCxnSpPr>
                      <p:nvPr/>
                    </p:nvCxnSpPr>
                    <p:spPr>
                      <a:xfrm>
                        <a:off x="2341467" y="6388840"/>
                        <a:ext cx="388272" cy="372837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2" name="Straight Arrow Connector 101"/>
                      <p:cNvCxnSpPr>
                        <a:stCxn id="92" idx="3"/>
                        <a:endCxn id="93" idx="7"/>
                      </p:cNvCxnSpPr>
                      <p:nvPr/>
                    </p:nvCxnSpPr>
                    <p:spPr>
                      <a:xfrm flipH="1">
                        <a:off x="2358774" y="6432880"/>
                        <a:ext cx="370964" cy="328798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3" name="TextBox 102"/>
                      <p:cNvSpPr txBox="1"/>
                      <p:nvPr/>
                    </p:nvSpPr>
                    <p:spPr>
                      <a:xfrm>
                        <a:off x="1851058" y="6776143"/>
                        <a:ext cx="684628" cy="2996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TCP</a:t>
                        </a:r>
                      </a:p>
                    </p:txBody>
                  </p:sp>
                  <p:sp>
                    <p:nvSpPr>
                      <p:cNvPr id="104" name="TextBox 103"/>
                      <p:cNvSpPr txBox="1"/>
                      <p:nvPr/>
                    </p:nvSpPr>
                    <p:spPr>
                      <a:xfrm>
                        <a:off x="2560601" y="6809947"/>
                        <a:ext cx="751577" cy="2996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New</a:t>
                        </a:r>
                      </a:p>
                    </p:txBody>
                  </p:sp>
                  <p:sp>
                    <p:nvSpPr>
                      <p:cNvPr id="105" name="TextBox 104"/>
                      <p:cNvSpPr txBox="1"/>
                      <p:nvPr/>
                    </p:nvSpPr>
                    <p:spPr>
                      <a:xfrm>
                        <a:off x="1791929" y="6026902"/>
                        <a:ext cx="716704" cy="2996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IPv4</a:t>
                        </a:r>
                      </a:p>
                    </p:txBody>
                  </p:sp>
                  <p:sp>
                    <p:nvSpPr>
                      <p:cNvPr id="106" name="TextBox 105"/>
                      <p:cNvSpPr txBox="1"/>
                      <p:nvPr/>
                    </p:nvSpPr>
                    <p:spPr>
                      <a:xfrm>
                        <a:off x="2586769" y="6073463"/>
                        <a:ext cx="724432" cy="2996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IPv6</a:t>
                        </a:r>
                      </a:p>
                    </p:txBody>
                  </p:sp>
                  <p:sp>
                    <p:nvSpPr>
                      <p:cNvPr id="107" name="TextBox 106"/>
                      <p:cNvSpPr txBox="1"/>
                      <p:nvPr/>
                    </p:nvSpPr>
                    <p:spPr>
                      <a:xfrm>
                        <a:off x="2541464" y="5240125"/>
                        <a:ext cx="1005186" cy="31835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VLAN</a:t>
                        </a:r>
                      </a:p>
                    </p:txBody>
                  </p:sp>
                  <p:sp>
                    <p:nvSpPr>
                      <p:cNvPr id="108" name="TextBox 107"/>
                      <p:cNvSpPr txBox="1"/>
                      <p:nvPr/>
                    </p:nvSpPr>
                    <p:spPr>
                      <a:xfrm>
                        <a:off x="1791929" y="5210053"/>
                        <a:ext cx="691427" cy="3329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4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Eth</a:t>
                        </a:r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20" name="Group 19"/>
            <p:cNvGrpSpPr/>
            <p:nvPr/>
          </p:nvGrpSpPr>
          <p:grpSpPr>
            <a:xfrm>
              <a:off x="1742013" y="3273626"/>
              <a:ext cx="1305987" cy="3127174"/>
              <a:chOff x="1742013" y="3273626"/>
              <a:chExt cx="1305987" cy="3127174"/>
            </a:xfrm>
          </p:grpSpPr>
          <p:sp>
            <p:nvSpPr>
              <p:cNvPr id="265" name="Rectangle 264"/>
              <p:cNvSpPr/>
              <p:nvPr/>
            </p:nvSpPr>
            <p:spPr>
              <a:xfrm>
                <a:off x="1819001" y="3273626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1742013" y="3276600"/>
                <a:ext cx="1305987" cy="3124200"/>
                <a:chOff x="1742013" y="2971800"/>
                <a:chExt cx="1305987" cy="312420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1742013" y="2971800"/>
                  <a:ext cx="1305987" cy="2819400"/>
                  <a:chOff x="1742013" y="2971800"/>
                  <a:chExt cx="1305987" cy="2819400"/>
                </a:xfrm>
              </p:grpSpPr>
              <p:sp>
                <p:nvSpPr>
                  <p:cNvPr id="195" name="Rectangle 194"/>
                  <p:cNvSpPr/>
                  <p:nvPr/>
                </p:nvSpPr>
                <p:spPr>
                  <a:xfrm>
                    <a:off x="1824947" y="2971800"/>
                    <a:ext cx="1109765" cy="2819400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3" name="Group 2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192" name="Rectangle 19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193" name="Trapezoid 192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194" name="Straight Connector 193"/>
                      <p:cNvCxnSpPr>
                        <a:stCxn id="192" idx="3"/>
                        <a:endCxn id="193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97" name="Group 196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198" name="Rectangle 197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199" name="Trapezoid 198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00" name="Straight Connector 199"/>
                      <p:cNvCxnSpPr>
                        <a:stCxn id="198" idx="3"/>
                        <a:endCxn id="199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1" name="Group 200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02" name="Rectangle 20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03" name="Trapezoid 202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04" name="Straight Connector 203"/>
                      <p:cNvCxnSpPr>
                        <a:stCxn id="202" idx="3"/>
                        <a:endCxn id="203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5" name="Group 204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06" name="Rectangle 20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07" name="Trapezoid 20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08" name="Straight Connector 207"/>
                      <p:cNvCxnSpPr>
                        <a:stCxn id="206" idx="3"/>
                        <a:endCxn id="20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9" name="Group 208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10" name="Rectangle 209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11" name="Trapezoid 210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12" name="Straight Connector 211"/>
                      <p:cNvCxnSpPr>
                        <a:stCxn id="210" idx="3"/>
                        <a:endCxn id="211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17" name="Group 216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18" name="Rectangle 217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19" name="Trapezoid 218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20" name="Straight Connector 219"/>
                      <p:cNvCxnSpPr>
                        <a:stCxn id="218" idx="3"/>
                        <a:endCxn id="219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28" name="TextBox 227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49" name="TextBox 448"/>
                <p:cNvSpPr txBox="1"/>
                <p:nvPr/>
              </p:nvSpPr>
              <p:spPr>
                <a:xfrm>
                  <a:off x="1954802" y="5725608"/>
                  <a:ext cx="902699" cy="370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1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3162300" y="3276600"/>
              <a:ext cx="1313752" cy="3124200"/>
              <a:chOff x="3162300" y="3276600"/>
              <a:chExt cx="1313752" cy="3124200"/>
            </a:xfrm>
          </p:grpSpPr>
          <p:sp>
            <p:nvSpPr>
              <p:cNvPr id="264" name="Rectangle 263"/>
              <p:cNvSpPr/>
              <p:nvPr/>
            </p:nvSpPr>
            <p:spPr>
              <a:xfrm>
                <a:off x="3247846" y="32806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3162300" y="3276600"/>
                <a:ext cx="1313752" cy="3124200"/>
                <a:chOff x="3162300" y="2971800"/>
                <a:chExt cx="1313752" cy="3124200"/>
              </a:xfrm>
            </p:grpSpPr>
            <p:grpSp>
              <p:nvGrpSpPr>
                <p:cNvPr id="230" name="Group 229"/>
                <p:cNvGrpSpPr/>
                <p:nvPr/>
              </p:nvGrpSpPr>
              <p:grpSpPr>
                <a:xfrm>
                  <a:off x="3162300" y="2971800"/>
                  <a:ext cx="1313752" cy="2819400"/>
                  <a:chOff x="1742013" y="2971800"/>
                  <a:chExt cx="1305987" cy="2819400"/>
                </a:xfrm>
              </p:grpSpPr>
              <p:sp>
                <p:nvSpPr>
                  <p:cNvPr id="231" name="Rectangle 230"/>
                  <p:cNvSpPr/>
                  <p:nvPr/>
                </p:nvSpPr>
                <p:spPr>
                  <a:xfrm>
                    <a:off x="1824947" y="2971800"/>
                    <a:ext cx="1109765" cy="2819400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232" name="Group 231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234" name="Group 233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55" name="Rectangle 254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56" name="Trapezoid 255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57" name="Straight Connector 256"/>
                      <p:cNvCxnSpPr>
                        <a:stCxn id="255" idx="3"/>
                        <a:endCxn id="256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5" name="Group 234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52" name="Rectangle 25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53" name="Trapezoid 252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54" name="Straight Connector 253"/>
                      <p:cNvCxnSpPr>
                        <a:stCxn id="252" idx="3"/>
                        <a:endCxn id="253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6" name="Group 235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49" name="Rectangle 248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50" name="Trapezoid 249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51" name="Straight Connector 250"/>
                      <p:cNvCxnSpPr>
                        <a:stCxn id="249" idx="3"/>
                        <a:endCxn id="250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7" name="Group 236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46" name="Rectangle 24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47" name="Trapezoid 24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48" name="Straight Connector 247"/>
                      <p:cNvCxnSpPr>
                        <a:stCxn id="246" idx="3"/>
                        <a:endCxn id="24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8" name="Group 237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43" name="Rectangle 24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44" name="Trapezoid 24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45" name="Straight Connector 244"/>
                      <p:cNvCxnSpPr>
                        <a:stCxn id="243" idx="3"/>
                        <a:endCxn id="24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9" name="Group 238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40" name="Rectangle 239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41" name="Trapezoid 240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42" name="Straight Connector 241"/>
                      <p:cNvCxnSpPr>
                        <a:stCxn id="240" idx="3"/>
                        <a:endCxn id="241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33" name="TextBox 232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50" name="TextBox 449"/>
                <p:cNvSpPr txBox="1"/>
                <p:nvPr/>
              </p:nvSpPr>
              <p:spPr>
                <a:xfrm>
                  <a:off x="3369357" y="5725608"/>
                  <a:ext cx="932514" cy="370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2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2" name="Group 21"/>
            <p:cNvGrpSpPr/>
            <p:nvPr/>
          </p:nvGrpSpPr>
          <p:grpSpPr>
            <a:xfrm>
              <a:off x="4942355" y="3267797"/>
              <a:ext cx="1313752" cy="3133003"/>
              <a:chOff x="4942355" y="3267797"/>
              <a:chExt cx="1313752" cy="3133003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5033903" y="32677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942355" y="3268723"/>
                <a:ext cx="1313752" cy="3132077"/>
                <a:chOff x="4942355" y="2963923"/>
                <a:chExt cx="1313752" cy="3132077"/>
              </a:xfrm>
            </p:grpSpPr>
            <p:grpSp>
              <p:nvGrpSpPr>
                <p:cNvPr id="322" name="Group 321"/>
                <p:cNvGrpSpPr/>
                <p:nvPr/>
              </p:nvGrpSpPr>
              <p:grpSpPr>
                <a:xfrm>
                  <a:off x="4942355" y="2963923"/>
                  <a:ext cx="1313752" cy="2819400"/>
                  <a:chOff x="1742013" y="2971800"/>
                  <a:chExt cx="1305987" cy="2819400"/>
                </a:xfrm>
              </p:grpSpPr>
              <p:sp>
                <p:nvSpPr>
                  <p:cNvPr id="324" name="Rectangle 323"/>
                  <p:cNvSpPr/>
                  <p:nvPr/>
                </p:nvSpPr>
                <p:spPr>
                  <a:xfrm>
                    <a:off x="1824947" y="2971800"/>
                    <a:ext cx="1109765" cy="2819400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325" name="Group 324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327" name="Group 326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52" name="Rectangle 35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85" name="Trapezoid 384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92" name="Straight Connector 391"/>
                      <p:cNvCxnSpPr>
                        <a:stCxn id="352" idx="3"/>
                        <a:endCxn id="385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8" name="Group 327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46" name="Rectangle 34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47" name="Trapezoid 34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48" name="Straight Connector 347"/>
                      <p:cNvCxnSpPr>
                        <a:stCxn id="346" idx="3"/>
                        <a:endCxn id="34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9" name="Group 328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43" name="Rectangle 34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44" name="Trapezoid 34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45" name="Straight Connector 344"/>
                      <p:cNvCxnSpPr>
                        <a:stCxn id="343" idx="3"/>
                        <a:endCxn id="34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0" name="Group 329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40" name="Rectangle 339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41" name="Trapezoid 340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42" name="Straight Connector 341"/>
                      <p:cNvCxnSpPr>
                        <a:stCxn id="340" idx="3"/>
                        <a:endCxn id="341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1" name="Group 330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36" name="Rectangle 33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37" name="Trapezoid 33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38" name="Straight Connector 337"/>
                      <p:cNvCxnSpPr>
                        <a:stCxn id="336" idx="3"/>
                        <a:endCxn id="33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2" name="Group 331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33" name="Rectangle 33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34" name="Trapezoid 33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35" name="Straight Connector 334"/>
                      <p:cNvCxnSpPr>
                        <a:stCxn id="333" idx="3"/>
                        <a:endCxn id="33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26" name="TextBox 325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51" name="TextBox 450"/>
                <p:cNvSpPr txBox="1"/>
                <p:nvPr/>
              </p:nvSpPr>
              <p:spPr>
                <a:xfrm>
                  <a:off x="5076034" y="5725608"/>
                  <a:ext cx="1029544" cy="370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16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3" name="Group 22"/>
            <p:cNvGrpSpPr/>
            <p:nvPr/>
          </p:nvGrpSpPr>
          <p:grpSpPr>
            <a:xfrm>
              <a:off x="7886700" y="3276600"/>
              <a:ext cx="1317109" cy="3124200"/>
              <a:chOff x="7886700" y="3276600"/>
              <a:chExt cx="1317109" cy="3124200"/>
            </a:xfrm>
          </p:grpSpPr>
          <p:sp>
            <p:nvSpPr>
              <p:cNvPr id="278" name="Rectangle 277"/>
              <p:cNvSpPr/>
              <p:nvPr/>
            </p:nvSpPr>
            <p:spPr>
              <a:xfrm>
                <a:off x="7970974" y="32806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7886700" y="3276600"/>
                <a:ext cx="1317109" cy="3124200"/>
                <a:chOff x="7886700" y="2971800"/>
                <a:chExt cx="1317109" cy="3124200"/>
              </a:xfrm>
            </p:grpSpPr>
            <p:grpSp>
              <p:nvGrpSpPr>
                <p:cNvPr id="393" name="Group 392"/>
                <p:cNvGrpSpPr/>
                <p:nvPr/>
              </p:nvGrpSpPr>
              <p:grpSpPr>
                <a:xfrm>
                  <a:off x="7886700" y="2971800"/>
                  <a:ext cx="1313752" cy="2832100"/>
                  <a:chOff x="1742013" y="2971800"/>
                  <a:chExt cx="1305987" cy="2832100"/>
                </a:xfrm>
              </p:grpSpPr>
              <p:sp>
                <p:nvSpPr>
                  <p:cNvPr id="394" name="Rectangle 393"/>
                  <p:cNvSpPr/>
                  <p:nvPr/>
                </p:nvSpPr>
                <p:spPr>
                  <a:xfrm>
                    <a:off x="1824947" y="2971800"/>
                    <a:ext cx="1109765" cy="2832100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395" name="Group 394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397" name="Group 396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18" name="Rectangle 417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19" name="Trapezoid 418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20" name="Straight Connector 419"/>
                      <p:cNvCxnSpPr>
                        <a:stCxn id="418" idx="3"/>
                        <a:endCxn id="419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98" name="Group 397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15" name="Rectangle 414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16" name="Trapezoid 415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17" name="Straight Connector 416"/>
                      <p:cNvCxnSpPr>
                        <a:stCxn id="415" idx="3"/>
                        <a:endCxn id="416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99" name="Group 398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12" name="Rectangle 41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13" name="Trapezoid 412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14" name="Straight Connector 413"/>
                      <p:cNvCxnSpPr>
                        <a:stCxn id="412" idx="3"/>
                        <a:endCxn id="413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0" name="Group 399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09" name="Rectangle 408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10" name="Trapezoid 409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11" name="Straight Connector 410"/>
                      <p:cNvCxnSpPr>
                        <a:stCxn id="409" idx="3"/>
                        <a:endCxn id="410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1" name="Group 400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06" name="Rectangle 40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07" name="Trapezoid 40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08" name="Straight Connector 407"/>
                      <p:cNvCxnSpPr>
                        <a:stCxn id="406" idx="3"/>
                        <a:endCxn id="40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2" name="Group 401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03" name="Rectangle 40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04" name="Trapezoid 40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05" name="Straight Connector 404"/>
                      <p:cNvCxnSpPr>
                        <a:stCxn id="403" idx="3"/>
                        <a:endCxn id="40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96" name="TextBox 395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52" name="TextBox 451"/>
                <p:cNvSpPr txBox="1"/>
                <p:nvPr/>
              </p:nvSpPr>
              <p:spPr>
                <a:xfrm>
                  <a:off x="8092485" y="5725608"/>
                  <a:ext cx="1111324" cy="3703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1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4" name="Group 23"/>
            <p:cNvGrpSpPr/>
            <p:nvPr/>
          </p:nvGrpSpPr>
          <p:grpSpPr>
            <a:xfrm>
              <a:off x="9673536" y="3263899"/>
              <a:ext cx="1313752" cy="3136901"/>
              <a:chOff x="9673536" y="3263899"/>
              <a:chExt cx="1313752" cy="3136901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9757031" y="32677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9673536" y="3263899"/>
                <a:ext cx="1313752" cy="3136901"/>
                <a:chOff x="9673536" y="2959099"/>
                <a:chExt cx="1313752" cy="3136901"/>
              </a:xfrm>
            </p:grpSpPr>
            <p:grpSp>
              <p:nvGrpSpPr>
                <p:cNvPr id="421" name="Group 420"/>
                <p:cNvGrpSpPr/>
                <p:nvPr/>
              </p:nvGrpSpPr>
              <p:grpSpPr>
                <a:xfrm>
                  <a:off x="9673536" y="2959099"/>
                  <a:ext cx="1313752" cy="2827867"/>
                  <a:chOff x="1742013" y="2971799"/>
                  <a:chExt cx="1305987" cy="2827867"/>
                </a:xfrm>
              </p:grpSpPr>
              <p:sp>
                <p:nvSpPr>
                  <p:cNvPr id="422" name="Rectangle 421"/>
                  <p:cNvSpPr/>
                  <p:nvPr/>
                </p:nvSpPr>
                <p:spPr>
                  <a:xfrm>
                    <a:off x="1824947" y="2971799"/>
                    <a:ext cx="1109765" cy="2827867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423" name="Group 422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425" name="Group 424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46" name="Rectangle 44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47" name="Trapezoid 44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48" name="Straight Connector 447"/>
                      <p:cNvCxnSpPr>
                        <a:stCxn id="446" idx="3"/>
                        <a:endCxn id="44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6" name="Group 425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43" name="Rectangle 44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44" name="Trapezoid 44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45" name="Straight Connector 444"/>
                      <p:cNvCxnSpPr>
                        <a:stCxn id="443" idx="3"/>
                        <a:endCxn id="44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7" name="Group 426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40" name="Rectangle 439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41" name="Trapezoid 440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42" name="Straight Connector 441"/>
                      <p:cNvCxnSpPr>
                        <a:stCxn id="440" idx="3"/>
                        <a:endCxn id="441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8" name="Group 427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37" name="Rectangle 436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38" name="Trapezoid 437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39" name="Straight Connector 438"/>
                      <p:cNvCxnSpPr>
                        <a:stCxn id="437" idx="3"/>
                        <a:endCxn id="438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9" name="Group 428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34" name="Rectangle 433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35" name="Trapezoid 434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36" name="Straight Connector 435"/>
                      <p:cNvCxnSpPr>
                        <a:stCxn id="434" idx="3"/>
                        <a:endCxn id="435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30" name="Group 429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31" name="Rectangle 430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32" name="Trapezoid 431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33" name="Straight Connector 432"/>
                      <p:cNvCxnSpPr>
                        <a:stCxn id="431" idx="3"/>
                        <a:endCxn id="432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424" name="TextBox 423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53" name="TextBox 452"/>
                <p:cNvSpPr txBox="1"/>
                <p:nvPr/>
              </p:nvSpPr>
              <p:spPr>
                <a:xfrm>
                  <a:off x="9801562" y="5725608"/>
                  <a:ext cx="1029544" cy="370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16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5" name="Group 24"/>
            <p:cNvGrpSpPr/>
            <p:nvPr/>
          </p:nvGrpSpPr>
          <p:grpSpPr>
            <a:xfrm>
              <a:off x="6504879" y="2362200"/>
              <a:ext cx="1230395" cy="3918097"/>
              <a:chOff x="6504879" y="2362200"/>
              <a:chExt cx="1230395" cy="3918097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6504879" y="3070711"/>
                <a:ext cx="1230395" cy="3209586"/>
                <a:chOff x="6400800" y="2362200"/>
                <a:chExt cx="1181100" cy="32004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6400800" y="2362200"/>
                  <a:ext cx="1181100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280" name="Group 65"/>
                <p:cNvGrpSpPr/>
                <p:nvPr/>
              </p:nvGrpSpPr>
              <p:grpSpPr>
                <a:xfrm>
                  <a:off x="6749312" y="3009900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1" name="Freeform 280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70"/>
                <p:cNvGrpSpPr/>
                <p:nvPr/>
              </p:nvGrpSpPr>
              <p:grpSpPr>
                <a:xfrm>
                  <a:off x="6749312" y="35115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5" name="Freeform 28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65"/>
                <p:cNvGrpSpPr/>
                <p:nvPr/>
              </p:nvGrpSpPr>
              <p:grpSpPr>
                <a:xfrm>
                  <a:off x="6749312" y="40068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70"/>
                <p:cNvGrpSpPr/>
                <p:nvPr/>
              </p:nvGrpSpPr>
              <p:grpSpPr>
                <a:xfrm>
                  <a:off x="6749312" y="45021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91" name="TextBox 290"/>
              <p:cNvSpPr txBox="1"/>
              <p:nvPr/>
            </p:nvSpPr>
            <p:spPr>
              <a:xfrm>
                <a:off x="6515100" y="2362200"/>
                <a:ext cx="1219200" cy="685895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</p:grpSp>
      <p:sp>
        <p:nvSpPr>
          <p:cNvPr id="26" name="Right Arrow 25"/>
          <p:cNvSpPr/>
          <p:nvPr/>
        </p:nvSpPr>
        <p:spPr>
          <a:xfrm>
            <a:off x="190500" y="6286500"/>
            <a:ext cx="800100" cy="342900"/>
          </a:xfrm>
          <a:prstGeom prst="rightArrow">
            <a:avLst/>
          </a:prstGeom>
          <a:solidFill>
            <a:srgbClr val="FF6666"/>
          </a:solidFill>
          <a:ln>
            <a:solidFill>
              <a:srgbClr val="9916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7973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535"/>
    </mc:Choice>
    <mc:Fallback>
      <p:transition xmlns:p14="http://schemas.microsoft.com/office/powerpoint/2010/main" spd="slow" advTm="1253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Programmable </a:t>
            </a:r>
            <a:r>
              <a:rPr lang="en-US" dirty="0" smtClean="0">
                <a:solidFill>
                  <a:schemeClr val="bg1"/>
                </a:solidFill>
              </a:rPr>
              <a:t>packet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cheduling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72" name="Title 3"/>
          <p:cNvSpPr txBox="1">
            <a:spLocks/>
          </p:cNvSpPr>
          <p:nvPr/>
        </p:nvSpPr>
        <p:spPr>
          <a:xfrm>
            <a:off x="419100" y="76200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rgbClr val="FFFFFF"/>
                </a:solidFill>
                <a:latin typeface="Seravek"/>
                <a:ea typeface="+mj-ea"/>
                <a:cs typeface="Seravek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6200" y="1485900"/>
            <a:ext cx="12039600" cy="4038600"/>
            <a:chOff x="76200" y="2362200"/>
            <a:chExt cx="12039600" cy="4038600"/>
          </a:xfrm>
        </p:grpSpPr>
        <p:cxnSp>
          <p:nvCxnSpPr>
            <p:cNvPr id="315" name="Straight Connector 314"/>
            <p:cNvCxnSpPr/>
            <p:nvPr/>
          </p:nvCxnSpPr>
          <p:spPr>
            <a:xfrm>
              <a:off x="6039165" y="3752972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6039165" y="5643009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6039165" y="4425179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6039165" y="4952017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6200" y="2660640"/>
              <a:ext cx="12039600" cy="3625860"/>
              <a:chOff x="76200" y="2393940"/>
              <a:chExt cx="12039600" cy="3625860"/>
            </a:xfrm>
          </p:grpSpPr>
          <p:sp>
            <p:nvSpPr>
              <p:cNvPr id="313" name="Rectangle 312"/>
              <p:cNvSpPr/>
              <p:nvPr/>
            </p:nvSpPr>
            <p:spPr>
              <a:xfrm>
                <a:off x="591047" y="2802830"/>
                <a:ext cx="992254" cy="321697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76200" y="2393940"/>
                <a:ext cx="12039600" cy="3625860"/>
                <a:chOff x="76200" y="2660640"/>
                <a:chExt cx="12039600" cy="3625860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480684" y="3579449"/>
                  <a:ext cx="515971" cy="2169799"/>
                  <a:chOff x="8534400" y="1981200"/>
                  <a:chExt cx="595991" cy="2163589"/>
                </a:xfrm>
              </p:grpSpPr>
              <p:cxnSp>
                <p:nvCxnSpPr>
                  <p:cNvPr id="349" name="Straight Connector 348"/>
                  <p:cNvCxnSpPr/>
                  <p:nvPr/>
                </p:nvCxnSpPr>
                <p:spPr>
                  <a:xfrm>
                    <a:off x="8534400" y="1981200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Straight Connector 349"/>
                  <p:cNvCxnSpPr/>
                  <p:nvPr/>
                </p:nvCxnSpPr>
                <p:spPr>
                  <a:xfrm>
                    <a:off x="8546380" y="4144789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Straight Connector 350"/>
                  <p:cNvCxnSpPr/>
                  <p:nvPr/>
                </p:nvCxnSpPr>
                <p:spPr>
                  <a:xfrm>
                    <a:off x="8544754" y="3074118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9" name="Group 378"/>
                <p:cNvGrpSpPr/>
                <p:nvPr/>
              </p:nvGrpSpPr>
              <p:grpSpPr>
                <a:xfrm>
                  <a:off x="9203812" y="3579449"/>
                  <a:ext cx="515971" cy="2169799"/>
                  <a:chOff x="8534400" y="1981200"/>
                  <a:chExt cx="595991" cy="2163589"/>
                </a:xfrm>
              </p:grpSpPr>
              <p:cxnSp>
                <p:nvCxnSpPr>
                  <p:cNvPr id="380" name="Straight Connector 379"/>
                  <p:cNvCxnSpPr/>
                  <p:nvPr/>
                </p:nvCxnSpPr>
                <p:spPr>
                  <a:xfrm>
                    <a:off x="8534400" y="1981200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Straight Connector 380"/>
                  <p:cNvCxnSpPr/>
                  <p:nvPr/>
                </p:nvCxnSpPr>
                <p:spPr>
                  <a:xfrm>
                    <a:off x="8546380" y="4144789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Straight Connector 381"/>
                  <p:cNvCxnSpPr/>
                  <p:nvPr/>
                </p:nvCxnSpPr>
                <p:spPr>
                  <a:xfrm>
                    <a:off x="8544754" y="3074118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76200" y="2660640"/>
                  <a:ext cx="12039600" cy="3625860"/>
                  <a:chOff x="76200" y="2660640"/>
                  <a:chExt cx="12039600" cy="3625860"/>
                </a:xfrm>
              </p:grpSpPr>
              <p:grpSp>
                <p:nvGrpSpPr>
                  <p:cNvPr id="267" name="Group 42"/>
                  <p:cNvGrpSpPr/>
                  <p:nvPr/>
                </p:nvGrpSpPr>
                <p:grpSpPr>
                  <a:xfrm>
                    <a:off x="1589457" y="4079158"/>
                    <a:ext cx="4875732" cy="1192610"/>
                    <a:chOff x="1707458" y="1778000"/>
                    <a:chExt cx="4254836" cy="1181787"/>
                  </a:xfrm>
                </p:grpSpPr>
                <p:cxnSp>
                  <p:nvCxnSpPr>
                    <p:cNvPr id="268" name="Straight Arrow Connector 267"/>
                    <p:cNvCxnSpPr/>
                    <p:nvPr/>
                  </p:nvCxnSpPr>
                  <p:spPr>
                    <a:xfrm>
                      <a:off x="1707458" y="1778000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9" name="Straight Arrow Connector 268"/>
                    <p:cNvCxnSpPr/>
                    <p:nvPr/>
                  </p:nvCxnSpPr>
                  <p:spPr>
                    <a:xfrm>
                      <a:off x="1707458" y="1905818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0" name="Straight Arrow Connector 269"/>
                    <p:cNvCxnSpPr/>
                    <p:nvPr/>
                  </p:nvCxnSpPr>
                  <p:spPr>
                    <a:xfrm>
                      <a:off x="1707458" y="2033636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1" name="Straight Arrow Connector 270"/>
                    <p:cNvCxnSpPr/>
                    <p:nvPr/>
                  </p:nvCxnSpPr>
                  <p:spPr>
                    <a:xfrm>
                      <a:off x="1707458" y="2161454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2" name="Straight Arrow Connector 271"/>
                    <p:cNvCxnSpPr/>
                    <p:nvPr/>
                  </p:nvCxnSpPr>
                  <p:spPr>
                    <a:xfrm>
                      <a:off x="1707458" y="2289272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3" name="Straight Arrow Connector 272"/>
                    <p:cNvCxnSpPr/>
                    <p:nvPr/>
                  </p:nvCxnSpPr>
                  <p:spPr>
                    <a:xfrm>
                      <a:off x="1707458" y="2417090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4" name="Straight Arrow Connector 273"/>
                    <p:cNvCxnSpPr/>
                    <p:nvPr/>
                  </p:nvCxnSpPr>
                  <p:spPr>
                    <a:xfrm>
                      <a:off x="1707458" y="2544908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5" name="Straight Arrow Connector 274"/>
                    <p:cNvCxnSpPr/>
                    <p:nvPr/>
                  </p:nvCxnSpPr>
                  <p:spPr>
                    <a:xfrm>
                      <a:off x="1707458" y="2672726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6" name="Straight Arrow Connector 275"/>
                    <p:cNvCxnSpPr/>
                    <p:nvPr/>
                  </p:nvCxnSpPr>
                  <p:spPr>
                    <a:xfrm>
                      <a:off x="1707458" y="2800544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7" name="Straight Arrow Connector 276"/>
                    <p:cNvCxnSpPr/>
                    <p:nvPr/>
                  </p:nvCxnSpPr>
                  <p:spPr>
                    <a:xfrm>
                      <a:off x="1707458" y="2928362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9" name="Right Arrow 278"/>
                  <p:cNvSpPr/>
                  <p:nvPr/>
                </p:nvSpPr>
                <p:spPr>
                  <a:xfrm>
                    <a:off x="147389" y="4484457"/>
                    <a:ext cx="396032" cy="374842"/>
                  </a:xfrm>
                  <a:prstGeom prst="right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30622" tIns="65311" rIns="130622" bIns="65311"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76200" y="4156680"/>
                    <a:ext cx="471021" cy="41007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In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292" name="Right Arrow 291"/>
                  <p:cNvSpPr/>
                  <p:nvPr/>
                </p:nvSpPr>
                <p:spPr>
                  <a:xfrm>
                    <a:off x="11556526" y="4567850"/>
                    <a:ext cx="463237" cy="374842"/>
                  </a:xfrm>
                  <a:prstGeom prst="right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30622" tIns="65311" rIns="130622" bIns="65311"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293" name="TextBox 292"/>
                  <p:cNvSpPr txBox="1"/>
                  <p:nvPr/>
                </p:nvSpPr>
                <p:spPr>
                  <a:xfrm>
                    <a:off x="11438459" y="4221749"/>
                    <a:ext cx="677341" cy="41007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Out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314" name="TextBox 313"/>
                  <p:cNvSpPr txBox="1"/>
                  <p:nvPr/>
                </p:nvSpPr>
                <p:spPr>
                  <a:xfrm>
                    <a:off x="647700" y="2667984"/>
                    <a:ext cx="916049" cy="41007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Parser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362" name="Group 42"/>
                  <p:cNvGrpSpPr/>
                  <p:nvPr/>
                </p:nvGrpSpPr>
                <p:grpSpPr>
                  <a:xfrm>
                    <a:off x="7741431" y="4102364"/>
                    <a:ext cx="3367506" cy="1192610"/>
                    <a:chOff x="1707458" y="1778000"/>
                    <a:chExt cx="4254836" cy="1181787"/>
                  </a:xfrm>
                </p:grpSpPr>
                <p:cxnSp>
                  <p:nvCxnSpPr>
                    <p:cNvPr id="363" name="Straight Arrow Connector 362"/>
                    <p:cNvCxnSpPr/>
                    <p:nvPr/>
                  </p:nvCxnSpPr>
                  <p:spPr>
                    <a:xfrm>
                      <a:off x="1707458" y="1778000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4" name="Straight Arrow Connector 363"/>
                    <p:cNvCxnSpPr/>
                    <p:nvPr/>
                  </p:nvCxnSpPr>
                  <p:spPr>
                    <a:xfrm>
                      <a:off x="1707458" y="1905818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5" name="Straight Arrow Connector 364"/>
                    <p:cNvCxnSpPr/>
                    <p:nvPr/>
                  </p:nvCxnSpPr>
                  <p:spPr>
                    <a:xfrm>
                      <a:off x="1707458" y="2033636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6" name="Straight Arrow Connector 365"/>
                    <p:cNvCxnSpPr/>
                    <p:nvPr/>
                  </p:nvCxnSpPr>
                  <p:spPr>
                    <a:xfrm>
                      <a:off x="1707458" y="2161454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7" name="Straight Arrow Connector 366"/>
                    <p:cNvCxnSpPr/>
                    <p:nvPr/>
                  </p:nvCxnSpPr>
                  <p:spPr>
                    <a:xfrm>
                      <a:off x="1707458" y="2289272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8" name="Straight Arrow Connector 367"/>
                    <p:cNvCxnSpPr/>
                    <p:nvPr/>
                  </p:nvCxnSpPr>
                  <p:spPr>
                    <a:xfrm>
                      <a:off x="1707458" y="2417090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9" name="Straight Arrow Connector 368"/>
                    <p:cNvCxnSpPr/>
                    <p:nvPr/>
                  </p:nvCxnSpPr>
                  <p:spPr>
                    <a:xfrm>
                      <a:off x="1707458" y="2544908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0" name="Straight Arrow Connector 369"/>
                    <p:cNvCxnSpPr/>
                    <p:nvPr/>
                  </p:nvCxnSpPr>
                  <p:spPr>
                    <a:xfrm>
                      <a:off x="1707458" y="2672726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1" name="Straight Arrow Connector 370"/>
                    <p:cNvCxnSpPr/>
                    <p:nvPr/>
                  </p:nvCxnSpPr>
                  <p:spPr>
                    <a:xfrm>
                      <a:off x="1707458" y="2800544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2" name="Straight Arrow Connector 371"/>
                    <p:cNvCxnSpPr/>
                    <p:nvPr/>
                  </p:nvCxnSpPr>
                  <p:spPr>
                    <a:xfrm>
                      <a:off x="1707458" y="2928362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3" name="Rectangle 372"/>
                  <p:cNvSpPr/>
                  <p:nvPr/>
                </p:nvSpPr>
                <p:spPr>
                  <a:xfrm>
                    <a:off x="11142470" y="3068478"/>
                    <a:ext cx="326008" cy="3209586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130622" tIns="65311" rIns="130622" bIns="65311" rtlCol="0" anchor="ctr"/>
                  <a:lstStyle/>
                  <a:p>
                    <a:pPr algn="ctr"/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374" name="TextBox 373"/>
                  <p:cNvSpPr txBox="1"/>
                  <p:nvPr/>
                </p:nvSpPr>
                <p:spPr>
                  <a:xfrm>
                    <a:off x="10826474" y="2660640"/>
                    <a:ext cx="1209953" cy="41007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err="1">
                        <a:latin typeface="Seravek"/>
                        <a:cs typeface="Seravek"/>
                      </a:rPr>
                      <a:t>D</a:t>
                    </a:r>
                    <a:r>
                      <a:rPr lang="en-US" dirty="0" err="1" smtClean="0">
                        <a:latin typeface="Seravek"/>
                        <a:cs typeface="Seravek"/>
                      </a:rPr>
                      <a:t>eparser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1742061" y="3050075"/>
                    <a:ext cx="4484987" cy="191047"/>
                    <a:chOff x="1866900" y="2628900"/>
                    <a:chExt cx="4419600" cy="190500"/>
                  </a:xfrm>
                </p:grpSpPr>
                <p:cxnSp>
                  <p:nvCxnSpPr>
                    <p:cNvPr id="67" name="Straight Connector 66"/>
                    <p:cNvCxnSpPr/>
                    <p:nvPr/>
                  </p:nvCxnSpPr>
                  <p:spPr>
                    <a:xfrm>
                      <a:off x="1866900" y="2628900"/>
                      <a:ext cx="0" cy="1905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3" name="Straight Connector 382"/>
                    <p:cNvCxnSpPr/>
                    <p:nvPr/>
                  </p:nvCxnSpPr>
                  <p:spPr>
                    <a:xfrm>
                      <a:off x="6286500" y="2628900"/>
                      <a:ext cx="0" cy="1905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4" name="Straight Connector 383"/>
                    <p:cNvCxnSpPr/>
                    <p:nvPr/>
                  </p:nvCxnSpPr>
                  <p:spPr>
                    <a:xfrm flipH="1">
                      <a:off x="1866900" y="2729063"/>
                      <a:ext cx="44196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86" name="TextBox 385"/>
                  <p:cNvSpPr txBox="1"/>
                  <p:nvPr/>
                </p:nvSpPr>
                <p:spPr>
                  <a:xfrm>
                    <a:off x="3012146" y="2706192"/>
                    <a:ext cx="1859687" cy="410070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Ingress pipeline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387" name="Group 386"/>
                  <p:cNvGrpSpPr/>
                  <p:nvPr/>
                </p:nvGrpSpPr>
                <p:grpSpPr>
                  <a:xfrm>
                    <a:off x="7930541" y="3038371"/>
                    <a:ext cx="3016451" cy="191047"/>
                    <a:chOff x="1920389" y="2693432"/>
                    <a:chExt cx="4419600" cy="190500"/>
                  </a:xfrm>
                </p:grpSpPr>
                <p:cxnSp>
                  <p:nvCxnSpPr>
                    <p:cNvPr id="388" name="Straight Connector 387"/>
                    <p:cNvCxnSpPr/>
                    <p:nvPr/>
                  </p:nvCxnSpPr>
                  <p:spPr>
                    <a:xfrm>
                      <a:off x="1920389" y="2693432"/>
                      <a:ext cx="0" cy="1905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9" name="Straight Connector 388"/>
                    <p:cNvCxnSpPr/>
                    <p:nvPr/>
                  </p:nvCxnSpPr>
                  <p:spPr>
                    <a:xfrm>
                      <a:off x="6339989" y="2693432"/>
                      <a:ext cx="0" cy="1905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0" name="Straight Connector 389"/>
                    <p:cNvCxnSpPr/>
                    <p:nvPr/>
                  </p:nvCxnSpPr>
                  <p:spPr>
                    <a:xfrm flipH="1">
                      <a:off x="1920389" y="2793595"/>
                      <a:ext cx="4419598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91" name="TextBox 390"/>
                  <p:cNvSpPr txBox="1"/>
                  <p:nvPr/>
                </p:nvSpPr>
                <p:spPr>
                  <a:xfrm>
                    <a:off x="8565584" y="2694490"/>
                    <a:ext cx="1786108" cy="410070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Egress pipeline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591875" y="3048000"/>
                    <a:ext cx="1148394" cy="3238500"/>
                    <a:chOff x="591875" y="2743200"/>
                    <a:chExt cx="1148394" cy="3238500"/>
                  </a:xfrm>
                </p:grpSpPr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591875" y="2743200"/>
                      <a:ext cx="1008325" cy="3238500"/>
                    </a:xfrm>
                    <a:prstGeom prst="rect">
                      <a:avLst/>
                    </a:prstGeom>
                    <a:solidFill>
                      <a:srgbClr val="FFFFFF">
                        <a:alpha val="80000"/>
                      </a:srgbClr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609600" y="3390900"/>
                      <a:ext cx="1130669" cy="1816899"/>
                      <a:chOff x="1791929" y="5127627"/>
                      <a:chExt cx="1754721" cy="2101858"/>
                    </a:xfrm>
                  </p:grpSpPr>
                  <p:sp>
                    <p:nvSpPr>
                      <p:cNvPr id="89" name="Connector 88"/>
                      <p:cNvSpPr/>
                      <p:nvPr/>
                    </p:nvSpPr>
                    <p:spPr>
                      <a:xfrm>
                        <a:off x="1862224" y="5127627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0" name="Connector 89"/>
                      <p:cNvSpPr/>
                      <p:nvPr/>
                    </p:nvSpPr>
                    <p:spPr>
                      <a:xfrm>
                        <a:off x="2647164" y="5130027"/>
                        <a:ext cx="622979" cy="548071"/>
                      </a:xfrm>
                      <a:prstGeom prst="flowChartConnector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1" name="Connector 90"/>
                      <p:cNvSpPr/>
                      <p:nvPr/>
                    </p:nvSpPr>
                    <p:spPr>
                      <a:xfrm>
                        <a:off x="1860190" y="5921033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rgbClr val="D92AFF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2" name="Connector 91"/>
                      <p:cNvSpPr/>
                      <p:nvPr/>
                    </p:nvSpPr>
                    <p:spPr>
                      <a:xfrm>
                        <a:off x="2647165" y="5965072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rgbClr val="3366FF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3" name="Connector 92"/>
                      <p:cNvSpPr/>
                      <p:nvPr/>
                    </p:nvSpPr>
                    <p:spPr>
                      <a:xfrm>
                        <a:off x="1877496" y="6681414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rgbClr val="5CFF37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4" name="Connector 93"/>
                      <p:cNvSpPr/>
                      <p:nvPr/>
                    </p:nvSpPr>
                    <p:spPr>
                      <a:xfrm>
                        <a:off x="2647165" y="6681414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rgbClr val="FF0D13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cxnSp>
                    <p:nvCxnSpPr>
                      <p:cNvPr id="95" name="Straight Arrow Connector 94"/>
                      <p:cNvCxnSpPr>
                        <a:stCxn id="89" idx="6"/>
                        <a:endCxn id="90" idx="2"/>
                      </p:cNvCxnSpPr>
                      <p:nvPr/>
                    </p:nvCxnSpPr>
                    <p:spPr>
                      <a:xfrm>
                        <a:off x="2426075" y="5401663"/>
                        <a:ext cx="221090" cy="2400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6" name="Straight Arrow Connector 95"/>
                      <p:cNvCxnSpPr>
                        <a:stCxn id="90" idx="3"/>
                        <a:endCxn id="91" idx="7"/>
                      </p:cNvCxnSpPr>
                      <p:nvPr/>
                    </p:nvCxnSpPr>
                    <p:spPr>
                      <a:xfrm flipH="1">
                        <a:off x="2341468" y="5597835"/>
                        <a:ext cx="396930" cy="403462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" name="Straight Arrow Connector 96"/>
                      <p:cNvCxnSpPr>
                        <a:stCxn id="89" idx="4"/>
                        <a:endCxn id="91" idx="0"/>
                      </p:cNvCxnSpPr>
                      <p:nvPr/>
                    </p:nvCxnSpPr>
                    <p:spPr>
                      <a:xfrm flipH="1">
                        <a:off x="2142116" y="5675698"/>
                        <a:ext cx="2034" cy="245335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8" name="Straight Arrow Connector 97"/>
                      <p:cNvCxnSpPr>
                        <a:stCxn id="89" idx="5"/>
                        <a:endCxn id="92" idx="1"/>
                      </p:cNvCxnSpPr>
                      <p:nvPr/>
                    </p:nvCxnSpPr>
                    <p:spPr>
                      <a:xfrm>
                        <a:off x="2343501" y="5595435"/>
                        <a:ext cx="386237" cy="449901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9" name="Straight Arrow Connector 98"/>
                      <p:cNvCxnSpPr>
                        <a:stCxn id="91" idx="4"/>
                        <a:endCxn id="93" idx="0"/>
                      </p:cNvCxnSpPr>
                      <p:nvPr/>
                    </p:nvCxnSpPr>
                    <p:spPr>
                      <a:xfrm>
                        <a:off x="2142116" y="6469104"/>
                        <a:ext cx="17306" cy="212310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1" name="Straight Arrow Connector 100"/>
                      <p:cNvCxnSpPr>
                        <a:stCxn id="91" idx="5"/>
                        <a:endCxn id="94" idx="1"/>
                      </p:cNvCxnSpPr>
                      <p:nvPr/>
                    </p:nvCxnSpPr>
                    <p:spPr>
                      <a:xfrm>
                        <a:off x="2341467" y="6388840"/>
                        <a:ext cx="388272" cy="372837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2" name="Straight Arrow Connector 101"/>
                      <p:cNvCxnSpPr>
                        <a:stCxn id="92" idx="3"/>
                        <a:endCxn id="93" idx="7"/>
                      </p:cNvCxnSpPr>
                      <p:nvPr/>
                    </p:nvCxnSpPr>
                    <p:spPr>
                      <a:xfrm flipH="1">
                        <a:off x="2358774" y="6432880"/>
                        <a:ext cx="370964" cy="328798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3" name="TextBox 102"/>
                      <p:cNvSpPr txBox="1"/>
                      <p:nvPr/>
                    </p:nvSpPr>
                    <p:spPr>
                      <a:xfrm>
                        <a:off x="1851058" y="6776143"/>
                        <a:ext cx="684628" cy="2996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TCP</a:t>
                        </a:r>
                      </a:p>
                    </p:txBody>
                  </p:sp>
                  <p:sp>
                    <p:nvSpPr>
                      <p:cNvPr id="104" name="TextBox 103"/>
                      <p:cNvSpPr txBox="1"/>
                      <p:nvPr/>
                    </p:nvSpPr>
                    <p:spPr>
                      <a:xfrm>
                        <a:off x="2560601" y="6809947"/>
                        <a:ext cx="751577" cy="2996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New</a:t>
                        </a:r>
                      </a:p>
                    </p:txBody>
                  </p:sp>
                  <p:sp>
                    <p:nvSpPr>
                      <p:cNvPr id="105" name="TextBox 104"/>
                      <p:cNvSpPr txBox="1"/>
                      <p:nvPr/>
                    </p:nvSpPr>
                    <p:spPr>
                      <a:xfrm>
                        <a:off x="1791929" y="6026902"/>
                        <a:ext cx="716704" cy="2996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IPv4</a:t>
                        </a:r>
                      </a:p>
                    </p:txBody>
                  </p:sp>
                  <p:sp>
                    <p:nvSpPr>
                      <p:cNvPr id="106" name="TextBox 105"/>
                      <p:cNvSpPr txBox="1"/>
                      <p:nvPr/>
                    </p:nvSpPr>
                    <p:spPr>
                      <a:xfrm>
                        <a:off x="2586769" y="6073463"/>
                        <a:ext cx="724432" cy="2996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IPv6</a:t>
                        </a:r>
                      </a:p>
                    </p:txBody>
                  </p:sp>
                  <p:sp>
                    <p:nvSpPr>
                      <p:cNvPr id="107" name="TextBox 106"/>
                      <p:cNvSpPr txBox="1"/>
                      <p:nvPr/>
                    </p:nvSpPr>
                    <p:spPr>
                      <a:xfrm>
                        <a:off x="2541464" y="5240125"/>
                        <a:ext cx="1005186" cy="31835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VLAN</a:t>
                        </a:r>
                      </a:p>
                    </p:txBody>
                  </p:sp>
                  <p:sp>
                    <p:nvSpPr>
                      <p:cNvPr id="108" name="TextBox 107"/>
                      <p:cNvSpPr txBox="1"/>
                      <p:nvPr/>
                    </p:nvSpPr>
                    <p:spPr>
                      <a:xfrm>
                        <a:off x="1791929" y="5210053"/>
                        <a:ext cx="691427" cy="3329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4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Eth</a:t>
                        </a:r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20" name="Group 19"/>
            <p:cNvGrpSpPr/>
            <p:nvPr/>
          </p:nvGrpSpPr>
          <p:grpSpPr>
            <a:xfrm>
              <a:off x="1742013" y="3273626"/>
              <a:ext cx="1305987" cy="3127174"/>
              <a:chOff x="1742013" y="3273626"/>
              <a:chExt cx="1305987" cy="3127174"/>
            </a:xfrm>
          </p:grpSpPr>
          <p:sp>
            <p:nvSpPr>
              <p:cNvPr id="265" name="Rectangle 264"/>
              <p:cNvSpPr/>
              <p:nvPr/>
            </p:nvSpPr>
            <p:spPr>
              <a:xfrm>
                <a:off x="1819001" y="3273626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1742013" y="3276600"/>
                <a:ext cx="1305987" cy="3124200"/>
                <a:chOff x="1742013" y="2971800"/>
                <a:chExt cx="1305987" cy="312420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1742013" y="2971800"/>
                  <a:ext cx="1305987" cy="2819400"/>
                  <a:chOff x="1742013" y="2971800"/>
                  <a:chExt cx="1305987" cy="2819400"/>
                </a:xfrm>
              </p:grpSpPr>
              <p:sp>
                <p:nvSpPr>
                  <p:cNvPr id="195" name="Rectangle 194"/>
                  <p:cNvSpPr/>
                  <p:nvPr/>
                </p:nvSpPr>
                <p:spPr>
                  <a:xfrm>
                    <a:off x="1824947" y="2971800"/>
                    <a:ext cx="1109765" cy="2819400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3" name="Group 2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192" name="Rectangle 19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193" name="Trapezoid 192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194" name="Straight Connector 193"/>
                      <p:cNvCxnSpPr>
                        <a:stCxn id="192" idx="3"/>
                        <a:endCxn id="193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97" name="Group 196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198" name="Rectangle 197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199" name="Trapezoid 198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00" name="Straight Connector 199"/>
                      <p:cNvCxnSpPr>
                        <a:stCxn id="198" idx="3"/>
                        <a:endCxn id="199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1" name="Group 200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02" name="Rectangle 20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03" name="Trapezoid 202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04" name="Straight Connector 203"/>
                      <p:cNvCxnSpPr>
                        <a:stCxn id="202" idx="3"/>
                        <a:endCxn id="203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5" name="Group 204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06" name="Rectangle 20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07" name="Trapezoid 20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08" name="Straight Connector 207"/>
                      <p:cNvCxnSpPr>
                        <a:stCxn id="206" idx="3"/>
                        <a:endCxn id="20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9" name="Group 208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10" name="Rectangle 209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11" name="Trapezoid 210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12" name="Straight Connector 211"/>
                      <p:cNvCxnSpPr>
                        <a:stCxn id="210" idx="3"/>
                        <a:endCxn id="211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17" name="Group 216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18" name="Rectangle 217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19" name="Trapezoid 218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20" name="Straight Connector 219"/>
                      <p:cNvCxnSpPr>
                        <a:stCxn id="218" idx="3"/>
                        <a:endCxn id="219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28" name="TextBox 227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49" name="TextBox 448"/>
                <p:cNvSpPr txBox="1"/>
                <p:nvPr/>
              </p:nvSpPr>
              <p:spPr>
                <a:xfrm>
                  <a:off x="1954802" y="5725608"/>
                  <a:ext cx="902699" cy="370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1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3162300" y="3276600"/>
              <a:ext cx="1313752" cy="3124200"/>
              <a:chOff x="3162300" y="3276600"/>
              <a:chExt cx="1313752" cy="3124200"/>
            </a:xfrm>
          </p:grpSpPr>
          <p:sp>
            <p:nvSpPr>
              <p:cNvPr id="264" name="Rectangle 263"/>
              <p:cNvSpPr/>
              <p:nvPr/>
            </p:nvSpPr>
            <p:spPr>
              <a:xfrm>
                <a:off x="3247846" y="32806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3162300" y="3276600"/>
                <a:ext cx="1313752" cy="3124200"/>
                <a:chOff x="3162300" y="2971800"/>
                <a:chExt cx="1313752" cy="3124200"/>
              </a:xfrm>
            </p:grpSpPr>
            <p:grpSp>
              <p:nvGrpSpPr>
                <p:cNvPr id="230" name="Group 229"/>
                <p:cNvGrpSpPr/>
                <p:nvPr/>
              </p:nvGrpSpPr>
              <p:grpSpPr>
                <a:xfrm>
                  <a:off x="3162300" y="2971800"/>
                  <a:ext cx="1313752" cy="2819400"/>
                  <a:chOff x="1742013" y="2971800"/>
                  <a:chExt cx="1305987" cy="2819400"/>
                </a:xfrm>
              </p:grpSpPr>
              <p:sp>
                <p:nvSpPr>
                  <p:cNvPr id="231" name="Rectangle 230"/>
                  <p:cNvSpPr/>
                  <p:nvPr/>
                </p:nvSpPr>
                <p:spPr>
                  <a:xfrm>
                    <a:off x="1824947" y="2971800"/>
                    <a:ext cx="1109765" cy="2819400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232" name="Group 231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234" name="Group 233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55" name="Rectangle 254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56" name="Trapezoid 255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57" name="Straight Connector 256"/>
                      <p:cNvCxnSpPr>
                        <a:stCxn id="255" idx="3"/>
                        <a:endCxn id="256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5" name="Group 234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52" name="Rectangle 25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53" name="Trapezoid 252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54" name="Straight Connector 253"/>
                      <p:cNvCxnSpPr>
                        <a:stCxn id="252" idx="3"/>
                        <a:endCxn id="253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6" name="Group 235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49" name="Rectangle 248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50" name="Trapezoid 249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51" name="Straight Connector 250"/>
                      <p:cNvCxnSpPr>
                        <a:stCxn id="249" idx="3"/>
                        <a:endCxn id="250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7" name="Group 236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46" name="Rectangle 24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47" name="Trapezoid 24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48" name="Straight Connector 247"/>
                      <p:cNvCxnSpPr>
                        <a:stCxn id="246" idx="3"/>
                        <a:endCxn id="24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8" name="Group 237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43" name="Rectangle 24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44" name="Trapezoid 24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45" name="Straight Connector 244"/>
                      <p:cNvCxnSpPr>
                        <a:stCxn id="243" idx="3"/>
                        <a:endCxn id="24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9" name="Group 238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40" name="Rectangle 239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41" name="Trapezoid 240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42" name="Straight Connector 241"/>
                      <p:cNvCxnSpPr>
                        <a:stCxn id="240" idx="3"/>
                        <a:endCxn id="241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33" name="TextBox 232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50" name="TextBox 449"/>
                <p:cNvSpPr txBox="1"/>
                <p:nvPr/>
              </p:nvSpPr>
              <p:spPr>
                <a:xfrm>
                  <a:off x="3369357" y="5725608"/>
                  <a:ext cx="932514" cy="370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2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2" name="Group 21"/>
            <p:cNvGrpSpPr/>
            <p:nvPr/>
          </p:nvGrpSpPr>
          <p:grpSpPr>
            <a:xfrm>
              <a:off x="4942355" y="3267797"/>
              <a:ext cx="1313752" cy="3133003"/>
              <a:chOff x="4942355" y="3267797"/>
              <a:chExt cx="1313752" cy="3133003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5033903" y="32677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942355" y="3268723"/>
                <a:ext cx="1313752" cy="3132077"/>
                <a:chOff x="4942355" y="2963923"/>
                <a:chExt cx="1313752" cy="3132077"/>
              </a:xfrm>
            </p:grpSpPr>
            <p:grpSp>
              <p:nvGrpSpPr>
                <p:cNvPr id="322" name="Group 321"/>
                <p:cNvGrpSpPr/>
                <p:nvPr/>
              </p:nvGrpSpPr>
              <p:grpSpPr>
                <a:xfrm>
                  <a:off x="4942355" y="2963923"/>
                  <a:ext cx="1313752" cy="2819400"/>
                  <a:chOff x="1742013" y="2971800"/>
                  <a:chExt cx="1305987" cy="2819400"/>
                </a:xfrm>
              </p:grpSpPr>
              <p:sp>
                <p:nvSpPr>
                  <p:cNvPr id="324" name="Rectangle 323"/>
                  <p:cNvSpPr/>
                  <p:nvPr/>
                </p:nvSpPr>
                <p:spPr>
                  <a:xfrm>
                    <a:off x="1824947" y="2971800"/>
                    <a:ext cx="1109765" cy="2819400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325" name="Group 324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327" name="Group 326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52" name="Rectangle 35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85" name="Trapezoid 384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92" name="Straight Connector 391"/>
                      <p:cNvCxnSpPr>
                        <a:stCxn id="352" idx="3"/>
                        <a:endCxn id="385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8" name="Group 327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46" name="Rectangle 34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47" name="Trapezoid 34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48" name="Straight Connector 347"/>
                      <p:cNvCxnSpPr>
                        <a:stCxn id="346" idx="3"/>
                        <a:endCxn id="34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9" name="Group 328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43" name="Rectangle 34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44" name="Trapezoid 34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45" name="Straight Connector 344"/>
                      <p:cNvCxnSpPr>
                        <a:stCxn id="343" idx="3"/>
                        <a:endCxn id="34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0" name="Group 329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40" name="Rectangle 339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41" name="Trapezoid 340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42" name="Straight Connector 341"/>
                      <p:cNvCxnSpPr>
                        <a:stCxn id="340" idx="3"/>
                        <a:endCxn id="341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1" name="Group 330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36" name="Rectangle 33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37" name="Trapezoid 33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38" name="Straight Connector 337"/>
                      <p:cNvCxnSpPr>
                        <a:stCxn id="336" idx="3"/>
                        <a:endCxn id="33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2" name="Group 331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33" name="Rectangle 33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34" name="Trapezoid 33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35" name="Straight Connector 334"/>
                      <p:cNvCxnSpPr>
                        <a:stCxn id="333" idx="3"/>
                        <a:endCxn id="33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26" name="TextBox 325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51" name="TextBox 450"/>
                <p:cNvSpPr txBox="1"/>
                <p:nvPr/>
              </p:nvSpPr>
              <p:spPr>
                <a:xfrm>
                  <a:off x="5076034" y="5725608"/>
                  <a:ext cx="1029544" cy="370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16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3" name="Group 22"/>
            <p:cNvGrpSpPr/>
            <p:nvPr/>
          </p:nvGrpSpPr>
          <p:grpSpPr>
            <a:xfrm>
              <a:off x="7886700" y="3276600"/>
              <a:ext cx="1317109" cy="3124200"/>
              <a:chOff x="7886700" y="3276600"/>
              <a:chExt cx="1317109" cy="3124200"/>
            </a:xfrm>
          </p:grpSpPr>
          <p:sp>
            <p:nvSpPr>
              <p:cNvPr id="278" name="Rectangle 277"/>
              <p:cNvSpPr/>
              <p:nvPr/>
            </p:nvSpPr>
            <p:spPr>
              <a:xfrm>
                <a:off x="7970974" y="32806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7886700" y="3276600"/>
                <a:ext cx="1317109" cy="3124200"/>
                <a:chOff x="7886700" y="2971800"/>
                <a:chExt cx="1317109" cy="3124200"/>
              </a:xfrm>
            </p:grpSpPr>
            <p:grpSp>
              <p:nvGrpSpPr>
                <p:cNvPr id="393" name="Group 392"/>
                <p:cNvGrpSpPr/>
                <p:nvPr/>
              </p:nvGrpSpPr>
              <p:grpSpPr>
                <a:xfrm>
                  <a:off x="7886700" y="2971800"/>
                  <a:ext cx="1313752" cy="2832100"/>
                  <a:chOff x="1742013" y="2971800"/>
                  <a:chExt cx="1305987" cy="2832100"/>
                </a:xfrm>
              </p:grpSpPr>
              <p:sp>
                <p:nvSpPr>
                  <p:cNvPr id="394" name="Rectangle 393"/>
                  <p:cNvSpPr/>
                  <p:nvPr/>
                </p:nvSpPr>
                <p:spPr>
                  <a:xfrm>
                    <a:off x="1824947" y="2971800"/>
                    <a:ext cx="1109765" cy="2832100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395" name="Group 394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397" name="Group 396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18" name="Rectangle 417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19" name="Trapezoid 418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20" name="Straight Connector 419"/>
                      <p:cNvCxnSpPr>
                        <a:stCxn id="418" idx="3"/>
                        <a:endCxn id="419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98" name="Group 397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15" name="Rectangle 414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16" name="Trapezoid 415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17" name="Straight Connector 416"/>
                      <p:cNvCxnSpPr>
                        <a:stCxn id="415" idx="3"/>
                        <a:endCxn id="416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99" name="Group 398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12" name="Rectangle 41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13" name="Trapezoid 412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14" name="Straight Connector 413"/>
                      <p:cNvCxnSpPr>
                        <a:stCxn id="412" idx="3"/>
                        <a:endCxn id="413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0" name="Group 399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09" name="Rectangle 408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10" name="Trapezoid 409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11" name="Straight Connector 410"/>
                      <p:cNvCxnSpPr>
                        <a:stCxn id="409" idx="3"/>
                        <a:endCxn id="410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1" name="Group 400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06" name="Rectangle 40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07" name="Trapezoid 40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08" name="Straight Connector 407"/>
                      <p:cNvCxnSpPr>
                        <a:stCxn id="406" idx="3"/>
                        <a:endCxn id="40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2" name="Group 401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03" name="Rectangle 40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04" name="Trapezoid 40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05" name="Straight Connector 404"/>
                      <p:cNvCxnSpPr>
                        <a:stCxn id="403" idx="3"/>
                        <a:endCxn id="40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96" name="TextBox 395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52" name="TextBox 451"/>
                <p:cNvSpPr txBox="1"/>
                <p:nvPr/>
              </p:nvSpPr>
              <p:spPr>
                <a:xfrm>
                  <a:off x="8092485" y="5725608"/>
                  <a:ext cx="1111324" cy="3703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1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4" name="Group 23"/>
            <p:cNvGrpSpPr/>
            <p:nvPr/>
          </p:nvGrpSpPr>
          <p:grpSpPr>
            <a:xfrm>
              <a:off x="9673536" y="3263899"/>
              <a:ext cx="1313752" cy="3136901"/>
              <a:chOff x="9673536" y="3263899"/>
              <a:chExt cx="1313752" cy="3136901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9757031" y="32677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9673536" y="3263899"/>
                <a:ext cx="1313752" cy="3136901"/>
                <a:chOff x="9673536" y="2959099"/>
                <a:chExt cx="1313752" cy="3136901"/>
              </a:xfrm>
            </p:grpSpPr>
            <p:grpSp>
              <p:nvGrpSpPr>
                <p:cNvPr id="421" name="Group 420"/>
                <p:cNvGrpSpPr/>
                <p:nvPr/>
              </p:nvGrpSpPr>
              <p:grpSpPr>
                <a:xfrm>
                  <a:off x="9673536" y="2959099"/>
                  <a:ext cx="1313752" cy="2827867"/>
                  <a:chOff x="1742013" y="2971799"/>
                  <a:chExt cx="1305987" cy="2827867"/>
                </a:xfrm>
              </p:grpSpPr>
              <p:sp>
                <p:nvSpPr>
                  <p:cNvPr id="422" name="Rectangle 421"/>
                  <p:cNvSpPr/>
                  <p:nvPr/>
                </p:nvSpPr>
                <p:spPr>
                  <a:xfrm>
                    <a:off x="1824947" y="2971799"/>
                    <a:ext cx="1109765" cy="2827867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423" name="Group 422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425" name="Group 424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46" name="Rectangle 44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47" name="Trapezoid 44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48" name="Straight Connector 447"/>
                      <p:cNvCxnSpPr>
                        <a:stCxn id="446" idx="3"/>
                        <a:endCxn id="44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6" name="Group 425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43" name="Rectangle 44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44" name="Trapezoid 44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45" name="Straight Connector 444"/>
                      <p:cNvCxnSpPr>
                        <a:stCxn id="443" idx="3"/>
                        <a:endCxn id="44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7" name="Group 426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40" name="Rectangle 439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41" name="Trapezoid 440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42" name="Straight Connector 441"/>
                      <p:cNvCxnSpPr>
                        <a:stCxn id="440" idx="3"/>
                        <a:endCxn id="441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8" name="Group 427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37" name="Rectangle 436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38" name="Trapezoid 437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39" name="Straight Connector 438"/>
                      <p:cNvCxnSpPr>
                        <a:stCxn id="437" idx="3"/>
                        <a:endCxn id="438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9" name="Group 428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34" name="Rectangle 433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35" name="Trapezoid 434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36" name="Straight Connector 435"/>
                      <p:cNvCxnSpPr>
                        <a:stCxn id="434" idx="3"/>
                        <a:endCxn id="435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30" name="Group 429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31" name="Rectangle 430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32" name="Trapezoid 431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33" name="Straight Connector 432"/>
                      <p:cNvCxnSpPr>
                        <a:stCxn id="431" idx="3"/>
                        <a:endCxn id="432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424" name="TextBox 423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53" name="TextBox 452"/>
                <p:cNvSpPr txBox="1"/>
                <p:nvPr/>
              </p:nvSpPr>
              <p:spPr>
                <a:xfrm>
                  <a:off x="9801562" y="5725608"/>
                  <a:ext cx="1029544" cy="370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16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5" name="Group 24"/>
            <p:cNvGrpSpPr/>
            <p:nvPr/>
          </p:nvGrpSpPr>
          <p:grpSpPr>
            <a:xfrm>
              <a:off x="6504879" y="2362200"/>
              <a:ext cx="1230395" cy="3918097"/>
              <a:chOff x="6504879" y="2362200"/>
              <a:chExt cx="1230395" cy="3918097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6504879" y="3070711"/>
                <a:ext cx="1230395" cy="3209586"/>
                <a:chOff x="6400800" y="2362200"/>
                <a:chExt cx="1181100" cy="32004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6400800" y="2362200"/>
                  <a:ext cx="1181100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280" name="Group 65"/>
                <p:cNvGrpSpPr/>
                <p:nvPr/>
              </p:nvGrpSpPr>
              <p:grpSpPr>
                <a:xfrm>
                  <a:off x="6749312" y="3009900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1" name="Freeform 280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70"/>
                <p:cNvGrpSpPr/>
                <p:nvPr/>
              </p:nvGrpSpPr>
              <p:grpSpPr>
                <a:xfrm>
                  <a:off x="6749312" y="35115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5" name="Freeform 28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65"/>
                <p:cNvGrpSpPr/>
                <p:nvPr/>
              </p:nvGrpSpPr>
              <p:grpSpPr>
                <a:xfrm>
                  <a:off x="6749312" y="40068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70"/>
                <p:cNvGrpSpPr/>
                <p:nvPr/>
              </p:nvGrpSpPr>
              <p:grpSpPr>
                <a:xfrm>
                  <a:off x="6749312" y="45021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91" name="TextBox 290"/>
              <p:cNvSpPr txBox="1"/>
              <p:nvPr/>
            </p:nvSpPr>
            <p:spPr>
              <a:xfrm>
                <a:off x="6515100" y="2362200"/>
                <a:ext cx="1219200" cy="685895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290" name="Group 289"/>
          <p:cNvGrpSpPr/>
          <p:nvPr/>
        </p:nvGrpSpPr>
        <p:grpSpPr>
          <a:xfrm>
            <a:off x="6502400" y="2190750"/>
            <a:ext cx="1231900" cy="3219450"/>
            <a:chOff x="6502400" y="2762250"/>
            <a:chExt cx="1231900" cy="3219450"/>
          </a:xfrm>
        </p:grpSpPr>
        <p:sp>
          <p:nvSpPr>
            <p:cNvPr id="294" name="Rectangle 293"/>
            <p:cNvSpPr/>
            <p:nvPr/>
          </p:nvSpPr>
          <p:spPr>
            <a:xfrm>
              <a:off x="6502400" y="2762250"/>
              <a:ext cx="1231900" cy="321945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6667500" y="3241143"/>
              <a:ext cx="967042" cy="197855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1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ravek"/>
                  <a:cs typeface="Seravek"/>
                </a:rPr>
                <a:t>?</a:t>
              </a:r>
              <a:endPara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296" name="Rounded Rectangle 295"/>
          <p:cNvSpPr/>
          <p:nvPr/>
        </p:nvSpPr>
        <p:spPr>
          <a:xfrm>
            <a:off x="1104900" y="5600700"/>
            <a:ext cx="1003935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Programming the packet scheduler is off-limits </a:t>
            </a:r>
          </a:p>
          <a:p>
            <a:pPr algn="ctr"/>
            <a:r>
              <a:rPr lang="en-US" sz="3200" dirty="0">
                <a:latin typeface="Seravek"/>
                <a:cs typeface="Seravek"/>
              </a:rPr>
              <a:t>f</a:t>
            </a:r>
            <a:r>
              <a:rPr lang="en-US" sz="3200" dirty="0" smtClean="0">
                <a:latin typeface="Seravek"/>
                <a:cs typeface="Seravek"/>
              </a:rPr>
              <a:t>or today’s switching chips</a:t>
            </a:r>
            <a:endParaRPr lang="en-US" sz="3200" dirty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0827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145"/>
    </mc:Choice>
    <mc:Fallback>
      <p:transition xmlns:p14="http://schemas.microsoft.com/office/powerpoint/2010/main" spd="slow" advTm="2614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1901" y="2019300"/>
            <a:ext cx="8229600" cy="3886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MIT: </a:t>
            </a:r>
            <a:r>
              <a:rPr lang="en-US" sz="2800" dirty="0" err="1"/>
              <a:t>S</a:t>
            </a:r>
            <a:r>
              <a:rPr lang="en-US" sz="2800" dirty="0" err="1" smtClean="0"/>
              <a:t>uvinay</a:t>
            </a:r>
            <a:r>
              <a:rPr lang="en-US" sz="2800" dirty="0" smtClean="0"/>
              <a:t> Subramanian,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/>
              <a:t>Hari</a:t>
            </a:r>
            <a:r>
              <a:rPr lang="en-US" sz="2800" dirty="0" smtClean="0"/>
              <a:t> </a:t>
            </a:r>
            <a:r>
              <a:rPr lang="en-US" sz="2800" dirty="0" err="1" smtClean="0"/>
              <a:t>Balakrishnan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rgbClr val="3366FF"/>
                </a:solidFill>
              </a:rPr>
              <a:t>Barefoot: </a:t>
            </a:r>
            <a:r>
              <a:rPr lang="en-US" sz="2800" dirty="0" err="1"/>
              <a:t>Changhoon</a:t>
            </a:r>
            <a:r>
              <a:rPr lang="en-US" sz="2800" dirty="0"/>
              <a:t> Kim, </a:t>
            </a:r>
            <a:r>
              <a:rPr lang="en-US" sz="2800" dirty="0" err="1"/>
              <a:t>Mihai</a:t>
            </a:r>
            <a:r>
              <a:rPr lang="en-US" sz="2800" dirty="0"/>
              <a:t> </a:t>
            </a:r>
            <a:r>
              <a:rPr lang="en-US" sz="2800" dirty="0" err="1"/>
              <a:t>Budiu</a:t>
            </a:r>
            <a:r>
              <a:rPr lang="en-US" sz="2800" dirty="0"/>
              <a:t>, </a:t>
            </a:r>
            <a:r>
              <a:rPr lang="en-US" sz="2800" dirty="0" err="1"/>
              <a:t>Anurag</a:t>
            </a:r>
            <a:r>
              <a:rPr lang="en-US" sz="2800" dirty="0"/>
              <a:t> </a:t>
            </a:r>
            <a:r>
              <a:rPr lang="en-US" sz="2800" dirty="0" err="1"/>
              <a:t>Agrawal</a:t>
            </a:r>
            <a:r>
              <a:rPr lang="en-US" sz="2800" dirty="0"/>
              <a:t>, Steve </a:t>
            </a:r>
            <a:r>
              <a:rPr lang="en-US" sz="2800" dirty="0" smtClean="0"/>
              <a:t>Licking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rgbClr val="3366FF"/>
                </a:solidFill>
              </a:rPr>
              <a:t>Cisco: </a:t>
            </a:r>
            <a:r>
              <a:rPr lang="en-US" sz="2800" dirty="0"/>
              <a:t>Da Chuang, </a:t>
            </a:r>
            <a:r>
              <a:rPr lang="en-US" sz="2800" dirty="0" err="1"/>
              <a:t>Sharad</a:t>
            </a:r>
            <a:r>
              <a:rPr lang="en-US" sz="2800" dirty="0"/>
              <a:t> </a:t>
            </a:r>
            <a:r>
              <a:rPr lang="en-US" sz="2800" dirty="0" err="1"/>
              <a:t>Chole</a:t>
            </a:r>
            <a:r>
              <a:rPr lang="en-US" sz="2800" dirty="0"/>
              <a:t>, Tom </a:t>
            </a:r>
            <a:r>
              <a:rPr lang="en-US" sz="2800" dirty="0" err="1" smtClean="0"/>
              <a:t>Edsall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rgbClr val="3366FF"/>
                </a:solidFill>
              </a:rPr>
              <a:t>Microsoft </a:t>
            </a:r>
            <a:r>
              <a:rPr lang="en-US" sz="2800" dirty="0">
                <a:solidFill>
                  <a:srgbClr val="3366FF"/>
                </a:solidFill>
              </a:rPr>
              <a:t>Research: </a:t>
            </a:r>
            <a:r>
              <a:rPr lang="en-US" sz="2800" dirty="0"/>
              <a:t>George </a:t>
            </a:r>
            <a:r>
              <a:rPr lang="en-US" sz="2800" dirty="0" smtClean="0"/>
              <a:t>Varghese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rgbClr val="3366FF"/>
                </a:solidFill>
              </a:rPr>
              <a:t>Stanford: </a:t>
            </a:r>
            <a:r>
              <a:rPr lang="en-US" sz="2800" dirty="0" err="1" smtClean="0"/>
              <a:t>Sachin</a:t>
            </a:r>
            <a:r>
              <a:rPr lang="en-US" sz="2800" dirty="0" smtClean="0"/>
              <a:t> </a:t>
            </a:r>
            <a:r>
              <a:rPr lang="en-US" sz="2800" dirty="0" err="1" smtClean="0"/>
              <a:t>Katti</a:t>
            </a:r>
            <a:r>
              <a:rPr lang="en-US" sz="2800" dirty="0" smtClean="0"/>
              <a:t>, Nick </a:t>
            </a:r>
            <a:r>
              <a:rPr lang="en-US" sz="2800" dirty="0" err="1" smtClean="0"/>
              <a:t>McKeown</a:t>
            </a:r>
            <a:endParaRPr lang="en-US" sz="2800" dirty="0" smtClean="0"/>
          </a:p>
          <a:p>
            <a:r>
              <a:rPr lang="en-US" sz="2800" dirty="0">
                <a:solidFill>
                  <a:srgbClr val="3366FF"/>
                </a:solidFill>
              </a:rPr>
              <a:t>University of Washington: </a:t>
            </a:r>
            <a:r>
              <a:rPr lang="en-US" sz="2800" dirty="0"/>
              <a:t>Alvin Cheung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work </a:t>
            </a:r>
            <a:r>
              <a:rPr lang="en-US" dirty="0" smtClean="0"/>
              <a:t>with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40" y="2225318"/>
            <a:ext cx="2434907" cy="30970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38100" y="5408593"/>
            <a:ext cx="358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Seravek"/>
                <a:cs typeface="Seravek"/>
              </a:rPr>
              <a:t>Anirudh</a:t>
            </a:r>
            <a:r>
              <a:rPr lang="en-US" sz="2800" dirty="0" smtClean="0">
                <a:latin typeface="Seravek"/>
                <a:cs typeface="Seravek"/>
              </a:rPr>
              <a:t> </a:t>
            </a:r>
            <a:r>
              <a:rPr lang="en-US" sz="2800" dirty="0" err="1" smtClean="0">
                <a:latin typeface="Seravek"/>
                <a:cs typeface="Seravek"/>
              </a:rPr>
              <a:t>Sivaraman</a:t>
            </a:r>
            <a:r>
              <a:rPr lang="en-US" sz="2800" dirty="0" smtClean="0">
                <a:latin typeface="Seravek"/>
                <a:cs typeface="Seravek"/>
              </a:rPr>
              <a:t> (MIT)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25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026"/>
    </mc:Choice>
    <mc:Fallback>
      <p:transition xmlns:p14="http://schemas.microsoft.com/office/powerpoint/2010/main" spd="slow" advTm="220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programmable scheduling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Decades of scheduling algorithms, but no consensus on abstractions for scheduling. </a:t>
            </a:r>
            <a:r>
              <a:rPr lang="en-US" dirty="0"/>
              <a:t>I</a:t>
            </a:r>
            <a:r>
              <a:rPr lang="en-US" dirty="0" smtClean="0"/>
              <a:t>n contrast to: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arse graphs for parsing</a:t>
            </a:r>
          </a:p>
          <a:p>
            <a:pPr lvl="1"/>
            <a:r>
              <a:rPr lang="en-US" dirty="0" smtClean="0"/>
              <a:t>Match-action tables for forwarding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dirty="0" smtClean="0"/>
              <a:t>The scheduler has very tight timing requirements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36650" y="5181600"/>
            <a:ext cx="989330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Need </a:t>
            </a:r>
            <a:r>
              <a:rPr lang="en-US" sz="3200" dirty="0" smtClean="0">
                <a:latin typeface="Seravek"/>
                <a:cs typeface="Seravek"/>
              </a:rPr>
              <a:t>an expressive </a:t>
            </a:r>
            <a:r>
              <a:rPr lang="en-US" sz="3200" dirty="0" smtClean="0">
                <a:latin typeface="Seravek"/>
                <a:cs typeface="Seravek"/>
              </a:rPr>
              <a:t>abstraction that </a:t>
            </a:r>
            <a:r>
              <a:rPr lang="en-US" sz="3200" dirty="0" smtClean="0">
                <a:latin typeface="Seravek"/>
                <a:cs typeface="Seravek"/>
              </a:rPr>
              <a:t>runs </a:t>
            </a:r>
            <a:r>
              <a:rPr lang="en-US" sz="3200" dirty="0" smtClean="0">
                <a:latin typeface="Seravek"/>
                <a:cs typeface="Seravek"/>
              </a:rPr>
              <a:t>at</a:t>
            </a:r>
            <a:r>
              <a:rPr lang="en-US" sz="3200" dirty="0" smtClean="0">
                <a:latin typeface="Seravek"/>
                <a:cs typeface="Seravek"/>
              </a:rPr>
              <a:t> </a:t>
            </a:r>
            <a:r>
              <a:rPr lang="en-US" sz="3200" dirty="0" smtClean="0">
                <a:latin typeface="Seravek"/>
                <a:cs typeface="Seravek"/>
              </a:rPr>
              <a:t>line rate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0375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971"/>
    </mc:Choice>
    <mc:Fallback>
      <p:transition xmlns:p14="http://schemas.microsoft.com/office/powerpoint/2010/main" spd="slow" advTm="7497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268" t="11739" r="5193" b="10479"/>
          <a:stretch/>
        </p:blipFill>
        <p:spPr>
          <a:xfrm>
            <a:off x="7797800" y="1802212"/>
            <a:ext cx="4216399" cy="27780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</a:t>
            </a:r>
            <a:r>
              <a:rPr lang="en-US" dirty="0" smtClean="0"/>
              <a:t>scheduler </a:t>
            </a:r>
            <a:r>
              <a:rPr lang="en-US" dirty="0"/>
              <a:t>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72800" cy="472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 smtClean="0"/>
              <a:t>decides in </a:t>
            </a:r>
            <a:r>
              <a:rPr lang="en-US" dirty="0" smtClean="0"/>
              <a:t>what </a:t>
            </a:r>
            <a:r>
              <a:rPr lang="en-US" b="1" dirty="0" smtClean="0">
                <a:solidFill>
                  <a:srgbClr val="901028"/>
                </a:solidFill>
              </a:rPr>
              <a:t>order</a:t>
            </a:r>
            <a:r>
              <a:rPr lang="en-US" dirty="0" smtClean="0"/>
              <a:t> are packets sent</a:t>
            </a:r>
          </a:p>
          <a:p>
            <a:pPr lvl="1"/>
            <a:r>
              <a:rPr lang="en-US" dirty="0" smtClean="0"/>
              <a:t>e.g., FCFS, priorities, weighted fair-</a:t>
            </a:r>
            <a:r>
              <a:rPr lang="en-US" dirty="0" err="1" smtClean="0"/>
              <a:t>queueing</a:t>
            </a:r>
            <a:endParaRPr lang="en-US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3366FF"/>
                </a:solidFill>
              </a:rPr>
              <a:t>Key observation</a:t>
            </a:r>
          </a:p>
          <a:p>
            <a:r>
              <a:rPr lang="en-US" sz="2800" dirty="0"/>
              <a:t>In many </a:t>
            </a:r>
            <a:r>
              <a:rPr lang="en-US" sz="2800" dirty="0" smtClean="0"/>
              <a:t>algorithms, the </a:t>
            </a:r>
            <a:r>
              <a:rPr lang="en-US" sz="2800" dirty="0" smtClean="0"/>
              <a:t>order can </a:t>
            </a:r>
            <a:r>
              <a:rPr lang="en-US" sz="2800" dirty="0" smtClean="0"/>
              <a:t>be determined before </a:t>
            </a:r>
            <a:r>
              <a:rPr lang="en-US" sz="2800" dirty="0" err="1" smtClean="0"/>
              <a:t>enqueue</a:t>
            </a:r>
            <a:endParaRPr lang="en-US" sz="2800" dirty="0"/>
          </a:p>
          <a:p>
            <a:r>
              <a:rPr lang="en-US" sz="2800" dirty="0" smtClean="0"/>
              <a:t>i.e.</a:t>
            </a:r>
            <a:r>
              <a:rPr lang="en-US" sz="2800" dirty="0"/>
              <a:t>, </a:t>
            </a:r>
            <a:r>
              <a:rPr lang="en-US" sz="2800" dirty="0" smtClean="0"/>
              <a:t>relative order of buffered packets does </a:t>
            </a:r>
            <a:r>
              <a:rPr lang="en-US" sz="2800" dirty="0"/>
              <a:t>not </a:t>
            </a:r>
            <a:r>
              <a:rPr lang="en-US" sz="2800" dirty="0" smtClean="0"/>
              <a:t>change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0743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937"/>
    </mc:Choice>
    <mc:Fallback>
      <p:transition xmlns:p14="http://schemas.microsoft.com/office/powerpoint/2010/main" spd="slow" advTm="5593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The Push-In First-Out Queue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2708275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ackets are pushed into an </a:t>
            </a:r>
            <a:r>
              <a:rPr lang="en-US" dirty="0"/>
              <a:t>arbitrary </a:t>
            </a:r>
            <a:r>
              <a:rPr lang="en-US" dirty="0" smtClean="0"/>
              <a:t>location based on a </a:t>
            </a:r>
            <a:r>
              <a:rPr lang="en-US" b="1" dirty="0" smtClean="0">
                <a:solidFill>
                  <a:srgbClr val="901028"/>
                </a:solidFill>
              </a:rPr>
              <a:t>rank</a:t>
            </a:r>
            <a:r>
              <a:rPr lang="en-US" b="1" dirty="0" smtClean="0"/>
              <a:t> </a:t>
            </a:r>
            <a:r>
              <a:rPr lang="en-US" dirty="0" smtClean="0"/>
              <a:t>number, and </a:t>
            </a:r>
            <a:r>
              <a:rPr lang="en-US" dirty="0" smtClean="0"/>
              <a:t>are </a:t>
            </a:r>
            <a:r>
              <a:rPr lang="en-US" dirty="0" err="1" smtClean="0"/>
              <a:t>dequeued</a:t>
            </a:r>
            <a:r>
              <a:rPr lang="en-US" dirty="0" smtClean="0"/>
              <a:t> </a:t>
            </a:r>
            <a:r>
              <a:rPr lang="en-US" dirty="0" smtClean="0"/>
              <a:t>from the head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923633" y="5229829"/>
            <a:ext cx="651132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3695700" y="4817738"/>
            <a:ext cx="4198072" cy="824185"/>
            <a:chOff x="931333" y="903111"/>
            <a:chExt cx="1495778" cy="31326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9" name="Rectangle 8"/>
          <p:cNvSpPr/>
          <p:nvPr/>
        </p:nvSpPr>
        <p:spPr>
          <a:xfrm>
            <a:off x="7419999" y="4851330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Seravek"/>
                <a:cs typeface="Seravek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67103" y="4854181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5</a:t>
            </a:r>
            <a:endParaRPr lang="en-US" sz="2000" kern="0" dirty="0">
              <a:latin typeface="Seravek"/>
              <a:cs typeface="Serave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1205" y="4858157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9</a:t>
            </a:r>
            <a:endParaRPr lang="en-US" sz="2000" kern="0" dirty="0">
              <a:latin typeface="Seravek"/>
              <a:cs typeface="Serave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08157" y="4853618"/>
            <a:ext cx="425795" cy="75242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Seravek"/>
                <a:cs typeface="Seravek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84681" y="4858157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9</a:t>
            </a:r>
            <a:endParaRPr lang="en-US" sz="2000" kern="0" dirty="0">
              <a:latin typeface="Seravek"/>
              <a:cs typeface="Serave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22806" y="4855304"/>
            <a:ext cx="477894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10</a:t>
            </a:r>
            <a:endParaRPr lang="en-US" sz="2000" kern="0" dirty="0">
              <a:latin typeface="Seravek"/>
              <a:cs typeface="Serave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56367" y="4855304"/>
            <a:ext cx="487133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13</a:t>
            </a:r>
            <a:endParaRPr lang="en-US" sz="2000" kern="0" dirty="0">
              <a:latin typeface="Seravek"/>
              <a:cs typeface="Serave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69805" y="3975100"/>
            <a:ext cx="425795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Seravek"/>
                <a:cs typeface="Seravek"/>
              </a:rPr>
              <a:t>8</a:t>
            </a:r>
            <a:endParaRPr lang="en-US" kern="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7283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344"/>
    </mc:Choice>
    <mc:Fallback>
      <p:transition xmlns:p14="http://schemas.microsoft.com/office/powerpoint/2010/main" spd="slow" advTm="4534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093 L 0.29376 0.0009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63 0.00092 L 0.29363 0.12879 " pathEditMode="relative" ptsTypes="AA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9" grpId="0" animBg="1"/>
      <p:bldP spid="19" grpId="1" animBg="1"/>
      <p:bldP spid="19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programmable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program the scheduler, program the rank computation 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235200" y="2667000"/>
            <a:ext cx="3098800" cy="3365500"/>
            <a:chOff x="2235200" y="2667000"/>
            <a:chExt cx="3098800" cy="3365500"/>
          </a:xfrm>
        </p:grpSpPr>
        <p:sp>
          <p:nvSpPr>
            <p:cNvPr id="48" name="Rectangle 47"/>
            <p:cNvSpPr/>
            <p:nvPr/>
          </p:nvSpPr>
          <p:spPr>
            <a:xfrm>
              <a:off x="2235200" y="3238500"/>
              <a:ext cx="3048000" cy="27940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6000" y="26670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Rank Computation</a:t>
              </a:r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5511800" y="4347865"/>
            <a:ext cx="723900" cy="34290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247900" y="6019800"/>
            <a:ext cx="7277100" cy="466130"/>
            <a:chOff x="2209800" y="5901035"/>
            <a:chExt cx="7277100" cy="466130"/>
          </a:xfrm>
        </p:grpSpPr>
        <p:sp>
          <p:nvSpPr>
            <p:cNvPr id="51" name="TextBox 50"/>
            <p:cNvSpPr txBox="1"/>
            <p:nvPr/>
          </p:nvSpPr>
          <p:spPr>
            <a:xfrm>
              <a:off x="2209800" y="59055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(programmable)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38900" y="59010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(fixed logic)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397161" y="2667000"/>
            <a:ext cx="3204039" cy="3311111"/>
            <a:chOff x="6397161" y="2548235"/>
            <a:chExt cx="3204039" cy="3311111"/>
          </a:xfrm>
        </p:grpSpPr>
        <p:grpSp>
          <p:nvGrpSpPr>
            <p:cNvPr id="45" name="Group 44"/>
            <p:cNvGrpSpPr/>
            <p:nvPr/>
          </p:nvGrpSpPr>
          <p:grpSpPr>
            <a:xfrm>
              <a:off x="6397161" y="2548235"/>
              <a:ext cx="3204039" cy="3311111"/>
              <a:chOff x="6397161" y="2548235"/>
              <a:chExt cx="3204039" cy="3311111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6397161" y="3124200"/>
                <a:ext cx="3204039" cy="2735146"/>
                <a:chOff x="6431622" y="3360854"/>
                <a:chExt cx="3204039" cy="273514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431622" y="3360854"/>
                  <a:ext cx="3204039" cy="273514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8" name="Straight Connector 27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9" name="Straight Connector 28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sz="2000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4246332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sz="2000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sz="2000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24" name="Straight Arrow Connector 23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25" name="Straight Arrow Connector 24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9" name="Rectangle 18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sz="2000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sz="2000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44" name="TextBox 43"/>
              <p:cNvSpPr txBox="1"/>
              <p:nvPr/>
            </p:nvSpPr>
            <p:spPr>
              <a:xfrm>
                <a:off x="6438900" y="2548235"/>
                <a:ext cx="304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9029700" y="4686300"/>
              <a:ext cx="3048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56" name="TextBox 55"/>
          <p:cNvSpPr txBox="1"/>
          <p:nvPr/>
        </p:nvSpPr>
        <p:spPr>
          <a:xfrm>
            <a:off x="2628900" y="3776365"/>
            <a:ext cx="2362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f = flow(</a:t>
            </a:r>
            <a:r>
              <a:rPr lang="en-US" sz="2000" dirty="0" err="1" smtClean="0">
                <a:latin typeface="Seravek"/>
                <a:cs typeface="Seravek"/>
              </a:rPr>
              <a:t>pkt</a:t>
            </a:r>
            <a:r>
              <a:rPr lang="en-US" sz="2000" dirty="0" smtClean="0">
                <a:latin typeface="Seravek"/>
                <a:cs typeface="Seravek"/>
              </a:rPr>
              <a:t>) </a:t>
            </a:r>
          </a:p>
          <a:p>
            <a:r>
              <a:rPr lang="en-US" sz="2000" dirty="0" err="1" smtClean="0">
                <a:latin typeface="Seravek"/>
                <a:cs typeface="Seravek"/>
              </a:rPr>
              <a:t>p.tmp</a:t>
            </a:r>
            <a:r>
              <a:rPr lang="en-US" sz="2000" dirty="0" smtClean="0">
                <a:latin typeface="Seravek"/>
                <a:cs typeface="Seravek"/>
              </a:rPr>
              <a:t> = T[f] + </a:t>
            </a:r>
            <a:r>
              <a:rPr lang="en-US" sz="2000" dirty="0" err="1" smtClean="0">
                <a:latin typeface="Seravek"/>
                <a:cs typeface="Seravek"/>
              </a:rPr>
              <a:t>p.len</a:t>
            </a:r>
            <a:endParaRPr lang="en-US" sz="2000" dirty="0" smtClean="0">
              <a:latin typeface="Seravek"/>
              <a:cs typeface="Seravek"/>
            </a:endParaRPr>
          </a:p>
          <a:p>
            <a:r>
              <a:rPr lang="is-IS" sz="2000" dirty="0" smtClean="0">
                <a:latin typeface="Seravek"/>
                <a:cs typeface="Seravek"/>
              </a:rPr>
              <a:t>…</a:t>
            </a:r>
          </a:p>
          <a:p>
            <a:r>
              <a:rPr lang="is-IS" sz="2000" dirty="0" smtClean="0">
                <a:latin typeface="Seravek"/>
                <a:cs typeface="Seravek"/>
              </a:rPr>
              <a:t>...</a:t>
            </a:r>
          </a:p>
          <a:p>
            <a:r>
              <a:rPr lang="is-IS" sz="2000" b="1" dirty="0" smtClean="0">
                <a:latin typeface="Seravek"/>
                <a:cs typeface="Seravek"/>
              </a:rPr>
              <a:t>p.rank = 2 * p.tmp 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-1333500" y="4038600"/>
            <a:ext cx="1108175" cy="701811"/>
            <a:chOff x="3848100" y="5977174"/>
            <a:chExt cx="1108175" cy="701811"/>
          </a:xfrm>
        </p:grpSpPr>
        <p:grpSp>
          <p:nvGrpSpPr>
            <p:cNvPr id="59" name="Group 58"/>
            <p:cNvGrpSpPr/>
            <p:nvPr/>
          </p:nvGrpSpPr>
          <p:grpSpPr>
            <a:xfrm>
              <a:off x="3848100" y="5977174"/>
              <a:ext cx="1108175" cy="701811"/>
              <a:chOff x="3848100" y="5977174"/>
              <a:chExt cx="1108175" cy="701811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4000499" y="6362700"/>
                <a:ext cx="955776" cy="316285"/>
                <a:chOff x="1594855" y="903111"/>
                <a:chExt cx="832256" cy="313268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>
                  <a:off x="1594855" y="903111"/>
                  <a:ext cx="832256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1594855" y="1216378"/>
                  <a:ext cx="832256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2427111" y="903111"/>
                  <a:ext cx="0" cy="31326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</p:grpSp>
          <p:sp>
            <p:nvSpPr>
              <p:cNvPr id="62" name="Rectangle 61"/>
              <p:cNvSpPr/>
              <p:nvPr/>
            </p:nvSpPr>
            <p:spPr>
              <a:xfrm>
                <a:off x="4774463" y="6375591"/>
                <a:ext cx="163401" cy="288746"/>
              </a:xfrm>
              <a:prstGeom prst="rect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138803" y="6378211"/>
                <a:ext cx="163401" cy="288746"/>
              </a:xfrm>
              <a:prstGeom prst="rect">
                <a:avLst/>
              </a:prstGeom>
              <a:solidFill>
                <a:srgbClr val="9BBB59">
                  <a:lumMod val="60000"/>
                  <a:lumOff val="40000"/>
                </a:srgb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424539" y="6376469"/>
                <a:ext cx="163401" cy="288746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flipH="1">
                <a:off x="3848100" y="6122857"/>
                <a:ext cx="515025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66" name="Straight Arrow Connector 65"/>
              <p:cNvCxnSpPr/>
              <p:nvPr/>
            </p:nvCxnSpPr>
            <p:spPr>
              <a:xfrm flipV="1">
                <a:off x="4358247" y="6114996"/>
                <a:ext cx="0" cy="367179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headEnd type="arrow"/>
                <a:tailEnd type="none"/>
              </a:ln>
              <a:effectLst/>
            </p:spPr>
          </p:cxnSp>
          <p:sp>
            <p:nvSpPr>
              <p:cNvPr id="67" name="Rectangle 66"/>
              <p:cNvSpPr/>
              <p:nvPr/>
            </p:nvSpPr>
            <p:spPr>
              <a:xfrm>
                <a:off x="4055386" y="5977174"/>
                <a:ext cx="163401" cy="288746"/>
              </a:xfrm>
              <a:prstGeom prst="rect">
                <a:avLst/>
              </a:prstGeom>
              <a:solidFill>
                <a:srgbClr val="FF6666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4600575" y="6378575"/>
              <a:ext cx="163401" cy="288746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739510" y="5698095"/>
            <a:ext cx="8712981" cy="101951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Seravek"/>
                <a:cs typeface="Seravek"/>
              </a:rPr>
              <a:t>Rank computation is a packet transaction</a:t>
            </a:r>
            <a:endParaRPr lang="en-US" sz="3600" dirty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6009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752"/>
    </mc:Choice>
    <mc:Fallback>
      <p:transition xmlns:p14="http://schemas.microsoft.com/office/powerpoint/2010/main" spd="slow" advTm="5575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6" grpId="0"/>
      <p:bldP spid="4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9133"/>
            <a:ext cx="1752600" cy="834853"/>
          </a:xfrm>
          <a:prstGeom prst="rect">
            <a:avLst/>
          </a:prstGeom>
        </p:spPr>
      </p:pic>
      <p:grpSp>
        <p:nvGrpSpPr>
          <p:cNvPr id="267" name="Group 42"/>
          <p:cNvGrpSpPr/>
          <p:nvPr/>
        </p:nvGrpSpPr>
        <p:grpSpPr>
          <a:xfrm>
            <a:off x="1589457" y="3774358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4179657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851880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4263050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916949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968826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2758526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2363184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Parser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344817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533820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412037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464721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3274649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3415470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3797564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2763678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2355840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Seravek"/>
                <a:cs typeface="Seravek"/>
              </a:rPr>
              <a:t>D</a:t>
            </a:r>
            <a:r>
              <a:rPr lang="en-US" dirty="0" err="1" smtClean="0">
                <a:latin typeface="Seravek"/>
                <a:cs typeface="Seravek"/>
              </a:rPr>
              <a:t>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3274649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2745275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2401392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Ingress pipeline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2733571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2389690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Egress pipeline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487" name="Group 486"/>
          <p:cNvGrpSpPr/>
          <p:nvPr/>
        </p:nvGrpSpPr>
        <p:grpSpPr>
          <a:xfrm>
            <a:off x="6504879" y="2057400"/>
            <a:ext cx="1230395" cy="3918097"/>
            <a:chOff x="6504879" y="2057400"/>
            <a:chExt cx="1230395" cy="3918097"/>
          </a:xfrm>
        </p:grpSpPr>
        <p:sp>
          <p:nvSpPr>
            <p:cNvPr id="488" name="TextBox 487"/>
            <p:cNvSpPr txBox="1"/>
            <p:nvPr/>
          </p:nvSpPr>
          <p:spPr>
            <a:xfrm>
              <a:off x="6515100" y="2057400"/>
              <a:ext cx="12192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Seravek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Seravek"/>
                  <a:cs typeface="Seravek"/>
                </a:rPr>
                <a:t>Scheduler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490" name="Group 489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523" name="Freeform 522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524" name="Straight Connector 523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8" name="Rectangle 527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9" name="Straight Arrow Connector 528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30" name="Straight Arrow Connector 529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1" name="Group 490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515" name="Freeform 5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516" name="Straight Connector 5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Rectangle 5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1" name="Straight Arrow Connector 5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22" name="Straight Arrow Connector 5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2" name="Group 491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507" name="Freeform 5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508" name="Straight Connector 5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" name="Rectangle 5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3" name="Straight Arrow Connector 5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14" name="Straight Arrow Connector 5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3" name="Group 492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499" name="Freeform 4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500" name="Straight Connector 4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4" name="Rectangle 5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5" name="Straight Arrow Connector 5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06" name="Straight Arrow Connector 5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494" name="Straight Arrow Connector 493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5" name="Straight Arrow Connector 49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6" name="Straight Arrow Connector 49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7" name="Straight Arrow Connector 49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502400" y="2768600"/>
            <a:ext cx="1231900" cy="3219450"/>
            <a:chOff x="6502400" y="2762250"/>
            <a:chExt cx="1231900" cy="3219450"/>
          </a:xfrm>
        </p:grpSpPr>
        <p:sp>
          <p:nvSpPr>
            <p:cNvPr id="454" name="Rectangle 453"/>
            <p:cNvSpPr/>
            <p:nvPr/>
          </p:nvSpPr>
          <p:spPr>
            <a:xfrm>
              <a:off x="6502400" y="2762250"/>
              <a:ext cx="1231900" cy="321945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6667500" y="3241143"/>
              <a:ext cx="967042" cy="197855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1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ravek"/>
                  <a:cs typeface="Seravek"/>
                </a:rPr>
                <a:t>?</a:t>
              </a:r>
              <a:endPara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531" name="TextBox 530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Seravek"/>
                <a:cs typeface="Seravek"/>
              </a:rPr>
              <a:t>PIFO Scheduler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14" name="Title 1"/>
          <p:cNvSpPr>
            <a:spLocks noGrp="1"/>
          </p:cNvSpPr>
          <p:nvPr>
            <p:ph type="title"/>
          </p:nvPr>
        </p:nvSpPr>
        <p:spPr>
          <a:xfrm>
            <a:off x="419100" y="122237"/>
            <a:ext cx="10515600" cy="1325563"/>
          </a:xfrm>
        </p:spPr>
        <p:txBody>
          <a:bodyPr/>
          <a:lstStyle/>
          <a:p>
            <a:r>
              <a:rPr lang="en-US" dirty="0" smtClean="0"/>
              <a:t>A programmable scheduler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194925" y="3162300"/>
            <a:ext cx="3532775" cy="2501900"/>
            <a:chOff x="2194925" y="3149600"/>
            <a:chExt cx="3532775" cy="2501900"/>
          </a:xfrm>
        </p:grpSpPr>
        <p:sp>
          <p:nvSpPr>
            <p:cNvPr id="113" name="Rectangle 112"/>
            <p:cNvSpPr/>
            <p:nvPr/>
          </p:nvSpPr>
          <p:spPr>
            <a:xfrm>
              <a:off x="2194925" y="3149600"/>
              <a:ext cx="3532775" cy="25019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28900" y="3884593"/>
              <a:ext cx="270510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ravek"/>
                  <a:cs typeface="Seravek"/>
                </a:rPr>
                <a:t>Rank Computation </a:t>
              </a:r>
              <a:endParaRPr lang="en-US" sz="2800" dirty="0">
                <a:latin typeface="Seravek"/>
                <a:cs typeface="Serave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45818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324"/>
    </mc:Choice>
    <mc:Fallback>
      <p:transition xmlns:p14="http://schemas.microsoft.com/office/powerpoint/2010/main" spd="slow" advTm="1332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Weighted Fair Queuing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9133"/>
            <a:ext cx="1752600" cy="834853"/>
          </a:xfrm>
          <a:prstGeom prst="rect">
            <a:avLst/>
          </a:prstGeom>
        </p:spPr>
      </p:pic>
      <p:grpSp>
        <p:nvGrpSpPr>
          <p:cNvPr id="267" name="Group 42"/>
          <p:cNvGrpSpPr/>
          <p:nvPr/>
        </p:nvGrpSpPr>
        <p:grpSpPr>
          <a:xfrm>
            <a:off x="1589457" y="3774358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4179657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851880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4263050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916949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968826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2758526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2363184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Parser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344817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533820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412037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464721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3274649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3415470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3797564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2763678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2355840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Seravek"/>
                <a:cs typeface="Seravek"/>
              </a:rPr>
              <a:t>D</a:t>
            </a:r>
            <a:r>
              <a:rPr lang="en-US" dirty="0" err="1" smtClean="0">
                <a:latin typeface="Seravek"/>
                <a:cs typeface="Seravek"/>
              </a:rPr>
              <a:t>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3274649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2745275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2401392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Ingress pipeline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2733571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2389690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Egress pipeline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504879" y="2765911"/>
            <a:ext cx="1230395" cy="3209586"/>
            <a:chOff x="6504879" y="2765911"/>
            <a:chExt cx="1230395" cy="3209586"/>
          </a:xfrm>
        </p:grpSpPr>
        <p:sp>
          <p:nvSpPr>
            <p:cNvPr id="353" name="Rectangle 35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306" name="Freeform 30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307" name="Straight Connector 30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0" name="Straight Arrow Connector 31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321" name="Straight Arrow Connector 32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323" name="Group 322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376" name="Freeform 37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378" name="Straight Connector 37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0" name="Rectangle 45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1" name="Straight Arrow Connector 46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62" name="Straight Arrow Connector 46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63" name="Group 462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464" name="Freeform 46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465" name="Straight Connector 46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9" name="Rectangle 46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0" name="Straight Arrow Connector 46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71" name="Straight Arrow Connector 47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72" name="Group 471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473" name="Freeform 472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474" name="Straight Connector 473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8" name="Rectangle 477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9" name="Straight Arrow Connector 478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80" name="Straight Arrow Connector 479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482" name="Straight Arrow Connector 481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83" name="Straight Arrow Connector 482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84" name="Straight Arrow Connector 483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85" name="Straight Arrow Connector 484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10" name="TextBox 109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Seravek"/>
                <a:cs typeface="Seravek"/>
              </a:rPr>
              <a:t>PIFO Scheduler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194925" y="3163824"/>
            <a:ext cx="3532775" cy="25019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47900" y="3819317"/>
            <a:ext cx="35433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f = flow(p)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>
                <a:solidFill>
                  <a:prstClr val="black"/>
                </a:solidFill>
                <a:latin typeface="Seravek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 = max(T[f].finish,                	                       </a:t>
            </a:r>
            <a:r>
              <a:rPr lang="en-US" sz="1700" kern="0" dirty="0" err="1">
                <a:solidFill>
                  <a:prstClr val="black"/>
                </a:solidFill>
                <a:latin typeface="Seravek"/>
                <a:cs typeface="Seravek"/>
              </a:rPr>
              <a:t>virtual_time</a:t>
            </a: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T[f].finish = </a:t>
            </a:r>
            <a:r>
              <a:rPr lang="en-US" sz="1700" kern="0" dirty="0" err="1">
                <a:solidFill>
                  <a:prstClr val="black"/>
                </a:solidFill>
                <a:latin typeface="Seravek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 + </a:t>
            </a:r>
            <a:r>
              <a:rPr lang="en-US" sz="1700" kern="0" dirty="0" err="1">
                <a:solidFill>
                  <a:prstClr val="black"/>
                </a:solidFill>
                <a:latin typeface="Seravek"/>
                <a:cs typeface="Seravek"/>
              </a:rPr>
              <a:t>p.len</a:t>
            </a: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 / </a:t>
            </a:r>
            <a:r>
              <a:rPr lang="en-US" sz="1700" kern="0" dirty="0" err="1">
                <a:solidFill>
                  <a:prstClr val="black"/>
                </a:solidFill>
                <a:latin typeface="Seravek"/>
                <a:cs typeface="Seravek"/>
              </a:rPr>
              <a:t>p.w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= </a:t>
            </a:r>
            <a:r>
              <a:rPr lang="en-US" sz="1700" kern="0" dirty="0" err="1">
                <a:solidFill>
                  <a:prstClr val="black"/>
                </a:solidFill>
                <a:latin typeface="Seravek"/>
                <a:cs typeface="Seravek"/>
              </a:rPr>
              <a:t>p.start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66997" y="3295590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Rank Computation </a:t>
            </a:r>
            <a:endParaRPr lang="en-US" sz="2000" dirty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0002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763"/>
    </mc:Choice>
    <mc:Fallback>
      <p:transition xmlns:p14="http://schemas.microsoft.com/office/powerpoint/2010/main" spd="slow" advTm="2176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a single PIFO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0625130" y="3929045"/>
            <a:ext cx="609504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6667500" y="3543300"/>
            <a:ext cx="3929678" cy="771493"/>
            <a:chOff x="931333" y="903111"/>
            <a:chExt cx="1495778" cy="313268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37" name="Rectangle 36"/>
          <p:cNvSpPr/>
          <p:nvPr/>
        </p:nvSpPr>
        <p:spPr>
          <a:xfrm>
            <a:off x="10153695" y="357474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Seravek"/>
                <a:cs typeface="Seravek"/>
              </a:rPr>
              <a:t>x</a:t>
            </a:r>
            <a:r>
              <a:rPr lang="en-US" sz="2000" kern="0" baseline="-25000" dirty="0" smtClean="0">
                <a:latin typeface="Seravek"/>
                <a:cs typeface="Seravek"/>
              </a:rPr>
              <a:t>1</a:t>
            </a:r>
            <a:endParaRPr lang="en-US" sz="2000" kern="0" baseline="-25000" dirty="0">
              <a:latin typeface="Seravek"/>
              <a:cs typeface="Seravek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300149" y="3576886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Seravek"/>
                <a:cs typeface="Seravek"/>
              </a:rPr>
              <a:t>y</a:t>
            </a:r>
            <a:r>
              <a:rPr lang="en-US" sz="2000" kern="0" baseline="-25000" dirty="0" smtClean="0">
                <a:latin typeface="Seravek"/>
                <a:cs typeface="Seravek"/>
              </a:rPr>
              <a:t>1</a:t>
            </a:r>
            <a:endParaRPr lang="en-US" sz="2000" kern="0" baseline="-25000" dirty="0">
              <a:latin typeface="Seravek"/>
              <a:cs typeface="Seravek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435714" y="3581135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Seravek"/>
                <a:cs typeface="Seravek"/>
              </a:rPr>
              <a:t>x</a:t>
            </a:r>
            <a:r>
              <a:rPr lang="en-US" sz="2000" kern="0" baseline="-25000" dirty="0" smtClean="0">
                <a:latin typeface="Seravek"/>
                <a:cs typeface="Seravek"/>
              </a:rPr>
              <a:t>2</a:t>
            </a:r>
            <a:endParaRPr lang="en-US" sz="2000" kern="0" baseline="-25000" dirty="0">
              <a:latin typeface="Seravek"/>
              <a:cs typeface="Seravek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003367" y="3577413"/>
            <a:ext cx="2124959" cy="708040"/>
            <a:chOff x="2178933" y="5549120"/>
            <a:chExt cx="2124959" cy="708040"/>
          </a:xfrm>
        </p:grpSpPr>
        <p:sp>
          <p:nvSpPr>
            <p:cNvPr id="38" name="Rectangle 37"/>
            <p:cNvSpPr/>
            <p:nvPr/>
          </p:nvSpPr>
          <p:spPr>
            <a:xfrm>
              <a:off x="3905320" y="5549120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>
                  <a:latin typeface="Seravek"/>
                  <a:cs typeface="Seravek"/>
                </a:rPr>
                <a:t>b</a:t>
              </a:r>
              <a:r>
                <a:rPr lang="en-US" sz="2000" kern="0" baseline="-25000" dirty="0" smtClean="0">
                  <a:latin typeface="Seravek"/>
                  <a:cs typeface="Seravek"/>
                </a:rPr>
                <a:t>1</a:t>
              </a:r>
              <a:endParaRPr lang="en-US" sz="2000" kern="0" baseline="-25000" dirty="0">
                <a:latin typeface="Seravek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7978" y="5552842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Seravek"/>
                  <a:cs typeface="Seravek"/>
                </a:rPr>
                <a:t>b</a:t>
              </a:r>
              <a:r>
                <a:rPr lang="en-US" sz="2000" kern="0" baseline="-25000" dirty="0" smtClean="0">
                  <a:latin typeface="Seravek"/>
                  <a:cs typeface="Seravek"/>
                </a:rPr>
                <a:t>2</a:t>
              </a:r>
              <a:endParaRPr lang="en-US" sz="2000" kern="0" dirty="0">
                <a:latin typeface="Seravek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78933" y="5550171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Seravek"/>
                  <a:cs typeface="Seravek"/>
                </a:rPr>
                <a:t>b</a:t>
              </a:r>
              <a:r>
                <a:rPr lang="en-US" sz="2000" kern="0" baseline="-25000" dirty="0" smtClean="0">
                  <a:latin typeface="Seravek"/>
                  <a:cs typeface="Seravek"/>
                </a:rPr>
                <a:t>3</a:t>
              </a:r>
              <a:endParaRPr lang="en-US" sz="2000" kern="0" baseline="-25000" dirty="0">
                <a:latin typeface="Seravek"/>
                <a:cs typeface="Seravek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566749" y="357846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Seravek"/>
                <a:cs typeface="Seravek"/>
              </a:rPr>
              <a:t>y</a:t>
            </a:r>
            <a:r>
              <a:rPr lang="en-US" sz="2000" kern="0" baseline="-25000" dirty="0" smtClean="0">
                <a:latin typeface="Seravek"/>
                <a:cs typeface="Seravek"/>
              </a:rPr>
              <a:t>2</a:t>
            </a:r>
            <a:endParaRPr lang="en-US" sz="2000" kern="0" baseline="-25000" dirty="0">
              <a:latin typeface="Seravek"/>
              <a:cs typeface="Seravek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5532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a</a:t>
            </a:r>
            <a:r>
              <a:rPr lang="en-US" sz="2000" kern="0" baseline="-25000" dirty="0" smtClean="0">
                <a:latin typeface="Seravek"/>
                <a:cs typeface="Seravek"/>
              </a:rPr>
              <a:t>1</a:t>
            </a:r>
            <a:endParaRPr lang="en-US" sz="2000" kern="0" baseline="-25000" dirty="0">
              <a:latin typeface="Seravek"/>
              <a:cs typeface="Seravek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51" name="Group 50"/>
            <p:cNvGrpSpPr/>
            <p:nvPr/>
          </p:nvGrpSpPr>
          <p:grpSpPr>
            <a:xfrm>
              <a:off x="843390" y="2400301"/>
              <a:ext cx="4021552" cy="2438398"/>
              <a:chOff x="854974" y="2324100"/>
              <a:chExt cx="4021552" cy="2438398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854974" y="2743197"/>
                <a:ext cx="4021552" cy="2019301"/>
                <a:chOff x="2406219" y="2948058"/>
                <a:chExt cx="2740012" cy="1375815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endCxn id="72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2406219" y="3207645"/>
                  <a:ext cx="774564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4332980" y="3241556"/>
                  <a:ext cx="81325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3102654" y="3882574"/>
                  <a:ext cx="54604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2476499" y="2324100"/>
                <a:ext cx="6303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Seravek"/>
                    <a:cs typeface="Seravek"/>
                  </a:rPr>
                  <a:t>root</a:t>
                </a:r>
                <a:endParaRPr lang="en-US" b="1" dirty="0">
                  <a:latin typeface="Seravek"/>
                  <a:cs typeface="Seravek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723900" y="1900535"/>
              <a:ext cx="4457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Seravek"/>
                  <a:cs typeface="Seravek"/>
                </a:rPr>
                <a:t>Hierarchical Packet Fair Queuing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  <p:sp>
        <p:nvSpPr>
          <p:cNvPr id="74" name="Rounded Rectangle 73"/>
          <p:cNvSpPr/>
          <p:nvPr/>
        </p:nvSpPr>
        <p:spPr>
          <a:xfrm>
            <a:off x="457200" y="5372100"/>
            <a:ext cx="1120140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ravek"/>
                <a:cs typeface="Seravek"/>
              </a:rPr>
              <a:t>H</a:t>
            </a:r>
            <a:r>
              <a:rPr lang="en-US" sz="3200" dirty="0" smtClean="0">
                <a:latin typeface="Seravek"/>
                <a:cs typeface="Seravek"/>
              </a:rPr>
              <a:t>ierarchical scheduling algorithms need hierarchy of PIFOs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4446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846"/>
    </mc:Choice>
    <mc:Fallback>
      <p:transition xmlns:p14="http://schemas.microsoft.com/office/powerpoint/2010/main" spd="slow" advTm="6284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4.16667E-7 -0.12014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35E-6 1.75382E-6 L 0.25996 1.75382E-6 " pathEditMode="relative" ptsTypes="AA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12014 L -0.07057 -0.12014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57 -0.12014 L -0.07057 -0.0011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4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96 -2.06849E-6 L 0.25996 0.2327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6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1" grpId="0" animBg="1"/>
      <p:bldP spid="43" grpId="0" animBg="1"/>
      <p:bldP spid="49" grpId="0" animBg="1"/>
      <p:bldP spid="49" grpId="1" animBg="1"/>
      <p:bldP spid="49" grpId="2" animBg="1"/>
      <p:bldP spid="7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 of PIFOs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7527"/>
            <a:ext cx="10515600" cy="47783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Fine-grained priorities: shortest-flow first, earliest deadline first, service-curve EDF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Hierarchical scheduling: HPFQ, Class-Based Queuing</a:t>
            </a:r>
          </a:p>
          <a:p>
            <a:r>
              <a:rPr lang="en-US" dirty="0" smtClean="0"/>
              <a:t>Non-work-conserving algorithms: Token buckets, Stop-And-Go, Rate Controlled Service Disciplines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Least Slack Time First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Service Curve Earliest Deadline First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Minimum and maximum rate limits on a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38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627"/>
    </mc:Choice>
    <mc:Fallback>
      <p:transition xmlns:p14="http://schemas.microsoft.com/office/powerpoint/2010/main" spd="slow" advTm="1862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8200" y="1790700"/>
            <a:ext cx="10680700" cy="4905166"/>
            <a:chOff x="-76200" y="73985"/>
            <a:chExt cx="10279906" cy="5669382"/>
          </a:xfrm>
        </p:grpSpPr>
        <p:cxnSp>
          <p:nvCxnSpPr>
            <p:cNvPr id="6" name="Elbow Connector 5"/>
            <p:cNvCxnSpPr/>
            <p:nvPr/>
          </p:nvCxnSpPr>
          <p:spPr>
            <a:xfrm rot="5400000" flipH="1">
              <a:off x="52516" y="19625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12369" y="4225615"/>
              <a:ext cx="0" cy="59254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31034" y="963567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4834" y="1190692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10" name="Trapezoid 9"/>
            <p:cNvSpPr/>
            <p:nvPr/>
          </p:nvSpPr>
          <p:spPr>
            <a:xfrm rot="10800000">
              <a:off x="5902720" y="3818437"/>
              <a:ext cx="2684848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44309" y="3888973"/>
              <a:ext cx="190657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== comparators</a:t>
              </a:r>
            </a:p>
          </p:txBody>
        </p:sp>
        <p:sp>
          <p:nvSpPr>
            <p:cNvPr id="12" name="Trapezoid 11"/>
            <p:cNvSpPr/>
            <p:nvPr/>
          </p:nvSpPr>
          <p:spPr>
            <a:xfrm rot="10800000">
              <a:off x="1996282" y="3692200"/>
              <a:ext cx="283893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" name="Trapezoid 12"/>
            <p:cNvSpPr/>
            <p:nvPr/>
          </p:nvSpPr>
          <p:spPr>
            <a:xfrm rot="10800000">
              <a:off x="2222951" y="3844600"/>
              <a:ext cx="277858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56726" y="3857099"/>
              <a:ext cx="176241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&gt; comparators</a:t>
              </a:r>
            </a:p>
          </p:txBody>
        </p:sp>
        <p:sp>
          <p:nvSpPr>
            <p:cNvPr id="15" name="Trapezoid 14"/>
            <p:cNvSpPr/>
            <p:nvPr/>
          </p:nvSpPr>
          <p:spPr>
            <a:xfrm rot="10800000">
              <a:off x="5902732" y="4872627"/>
              <a:ext cx="2684849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40258" y="4908505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17" name="Trapezoid 16"/>
            <p:cNvSpPr/>
            <p:nvPr/>
          </p:nvSpPr>
          <p:spPr>
            <a:xfrm rot="10800000">
              <a:off x="1996292" y="4818164"/>
              <a:ext cx="283893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8" name="Trapezoid 17"/>
            <p:cNvSpPr/>
            <p:nvPr/>
          </p:nvSpPr>
          <p:spPr>
            <a:xfrm rot="10800000">
              <a:off x="2222960" y="4981033"/>
              <a:ext cx="277858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68094" y="5016911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778402" y="871177"/>
              <a:ext cx="6771079" cy="117286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cxnSp>
          <p:nvCxnSpPr>
            <p:cNvPr id="21" name="Elbow Connector 20"/>
            <p:cNvCxnSpPr>
              <a:stCxn id="15" idx="0"/>
              <a:endCxn id="23" idx="3"/>
            </p:cNvCxnSpPr>
            <p:nvPr/>
          </p:nvCxnSpPr>
          <p:spPr>
            <a:xfrm rot="5400000" flipH="1" flipV="1">
              <a:off x="4999482" y="2550492"/>
              <a:ext cx="5101209" cy="609862"/>
            </a:xfrm>
            <a:prstGeom prst="bentConnector4">
              <a:avLst>
                <a:gd name="adj1" fmla="val -4481"/>
                <a:gd name="adj2" fmla="val 234731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apezoid 21"/>
            <p:cNvSpPr/>
            <p:nvPr/>
          </p:nvSpPr>
          <p:spPr>
            <a:xfrm rot="10800000">
              <a:off x="1896939" y="136831"/>
              <a:ext cx="5958079" cy="332887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6337" y="73985"/>
              <a:ext cx="59686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Shift elements based on push, pop indices</a:t>
              </a:r>
            </a:p>
          </p:txBody>
        </p:sp>
        <p:cxnSp>
          <p:nvCxnSpPr>
            <p:cNvPr id="24" name="Straight Arrow Connector 23"/>
            <p:cNvCxnSpPr>
              <a:stCxn id="22" idx="0"/>
              <a:endCxn id="20" idx="0"/>
            </p:cNvCxnSpPr>
            <p:nvPr/>
          </p:nvCxnSpPr>
          <p:spPr>
            <a:xfrm>
              <a:off x="4875978" y="469718"/>
              <a:ext cx="0" cy="40145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9" idx="2"/>
              <a:endCxn id="39" idx="2"/>
            </p:cNvCxnSpPr>
            <p:nvPr/>
          </p:nvCxnSpPr>
          <p:spPr>
            <a:xfrm>
              <a:off x="3204731" y="1883009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955339" y="1879885"/>
              <a:ext cx="0" cy="1977214"/>
            </a:xfrm>
            <a:prstGeom prst="line">
              <a:avLst/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0"/>
              <a:endCxn id="15" idx="2"/>
            </p:cNvCxnSpPr>
            <p:nvPr/>
          </p:nvCxnSpPr>
          <p:spPr>
            <a:xfrm flipH="1">
              <a:off x="7245156" y="4351836"/>
              <a:ext cx="1" cy="52079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3" idx="0"/>
              <a:endCxn id="18" idx="2"/>
            </p:cNvCxnSpPr>
            <p:nvPr/>
          </p:nvCxnSpPr>
          <p:spPr>
            <a:xfrm flipH="1">
              <a:off x="3612240" y="4378010"/>
              <a:ext cx="2" cy="60303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5400000" flipH="1">
              <a:off x="166815" y="21149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9159081" y="2711959"/>
              <a:ext cx="1044625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Pop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(DEQ)</a:t>
              </a:r>
            </a:p>
          </p:txBody>
        </p:sp>
        <p:cxnSp>
          <p:nvCxnSpPr>
            <p:cNvPr id="31" name="Straight Arrow Connector 196"/>
            <p:cNvCxnSpPr>
              <a:stCxn id="30" idx="2"/>
              <a:endCxn id="10" idx="1"/>
            </p:cNvCxnSpPr>
            <p:nvPr/>
          </p:nvCxnSpPr>
          <p:spPr>
            <a:xfrm rot="5400000">
              <a:off x="8794658" y="3198400"/>
              <a:ext cx="612973" cy="1160501"/>
            </a:xfrm>
            <a:prstGeom prst="bentConnector2">
              <a:avLst/>
            </a:prstGeom>
            <a:ln w="889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-63499" y="2748564"/>
              <a:ext cx="1330018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1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(ENQ)</a:t>
              </a:r>
            </a:p>
          </p:txBody>
        </p:sp>
        <p:cxnSp>
          <p:nvCxnSpPr>
            <p:cNvPr id="33" name="Straight Arrow Connector 200"/>
            <p:cNvCxnSpPr>
              <a:stCxn id="32" idx="2"/>
              <a:endCxn id="12" idx="3"/>
            </p:cNvCxnSpPr>
            <p:nvPr/>
          </p:nvCxnSpPr>
          <p:spPr>
            <a:xfrm rot="16200000" flipH="1">
              <a:off x="1107168" y="3003110"/>
              <a:ext cx="450131" cy="1461447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-76200" y="4983162"/>
              <a:ext cx="1500981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2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(reinsert)</a:t>
              </a:r>
            </a:p>
          </p:txBody>
        </p:sp>
        <p:cxnSp>
          <p:nvCxnSpPr>
            <p:cNvPr id="35" name="Elbow Connector 34"/>
            <p:cNvCxnSpPr>
              <a:stCxn id="34" idx="0"/>
              <a:endCxn id="13" idx="3"/>
            </p:cNvCxnSpPr>
            <p:nvPr/>
          </p:nvCxnSpPr>
          <p:spPr>
            <a:xfrm rot="5400000" flipH="1" flipV="1">
              <a:off x="1046027" y="3739564"/>
              <a:ext cx="871862" cy="1615335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8724897" y="4113443"/>
              <a:ext cx="1069214" cy="818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Logical</a:t>
              </a:r>
            </a:p>
            <a:p>
              <a:r>
                <a:rPr lang="en-US" sz="2000" dirty="0"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6371" y="3515385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6587" y="4085138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31957" y="968609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04642" y="959838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28442" y="1186963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2" name="Straight Connector 41"/>
            <p:cNvCxnSpPr>
              <a:stCxn id="43" idx="2"/>
              <a:endCxn id="43" idx="2"/>
            </p:cNvCxnSpPr>
            <p:nvPr/>
          </p:nvCxnSpPr>
          <p:spPr>
            <a:xfrm>
              <a:off x="5278339" y="187928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705565" y="964880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5912894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6113011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6329180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05780" y="942224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29580" y="1169349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9" name="Straight Connector 48"/>
            <p:cNvCxnSpPr>
              <a:stCxn id="50" idx="2"/>
              <a:endCxn id="50" idx="2"/>
            </p:cNvCxnSpPr>
            <p:nvPr/>
          </p:nvCxnSpPr>
          <p:spPr>
            <a:xfrm>
              <a:off x="7879477" y="186166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7306703" y="947266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cxnSp>
          <p:nvCxnSpPr>
            <p:cNvPr id="51" name="Straight Connector 83"/>
            <p:cNvCxnSpPr>
              <a:stCxn id="43" idx="2"/>
              <a:endCxn id="10" idx="2"/>
            </p:cNvCxnSpPr>
            <p:nvPr/>
          </p:nvCxnSpPr>
          <p:spPr>
            <a:xfrm rot="16200000" flipH="1">
              <a:off x="5292163" y="1865455"/>
              <a:ext cx="1939157" cy="1966805"/>
            </a:xfrm>
            <a:prstGeom prst="bentConnector3">
              <a:avLst>
                <a:gd name="adj1" fmla="val 52398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83"/>
            <p:cNvCxnSpPr/>
            <p:nvPr/>
          </p:nvCxnSpPr>
          <p:spPr>
            <a:xfrm rot="16200000" flipH="1">
              <a:off x="4073630" y="796260"/>
              <a:ext cx="1935428" cy="4108926"/>
            </a:xfrm>
            <a:prstGeom prst="bentConnector3">
              <a:avLst>
                <a:gd name="adj1" fmla="val 62812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0"/>
            <p:cNvCxnSpPr/>
            <p:nvPr/>
          </p:nvCxnSpPr>
          <p:spPr>
            <a:xfrm rot="5400000">
              <a:off x="4147977" y="1152729"/>
              <a:ext cx="1835576" cy="3243367"/>
            </a:xfrm>
            <a:prstGeom prst="bentConnector3">
              <a:avLst>
                <a:gd name="adj1" fmla="val 33114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90"/>
            <p:cNvCxnSpPr/>
            <p:nvPr/>
          </p:nvCxnSpPr>
          <p:spPr>
            <a:xfrm rot="5400000">
              <a:off x="4394251" y="1058854"/>
              <a:ext cx="2000475" cy="3596014"/>
            </a:xfrm>
            <a:prstGeom prst="bentConnector3">
              <a:avLst>
                <a:gd name="adj1" fmla="val 42252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4167981" y="1851135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0" idx="2"/>
            </p:cNvCxnSpPr>
            <p:nvPr/>
          </p:nvCxnSpPr>
          <p:spPr>
            <a:xfrm>
              <a:off x="4461842" y="1874238"/>
              <a:ext cx="0" cy="194419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2106284" y="1828032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2377281" y="1861666"/>
              <a:ext cx="0" cy="202729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215900" y="1587500"/>
            <a:ext cx="11722100" cy="5384800"/>
            <a:chOff x="215900" y="1587500"/>
            <a:chExt cx="11722100" cy="5384800"/>
          </a:xfrm>
        </p:grpSpPr>
        <p:sp>
          <p:nvSpPr>
            <p:cNvPr id="63" name="Rectangle 62"/>
            <p:cNvSpPr/>
            <p:nvPr/>
          </p:nvSpPr>
          <p:spPr>
            <a:xfrm>
              <a:off x="215900" y="1587500"/>
              <a:ext cx="11722100" cy="538480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08000" y="5232400"/>
              <a:ext cx="11303000" cy="1498600"/>
            </a:xfrm>
            <a:prstGeom prst="roundRect">
              <a:avLst/>
            </a:prstGeom>
            <a:solidFill>
              <a:srgbClr val="901028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Meets timing (1 GHz) for up to 2048 flows at 16 nm</a:t>
              </a:r>
            </a:p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Less than 4% area overhead (~7 mm</a:t>
              </a:r>
              <a:r>
                <a:rPr lang="en-US" sz="3200" baseline="30000" dirty="0" smtClean="0">
                  <a:latin typeface="Seravek"/>
                  <a:cs typeface="Seravek"/>
                </a:rPr>
                <a:t>2</a:t>
              </a:r>
              <a:r>
                <a:rPr lang="en-US" sz="3200" dirty="0" smtClean="0">
                  <a:latin typeface="Seravek"/>
                  <a:cs typeface="Seravek"/>
                </a:rPr>
                <a:t>) for 5-level scheduler</a:t>
              </a:r>
              <a:endParaRPr lang="en-US" sz="3200" dirty="0">
                <a:latin typeface="Seravek"/>
                <a:cs typeface="Serave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65578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397"/>
    </mc:Choice>
    <mc:Fallback>
      <p:transition xmlns:p14="http://schemas.microsoft.com/office/powerpoint/2010/main" spd="slow" advTm="4339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Packet transactions: </a:t>
            </a:r>
            <a:r>
              <a:rPr lang="en-US" dirty="0"/>
              <a:t>H</a:t>
            </a:r>
            <a:r>
              <a:rPr lang="en-US" dirty="0" smtClean="0"/>
              <a:t>igh-level programming at line-rate</a:t>
            </a:r>
          </a:p>
          <a:p>
            <a:pPr lvl="1"/>
            <a:r>
              <a:rPr lang="en-US" dirty="0" smtClean="0"/>
              <a:t>Atoms, an instruction set for line-rate switches</a:t>
            </a:r>
          </a:p>
          <a:p>
            <a:pPr lvl="1"/>
            <a:r>
              <a:rPr lang="en-US" dirty="0" smtClean="0"/>
              <a:t>All</a:t>
            </a:r>
            <a:r>
              <a:rPr lang="en-US" dirty="0"/>
              <a:t>-or-nothing </a:t>
            </a:r>
            <a:r>
              <a:rPr lang="en-US" dirty="0" smtClean="0"/>
              <a:t>compilation</a:t>
            </a:r>
            <a:endParaRPr lang="en-US" dirty="0"/>
          </a:p>
          <a:p>
            <a:pPr marL="457200" lvl="1" indent="0">
              <a:buNone/>
            </a:pPr>
            <a:endParaRPr lang="en-US" sz="1900" dirty="0" smtClean="0"/>
          </a:p>
          <a:p>
            <a:r>
              <a:rPr lang="en-US" dirty="0" smtClean="0"/>
              <a:t>PIFO: </a:t>
            </a:r>
            <a:r>
              <a:rPr lang="en-US" dirty="0" smtClean="0"/>
              <a:t>An </a:t>
            </a:r>
            <a:r>
              <a:rPr lang="en-US" dirty="0" smtClean="0"/>
              <a:t>abstraction </a:t>
            </a:r>
            <a:r>
              <a:rPr lang="en-US" dirty="0" smtClean="0"/>
              <a:t>for packet scheduling</a:t>
            </a:r>
          </a:p>
          <a:p>
            <a:pPr lvl="1"/>
            <a:r>
              <a:rPr lang="en-US" dirty="0" smtClean="0"/>
              <a:t>Can express a wide range of algorithms</a:t>
            </a:r>
          </a:p>
          <a:p>
            <a:pPr lvl="1"/>
            <a:r>
              <a:rPr lang="en-US" dirty="0" smtClean="0"/>
              <a:t>Can be implemented with modest overhead</a:t>
            </a:r>
          </a:p>
          <a:p>
            <a:pPr marL="0" indent="0">
              <a:buNone/>
            </a:pPr>
            <a:endParaRPr lang="en-US" sz="1900" dirty="0" smtClean="0"/>
          </a:p>
          <a:p>
            <a:r>
              <a:rPr lang="en-US" dirty="0" smtClean="0"/>
              <a:t>Preprints </a:t>
            </a:r>
            <a:r>
              <a:rPr lang="en-US" dirty="0"/>
              <a:t>of </a:t>
            </a:r>
            <a:r>
              <a:rPr lang="en-US" dirty="0" smtClean="0"/>
              <a:t>papers </a:t>
            </a:r>
            <a:r>
              <a:rPr lang="en-US" dirty="0" smtClean="0"/>
              <a:t>appearing at </a:t>
            </a:r>
            <a:r>
              <a:rPr lang="en-US" dirty="0"/>
              <a:t>SIGCOMM </a:t>
            </a:r>
            <a:r>
              <a:rPr lang="en-US" dirty="0" smtClean="0"/>
              <a:t>2016:</a:t>
            </a:r>
          </a:p>
          <a:p>
            <a:pPr lvl="1"/>
            <a:r>
              <a:rPr lang="en-US" dirty="0">
                <a:hlinkClick r:id="rId3"/>
              </a:rPr>
              <a:t>http://arxiv.org/abs/1512.05023</a:t>
            </a:r>
            <a:r>
              <a:rPr lang="en-US" dirty="0"/>
              <a:t> (Packet transactions)</a:t>
            </a:r>
          </a:p>
          <a:p>
            <a:pPr lvl="1"/>
            <a:r>
              <a:rPr lang="en-US" dirty="0">
                <a:hlinkClick r:id="rId4"/>
              </a:rPr>
              <a:t>http://arxiv.org/abs/1602.06045</a:t>
            </a:r>
            <a:r>
              <a:rPr lang="en-US" dirty="0"/>
              <a:t> (PIFOs)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0762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242"/>
    </mc:Choice>
    <mc:Fallback>
      <p:transition xmlns:p14="http://schemas.microsoft.com/office/powerpoint/2010/main" spd="slow" advTm="3224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Programmable: </a:t>
            </a:r>
            <a:r>
              <a:rPr lang="en-US" dirty="0" smtClean="0"/>
              <a:t>Can we express new data-plane algorithms?</a:t>
            </a:r>
          </a:p>
          <a:p>
            <a:pPr lvl="1"/>
            <a:r>
              <a:rPr lang="en-US" dirty="0" smtClean="0"/>
              <a:t>Active queue management</a:t>
            </a:r>
          </a:p>
          <a:p>
            <a:pPr lvl="1"/>
            <a:r>
              <a:rPr lang="en-US" dirty="0" smtClean="0"/>
              <a:t>Congestion control </a:t>
            </a:r>
          </a:p>
          <a:p>
            <a:pPr lvl="1"/>
            <a:r>
              <a:rPr lang="en-US" dirty="0" smtClean="0"/>
              <a:t>Measurement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oad balancing</a:t>
            </a:r>
          </a:p>
          <a:p>
            <a:pPr lvl="1"/>
            <a:r>
              <a:rPr lang="en-US" dirty="0" smtClean="0"/>
              <a:t>Packet scheduling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Line-rate: </a:t>
            </a:r>
            <a:r>
              <a:rPr lang="en-US" dirty="0" smtClean="0"/>
              <a:t>Highest capacity supported by dedicated hardware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Programmability at line-rate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324599" y="2590800"/>
            <a:ext cx="5452564" cy="2095500"/>
            <a:chOff x="6134099" y="2324100"/>
            <a:chExt cx="5452564" cy="2095500"/>
          </a:xfrm>
        </p:grpSpPr>
        <p:sp>
          <p:nvSpPr>
            <p:cNvPr id="4" name="Right Brace 3"/>
            <p:cNvSpPr/>
            <p:nvPr/>
          </p:nvSpPr>
          <p:spPr>
            <a:xfrm>
              <a:off x="6134099" y="2324100"/>
              <a:ext cx="434915" cy="2095500"/>
            </a:xfrm>
            <a:prstGeom prst="rightBrace">
              <a:avLst/>
            </a:prstGeom>
            <a:ln w="38100">
              <a:solidFill>
                <a:srgbClr val="99162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19901" y="2789692"/>
              <a:ext cx="47667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99162D"/>
                  </a:solidFill>
                  <a:latin typeface="Seravek"/>
                  <a:cs typeface="Seravek"/>
                </a:rPr>
                <a:t>Today, fixed algorithms hard-coded into hardware</a:t>
              </a:r>
              <a:endParaRPr lang="en-US" sz="3000" dirty="0">
                <a:solidFill>
                  <a:srgbClr val="99162D"/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5038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146"/>
    </mc:Choice>
    <mc:Fallback>
      <p:transition xmlns:p14="http://schemas.microsoft.com/office/powerpoint/2010/main" spd="slow" advTm="6114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8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9124"/>
            <a:ext cx="11087100" cy="4841875"/>
          </a:xfrm>
        </p:spPr>
        <p:txBody>
          <a:bodyPr>
            <a:normAutofit/>
          </a:bodyPr>
          <a:lstStyle/>
          <a:p>
            <a:r>
              <a:rPr lang="en-US" dirty="0" smtClean="0"/>
              <a:t>PIFO scheduler meets timing for up to 2048 flows at 1 GHz on 16 nm transistor library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Less than 4</a:t>
            </a:r>
            <a:r>
              <a:rPr lang="en-US" dirty="0"/>
              <a:t>% </a:t>
            </a:r>
            <a:r>
              <a:rPr lang="en-US" dirty="0" smtClean="0"/>
              <a:t>extra area for typical switching chip (~7 </a:t>
            </a:r>
            <a:r>
              <a:rPr lang="en-US" dirty="0"/>
              <a:t>mm</a:t>
            </a:r>
            <a:r>
              <a:rPr lang="en-US" baseline="30000" dirty="0"/>
              <a:t>2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Supports fully programmable 5-level scheduling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8954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685"/>
    </mc:Choice>
    <mc:Fallback>
      <p:transition xmlns:p14="http://schemas.microsoft.com/office/powerpoint/2010/main" spd="slow" advTm="3368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PIFO in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610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Performance requirements, based on standard single-chip shared-memory switch (e.g., Broadcom Trident)</a:t>
            </a:r>
          </a:p>
          <a:p>
            <a:pPr lvl="1"/>
            <a:r>
              <a:rPr lang="en-US" dirty="0" smtClean="0"/>
              <a:t>1 GHz pipeline</a:t>
            </a:r>
          </a:p>
          <a:p>
            <a:pPr lvl="1"/>
            <a:r>
              <a:rPr lang="en-US" dirty="0" smtClean="0"/>
              <a:t>1K flows/physical queues</a:t>
            </a:r>
          </a:p>
          <a:p>
            <a:pPr lvl="1"/>
            <a:r>
              <a:rPr lang="en-US" dirty="0" smtClean="0"/>
              <a:t>60K packets  (12 MB packet buffer, 200 byte cell)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Naive solution: flat, sorted array, doesn’t scale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Scalable solution: use fact that ranks increase within a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443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59"/>
    </mc:Choice>
    <mc:Fallback xmlns="">
      <p:transition xmlns:p14="http://schemas.microsoft.com/office/powerpoint/2010/main" spd="slow" advTm="7975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block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443704" y="2895600"/>
            <a:ext cx="1889262" cy="1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53975" y="3492935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48108" y="2897964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7453975" y="2895600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048501" y="1857579"/>
            <a:ext cx="18668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latin typeface="Seravek"/>
                <a:cs typeface="Seravek"/>
              </a:rPr>
              <a:t>Rank</a:t>
            </a:r>
            <a:r>
              <a:rPr lang="en-US" sz="2500" dirty="0">
                <a:latin typeface="Seravek"/>
                <a:cs typeface="Seravek"/>
              </a:rPr>
              <a:t> </a:t>
            </a:r>
            <a:r>
              <a:rPr lang="en-US" sz="2500" dirty="0" smtClean="0">
                <a:latin typeface="Seravek"/>
                <a:cs typeface="Seravek"/>
              </a:rPr>
              <a:t>Store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(SRAM)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37119" y="1885146"/>
            <a:ext cx="29587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Seravek"/>
                <a:cs typeface="Seravek"/>
              </a:rPr>
              <a:t>Flow </a:t>
            </a:r>
            <a:r>
              <a:rPr lang="en-US" sz="2500" dirty="0" smtClean="0">
                <a:latin typeface="Seravek"/>
                <a:cs typeface="Seravek"/>
              </a:rPr>
              <a:t>Scheduler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(flip-flops)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088502" y="2902530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A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083814" y="3456528"/>
            <a:ext cx="241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B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 flipH="1" flipV="1">
            <a:off x="1143774" y="4032551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42900" y="29116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Dequeue</a:t>
            </a:r>
            <a:endParaRPr lang="en-US" sz="2000" dirty="0">
              <a:latin typeface="Seravek"/>
              <a:cs typeface="Seravek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 flipH="1" flipV="1">
            <a:off x="10036655" y="4027317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9633269" y="28735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Enqueue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1638301" y="1828800"/>
            <a:ext cx="7353300" cy="3581400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53489" y="3644403"/>
            <a:ext cx="953905" cy="851397"/>
            <a:chOff x="1866900" y="3377703"/>
            <a:chExt cx="953905" cy="851397"/>
          </a:xfrm>
        </p:grpSpPr>
        <p:sp>
          <p:nvSpPr>
            <p:cNvPr id="125" name="Rounded Rectangle 124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109" name="Straight Connector 108"/>
            <p:cNvCxnSpPr>
              <a:stCxn id="125" idx="0"/>
              <a:endCxn id="125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0</a:t>
              </a:r>
              <a:endParaRPr lang="en-US" sz="3000" dirty="0">
                <a:latin typeface="Seravek"/>
                <a:cs typeface="Seravek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50454" y="3644403"/>
            <a:ext cx="953905" cy="851397"/>
            <a:chOff x="3037683" y="3377703"/>
            <a:chExt cx="953905" cy="851397"/>
          </a:xfrm>
        </p:grpSpPr>
        <p:sp>
          <p:nvSpPr>
            <p:cNvPr id="70" name="Rounded Rectangle 69"/>
            <p:cNvSpPr/>
            <p:nvPr/>
          </p:nvSpPr>
          <p:spPr>
            <a:xfrm>
              <a:off x="3037683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71" name="Straight Connector 70"/>
            <p:cNvCxnSpPr>
              <a:stCxn id="70" idx="0"/>
              <a:endCxn id="70" idx="2"/>
            </p:cNvCxnSpPr>
            <p:nvPr/>
          </p:nvCxnSpPr>
          <p:spPr>
            <a:xfrm>
              <a:off x="3514636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07347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B</a:t>
              </a:r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40103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1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15714" y="3655986"/>
            <a:ext cx="953905" cy="851397"/>
            <a:chOff x="4305469" y="3377703"/>
            <a:chExt cx="953905" cy="851397"/>
          </a:xfrm>
        </p:grpSpPr>
        <p:sp>
          <p:nvSpPr>
            <p:cNvPr id="81" name="Rounded Rectangle 80"/>
            <p:cNvSpPr/>
            <p:nvPr/>
          </p:nvSpPr>
          <p:spPr>
            <a:xfrm>
              <a:off x="4305469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82" name="Straight Connector 81"/>
            <p:cNvCxnSpPr>
              <a:stCxn id="81" idx="0"/>
              <a:endCxn id="81" idx="2"/>
            </p:cNvCxnSpPr>
            <p:nvPr/>
          </p:nvCxnSpPr>
          <p:spPr>
            <a:xfrm>
              <a:off x="4782422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341265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C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0788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3</a:t>
              </a:r>
            </a:p>
          </p:txBody>
        </p:sp>
      </p:grpSp>
      <p:cxnSp>
        <p:nvCxnSpPr>
          <p:cNvPr id="85" name="Straight Connector 84"/>
          <p:cNvCxnSpPr/>
          <p:nvPr/>
        </p:nvCxnSpPr>
        <p:spPr>
          <a:xfrm>
            <a:off x="7436694" y="4010526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43704" y="4574114"/>
            <a:ext cx="19288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076333" y="4020116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446184" y="3492934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442288" y="4020116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7857827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867168" y="2897439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865244" y="3492409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861348" y="4019591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5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8305800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10761024" y="3644403"/>
            <a:ext cx="953905" cy="851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98" name="Straight Connector 97"/>
          <p:cNvCxnSpPr>
            <a:stCxn id="97" idx="0"/>
            <a:endCxn id="97" idx="2"/>
          </p:cNvCxnSpPr>
          <p:nvPr/>
        </p:nvCxnSpPr>
        <p:spPr>
          <a:xfrm>
            <a:off x="11237977" y="3644403"/>
            <a:ext cx="0" cy="8513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796820" y="3792131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263443" y="3792131"/>
            <a:ext cx="357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6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759938" y="3655986"/>
            <a:ext cx="953905" cy="851397"/>
            <a:chOff x="10666595" y="637480"/>
            <a:chExt cx="953905" cy="851397"/>
          </a:xfrm>
        </p:grpSpPr>
        <p:sp>
          <p:nvSpPr>
            <p:cNvPr id="51" name="Rounded Rectangle 50"/>
            <p:cNvSpPr/>
            <p:nvPr/>
          </p:nvSpPr>
          <p:spPr>
            <a:xfrm>
              <a:off x="10666595" y="637480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52" name="Straight Connector 51"/>
            <p:cNvCxnSpPr>
              <a:stCxn id="51" idx="0"/>
              <a:endCxn id="51" idx="2"/>
            </p:cNvCxnSpPr>
            <p:nvPr/>
          </p:nvCxnSpPr>
          <p:spPr>
            <a:xfrm>
              <a:off x="11143548" y="637480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0702391" y="785208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D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69014" y="785208"/>
              <a:ext cx="35705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4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889837" y="2370414"/>
            <a:ext cx="953905" cy="851397"/>
            <a:chOff x="1866900" y="3377703"/>
            <a:chExt cx="953905" cy="851397"/>
          </a:xfrm>
        </p:grpSpPr>
        <p:sp>
          <p:nvSpPr>
            <p:cNvPr id="63" name="Rounded Rectangle 62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64" name="Straight Connector 63"/>
            <p:cNvCxnSpPr>
              <a:stCxn id="63" idx="0"/>
              <a:endCxn id="63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2</a:t>
              </a:r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7453975" y="5066774"/>
            <a:ext cx="1928896" cy="5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453976" y="4572000"/>
            <a:ext cx="3990" cy="500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857826" y="4582438"/>
            <a:ext cx="2" cy="484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8305799" y="4584385"/>
            <a:ext cx="1" cy="482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76332" y="4521087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D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10" name="Straight Arrow Connector 9"/>
          <p:cNvCxnSpPr>
            <a:stCxn id="106" idx="1"/>
            <a:endCxn id="63" idx="3"/>
          </p:cNvCxnSpPr>
          <p:nvPr/>
        </p:nvCxnSpPr>
        <p:spPr>
          <a:xfrm flipH="1" flipV="1">
            <a:off x="5843742" y="2796113"/>
            <a:ext cx="1244760" cy="3834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1"/>
          </p:cNvCxnSpPr>
          <p:nvPr/>
        </p:nvCxnSpPr>
        <p:spPr>
          <a:xfrm flipH="1">
            <a:off x="4085119" y="2796113"/>
            <a:ext cx="804718" cy="12730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ontent Placeholder 2"/>
          <p:cNvSpPr>
            <a:spLocks noGrp="1"/>
          </p:cNvSpPr>
          <p:nvPr>
            <p:ph idx="1"/>
          </p:nvPr>
        </p:nvSpPr>
        <p:spPr>
          <a:xfrm>
            <a:off x="838200" y="5524500"/>
            <a:ext cx="10515600" cy="1295401"/>
          </a:xfrm>
        </p:spPr>
        <p:txBody>
          <a:bodyPr>
            <a:norm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enqueue</a:t>
            </a:r>
            <a:r>
              <a:rPr lang="en-US" dirty="0" smtClean="0"/>
              <a:t> + 1 </a:t>
            </a:r>
            <a:r>
              <a:rPr lang="en-US" dirty="0" err="1" smtClean="0"/>
              <a:t>dequeue</a:t>
            </a:r>
            <a:r>
              <a:rPr lang="en-US" dirty="0" smtClean="0"/>
              <a:t> per clock cycle</a:t>
            </a:r>
          </a:p>
          <a:p>
            <a:r>
              <a:rPr lang="en-US" dirty="0" smtClean="0"/>
              <a:t>Can be shared among multiple logical PIFOs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295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263"/>
    </mc:Choice>
    <mc:Fallback xmlns="">
      <p:transition xmlns:p14="http://schemas.microsoft.com/office/powerpoint/2010/main" spd="slow" advTm="10926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85185E-6 L -0.23841 0.0344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27" y="171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42473 -0.0018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-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32 3.7037E-7 L -0.14532 0.00023 " pathEditMode="relative" rAng="0" ptsTypes="AA">
                                      <p:cBhvr>
                                        <p:cTn id="4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1.11111E-6 L -0.03632 0.0007 " pathEditMode="relative" rAng="0" ptsTypes="AA">
                                      <p:cBhvr>
                                        <p:cTn id="50" dur="1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2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-0.09752 -0.00023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-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 L -0.15079 0.18588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26" y="983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99" grpId="0"/>
      <p:bldP spid="99" grpId="1"/>
      <p:bldP spid="100" grpId="0"/>
      <p:bldP spid="100" grpId="1"/>
      <p:bldP spid="6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block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38600" y="2095500"/>
            <a:ext cx="4191000" cy="2286000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24400" y="4152900"/>
            <a:ext cx="0" cy="6477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48100" y="4772561"/>
            <a:ext cx="1790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Enqueue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PIFO,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 rank,</a:t>
            </a:r>
            <a:r>
              <a:rPr lang="en-US" sz="2000" dirty="0">
                <a:latin typeface="Seravek"/>
                <a:cs typeface="Seravek"/>
              </a:rPr>
              <a:t> </a:t>
            </a:r>
            <a:r>
              <a:rPr lang="en-US" sz="2000" dirty="0" smtClean="0">
                <a:latin typeface="Seravek"/>
                <a:cs typeface="Seravek"/>
              </a:rPr>
              <a:t>flow)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505700" y="4152900"/>
            <a:ext cx="0" cy="6096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29400" y="4800600"/>
            <a:ext cx="1790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Dequeue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962400" y="4800600"/>
            <a:ext cx="1600200" cy="153406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705600" y="4762500"/>
            <a:ext cx="1600200" cy="16002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410200" y="2400300"/>
            <a:ext cx="769918" cy="1676400"/>
            <a:chOff x="6819900" y="3848100"/>
            <a:chExt cx="769918" cy="1676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84" name="Freeform 8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91" name="Straight Arrow Connector 9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83" name="Straight Arrow Connector 8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65" name="Straight Arrow Connector 6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grpSp>
        <p:nvGrpSpPr>
          <p:cNvPr id="92" name="Group 91"/>
          <p:cNvGrpSpPr/>
          <p:nvPr/>
        </p:nvGrpSpPr>
        <p:grpSpPr>
          <a:xfrm>
            <a:off x="6286500" y="2400300"/>
            <a:ext cx="769918" cy="1676400"/>
            <a:chOff x="6819900" y="3848100"/>
            <a:chExt cx="769918" cy="1676400"/>
          </a:xfrm>
        </p:grpSpPr>
        <p:grpSp>
          <p:nvGrpSpPr>
            <p:cNvPr id="93" name="Group 92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15" name="Freeform 1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Arrow Connector 1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22" name="Straight Arrow Connector 1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4" name="Group 93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07" name="Freeform 1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1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Arrow Connector 1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14" name="Straight Arrow Connector 1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5" name="Group 94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99" name="Freeform 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ctangle 1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06" name="Straight Arrow Connector 1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96" name="Straight Arrow Connector 95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95" name="Trapezoid 194"/>
          <p:cNvSpPr/>
          <p:nvPr/>
        </p:nvSpPr>
        <p:spPr>
          <a:xfrm rot="5400000">
            <a:off x="3965442" y="2936742"/>
            <a:ext cx="1719935" cy="636181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60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0"/>
    </mc:Choice>
    <mc:Fallback xmlns="">
      <p:transition xmlns:p14="http://schemas.microsoft.com/office/powerpoint/2010/main" spd="slow" advTm="2265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mesh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457700" y="1614055"/>
            <a:ext cx="3048000" cy="2538845"/>
            <a:chOff x="4457700" y="1614055"/>
            <a:chExt cx="3048000" cy="2538845"/>
          </a:xfrm>
        </p:grpSpPr>
        <p:grpSp>
          <p:nvGrpSpPr>
            <p:cNvPr id="9" name="Group 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9" name="Freeform 7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Rectangle 8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" name="Straight Arrow Connector 8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86" name="Straight Arrow Connector 8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1" name="Freeform 70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Rectangle 75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7" name="Straight Arrow Connector 76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8" name="Straight Arrow Connector 77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3" name="Freeform 62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Rectangle 67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0" name="Straight Arrow Connector 59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1" name="Straight Arrow Connector 60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49" name="Freeform 4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Rectangle 5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32" name="Freeform 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Rectangle 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Arrow Connector 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4" name="Freeform 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" name="Straight Arrow Connector 20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  <p:grpSp>
          <p:nvGrpSpPr>
            <p:cNvPr id="87" name="Group 86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Group 88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2" name="Group 91"/>
          <p:cNvGrpSpPr/>
          <p:nvPr/>
        </p:nvGrpSpPr>
        <p:grpSpPr>
          <a:xfrm>
            <a:off x="8496300" y="4090555"/>
            <a:ext cx="3048000" cy="2538845"/>
            <a:chOff x="4457700" y="1614055"/>
            <a:chExt cx="3048000" cy="2538845"/>
          </a:xfrm>
        </p:grpSpPr>
        <p:grpSp>
          <p:nvGrpSpPr>
            <p:cNvPr id="93" name="Group 92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164" name="Straight Arrow Connector 163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4" name="Group 93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56" name="Freeform 15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2" name="Straight Arrow Connector 16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63" name="Straight Arrow Connector 16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8" name="Freeform 14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9" name="Straight Connector 14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4" name="Straight Arrow Connector 15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55" name="Straight Arrow Connector 15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0" name="Freeform 13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6" name="Straight Arrow Connector 14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47" name="Straight Arrow Connector 14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37" name="Straight Arrow Connector 13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9" name="Straight Arrow Connector 13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26" name="Freeform 12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2" name="Straight Arrow Connector 13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33" name="Straight Arrow Connector 13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8" name="Freeform 11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4" name="Straight Arrow Connector 12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25" name="Straight Arrow Connector 12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0" name="Freeform 10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6" name="Straight Arrow Connector 11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17" name="Straight Arrow Connector 11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07" name="Straight Arrow Connector 10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8" name="Straight Arrow Connector 10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03" name="Trapezoid 102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Group 96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8" name="TextBox 97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9" name="Rounded Rectangle 98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68" name="Group 167"/>
          <p:cNvGrpSpPr/>
          <p:nvPr/>
        </p:nvGrpSpPr>
        <p:grpSpPr>
          <a:xfrm>
            <a:off x="533400" y="4114800"/>
            <a:ext cx="3048000" cy="2538845"/>
            <a:chOff x="4457700" y="1614055"/>
            <a:chExt cx="3048000" cy="2538845"/>
          </a:xfrm>
        </p:grpSpPr>
        <p:grpSp>
          <p:nvGrpSpPr>
            <p:cNvPr id="169" name="Group 16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240" name="Straight Arrow Connector 239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1" name="Group 240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242" name="TextBox 2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243" name="Rounded Rectangle 242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0" name="Group 169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210" name="Group 20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32" name="Freeform 2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33" name="Straight Connector 2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7" name="Rectangle 2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8" name="Straight Arrow Connector 2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9" name="Straight Arrow Connector 2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24" name="Freeform 2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0" name="Straight Arrow Connector 2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1" name="Straight Arrow Connector 2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2" name="Group 21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16" name="Freeform 21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Rectangle 22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2" name="Straight Arrow Connector 22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23" name="Straight Arrow Connector 22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3" name="Straight Arrow Connector 21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4" name="Straight Arrow Connector 21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5" name="Straight Arrow Connector 21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02" name="Freeform 20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03" name="Straight Connector 20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8" name="Straight Arrow Connector 20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9" name="Straight Arrow Connector 20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94" name="Freeform 19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95" name="Straight Connector 19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9" name="Rectangle 19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0" name="Straight Arrow Connector 19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1" name="Straight Arrow Connector 20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86" name="Freeform 18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87" name="Straight Connector 18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1" name="Rectangle 19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2" name="Straight Arrow Connector 19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93" name="Straight Arrow Connector 19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83" name="Straight Arrow Connector 18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4" name="Straight Arrow Connector 18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5" name="Straight Arrow Connector 18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79" name="Trapezoid 178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174" name="TextBox 173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244" name="Straight Arrow Connector 243"/>
          <p:cNvCxnSpPr>
            <a:stCxn id="176" idx="3"/>
            <a:endCxn id="100" idx="1"/>
          </p:cNvCxnSpPr>
          <p:nvPr/>
        </p:nvCxnSpPr>
        <p:spPr>
          <a:xfrm flipV="1">
            <a:off x="3581400" y="4921828"/>
            <a:ext cx="4914900" cy="24245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14" idx="3"/>
          </p:cNvCxnSpPr>
          <p:nvPr/>
        </p:nvCxnSpPr>
        <p:spPr>
          <a:xfrm>
            <a:off x="7505700" y="2445328"/>
            <a:ext cx="1866900" cy="1631372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4" idx="1"/>
          </p:cNvCxnSpPr>
          <p:nvPr/>
        </p:nvCxnSpPr>
        <p:spPr>
          <a:xfrm flipH="1">
            <a:off x="2732496" y="2445328"/>
            <a:ext cx="1725204" cy="1672358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6743700" y="17145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5" name="Trapezoid 264"/>
          <p:cNvSpPr/>
          <p:nvPr/>
        </p:nvSpPr>
        <p:spPr>
          <a:xfrm rot="5400000">
            <a:off x="4428740" y="2250602"/>
            <a:ext cx="1250861" cy="407258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10782300" y="41910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2819400" y="42291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952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84"/>
    </mc:Choice>
    <mc:Fallback xmlns="">
      <p:transition xmlns:p14="http://schemas.microsoft.com/office/powerpoint/2010/main" spd="slow" advTm="3438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  <p:bldP spid="266" grpId="0" animBg="1"/>
      <p:bldP spid="26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87100" cy="4841875"/>
          </a:xfrm>
        </p:spPr>
        <p:txBody>
          <a:bodyPr>
            <a:normAutofit/>
          </a:bodyPr>
          <a:lstStyle/>
          <a:p>
            <a:r>
              <a:rPr lang="en-US" dirty="0" smtClean="0"/>
              <a:t>The Rank store is just a bank of FIFOs (stable hardware IP)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Flow scheduler for 1K flows meets timing at 1GHz on 16-nm transistor library</a:t>
            </a:r>
          </a:p>
          <a:p>
            <a:pPr lvl="1"/>
            <a:r>
              <a:rPr lang="en-US" dirty="0" smtClean="0"/>
              <a:t> Continues to meet timing until 2048 flows, fails timing at 4096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E.g., </a:t>
            </a:r>
            <a:r>
              <a:rPr lang="en-US" dirty="0" smtClean="0"/>
              <a:t>&lt; 4</a:t>
            </a:r>
            <a:r>
              <a:rPr lang="en-US" dirty="0"/>
              <a:t>% area overhead </a:t>
            </a:r>
            <a:r>
              <a:rPr lang="en-US" dirty="0" smtClean="0"/>
              <a:t>for 5</a:t>
            </a:r>
            <a:r>
              <a:rPr lang="en-US" dirty="0"/>
              <a:t>-block PIFO </a:t>
            </a:r>
            <a:r>
              <a:rPr lang="en-US" dirty="0" smtClean="0"/>
              <a:t>mesh</a:t>
            </a:r>
          </a:p>
          <a:p>
            <a:pPr lvl="1"/>
            <a:r>
              <a:rPr lang="en-US" dirty="0" smtClean="0"/>
              <a:t>About 7 mm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949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29"/>
    </mc:Choice>
    <mc:Fallback xmlns="">
      <p:transition xmlns:p14="http://schemas.microsoft.com/office/powerpoint/2010/main" spd="slow" advTm="5222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dirty="0" smtClean="0"/>
              <a:t>nstruction-set design for programmable routers</a:t>
            </a:r>
          </a:p>
          <a:p>
            <a:endParaRPr lang="en-US" dirty="0"/>
          </a:p>
          <a:p>
            <a:r>
              <a:rPr lang="en-US" dirty="0" smtClean="0"/>
              <a:t>Approximate semantics for packet transactions</a:t>
            </a:r>
          </a:p>
          <a:p>
            <a:endParaRPr lang="en-US" dirty="0"/>
          </a:p>
          <a:p>
            <a:r>
              <a:rPr lang="en-US" dirty="0" smtClean="0"/>
              <a:t>Sharing memory between pipeline stages</a:t>
            </a:r>
          </a:p>
          <a:p>
            <a:endParaRPr lang="en-US" dirty="0"/>
          </a:p>
          <a:p>
            <a:r>
              <a:rPr lang="en-US" dirty="0" smtClean="0"/>
              <a:t>Programmable NICs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5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3128"/>
            <a:ext cx="102108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Composing PIFOs: min. rate 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Minimum rate guarantees: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Provide each flow a guaranteed</a:t>
            </a:r>
          </a:p>
          <a:p>
            <a:pPr marL="0" indent="0">
              <a:buNone/>
            </a:pPr>
            <a:r>
              <a:rPr lang="en-US" dirty="0" smtClean="0"/>
              <a:t>rate provided the sum of these</a:t>
            </a:r>
          </a:p>
          <a:p>
            <a:pPr marL="0" indent="0">
              <a:buNone/>
            </a:pPr>
            <a:r>
              <a:rPr lang="en-US" dirty="0" smtClean="0"/>
              <a:t>guarantees  is below capacity.</a:t>
            </a:r>
            <a:endParaRPr lang="en-US" dirty="0"/>
          </a:p>
        </p:txBody>
      </p:sp>
      <p:grpSp>
        <p:nvGrpSpPr>
          <p:cNvPr id="83" name="Group 82"/>
          <p:cNvGrpSpPr/>
          <p:nvPr/>
        </p:nvGrpSpPr>
        <p:grpSpPr>
          <a:xfrm>
            <a:off x="9296401" y="3843236"/>
            <a:ext cx="996505" cy="316285"/>
            <a:chOff x="1559390" y="903111"/>
            <a:chExt cx="867721" cy="313268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88" name="Rectangle 87"/>
          <p:cNvSpPr/>
          <p:nvPr/>
        </p:nvSpPr>
        <p:spPr>
          <a:xfrm>
            <a:off x="10108294" y="3857221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919617" y="3858747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982609" y="385692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353301" y="3834074"/>
            <a:ext cx="996505" cy="316285"/>
            <a:chOff x="1559390" y="903111"/>
            <a:chExt cx="867721" cy="313268"/>
          </a:xfrm>
        </p:grpSpPr>
        <p:cxnSp>
          <p:nvCxnSpPr>
            <p:cNvPr id="120" name="Straight Connector 119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8167992" y="3846965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806040" y="3852720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8381463" y="2876605"/>
            <a:ext cx="996505" cy="316285"/>
            <a:chOff x="1559390" y="903111"/>
            <a:chExt cx="867721" cy="313268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34" name="Rectangle 133"/>
          <p:cNvSpPr/>
          <p:nvPr/>
        </p:nvSpPr>
        <p:spPr>
          <a:xfrm>
            <a:off x="9196154" y="2889496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022353" y="2890590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671092" y="2892116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8846230" y="2890374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492061" y="2892116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8221724" y="3235813"/>
            <a:ext cx="665352" cy="5585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887076" y="3235812"/>
            <a:ext cx="599824" cy="5741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096000" y="2744148"/>
            <a:ext cx="2329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PIFO-Root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Prioritize flows under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min. rate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781801" y="4219576"/>
            <a:ext cx="183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PIFO-A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A)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724901" y="423047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PIFO-B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B)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 flipH="1">
            <a:off x="77298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 flipH="1">
            <a:off x="9867901" y="381000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0" name="TextBox 149"/>
          <p:cNvSpPr txBox="1"/>
          <p:nvPr/>
        </p:nvSpPr>
        <p:spPr>
          <a:xfrm flipH="1">
            <a:off x="79203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1" name="TextBox 150"/>
          <p:cNvSpPr txBox="1"/>
          <p:nvPr/>
        </p:nvSpPr>
        <p:spPr>
          <a:xfrm flipH="1">
            <a:off x="10039351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/>
          <p:cNvSpPr txBox="1"/>
          <p:nvPr/>
        </p:nvSpPr>
        <p:spPr>
          <a:xfrm flipH="1">
            <a:off x="8106667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8420100" y="2846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600818" y="28436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766351" y="28470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8956909" y="28464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131084" y="28453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650536" y="1740856"/>
            <a:ext cx="3198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Composing PIFOs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1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123" grpId="0" animBg="1"/>
      <p:bldP spid="127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2" grpId="0"/>
      <p:bldP spid="143" grpId="0"/>
      <p:bldP spid="144" grpId="0"/>
      <p:bldP spid="145" grpId="0"/>
      <p:bldP spid="149" grpId="0"/>
      <p:bldP spid="150" grpId="0"/>
      <p:bldP spid="151" grpId="0"/>
      <p:bldP spid="154" grpId="0"/>
      <p:bldP spid="155" grpId="0"/>
      <p:bldP spid="156" grpId="0"/>
      <p:bldP spid="157" grpId="0"/>
      <p:bldP spid="158" grpId="0"/>
      <p:bldP spid="159" grpId="0"/>
      <p:bldP spid="16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Shaping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39118" y="3589257"/>
            <a:ext cx="3257691" cy="112163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wrap="square" rtlCol="0" anchor="ctr"/>
          <a:lstStyle/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1. update tokens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2.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 now +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                    (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p.len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- tokens) / rate;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3.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p.prio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endParaRPr lang="en-US" sz="1500" b="1" kern="0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37" name="Straight Arrow Connector 36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38" name="Group 37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42" name="Rectangle 41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1" name="Straight Arrow Connector 50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886201" y="3316637"/>
            <a:ext cx="34494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816456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3467100" y="3034880"/>
            <a:ext cx="6324601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62" name="Straight Connector 61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925128" y="5410200"/>
            <a:ext cx="48040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7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vs. Hardware routers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747712557"/>
              </p:ext>
            </p:extLst>
          </p:nvPr>
        </p:nvGraphicFramePr>
        <p:xfrm>
          <a:off x="762000" y="1676400"/>
          <a:ext cx="10274433" cy="468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98500" y="5562600"/>
            <a:ext cx="1097280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10—100X gap between hardware and software routers</a:t>
            </a:r>
            <a:endParaRPr lang="en-US" sz="3200" dirty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6141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786"/>
    </mc:Choice>
    <mc:Fallback>
      <p:transition xmlns:p14="http://schemas.microsoft.com/office/powerpoint/2010/main" spd="slow" advTm="5578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LSTF</a:t>
            </a:r>
            <a:endParaRPr lang="en-US" dirty="0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sp>
        <p:nvSpPr>
          <p:cNvPr id="117" name="Rectangle 116"/>
          <p:cNvSpPr/>
          <p:nvPr/>
        </p:nvSpPr>
        <p:spPr>
          <a:xfrm>
            <a:off x="5468281" y="35433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Add transmission delay to slack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119" name="Group 118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1" name="Straight Arrow Connector 130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2" name="Straight Arrow Connector 131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5334000" y="3316637"/>
            <a:ext cx="20016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5627170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5235309" y="3034880"/>
            <a:ext cx="4518292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47220" y="35814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Decrement wait time in queue from slack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589524" y="3581401"/>
            <a:ext cx="1687077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Initialize slack</a:t>
            </a:r>
          </a:p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values</a:t>
            </a: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21" y="5114972"/>
            <a:ext cx="1371516" cy="859483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145" name="Straight Connector 144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762500" y="5410200"/>
            <a:ext cx="2983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4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Instruction mapping: the SKETCH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Map each </a:t>
            </a:r>
            <a:r>
              <a:rPr lang="en-US" dirty="0" err="1" smtClean="0"/>
              <a:t>codelet</a:t>
            </a:r>
            <a:r>
              <a:rPr lang="en-US" dirty="0" smtClean="0"/>
              <a:t> to an atom template</a:t>
            </a:r>
          </a:p>
          <a:p>
            <a:r>
              <a:rPr lang="en-US" dirty="0" smtClean="0"/>
              <a:t>Convert </a:t>
            </a:r>
            <a:r>
              <a:rPr lang="en-US" dirty="0" err="1" smtClean="0"/>
              <a:t>codelet</a:t>
            </a:r>
            <a:r>
              <a:rPr lang="en-US" dirty="0" smtClean="0"/>
              <a:t> and template both to functions of bit vectors</a:t>
            </a:r>
          </a:p>
          <a:p>
            <a:r>
              <a:rPr lang="en-US" dirty="0" smtClean="0"/>
              <a:t>Q: Does there exist a template </a:t>
            </a:r>
            <a:r>
              <a:rPr lang="en-US" dirty="0" err="1" smtClean="0"/>
              <a:t>config</a:t>
            </a:r>
            <a:r>
              <a:rPr lang="en-US" dirty="0"/>
              <a:t> </a:t>
            </a:r>
            <a:r>
              <a:rPr lang="en-US" dirty="0" err="1" smtClean="0"/>
              <a:t>s.t.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for all inputs,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dirty="0" err="1" smtClean="0"/>
              <a:t>codelet</a:t>
            </a:r>
            <a:r>
              <a:rPr lang="en-US" dirty="0" smtClean="0"/>
              <a:t> and template functions agree?</a:t>
            </a:r>
          </a:p>
          <a:p>
            <a:r>
              <a:rPr lang="en-US" dirty="0" smtClean="0"/>
              <a:t>Quantified </a:t>
            </a:r>
            <a:r>
              <a:rPr lang="en-US" dirty="0" err="1" smtClean="0"/>
              <a:t>boolean</a:t>
            </a:r>
            <a:r>
              <a:rPr lang="en-US" dirty="0" smtClean="0"/>
              <a:t> satisfiability (QBF) problem</a:t>
            </a:r>
          </a:p>
          <a:p>
            <a:r>
              <a:rPr lang="en-US" dirty="0" smtClean="0"/>
              <a:t>Use the SKETCH program synthesis tool to automate it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2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Does predication require you to do twice the amount of work (for both the if and the else branch)?</a:t>
            </a:r>
          </a:p>
          <a:p>
            <a:pPr lvl="1"/>
            <a:r>
              <a:rPr lang="en-US" dirty="0" smtClean="0"/>
              <a:t>Yes, but it’s done in parallel, so it doesn’t affect timing.</a:t>
            </a:r>
          </a:p>
          <a:p>
            <a:pPr lvl="1"/>
            <a:r>
              <a:rPr lang="en-US" dirty="0" smtClean="0"/>
              <a:t>The additional area overhead is negligible.</a:t>
            </a:r>
            <a:endParaRPr lang="en-US" dirty="0"/>
          </a:p>
          <a:p>
            <a:r>
              <a:rPr lang="en-US" dirty="0" smtClean="0"/>
              <a:t>What do you do when code doesn’t map?</a:t>
            </a:r>
          </a:p>
          <a:p>
            <a:pPr lvl="1"/>
            <a:r>
              <a:rPr lang="en-US" dirty="0" smtClean="0"/>
              <a:t>We reject it and the programmer retries</a:t>
            </a:r>
            <a:endParaRPr lang="en-US" dirty="0"/>
          </a:p>
          <a:p>
            <a:r>
              <a:rPr lang="en-US" dirty="0" smtClean="0"/>
              <a:t>Why can’t you give better diagnostics?</a:t>
            </a:r>
          </a:p>
          <a:p>
            <a:pPr lvl="1"/>
            <a:r>
              <a:rPr lang="en-US" dirty="0" smtClean="0"/>
              <a:t>It’s hard to say why a SAT solver says </a:t>
            </a:r>
            <a:r>
              <a:rPr lang="en-US" dirty="0" err="1" smtClean="0"/>
              <a:t>unsatisfiable</a:t>
            </a:r>
            <a:r>
              <a:rPr lang="en-US" dirty="0" smtClean="0"/>
              <a:t>, which is at the heart of these issues.</a:t>
            </a:r>
            <a:endParaRPr lang="en-US" dirty="0"/>
          </a:p>
          <a:p>
            <a:r>
              <a:rPr lang="en-US" dirty="0" smtClean="0"/>
              <a:t>Approximating square root.</a:t>
            </a:r>
          </a:p>
          <a:p>
            <a:pPr lvl="1"/>
            <a:r>
              <a:rPr lang="en-US" dirty="0" smtClean="0"/>
              <a:t>Approximation is a good next step, especially for algorithms that are ok with sampling.</a:t>
            </a:r>
            <a:endParaRPr lang="en-US" dirty="0"/>
          </a:p>
          <a:p>
            <a:r>
              <a:rPr lang="en-US" dirty="0" smtClean="0"/>
              <a:t>How do you handle wrap arounds in the PIFO?</a:t>
            </a:r>
          </a:p>
          <a:p>
            <a:pPr lvl="1"/>
            <a:r>
              <a:rPr lang="en-US" dirty="0" smtClean="0"/>
              <a:t>We don’t right now.</a:t>
            </a:r>
          </a:p>
          <a:p>
            <a:r>
              <a:rPr lang="en-US" dirty="0" smtClean="0"/>
              <a:t>Is the compiler optimal?</a:t>
            </a:r>
          </a:p>
          <a:p>
            <a:pPr lvl="1"/>
            <a:r>
              <a:rPr lang="en-US" dirty="0" smtClean="0"/>
              <a:t>No, it’s only correct.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64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 for programmable routers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routers (late 60s to mid 90s) built out of commodity CPUs</a:t>
            </a:r>
          </a:p>
          <a:p>
            <a:pPr lvl="1"/>
            <a:r>
              <a:rPr lang="en-US" dirty="0" smtClean="0"/>
              <a:t>IMPs (1969): Honeywell DDP-516</a:t>
            </a:r>
          </a:p>
          <a:p>
            <a:pPr lvl="1"/>
            <a:r>
              <a:rPr lang="en-US" dirty="0" err="1" smtClean="0"/>
              <a:t>Fuzzball</a:t>
            </a:r>
            <a:r>
              <a:rPr lang="en-US" dirty="0" smtClean="0"/>
              <a:t> (1971): DEC LSI-11</a:t>
            </a:r>
          </a:p>
          <a:p>
            <a:pPr lvl="1"/>
            <a:r>
              <a:rPr lang="en-US" dirty="0" smtClean="0"/>
              <a:t>Stanford multiprotocol router (1981): DEC PDP 11</a:t>
            </a:r>
          </a:p>
          <a:p>
            <a:pPr lvl="1"/>
            <a:r>
              <a:rPr lang="en-US" dirty="0" err="1"/>
              <a:t>Proteon</a:t>
            </a:r>
            <a:r>
              <a:rPr lang="en-US" dirty="0"/>
              <a:t> / MIT C gateway (1980s): DEC MicroVAX </a:t>
            </a:r>
            <a:r>
              <a:rPr lang="en-US" dirty="0" smtClean="0"/>
              <a:t>II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3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rogrammability at line-rate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10900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Performance and predictability of hardware, line-rate routers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More programmable than fixed-function routers</a:t>
            </a:r>
          </a:p>
          <a:p>
            <a:pPr lvl="1"/>
            <a:r>
              <a:rPr lang="en-US" dirty="0" smtClean="0"/>
              <a:t>Much more than the current </a:t>
            </a:r>
            <a:r>
              <a:rPr lang="en-US" dirty="0" err="1" smtClean="0"/>
              <a:t>OpenFlow</a:t>
            </a:r>
            <a:r>
              <a:rPr lang="en-US" dirty="0" smtClean="0"/>
              <a:t>/SDN APIs for routers</a:t>
            </a:r>
          </a:p>
          <a:p>
            <a:pPr lvl="1"/>
            <a:r>
              <a:rPr lang="en-US" dirty="0" smtClean="0"/>
              <a:t>…, but less than software routers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Chipsets emerging around this paradigm: RMT, </a:t>
            </a:r>
            <a:r>
              <a:rPr lang="en-US" dirty="0" err="1" smtClean="0"/>
              <a:t>FlexPipe</a:t>
            </a:r>
            <a:r>
              <a:rPr lang="en-US" dirty="0" smtClean="0"/>
              <a:t>, </a:t>
            </a:r>
            <a:r>
              <a:rPr lang="en-US" dirty="0" err="1" smtClean="0"/>
              <a:t>Xpliant</a:t>
            </a:r>
            <a:endParaRPr lang="en-US" dirty="0" smtClean="0"/>
          </a:p>
          <a:p>
            <a:pPr lvl="1"/>
            <a:r>
              <a:rPr lang="en-US" dirty="0" smtClean="0"/>
              <a:t>Moore’s law has reduced area overhead for programmability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34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rogrammable switching chips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9133"/>
            <a:ext cx="1752600" cy="834853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76200" y="2057400"/>
            <a:ext cx="12039600" cy="3918097"/>
            <a:chOff x="305881" y="1942993"/>
            <a:chExt cx="11557242" cy="3906887"/>
          </a:xfrm>
        </p:grpSpPr>
        <p:grpSp>
          <p:nvGrpSpPr>
            <p:cNvPr id="29" name="Group 28"/>
            <p:cNvGrpSpPr/>
            <p:nvPr/>
          </p:nvGrpSpPr>
          <p:grpSpPr>
            <a:xfrm>
              <a:off x="305881" y="1942993"/>
              <a:ext cx="11557242" cy="3906887"/>
              <a:chOff x="229680" y="1655717"/>
              <a:chExt cx="11557244" cy="3906883"/>
            </a:xfrm>
          </p:grpSpPr>
          <p:grpSp>
            <p:nvGrpSpPr>
              <p:cNvPr id="267" name="Group 42"/>
              <p:cNvGrpSpPr/>
              <p:nvPr/>
            </p:nvGrpSpPr>
            <p:grpSpPr>
              <a:xfrm>
                <a:off x="1682310" y="3367761"/>
                <a:ext cx="4680390" cy="1189197"/>
                <a:chOff x="1707458" y="1778000"/>
                <a:chExt cx="4254836" cy="1181787"/>
              </a:xfrm>
            </p:grpSpPr>
            <p:cxnSp>
              <p:nvCxnSpPr>
                <p:cNvPr id="268" name="Straight Arrow Connector 267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Arrow Connector 26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Arrow Connector 26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Arrow Connector 27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Arrow Connector 27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Arrow Connector 27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Arrow Connector 27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Arrow Connector 27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Right Arrow 278"/>
              <p:cNvSpPr/>
              <p:nvPr/>
            </p:nvSpPr>
            <p:spPr>
              <a:xfrm>
                <a:off x="298017" y="3771900"/>
                <a:ext cx="380165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229680" y="3445061"/>
                <a:ext cx="452150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6410611" y="1655717"/>
                <a:ext cx="1170354" cy="683932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2" name="Right Arrow 291"/>
              <p:cNvSpPr/>
              <p:nvPr/>
            </p:nvSpPr>
            <p:spPr>
              <a:xfrm>
                <a:off x="11250057" y="3855054"/>
                <a:ext cx="444678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11136720" y="3509944"/>
                <a:ext cx="650204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2742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1902657" y="2564534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723900" y="2354836"/>
                <a:ext cx="952500" cy="320776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778283" y="1960626"/>
                <a:ext cx="879348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315" name="Straight Connector 314"/>
              <p:cNvCxnSpPr/>
              <p:nvPr/>
            </p:nvCxnSpPr>
            <p:spPr>
              <a:xfrm>
                <a:off x="5953744" y="3042508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5953744" y="4927136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5953744" y="371279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5953744" y="423812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Rectangle 318"/>
              <p:cNvSpPr/>
              <p:nvPr/>
            </p:nvSpPr>
            <p:spPr>
              <a:xfrm>
                <a:off x="49887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4577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6400800" y="2362200"/>
                <a:ext cx="1181100" cy="3200400"/>
                <a:chOff x="6400800" y="2362200"/>
                <a:chExt cx="1181100" cy="32004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6400800" y="2362200"/>
                  <a:ext cx="1181100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280" name="Group 65"/>
                <p:cNvGrpSpPr/>
                <p:nvPr/>
              </p:nvGrpSpPr>
              <p:grpSpPr>
                <a:xfrm>
                  <a:off x="6749312" y="3009900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1" name="Freeform 280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70"/>
                <p:cNvGrpSpPr/>
                <p:nvPr/>
              </p:nvGrpSpPr>
              <p:grpSpPr>
                <a:xfrm>
                  <a:off x="6749312" y="35115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5" name="Freeform 28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65"/>
                <p:cNvGrpSpPr/>
                <p:nvPr/>
              </p:nvGrpSpPr>
              <p:grpSpPr>
                <a:xfrm>
                  <a:off x="6749312" y="40068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70"/>
                <p:cNvGrpSpPr/>
                <p:nvPr/>
              </p:nvGrpSpPr>
              <p:grpSpPr>
                <a:xfrm>
                  <a:off x="6749312" y="45021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2" name="Group 42"/>
              <p:cNvGrpSpPr/>
              <p:nvPr/>
            </p:nvGrpSpPr>
            <p:grpSpPr>
              <a:xfrm>
                <a:off x="7587810" y="3390900"/>
                <a:ext cx="3232590" cy="1189197"/>
                <a:chOff x="1707458" y="1778000"/>
                <a:chExt cx="4254836" cy="1181787"/>
              </a:xfrm>
            </p:grpSpPr>
            <p:cxnSp>
              <p:nvCxnSpPr>
                <p:cNvPr id="363" name="Straight Arrow Connector 36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Arrow Connector 36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Arrow Connector 36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Rectangle 372"/>
              <p:cNvSpPr/>
              <p:nvPr/>
            </p:nvSpPr>
            <p:spPr>
              <a:xfrm>
                <a:off x="10852590" y="2359974"/>
                <a:ext cx="312947" cy="320040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10549254" y="1953303"/>
                <a:ext cx="1161477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78081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95226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89916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" name="Group 70"/>
            <p:cNvGrpSpPr/>
            <p:nvPr/>
          </p:nvGrpSpPr>
          <p:grpSpPr>
            <a:xfrm>
              <a:off x="1905000" y="2628900"/>
              <a:ext cx="4305299" cy="190500"/>
              <a:chOff x="1866900" y="2628900"/>
              <a:chExt cx="4419600" cy="1905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6" name="TextBox 385"/>
            <p:cNvSpPr txBox="1"/>
            <p:nvPr/>
          </p:nvSpPr>
          <p:spPr>
            <a:xfrm>
              <a:off x="3124200" y="2286001"/>
              <a:ext cx="1785180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87" name="Group 386"/>
            <p:cNvGrpSpPr/>
            <p:nvPr/>
          </p:nvGrpSpPr>
          <p:grpSpPr>
            <a:xfrm>
              <a:off x="7845543" y="2617229"/>
              <a:ext cx="2895599" cy="190500"/>
              <a:chOff x="1920389" y="2693432"/>
              <a:chExt cx="4419600" cy="190500"/>
            </a:xfrm>
          </p:grpSpPr>
          <p:cxnSp>
            <p:nvCxnSpPr>
              <p:cNvPr id="388" name="Straight Connector 387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TextBox 390"/>
            <p:cNvSpPr txBox="1"/>
            <p:nvPr/>
          </p:nvSpPr>
          <p:spPr>
            <a:xfrm>
              <a:off x="8455144" y="2274332"/>
              <a:ext cx="1714549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1875" y="2743200"/>
            <a:ext cx="1148394" cy="3238500"/>
            <a:chOff x="591875" y="2743200"/>
            <a:chExt cx="1148394" cy="3238500"/>
          </a:xfrm>
        </p:grpSpPr>
        <p:sp>
          <p:nvSpPr>
            <p:cNvPr id="109" name="Rectangle 108"/>
            <p:cNvSpPr/>
            <p:nvPr/>
          </p:nvSpPr>
          <p:spPr>
            <a:xfrm>
              <a:off x="591875" y="2743200"/>
              <a:ext cx="1008325" cy="32385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609600" y="3390900"/>
              <a:ext cx="1130669" cy="1816899"/>
              <a:chOff x="1791929" y="5127627"/>
              <a:chExt cx="1754721" cy="2101858"/>
            </a:xfrm>
          </p:grpSpPr>
          <p:sp>
            <p:nvSpPr>
              <p:cNvPr id="89" name="Connector 88"/>
              <p:cNvSpPr/>
              <p:nvPr/>
            </p:nvSpPr>
            <p:spPr>
              <a:xfrm>
                <a:off x="1862224" y="5127627"/>
                <a:ext cx="563851" cy="548071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0" name="Connector 89"/>
              <p:cNvSpPr/>
              <p:nvPr/>
            </p:nvSpPr>
            <p:spPr>
              <a:xfrm>
                <a:off x="2647164" y="5130027"/>
                <a:ext cx="622979" cy="548071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1" name="Connector 90"/>
              <p:cNvSpPr/>
              <p:nvPr/>
            </p:nvSpPr>
            <p:spPr>
              <a:xfrm>
                <a:off x="1860190" y="5921033"/>
                <a:ext cx="563851" cy="548071"/>
              </a:xfrm>
              <a:prstGeom prst="flowChartConnector">
                <a:avLst/>
              </a:prstGeom>
              <a:solidFill>
                <a:srgbClr val="D92A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2" name="Connector 91"/>
              <p:cNvSpPr/>
              <p:nvPr/>
            </p:nvSpPr>
            <p:spPr>
              <a:xfrm>
                <a:off x="2647165" y="5965072"/>
                <a:ext cx="563851" cy="548071"/>
              </a:xfrm>
              <a:prstGeom prst="flowChartConnector">
                <a:avLst/>
              </a:prstGeom>
              <a:solidFill>
                <a:srgbClr val="3366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3" name="Connector 92"/>
              <p:cNvSpPr/>
              <p:nvPr/>
            </p:nvSpPr>
            <p:spPr>
              <a:xfrm>
                <a:off x="1877496" y="6681414"/>
                <a:ext cx="563851" cy="548071"/>
              </a:xfrm>
              <a:prstGeom prst="flowChartConnector">
                <a:avLst/>
              </a:prstGeom>
              <a:solidFill>
                <a:srgbClr val="5CFF37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4" name="Connector 93"/>
              <p:cNvSpPr/>
              <p:nvPr/>
            </p:nvSpPr>
            <p:spPr>
              <a:xfrm>
                <a:off x="2647165" y="6681414"/>
                <a:ext cx="563851" cy="548071"/>
              </a:xfrm>
              <a:prstGeom prst="flowChartConnector">
                <a:avLst/>
              </a:prstGeom>
              <a:solidFill>
                <a:srgbClr val="FF0D13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95" name="Straight Arrow Connector 94"/>
              <p:cNvCxnSpPr>
                <a:stCxn id="89" idx="6"/>
                <a:endCxn id="90" idx="2"/>
              </p:cNvCxnSpPr>
              <p:nvPr/>
            </p:nvCxnSpPr>
            <p:spPr>
              <a:xfrm>
                <a:off x="2426075" y="5401663"/>
                <a:ext cx="221090" cy="240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0" idx="3"/>
                <a:endCxn id="91" idx="7"/>
              </p:cNvCxnSpPr>
              <p:nvPr/>
            </p:nvCxnSpPr>
            <p:spPr>
              <a:xfrm flipH="1">
                <a:off x="2341468" y="5597835"/>
                <a:ext cx="396930" cy="403462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89" idx="4"/>
                <a:endCxn id="91" idx="0"/>
              </p:cNvCxnSpPr>
              <p:nvPr/>
            </p:nvCxnSpPr>
            <p:spPr>
              <a:xfrm flipH="1">
                <a:off x="2142116" y="5675698"/>
                <a:ext cx="2034" cy="24533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89" idx="5"/>
                <a:endCxn id="92" idx="1"/>
              </p:cNvCxnSpPr>
              <p:nvPr/>
            </p:nvCxnSpPr>
            <p:spPr>
              <a:xfrm>
                <a:off x="2343501" y="5595435"/>
                <a:ext cx="386237" cy="449901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91" idx="4"/>
                <a:endCxn id="93" idx="0"/>
              </p:cNvCxnSpPr>
              <p:nvPr/>
            </p:nvCxnSpPr>
            <p:spPr>
              <a:xfrm>
                <a:off x="2142116" y="6469104"/>
                <a:ext cx="17306" cy="21231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1" idx="5"/>
                <a:endCxn id="94" idx="1"/>
              </p:cNvCxnSpPr>
              <p:nvPr/>
            </p:nvCxnSpPr>
            <p:spPr>
              <a:xfrm>
                <a:off x="2341467" y="6388840"/>
                <a:ext cx="388272" cy="372837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2" idx="3"/>
                <a:endCxn id="93" idx="7"/>
              </p:cNvCxnSpPr>
              <p:nvPr/>
            </p:nvCxnSpPr>
            <p:spPr>
              <a:xfrm flipH="1">
                <a:off x="2358774" y="6432880"/>
                <a:ext cx="370964" cy="328798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851058" y="6776143"/>
                <a:ext cx="684628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TCP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560601" y="6809947"/>
                <a:ext cx="751577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New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791929" y="6026902"/>
                <a:ext cx="716704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IPv4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586769" y="6073463"/>
                <a:ext cx="724432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IPv6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541464" y="5240125"/>
                <a:ext cx="1005186" cy="31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VLAN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791929" y="5210053"/>
                <a:ext cx="691427" cy="332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400" dirty="0">
                    <a:solidFill>
                      <a:srgbClr val="000000"/>
                    </a:solidFill>
                    <a:latin typeface="Seravek"/>
                    <a:cs typeface="Seravek"/>
                  </a:rPr>
                  <a:t>Eth</a:t>
                </a:r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742013" y="2971800"/>
            <a:ext cx="1305987" cy="3124200"/>
            <a:chOff x="1742013" y="2971800"/>
            <a:chExt cx="1305987" cy="3124200"/>
          </a:xfrm>
        </p:grpSpPr>
        <p:grpSp>
          <p:nvGrpSpPr>
            <p:cNvPr id="11" name="Group 10"/>
            <p:cNvGrpSpPr/>
            <p:nvPr/>
          </p:nvGrpSpPr>
          <p:grpSpPr>
            <a:xfrm>
              <a:off x="1742013" y="2971800"/>
              <a:ext cx="1305987" cy="2819400"/>
              <a:chOff x="1742013" y="2971800"/>
              <a:chExt cx="1305987" cy="28194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3" name="Trapezoid 19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94" name="Straight Connector 193"/>
                  <p:cNvCxnSpPr>
                    <a:stCxn id="192" idx="3"/>
                    <a:endCxn id="19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9" name="Trapezoid 19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0" name="Straight Connector 199"/>
                  <p:cNvCxnSpPr>
                    <a:stCxn id="198" idx="3"/>
                    <a:endCxn id="19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2" name="Rectangle 20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3" name="Trapezoid 20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4" name="Straight Connector 203"/>
                  <p:cNvCxnSpPr>
                    <a:stCxn id="202" idx="3"/>
                    <a:endCxn id="20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 204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7" name="Trapezoid 2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8" name="Straight Connector 207"/>
                  <p:cNvCxnSpPr>
                    <a:stCxn id="206" idx="3"/>
                    <a:endCxn id="2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0" name="Rectangle 2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1" name="Trapezoid 2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12" name="Straight Connector 211"/>
                  <p:cNvCxnSpPr>
                    <a:stCxn id="210" idx="3"/>
                    <a:endCxn id="2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8" name="Rectangle 2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9" name="Trapezoid 2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20" name="Straight Connector 219"/>
                  <p:cNvCxnSpPr>
                    <a:stCxn id="218" idx="3"/>
                    <a:endCxn id="2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28" name="TextBox 227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49" name="TextBox 448"/>
            <p:cNvSpPr txBox="1"/>
            <p:nvPr/>
          </p:nvSpPr>
          <p:spPr>
            <a:xfrm>
              <a:off x="1954802" y="5725608"/>
              <a:ext cx="902699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62300" y="2971800"/>
            <a:ext cx="1313752" cy="3124200"/>
            <a:chOff x="3162300" y="2971800"/>
            <a:chExt cx="1313752" cy="3124200"/>
          </a:xfrm>
        </p:grpSpPr>
        <p:grpSp>
          <p:nvGrpSpPr>
            <p:cNvPr id="230" name="Group 229"/>
            <p:cNvGrpSpPr/>
            <p:nvPr/>
          </p:nvGrpSpPr>
          <p:grpSpPr>
            <a:xfrm>
              <a:off x="3162300" y="2971800"/>
              <a:ext cx="1313752" cy="2819400"/>
              <a:chOff x="1742013" y="2971800"/>
              <a:chExt cx="1305987" cy="28194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234" name="Group 233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5" name="Rectangle 2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6" name="Trapezoid 2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7" name="Straight Connector 256"/>
                  <p:cNvCxnSpPr>
                    <a:stCxn id="255" idx="3"/>
                    <a:endCxn id="2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3" name="Trapezoid 2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4" name="Straight Connector 253"/>
                  <p:cNvCxnSpPr>
                    <a:stCxn id="252" idx="3"/>
                    <a:endCxn id="2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0" name="Trapezoid 24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1" name="Straight Connector 250"/>
                  <p:cNvCxnSpPr>
                    <a:stCxn id="249" idx="3"/>
                    <a:endCxn id="25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6" name="Rectangle 2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7" name="Trapezoid 2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8" name="Straight Connector 247"/>
                  <p:cNvCxnSpPr>
                    <a:stCxn id="246" idx="3"/>
                    <a:endCxn id="2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3" name="Rectangle 2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4" name="Trapezoid 2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5" name="Straight Connector 244"/>
                  <p:cNvCxnSpPr>
                    <a:stCxn id="243" idx="3"/>
                    <a:endCxn id="2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0" name="Rectangle 2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1" name="Trapezoid 2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2" name="Straight Connector 241"/>
                  <p:cNvCxnSpPr>
                    <a:stCxn id="240" idx="3"/>
                    <a:endCxn id="2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3" name="TextBox 232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0" name="TextBox 449"/>
            <p:cNvSpPr txBox="1"/>
            <p:nvPr/>
          </p:nvSpPr>
          <p:spPr>
            <a:xfrm>
              <a:off x="3369357" y="5725608"/>
              <a:ext cx="93251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2355" y="2963923"/>
            <a:ext cx="1313752" cy="3132077"/>
            <a:chOff x="4942355" y="2963923"/>
            <a:chExt cx="1313752" cy="3132077"/>
          </a:xfrm>
        </p:grpSpPr>
        <p:grpSp>
          <p:nvGrpSpPr>
            <p:cNvPr id="322" name="Group 321"/>
            <p:cNvGrpSpPr/>
            <p:nvPr/>
          </p:nvGrpSpPr>
          <p:grpSpPr>
            <a:xfrm>
              <a:off x="4942355" y="2963923"/>
              <a:ext cx="1313752" cy="2819400"/>
              <a:chOff x="1742013" y="2971800"/>
              <a:chExt cx="1305987" cy="2819400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25" name="Group 32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52" name="Rectangle 3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85" name="Trapezoid 3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92" name="Straight Connector 391"/>
                  <p:cNvCxnSpPr>
                    <a:stCxn id="352" idx="3"/>
                    <a:endCxn id="3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6" name="Rectangle 3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7" name="Trapezoid 3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8" name="Straight Connector 347"/>
                  <p:cNvCxnSpPr>
                    <a:stCxn id="346" idx="3"/>
                    <a:endCxn id="3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3" name="Rectangle 3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4" name="Trapezoid 3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5" name="Straight Connector 344"/>
                  <p:cNvCxnSpPr>
                    <a:stCxn id="343" idx="3"/>
                    <a:endCxn id="3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0" name="Rectangle 3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Trapezoid 3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>
                    <a:stCxn id="340" idx="3"/>
                    <a:endCxn id="3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6" name="Rectangle 33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7" name="Trapezoid 33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8" name="Straight Connector 337"/>
                  <p:cNvCxnSpPr>
                    <a:stCxn id="336" idx="3"/>
                    <a:endCxn id="33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3" name="Rectangle 33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4" name="Trapezoid 33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5" name="Straight Connector 334"/>
                  <p:cNvCxnSpPr>
                    <a:stCxn id="333" idx="3"/>
                    <a:endCxn id="33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6" name="TextBox 32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1" name="TextBox 450"/>
            <p:cNvSpPr txBox="1"/>
            <p:nvPr/>
          </p:nvSpPr>
          <p:spPr>
            <a:xfrm>
              <a:off x="5076034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86700" y="2971800"/>
            <a:ext cx="1317109" cy="3124200"/>
            <a:chOff x="7886700" y="2971800"/>
            <a:chExt cx="1317109" cy="3124200"/>
          </a:xfrm>
        </p:grpSpPr>
        <p:grpSp>
          <p:nvGrpSpPr>
            <p:cNvPr id="393" name="Group 392"/>
            <p:cNvGrpSpPr/>
            <p:nvPr/>
          </p:nvGrpSpPr>
          <p:grpSpPr>
            <a:xfrm>
              <a:off x="7886700" y="2971800"/>
              <a:ext cx="1313752" cy="2832100"/>
              <a:chOff x="1742013" y="2971800"/>
              <a:chExt cx="1305987" cy="2832100"/>
            </a:xfrm>
          </p:grpSpPr>
          <p:sp>
            <p:nvSpPr>
              <p:cNvPr id="394" name="Rectangle 393"/>
              <p:cNvSpPr/>
              <p:nvPr/>
            </p:nvSpPr>
            <p:spPr>
              <a:xfrm>
                <a:off x="1824947" y="2971800"/>
                <a:ext cx="1109765" cy="28321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5" name="Group 39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97" name="Group 39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8" name="Rectangle 4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9" name="Trapezoid 4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20" name="Straight Connector 419"/>
                  <p:cNvCxnSpPr>
                    <a:stCxn id="418" idx="3"/>
                    <a:endCxn id="4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5" name="Rectangle 41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6" name="Trapezoid 41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7" name="Straight Connector 416"/>
                  <p:cNvCxnSpPr>
                    <a:stCxn id="415" idx="3"/>
                    <a:endCxn id="41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2" name="Rectangle 41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3" name="Trapezoid 41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4" name="Straight Connector 413"/>
                  <p:cNvCxnSpPr>
                    <a:stCxn id="412" idx="3"/>
                    <a:endCxn id="41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0" name="Group 39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0" name="Trapezoid 40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1" name="Straight Connector 410"/>
                  <p:cNvCxnSpPr>
                    <a:stCxn id="409" idx="3"/>
                    <a:endCxn id="41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7" name="Trapezoid 4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8" name="Straight Connector 407"/>
                  <p:cNvCxnSpPr>
                    <a:stCxn id="406" idx="3"/>
                    <a:endCxn id="4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4" name="Trapezoid 4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5" name="Straight Connector 404"/>
                  <p:cNvCxnSpPr>
                    <a:stCxn id="403" idx="3"/>
                    <a:endCxn id="4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96" name="TextBox 39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2" name="TextBox 451"/>
            <p:cNvSpPr txBox="1"/>
            <p:nvPr/>
          </p:nvSpPr>
          <p:spPr>
            <a:xfrm>
              <a:off x="8092485" y="5725608"/>
              <a:ext cx="1111324" cy="37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73536" y="2959099"/>
            <a:ext cx="1313752" cy="3136901"/>
            <a:chOff x="9673536" y="2959099"/>
            <a:chExt cx="1313752" cy="3136901"/>
          </a:xfrm>
        </p:grpSpPr>
        <p:grpSp>
          <p:nvGrpSpPr>
            <p:cNvPr id="421" name="Group 420"/>
            <p:cNvGrpSpPr/>
            <p:nvPr/>
          </p:nvGrpSpPr>
          <p:grpSpPr>
            <a:xfrm>
              <a:off x="9673536" y="2959099"/>
              <a:ext cx="1313752" cy="2827867"/>
              <a:chOff x="1742013" y="2971799"/>
              <a:chExt cx="1305987" cy="2827867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1824947" y="2971799"/>
                <a:ext cx="1109765" cy="282786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3" name="Group 422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425" name="Group 42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6" name="Rectangle 4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7" name="Trapezoid 4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8" name="Straight Connector 447"/>
                  <p:cNvCxnSpPr>
                    <a:stCxn id="446" idx="3"/>
                    <a:endCxn id="4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4" name="Trapezoid 4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5" name="Straight Connector 444"/>
                  <p:cNvCxnSpPr>
                    <a:stCxn id="443" idx="3"/>
                    <a:endCxn id="4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0" name="Rectangle 4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1" name="Trapezoid 4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2" name="Straight Connector 441"/>
                  <p:cNvCxnSpPr>
                    <a:stCxn id="440" idx="3"/>
                    <a:endCxn id="4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Group 42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7" name="Rectangle 43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8" name="Trapezoid 43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9" name="Straight Connector 438"/>
                  <p:cNvCxnSpPr>
                    <a:stCxn id="437" idx="3"/>
                    <a:endCxn id="43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Group 42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5" name="Trapezoid 43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6" name="Straight Connector 435"/>
                  <p:cNvCxnSpPr>
                    <a:stCxn id="434" idx="3"/>
                    <a:endCxn id="43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Group 42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1" name="Rectangle 43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2" name="Trapezoid 43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3" name="Straight Connector 432"/>
                  <p:cNvCxnSpPr>
                    <a:stCxn id="431" idx="3"/>
                    <a:endCxn id="43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4" name="TextBox 423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3" name="TextBox 452"/>
            <p:cNvSpPr txBox="1"/>
            <p:nvPr/>
          </p:nvSpPr>
          <p:spPr>
            <a:xfrm>
              <a:off x="9801562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02400" y="2762250"/>
            <a:ext cx="1231900" cy="3219450"/>
            <a:chOff x="6502400" y="2762250"/>
            <a:chExt cx="1231900" cy="3219450"/>
          </a:xfrm>
        </p:grpSpPr>
        <p:sp>
          <p:nvSpPr>
            <p:cNvPr id="454" name="Rectangle 453"/>
            <p:cNvSpPr/>
            <p:nvPr/>
          </p:nvSpPr>
          <p:spPr>
            <a:xfrm>
              <a:off x="6502400" y="2762250"/>
              <a:ext cx="1231900" cy="321945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6667500" y="3241143"/>
              <a:ext cx="967042" cy="197855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1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ravek"/>
                  <a:cs typeface="Seravek"/>
                </a:rPr>
                <a:t>?</a:t>
              </a:r>
              <a:endPara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1066800" y="5638800"/>
            <a:ext cx="1003935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Programming the packet scheduler is off-limits </a:t>
            </a:r>
          </a:p>
          <a:p>
            <a:pPr algn="ctr"/>
            <a:r>
              <a:rPr lang="en-US" sz="3200" dirty="0">
                <a:latin typeface="Seravek"/>
                <a:cs typeface="Seravek"/>
              </a:rPr>
              <a:t>f</a:t>
            </a:r>
            <a:r>
              <a:rPr lang="en-US" sz="3200" dirty="0" smtClean="0">
                <a:latin typeface="Seravek"/>
                <a:cs typeface="Seravek"/>
              </a:rPr>
              <a:t>or today’s switching chips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17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19"/>
    </mc:Choice>
    <mc:Fallback xmlns="">
      <p:transition xmlns:p14="http://schemas.microsoft.com/office/powerpoint/2010/main" spd="slow" advTm="7291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rogrammable switching chips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9133"/>
            <a:ext cx="1752600" cy="834853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76200" y="2057400"/>
            <a:ext cx="12039600" cy="3918097"/>
            <a:chOff x="305881" y="1942993"/>
            <a:chExt cx="11557242" cy="3906887"/>
          </a:xfrm>
        </p:grpSpPr>
        <p:grpSp>
          <p:nvGrpSpPr>
            <p:cNvPr id="29" name="Group 28"/>
            <p:cNvGrpSpPr/>
            <p:nvPr/>
          </p:nvGrpSpPr>
          <p:grpSpPr>
            <a:xfrm>
              <a:off x="305881" y="1942993"/>
              <a:ext cx="11557242" cy="3906887"/>
              <a:chOff x="229680" y="1655717"/>
              <a:chExt cx="11557244" cy="3906883"/>
            </a:xfrm>
          </p:grpSpPr>
          <p:grpSp>
            <p:nvGrpSpPr>
              <p:cNvPr id="267" name="Group 42"/>
              <p:cNvGrpSpPr/>
              <p:nvPr/>
            </p:nvGrpSpPr>
            <p:grpSpPr>
              <a:xfrm>
                <a:off x="1682310" y="3367761"/>
                <a:ext cx="4680390" cy="1189197"/>
                <a:chOff x="1707458" y="1778000"/>
                <a:chExt cx="4254836" cy="1181787"/>
              </a:xfrm>
            </p:grpSpPr>
            <p:cxnSp>
              <p:nvCxnSpPr>
                <p:cNvPr id="268" name="Straight Arrow Connector 267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Arrow Connector 26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Arrow Connector 26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Arrow Connector 27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Arrow Connector 27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Arrow Connector 27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Arrow Connector 27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Arrow Connector 27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Right Arrow 278"/>
              <p:cNvSpPr/>
              <p:nvPr/>
            </p:nvSpPr>
            <p:spPr>
              <a:xfrm>
                <a:off x="298017" y="3771900"/>
                <a:ext cx="380165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229680" y="3445061"/>
                <a:ext cx="452150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6410611" y="1655717"/>
                <a:ext cx="1170354" cy="683932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2" name="Right Arrow 291"/>
              <p:cNvSpPr/>
              <p:nvPr/>
            </p:nvSpPr>
            <p:spPr>
              <a:xfrm>
                <a:off x="11250057" y="3855054"/>
                <a:ext cx="444678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11136720" y="3509944"/>
                <a:ext cx="650204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2742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1902657" y="2564534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723900" y="2354836"/>
                <a:ext cx="952500" cy="320776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778283" y="1960626"/>
                <a:ext cx="879348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315" name="Straight Connector 314"/>
              <p:cNvCxnSpPr/>
              <p:nvPr/>
            </p:nvCxnSpPr>
            <p:spPr>
              <a:xfrm>
                <a:off x="5953744" y="3042508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5953744" y="4927136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5953744" y="371279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5953744" y="423812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Rectangle 318"/>
              <p:cNvSpPr/>
              <p:nvPr/>
            </p:nvSpPr>
            <p:spPr>
              <a:xfrm>
                <a:off x="49887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4577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6400800" y="2362200"/>
                <a:ext cx="1181100" cy="3200400"/>
                <a:chOff x="6400800" y="2362200"/>
                <a:chExt cx="1181100" cy="32004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6400800" y="2362200"/>
                  <a:ext cx="1181100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280" name="Group 65"/>
                <p:cNvGrpSpPr/>
                <p:nvPr/>
              </p:nvGrpSpPr>
              <p:grpSpPr>
                <a:xfrm>
                  <a:off x="6749312" y="3009900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1" name="Freeform 280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70"/>
                <p:cNvGrpSpPr/>
                <p:nvPr/>
              </p:nvGrpSpPr>
              <p:grpSpPr>
                <a:xfrm>
                  <a:off x="6749312" y="35115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5" name="Freeform 28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65"/>
                <p:cNvGrpSpPr/>
                <p:nvPr/>
              </p:nvGrpSpPr>
              <p:grpSpPr>
                <a:xfrm>
                  <a:off x="6749312" y="40068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70"/>
                <p:cNvGrpSpPr/>
                <p:nvPr/>
              </p:nvGrpSpPr>
              <p:grpSpPr>
                <a:xfrm>
                  <a:off x="6749312" y="45021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2" name="Group 42"/>
              <p:cNvGrpSpPr/>
              <p:nvPr/>
            </p:nvGrpSpPr>
            <p:grpSpPr>
              <a:xfrm>
                <a:off x="7587810" y="3390900"/>
                <a:ext cx="3232590" cy="1189197"/>
                <a:chOff x="1707458" y="1778000"/>
                <a:chExt cx="4254836" cy="1181787"/>
              </a:xfrm>
            </p:grpSpPr>
            <p:cxnSp>
              <p:nvCxnSpPr>
                <p:cNvPr id="363" name="Straight Arrow Connector 36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Arrow Connector 36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Arrow Connector 36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Rectangle 372"/>
              <p:cNvSpPr/>
              <p:nvPr/>
            </p:nvSpPr>
            <p:spPr>
              <a:xfrm>
                <a:off x="10852590" y="2359974"/>
                <a:ext cx="312947" cy="320040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10549254" y="1953303"/>
                <a:ext cx="1161477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78081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95226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89916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" name="Group 70"/>
            <p:cNvGrpSpPr/>
            <p:nvPr/>
          </p:nvGrpSpPr>
          <p:grpSpPr>
            <a:xfrm>
              <a:off x="1905000" y="2628900"/>
              <a:ext cx="4305299" cy="190500"/>
              <a:chOff x="1866900" y="2628900"/>
              <a:chExt cx="4419600" cy="1905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6" name="TextBox 385"/>
            <p:cNvSpPr txBox="1"/>
            <p:nvPr/>
          </p:nvSpPr>
          <p:spPr>
            <a:xfrm>
              <a:off x="3124200" y="2286001"/>
              <a:ext cx="1785180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87" name="Group 386"/>
            <p:cNvGrpSpPr/>
            <p:nvPr/>
          </p:nvGrpSpPr>
          <p:grpSpPr>
            <a:xfrm>
              <a:off x="7845543" y="2617229"/>
              <a:ext cx="2895599" cy="190500"/>
              <a:chOff x="1920389" y="2693432"/>
              <a:chExt cx="4419600" cy="190500"/>
            </a:xfrm>
          </p:grpSpPr>
          <p:cxnSp>
            <p:nvCxnSpPr>
              <p:cNvPr id="388" name="Straight Connector 387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TextBox 390"/>
            <p:cNvSpPr txBox="1"/>
            <p:nvPr/>
          </p:nvSpPr>
          <p:spPr>
            <a:xfrm>
              <a:off x="8455144" y="2274332"/>
              <a:ext cx="1714549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1875" y="2743200"/>
            <a:ext cx="1148394" cy="3238500"/>
            <a:chOff x="591875" y="2743200"/>
            <a:chExt cx="1148394" cy="3238500"/>
          </a:xfrm>
        </p:grpSpPr>
        <p:sp>
          <p:nvSpPr>
            <p:cNvPr id="109" name="Rectangle 108"/>
            <p:cNvSpPr/>
            <p:nvPr/>
          </p:nvSpPr>
          <p:spPr>
            <a:xfrm>
              <a:off x="591875" y="2743200"/>
              <a:ext cx="1008325" cy="32385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609600" y="3390900"/>
              <a:ext cx="1130669" cy="1816899"/>
              <a:chOff x="1791929" y="5127627"/>
              <a:chExt cx="1754721" cy="2101858"/>
            </a:xfrm>
          </p:grpSpPr>
          <p:sp>
            <p:nvSpPr>
              <p:cNvPr id="89" name="Connector 88"/>
              <p:cNvSpPr/>
              <p:nvPr/>
            </p:nvSpPr>
            <p:spPr>
              <a:xfrm>
                <a:off x="1862224" y="5127627"/>
                <a:ext cx="563851" cy="548071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0" name="Connector 89"/>
              <p:cNvSpPr/>
              <p:nvPr/>
            </p:nvSpPr>
            <p:spPr>
              <a:xfrm>
                <a:off x="2647164" y="5130027"/>
                <a:ext cx="622979" cy="548071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1" name="Connector 90"/>
              <p:cNvSpPr/>
              <p:nvPr/>
            </p:nvSpPr>
            <p:spPr>
              <a:xfrm>
                <a:off x="1860190" y="5921033"/>
                <a:ext cx="563851" cy="548071"/>
              </a:xfrm>
              <a:prstGeom prst="flowChartConnector">
                <a:avLst/>
              </a:prstGeom>
              <a:solidFill>
                <a:srgbClr val="D92A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2" name="Connector 91"/>
              <p:cNvSpPr/>
              <p:nvPr/>
            </p:nvSpPr>
            <p:spPr>
              <a:xfrm>
                <a:off x="2647165" y="5965072"/>
                <a:ext cx="563851" cy="548071"/>
              </a:xfrm>
              <a:prstGeom prst="flowChartConnector">
                <a:avLst/>
              </a:prstGeom>
              <a:solidFill>
                <a:srgbClr val="3366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3" name="Connector 92"/>
              <p:cNvSpPr/>
              <p:nvPr/>
            </p:nvSpPr>
            <p:spPr>
              <a:xfrm>
                <a:off x="1877496" y="6681414"/>
                <a:ext cx="563851" cy="548071"/>
              </a:xfrm>
              <a:prstGeom prst="flowChartConnector">
                <a:avLst/>
              </a:prstGeom>
              <a:solidFill>
                <a:srgbClr val="5CFF37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4" name="Connector 93"/>
              <p:cNvSpPr/>
              <p:nvPr/>
            </p:nvSpPr>
            <p:spPr>
              <a:xfrm>
                <a:off x="2647165" y="6681414"/>
                <a:ext cx="563851" cy="548071"/>
              </a:xfrm>
              <a:prstGeom prst="flowChartConnector">
                <a:avLst/>
              </a:prstGeom>
              <a:solidFill>
                <a:srgbClr val="FF0D13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95" name="Straight Arrow Connector 94"/>
              <p:cNvCxnSpPr>
                <a:stCxn id="89" idx="6"/>
                <a:endCxn id="90" idx="2"/>
              </p:cNvCxnSpPr>
              <p:nvPr/>
            </p:nvCxnSpPr>
            <p:spPr>
              <a:xfrm>
                <a:off x="2426075" y="5401663"/>
                <a:ext cx="221090" cy="240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0" idx="3"/>
                <a:endCxn id="91" idx="7"/>
              </p:cNvCxnSpPr>
              <p:nvPr/>
            </p:nvCxnSpPr>
            <p:spPr>
              <a:xfrm flipH="1">
                <a:off x="2341468" y="5597835"/>
                <a:ext cx="396930" cy="403462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89" idx="4"/>
                <a:endCxn id="91" idx="0"/>
              </p:cNvCxnSpPr>
              <p:nvPr/>
            </p:nvCxnSpPr>
            <p:spPr>
              <a:xfrm flipH="1">
                <a:off x="2142116" y="5675698"/>
                <a:ext cx="2034" cy="24533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89" idx="5"/>
                <a:endCxn id="92" idx="1"/>
              </p:cNvCxnSpPr>
              <p:nvPr/>
            </p:nvCxnSpPr>
            <p:spPr>
              <a:xfrm>
                <a:off x="2343501" y="5595435"/>
                <a:ext cx="386237" cy="449901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91" idx="4"/>
                <a:endCxn id="93" idx="0"/>
              </p:cNvCxnSpPr>
              <p:nvPr/>
            </p:nvCxnSpPr>
            <p:spPr>
              <a:xfrm>
                <a:off x="2142116" y="6469104"/>
                <a:ext cx="17306" cy="21231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1" idx="5"/>
                <a:endCxn id="94" idx="1"/>
              </p:cNvCxnSpPr>
              <p:nvPr/>
            </p:nvCxnSpPr>
            <p:spPr>
              <a:xfrm>
                <a:off x="2341467" y="6388840"/>
                <a:ext cx="388272" cy="372837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2" idx="3"/>
                <a:endCxn id="93" idx="7"/>
              </p:cNvCxnSpPr>
              <p:nvPr/>
            </p:nvCxnSpPr>
            <p:spPr>
              <a:xfrm flipH="1">
                <a:off x="2358774" y="6432880"/>
                <a:ext cx="370964" cy="328798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851058" y="6776143"/>
                <a:ext cx="684628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TCP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560601" y="6809947"/>
                <a:ext cx="751577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New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791929" y="6026902"/>
                <a:ext cx="716704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IPv4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586769" y="6073463"/>
                <a:ext cx="724432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IPv6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541464" y="5240125"/>
                <a:ext cx="1005186" cy="31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VLAN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791929" y="5210053"/>
                <a:ext cx="691427" cy="332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400" dirty="0">
                    <a:solidFill>
                      <a:srgbClr val="000000"/>
                    </a:solidFill>
                    <a:latin typeface="Seravek"/>
                    <a:cs typeface="Seravek"/>
                  </a:rPr>
                  <a:t>Eth</a:t>
                </a:r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742013" y="2971800"/>
            <a:ext cx="1305987" cy="3124200"/>
            <a:chOff x="1742013" y="2971800"/>
            <a:chExt cx="1305987" cy="3124200"/>
          </a:xfrm>
        </p:grpSpPr>
        <p:grpSp>
          <p:nvGrpSpPr>
            <p:cNvPr id="11" name="Group 10"/>
            <p:cNvGrpSpPr/>
            <p:nvPr/>
          </p:nvGrpSpPr>
          <p:grpSpPr>
            <a:xfrm>
              <a:off x="1742013" y="2971800"/>
              <a:ext cx="1305987" cy="2819400"/>
              <a:chOff x="1742013" y="2971800"/>
              <a:chExt cx="1305987" cy="28194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3" name="Trapezoid 19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94" name="Straight Connector 193"/>
                  <p:cNvCxnSpPr>
                    <a:stCxn id="192" idx="3"/>
                    <a:endCxn id="19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9" name="Trapezoid 19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0" name="Straight Connector 199"/>
                  <p:cNvCxnSpPr>
                    <a:stCxn id="198" idx="3"/>
                    <a:endCxn id="19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2" name="Rectangle 20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3" name="Trapezoid 20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4" name="Straight Connector 203"/>
                  <p:cNvCxnSpPr>
                    <a:stCxn id="202" idx="3"/>
                    <a:endCxn id="20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 204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7" name="Trapezoid 2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8" name="Straight Connector 207"/>
                  <p:cNvCxnSpPr>
                    <a:stCxn id="206" idx="3"/>
                    <a:endCxn id="2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0" name="Rectangle 2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1" name="Trapezoid 2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12" name="Straight Connector 211"/>
                  <p:cNvCxnSpPr>
                    <a:stCxn id="210" idx="3"/>
                    <a:endCxn id="2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8" name="Rectangle 2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9" name="Trapezoid 2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20" name="Straight Connector 219"/>
                  <p:cNvCxnSpPr>
                    <a:stCxn id="218" idx="3"/>
                    <a:endCxn id="2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28" name="TextBox 227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49" name="TextBox 448"/>
            <p:cNvSpPr txBox="1"/>
            <p:nvPr/>
          </p:nvSpPr>
          <p:spPr>
            <a:xfrm>
              <a:off x="1954802" y="5725608"/>
              <a:ext cx="902699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62300" y="2971800"/>
            <a:ext cx="1313752" cy="3124200"/>
            <a:chOff x="3162300" y="2971800"/>
            <a:chExt cx="1313752" cy="3124200"/>
          </a:xfrm>
        </p:grpSpPr>
        <p:grpSp>
          <p:nvGrpSpPr>
            <p:cNvPr id="230" name="Group 229"/>
            <p:cNvGrpSpPr/>
            <p:nvPr/>
          </p:nvGrpSpPr>
          <p:grpSpPr>
            <a:xfrm>
              <a:off x="3162300" y="2971800"/>
              <a:ext cx="1313752" cy="2819400"/>
              <a:chOff x="1742013" y="2971800"/>
              <a:chExt cx="1305987" cy="28194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234" name="Group 233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5" name="Rectangle 2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6" name="Trapezoid 2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7" name="Straight Connector 256"/>
                  <p:cNvCxnSpPr>
                    <a:stCxn id="255" idx="3"/>
                    <a:endCxn id="2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3" name="Trapezoid 2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4" name="Straight Connector 253"/>
                  <p:cNvCxnSpPr>
                    <a:stCxn id="252" idx="3"/>
                    <a:endCxn id="2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0" name="Trapezoid 24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1" name="Straight Connector 250"/>
                  <p:cNvCxnSpPr>
                    <a:stCxn id="249" idx="3"/>
                    <a:endCxn id="25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6" name="Rectangle 2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7" name="Trapezoid 2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8" name="Straight Connector 247"/>
                  <p:cNvCxnSpPr>
                    <a:stCxn id="246" idx="3"/>
                    <a:endCxn id="2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3" name="Rectangle 2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4" name="Trapezoid 2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5" name="Straight Connector 244"/>
                  <p:cNvCxnSpPr>
                    <a:stCxn id="243" idx="3"/>
                    <a:endCxn id="2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0" name="Rectangle 2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1" name="Trapezoid 2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2" name="Straight Connector 241"/>
                  <p:cNvCxnSpPr>
                    <a:stCxn id="240" idx="3"/>
                    <a:endCxn id="2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3" name="TextBox 232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0" name="TextBox 449"/>
            <p:cNvSpPr txBox="1"/>
            <p:nvPr/>
          </p:nvSpPr>
          <p:spPr>
            <a:xfrm>
              <a:off x="3369357" y="5725608"/>
              <a:ext cx="93251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2355" y="2963923"/>
            <a:ext cx="1313752" cy="3132077"/>
            <a:chOff x="4942355" y="2963923"/>
            <a:chExt cx="1313752" cy="3132077"/>
          </a:xfrm>
        </p:grpSpPr>
        <p:grpSp>
          <p:nvGrpSpPr>
            <p:cNvPr id="322" name="Group 321"/>
            <p:cNvGrpSpPr/>
            <p:nvPr/>
          </p:nvGrpSpPr>
          <p:grpSpPr>
            <a:xfrm>
              <a:off x="4942355" y="2963923"/>
              <a:ext cx="1313752" cy="2819400"/>
              <a:chOff x="1742013" y="2971800"/>
              <a:chExt cx="1305987" cy="2819400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25" name="Group 32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52" name="Rectangle 3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85" name="Trapezoid 3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92" name="Straight Connector 391"/>
                  <p:cNvCxnSpPr>
                    <a:stCxn id="352" idx="3"/>
                    <a:endCxn id="3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6" name="Rectangle 3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7" name="Trapezoid 3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8" name="Straight Connector 347"/>
                  <p:cNvCxnSpPr>
                    <a:stCxn id="346" idx="3"/>
                    <a:endCxn id="3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3" name="Rectangle 3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4" name="Trapezoid 3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5" name="Straight Connector 344"/>
                  <p:cNvCxnSpPr>
                    <a:stCxn id="343" idx="3"/>
                    <a:endCxn id="3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0" name="Rectangle 3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Trapezoid 3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>
                    <a:stCxn id="340" idx="3"/>
                    <a:endCxn id="3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6" name="Rectangle 33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7" name="Trapezoid 33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8" name="Straight Connector 337"/>
                  <p:cNvCxnSpPr>
                    <a:stCxn id="336" idx="3"/>
                    <a:endCxn id="33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3" name="Rectangle 33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4" name="Trapezoid 33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5" name="Straight Connector 334"/>
                  <p:cNvCxnSpPr>
                    <a:stCxn id="333" idx="3"/>
                    <a:endCxn id="33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6" name="TextBox 32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1" name="TextBox 450"/>
            <p:cNvSpPr txBox="1"/>
            <p:nvPr/>
          </p:nvSpPr>
          <p:spPr>
            <a:xfrm>
              <a:off x="5076034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86700" y="2971800"/>
            <a:ext cx="1317109" cy="3124200"/>
            <a:chOff x="7886700" y="2971800"/>
            <a:chExt cx="1317109" cy="3124200"/>
          </a:xfrm>
        </p:grpSpPr>
        <p:grpSp>
          <p:nvGrpSpPr>
            <p:cNvPr id="393" name="Group 392"/>
            <p:cNvGrpSpPr/>
            <p:nvPr/>
          </p:nvGrpSpPr>
          <p:grpSpPr>
            <a:xfrm>
              <a:off x="7886700" y="2971800"/>
              <a:ext cx="1313752" cy="2832100"/>
              <a:chOff x="1742013" y="2971800"/>
              <a:chExt cx="1305987" cy="2832100"/>
            </a:xfrm>
          </p:grpSpPr>
          <p:sp>
            <p:nvSpPr>
              <p:cNvPr id="394" name="Rectangle 393"/>
              <p:cNvSpPr/>
              <p:nvPr/>
            </p:nvSpPr>
            <p:spPr>
              <a:xfrm>
                <a:off x="1824947" y="2971800"/>
                <a:ext cx="1109765" cy="28321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5" name="Group 39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97" name="Group 39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8" name="Rectangle 4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9" name="Trapezoid 4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20" name="Straight Connector 419"/>
                  <p:cNvCxnSpPr>
                    <a:stCxn id="418" idx="3"/>
                    <a:endCxn id="4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5" name="Rectangle 41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6" name="Trapezoid 41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7" name="Straight Connector 416"/>
                  <p:cNvCxnSpPr>
                    <a:stCxn id="415" idx="3"/>
                    <a:endCxn id="41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2" name="Rectangle 41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3" name="Trapezoid 41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4" name="Straight Connector 413"/>
                  <p:cNvCxnSpPr>
                    <a:stCxn id="412" idx="3"/>
                    <a:endCxn id="41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0" name="Group 39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0" name="Trapezoid 40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1" name="Straight Connector 410"/>
                  <p:cNvCxnSpPr>
                    <a:stCxn id="409" idx="3"/>
                    <a:endCxn id="41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7" name="Trapezoid 4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8" name="Straight Connector 407"/>
                  <p:cNvCxnSpPr>
                    <a:stCxn id="406" idx="3"/>
                    <a:endCxn id="4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4" name="Trapezoid 4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5" name="Straight Connector 404"/>
                  <p:cNvCxnSpPr>
                    <a:stCxn id="403" idx="3"/>
                    <a:endCxn id="4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96" name="TextBox 39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2" name="TextBox 451"/>
            <p:cNvSpPr txBox="1"/>
            <p:nvPr/>
          </p:nvSpPr>
          <p:spPr>
            <a:xfrm>
              <a:off x="8092485" y="5725608"/>
              <a:ext cx="1111324" cy="37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73536" y="2959099"/>
            <a:ext cx="1313752" cy="3136901"/>
            <a:chOff x="9673536" y="2959099"/>
            <a:chExt cx="1313752" cy="3136901"/>
          </a:xfrm>
        </p:grpSpPr>
        <p:grpSp>
          <p:nvGrpSpPr>
            <p:cNvPr id="421" name="Group 420"/>
            <p:cNvGrpSpPr/>
            <p:nvPr/>
          </p:nvGrpSpPr>
          <p:grpSpPr>
            <a:xfrm>
              <a:off x="9673536" y="2959099"/>
              <a:ext cx="1313752" cy="2827867"/>
              <a:chOff x="1742013" y="2971799"/>
              <a:chExt cx="1305987" cy="2827867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1824947" y="2971799"/>
                <a:ext cx="1109765" cy="282786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3" name="Group 422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425" name="Group 42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6" name="Rectangle 4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7" name="Trapezoid 4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8" name="Straight Connector 447"/>
                  <p:cNvCxnSpPr>
                    <a:stCxn id="446" idx="3"/>
                    <a:endCxn id="4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4" name="Trapezoid 4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5" name="Straight Connector 444"/>
                  <p:cNvCxnSpPr>
                    <a:stCxn id="443" idx="3"/>
                    <a:endCxn id="4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0" name="Rectangle 4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1" name="Trapezoid 4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2" name="Straight Connector 441"/>
                  <p:cNvCxnSpPr>
                    <a:stCxn id="440" idx="3"/>
                    <a:endCxn id="4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Group 42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7" name="Rectangle 43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8" name="Trapezoid 43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9" name="Straight Connector 438"/>
                  <p:cNvCxnSpPr>
                    <a:stCxn id="437" idx="3"/>
                    <a:endCxn id="43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Group 42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5" name="Trapezoid 43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6" name="Straight Connector 435"/>
                  <p:cNvCxnSpPr>
                    <a:stCxn id="434" idx="3"/>
                    <a:endCxn id="43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Group 42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1" name="Rectangle 43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2" name="Trapezoid 43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3" name="Straight Connector 432"/>
                  <p:cNvCxnSpPr>
                    <a:stCxn id="431" idx="3"/>
                    <a:endCxn id="43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4" name="TextBox 423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3" name="TextBox 452"/>
            <p:cNvSpPr txBox="1"/>
            <p:nvPr/>
          </p:nvSpPr>
          <p:spPr>
            <a:xfrm>
              <a:off x="9801562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02400" y="2762250"/>
            <a:ext cx="1231900" cy="3219450"/>
            <a:chOff x="6502400" y="2762250"/>
            <a:chExt cx="1231900" cy="3219450"/>
          </a:xfrm>
        </p:grpSpPr>
        <p:sp>
          <p:nvSpPr>
            <p:cNvPr id="454" name="Rectangle 453"/>
            <p:cNvSpPr/>
            <p:nvPr/>
          </p:nvSpPr>
          <p:spPr>
            <a:xfrm>
              <a:off x="6502400" y="2762250"/>
              <a:ext cx="1231900" cy="321945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6667500" y="3241143"/>
              <a:ext cx="967042" cy="197855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1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ravek"/>
                  <a:cs typeface="Seravek"/>
                </a:rPr>
                <a:t>?</a:t>
              </a:r>
              <a:endPara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929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19"/>
    </mc:Choice>
    <mc:Fallback xmlns="">
      <p:transition xmlns:p14="http://schemas.microsoft.com/office/powerpoint/2010/main" spd="slow" advTm="7291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Talk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6200" y="2362200"/>
            <a:ext cx="12039600" cy="4038600"/>
            <a:chOff x="76200" y="2362200"/>
            <a:chExt cx="12039600" cy="4038600"/>
          </a:xfrm>
        </p:grpSpPr>
        <p:grpSp>
          <p:nvGrpSpPr>
            <p:cNvPr id="72" name="Group 71"/>
            <p:cNvGrpSpPr/>
            <p:nvPr/>
          </p:nvGrpSpPr>
          <p:grpSpPr>
            <a:xfrm>
              <a:off x="76200" y="2362200"/>
              <a:ext cx="12039600" cy="3918097"/>
              <a:chOff x="305881" y="1942993"/>
              <a:chExt cx="11557242" cy="3906887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05881" y="1942993"/>
                <a:ext cx="11557242" cy="3906887"/>
                <a:chOff x="229680" y="1655717"/>
                <a:chExt cx="11557244" cy="3906883"/>
              </a:xfrm>
            </p:grpSpPr>
            <p:grpSp>
              <p:nvGrpSpPr>
                <p:cNvPr id="267" name="Group 42"/>
                <p:cNvGrpSpPr/>
                <p:nvPr/>
              </p:nvGrpSpPr>
              <p:grpSpPr>
                <a:xfrm>
                  <a:off x="1682310" y="3367761"/>
                  <a:ext cx="4680390" cy="1189197"/>
                  <a:chOff x="1707458" y="1778000"/>
                  <a:chExt cx="4254836" cy="1181787"/>
                </a:xfrm>
              </p:grpSpPr>
              <p:cxnSp>
                <p:nvCxnSpPr>
                  <p:cNvPr id="268" name="Straight Arrow Connector 267"/>
                  <p:cNvCxnSpPr/>
                  <p:nvPr/>
                </p:nvCxnSpPr>
                <p:spPr>
                  <a:xfrm>
                    <a:off x="1707458" y="1778000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Arrow Connector 268"/>
                  <p:cNvCxnSpPr/>
                  <p:nvPr/>
                </p:nvCxnSpPr>
                <p:spPr>
                  <a:xfrm>
                    <a:off x="1707458" y="1905818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Arrow Connector 269"/>
                  <p:cNvCxnSpPr/>
                  <p:nvPr/>
                </p:nvCxnSpPr>
                <p:spPr>
                  <a:xfrm>
                    <a:off x="1707458" y="2033636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Arrow Connector 270"/>
                  <p:cNvCxnSpPr/>
                  <p:nvPr/>
                </p:nvCxnSpPr>
                <p:spPr>
                  <a:xfrm>
                    <a:off x="1707458" y="2161454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Arrow Connector 271"/>
                  <p:cNvCxnSpPr/>
                  <p:nvPr/>
                </p:nvCxnSpPr>
                <p:spPr>
                  <a:xfrm>
                    <a:off x="1707458" y="2289272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Arrow Connector 272"/>
                  <p:cNvCxnSpPr/>
                  <p:nvPr/>
                </p:nvCxnSpPr>
                <p:spPr>
                  <a:xfrm>
                    <a:off x="1707458" y="2417090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Arrow Connector 273"/>
                  <p:cNvCxnSpPr/>
                  <p:nvPr/>
                </p:nvCxnSpPr>
                <p:spPr>
                  <a:xfrm>
                    <a:off x="1707458" y="2544908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Arrow Connector 274"/>
                  <p:cNvCxnSpPr/>
                  <p:nvPr/>
                </p:nvCxnSpPr>
                <p:spPr>
                  <a:xfrm>
                    <a:off x="1707458" y="2672726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Arrow Connector 275"/>
                  <p:cNvCxnSpPr/>
                  <p:nvPr/>
                </p:nvCxnSpPr>
                <p:spPr>
                  <a:xfrm>
                    <a:off x="1707458" y="2800544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Arrow Connector 276"/>
                  <p:cNvCxnSpPr/>
                  <p:nvPr/>
                </p:nvCxnSpPr>
                <p:spPr>
                  <a:xfrm>
                    <a:off x="1707458" y="2928362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9" name="Right Arrow 278"/>
                <p:cNvSpPr/>
                <p:nvPr/>
              </p:nvSpPr>
              <p:spPr>
                <a:xfrm>
                  <a:off x="298017" y="3771900"/>
                  <a:ext cx="380165" cy="373769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sp>
              <p:nvSpPr>
                <p:cNvPr id="289" name="TextBox 288"/>
                <p:cNvSpPr txBox="1"/>
                <p:nvPr/>
              </p:nvSpPr>
              <p:spPr>
                <a:xfrm>
                  <a:off x="229680" y="3445061"/>
                  <a:ext cx="452150" cy="408897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In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290" name="TextBox 289"/>
                <p:cNvSpPr txBox="1"/>
                <p:nvPr/>
              </p:nvSpPr>
              <p:spPr>
                <a:xfrm>
                  <a:off x="6410611" y="1655717"/>
                  <a:ext cx="1170354" cy="683932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Seravek"/>
                      <a:cs typeface="Seravek"/>
                    </a:rPr>
                    <a:t>Queues/</a:t>
                  </a:r>
                </a:p>
                <a:p>
                  <a:pPr algn="ctr"/>
                  <a:r>
                    <a:rPr lang="en-US" dirty="0" smtClean="0">
                      <a:latin typeface="Seravek"/>
                      <a:cs typeface="Seravek"/>
                    </a:rPr>
                    <a:t>Scheduler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292" name="Right Arrow 291"/>
                <p:cNvSpPr/>
                <p:nvPr/>
              </p:nvSpPr>
              <p:spPr>
                <a:xfrm>
                  <a:off x="11250057" y="3855054"/>
                  <a:ext cx="444678" cy="373769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sp>
              <p:nvSpPr>
                <p:cNvPr id="293" name="TextBox 292"/>
                <p:cNvSpPr txBox="1"/>
                <p:nvPr/>
              </p:nvSpPr>
              <p:spPr>
                <a:xfrm>
                  <a:off x="11136720" y="3509944"/>
                  <a:ext cx="650204" cy="408897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Out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295" name="Rectangle 294"/>
                <p:cNvSpPr/>
                <p:nvPr/>
              </p:nvSpPr>
              <p:spPr>
                <a:xfrm>
                  <a:off x="3274257" y="2571573"/>
                  <a:ext cx="1069143" cy="28168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sz="3400" dirty="0">
                    <a:solidFill>
                      <a:schemeClr val="tx1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296" name="Rectangle 295"/>
                <p:cNvSpPr/>
                <p:nvPr/>
              </p:nvSpPr>
              <p:spPr>
                <a:xfrm>
                  <a:off x="1902657" y="2564534"/>
                  <a:ext cx="1069143" cy="28168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sz="3400" dirty="0">
                    <a:solidFill>
                      <a:schemeClr val="tx1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313" name="Rectangle 312"/>
                <p:cNvSpPr/>
                <p:nvPr/>
              </p:nvSpPr>
              <p:spPr>
                <a:xfrm>
                  <a:off x="723900" y="2354836"/>
                  <a:ext cx="952500" cy="3207763"/>
                </a:xfrm>
                <a:prstGeom prst="rect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314" name="TextBox 313"/>
                <p:cNvSpPr txBox="1"/>
                <p:nvPr/>
              </p:nvSpPr>
              <p:spPr>
                <a:xfrm>
                  <a:off x="778283" y="1960626"/>
                  <a:ext cx="879348" cy="408897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Parser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315" name="Straight Connector 314"/>
                <p:cNvCxnSpPr/>
                <p:nvPr/>
              </p:nvCxnSpPr>
              <p:spPr>
                <a:xfrm>
                  <a:off x="5953744" y="3042508"/>
                  <a:ext cx="387489" cy="0"/>
                </a:xfrm>
                <a:prstGeom prst="line">
                  <a:avLst/>
                </a:prstGeom>
                <a:ln>
                  <a:solidFill>
                    <a:srgbClr val="FFFFFF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/>
                <p:cNvCxnSpPr/>
                <p:nvPr/>
              </p:nvCxnSpPr>
              <p:spPr>
                <a:xfrm>
                  <a:off x="5953744" y="4927136"/>
                  <a:ext cx="387489" cy="0"/>
                </a:xfrm>
                <a:prstGeom prst="line">
                  <a:avLst/>
                </a:prstGeom>
                <a:ln>
                  <a:solidFill>
                    <a:srgbClr val="FFFFFF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/>
                <p:nvPr/>
              </p:nvCxnSpPr>
              <p:spPr>
                <a:xfrm>
                  <a:off x="5953744" y="3712792"/>
                  <a:ext cx="387489" cy="0"/>
                </a:xfrm>
                <a:prstGeom prst="line">
                  <a:avLst/>
                </a:prstGeom>
                <a:ln>
                  <a:solidFill>
                    <a:srgbClr val="FFFFFF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5953744" y="4238122"/>
                  <a:ext cx="387489" cy="0"/>
                </a:xfrm>
                <a:prstGeom prst="line">
                  <a:avLst/>
                </a:prstGeom>
                <a:ln>
                  <a:solidFill>
                    <a:srgbClr val="FFFFFF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9" name="Rectangle 318"/>
                <p:cNvSpPr/>
                <p:nvPr/>
              </p:nvSpPr>
              <p:spPr>
                <a:xfrm>
                  <a:off x="4988757" y="2558722"/>
                  <a:ext cx="1069143" cy="281680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sz="3400" dirty="0">
                    <a:solidFill>
                      <a:schemeClr val="tx1"/>
                    </a:solidFill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>
                  <a:off x="4457702" y="2869482"/>
                  <a:ext cx="495299" cy="2163589"/>
                  <a:chOff x="8534400" y="1981200"/>
                  <a:chExt cx="595991" cy="2163589"/>
                </a:xfrm>
              </p:grpSpPr>
              <p:cxnSp>
                <p:nvCxnSpPr>
                  <p:cNvPr id="349" name="Straight Connector 348"/>
                  <p:cNvCxnSpPr/>
                  <p:nvPr/>
                </p:nvCxnSpPr>
                <p:spPr>
                  <a:xfrm>
                    <a:off x="8534400" y="1981200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Straight Connector 349"/>
                  <p:cNvCxnSpPr/>
                  <p:nvPr/>
                </p:nvCxnSpPr>
                <p:spPr>
                  <a:xfrm>
                    <a:off x="8546380" y="4144789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Straight Connector 350"/>
                  <p:cNvCxnSpPr/>
                  <p:nvPr/>
                </p:nvCxnSpPr>
                <p:spPr>
                  <a:xfrm>
                    <a:off x="8544754" y="3074118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6400800" y="2362200"/>
                  <a:ext cx="1181100" cy="3200400"/>
                  <a:chOff x="6400800" y="2362200"/>
                  <a:chExt cx="1181100" cy="3200400"/>
                </a:xfrm>
              </p:grpSpPr>
              <p:sp>
                <p:nvSpPr>
                  <p:cNvPr id="353" name="Rectangle 352"/>
                  <p:cNvSpPr/>
                  <p:nvPr/>
                </p:nvSpPr>
                <p:spPr>
                  <a:xfrm>
                    <a:off x="6400800" y="2362200"/>
                    <a:ext cx="1181100" cy="320040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lIns="130622" tIns="65311" rIns="130622" bIns="65311" rtlCol="0" anchor="ctr"/>
                  <a:lstStyle/>
                  <a:p>
                    <a:pPr algn="ctr"/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280" name="Group 65"/>
                  <p:cNvGrpSpPr/>
                  <p:nvPr/>
                </p:nvGrpSpPr>
                <p:grpSpPr>
                  <a:xfrm>
                    <a:off x="6749312" y="3009900"/>
                    <a:ext cx="527788" cy="298464"/>
                    <a:chOff x="7660968" y="1751777"/>
                    <a:chExt cx="1040580" cy="450645"/>
                  </a:xfrm>
                </p:grpSpPr>
                <p:sp>
                  <p:nvSpPr>
                    <p:cNvPr id="281" name="Freeform 280"/>
                    <p:cNvSpPr/>
                    <p:nvPr/>
                  </p:nvSpPr>
                  <p:spPr>
                    <a:xfrm>
                      <a:off x="7660968" y="1751777"/>
                      <a:ext cx="1040580" cy="450645"/>
                    </a:xfrm>
                    <a:custGeom>
                      <a:avLst/>
                      <a:gdLst>
                        <a:gd name="connsiteX0" fmla="*/ 0 w 1040580"/>
                        <a:gd name="connsiteY0" fmla="*/ 0 h 450645"/>
                        <a:gd name="connsiteX1" fmla="*/ 1040580 w 1040580"/>
                        <a:gd name="connsiteY1" fmla="*/ 8193 h 450645"/>
                        <a:gd name="connsiteX2" fmla="*/ 1032387 w 1040580"/>
                        <a:gd name="connsiteY2" fmla="*/ 450645 h 450645"/>
                        <a:gd name="connsiteX3" fmla="*/ 16387 w 1040580"/>
                        <a:gd name="connsiteY3" fmla="*/ 442451 h 4506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040580" h="450645">
                          <a:moveTo>
                            <a:pt x="0" y="0"/>
                          </a:moveTo>
                          <a:lnTo>
                            <a:pt x="1040580" y="8193"/>
                          </a:lnTo>
                          <a:lnTo>
                            <a:pt x="1032387" y="450645"/>
                          </a:lnTo>
                          <a:lnTo>
                            <a:pt x="16387" y="442451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282" name="Straight Connector 281"/>
                    <p:cNvCxnSpPr/>
                    <p:nvPr/>
                  </p:nvCxnSpPr>
                  <p:spPr>
                    <a:xfrm>
                      <a:off x="8501629" y="1751777"/>
                      <a:ext cx="0" cy="450645"/>
                    </a:xfrm>
                    <a:prstGeom prst="line">
                      <a:avLst/>
                    </a:prstGeom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3" name="Straight Connector 282"/>
                    <p:cNvCxnSpPr/>
                    <p:nvPr/>
                  </p:nvCxnSpPr>
                  <p:spPr>
                    <a:xfrm>
                      <a:off x="8268933" y="1751777"/>
                      <a:ext cx="0" cy="450645"/>
                    </a:xfrm>
                    <a:prstGeom prst="line">
                      <a:avLst/>
                    </a:prstGeom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4" name="Group 70"/>
                  <p:cNvGrpSpPr/>
                  <p:nvPr/>
                </p:nvGrpSpPr>
                <p:grpSpPr>
                  <a:xfrm>
                    <a:off x="6749312" y="3511536"/>
                    <a:ext cx="527788" cy="298464"/>
                    <a:chOff x="7660968" y="1751777"/>
                    <a:chExt cx="1040580" cy="450645"/>
                  </a:xfrm>
                </p:grpSpPr>
                <p:sp>
                  <p:nvSpPr>
                    <p:cNvPr id="285" name="Freeform 284"/>
                    <p:cNvSpPr/>
                    <p:nvPr/>
                  </p:nvSpPr>
                  <p:spPr>
                    <a:xfrm>
                      <a:off x="7660968" y="1751777"/>
                      <a:ext cx="1040580" cy="450645"/>
                    </a:xfrm>
                    <a:custGeom>
                      <a:avLst/>
                      <a:gdLst>
                        <a:gd name="connsiteX0" fmla="*/ 0 w 1040580"/>
                        <a:gd name="connsiteY0" fmla="*/ 0 h 450645"/>
                        <a:gd name="connsiteX1" fmla="*/ 1040580 w 1040580"/>
                        <a:gd name="connsiteY1" fmla="*/ 8193 h 450645"/>
                        <a:gd name="connsiteX2" fmla="*/ 1032387 w 1040580"/>
                        <a:gd name="connsiteY2" fmla="*/ 450645 h 450645"/>
                        <a:gd name="connsiteX3" fmla="*/ 16387 w 1040580"/>
                        <a:gd name="connsiteY3" fmla="*/ 442451 h 4506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040580" h="450645">
                          <a:moveTo>
                            <a:pt x="0" y="0"/>
                          </a:moveTo>
                          <a:lnTo>
                            <a:pt x="1040580" y="8193"/>
                          </a:lnTo>
                          <a:lnTo>
                            <a:pt x="1032387" y="450645"/>
                          </a:lnTo>
                          <a:lnTo>
                            <a:pt x="16387" y="442451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286" name="Straight Connector 285"/>
                    <p:cNvCxnSpPr/>
                    <p:nvPr/>
                  </p:nvCxnSpPr>
                  <p:spPr>
                    <a:xfrm>
                      <a:off x="8501629" y="1751777"/>
                      <a:ext cx="0" cy="450645"/>
                    </a:xfrm>
                    <a:prstGeom prst="line">
                      <a:avLst/>
                    </a:prstGeom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Straight Connector 286"/>
                    <p:cNvCxnSpPr/>
                    <p:nvPr/>
                  </p:nvCxnSpPr>
                  <p:spPr>
                    <a:xfrm>
                      <a:off x="8268933" y="1751777"/>
                      <a:ext cx="0" cy="450645"/>
                    </a:xfrm>
                    <a:prstGeom prst="line">
                      <a:avLst/>
                    </a:prstGeom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54" name="Group 65"/>
                  <p:cNvGrpSpPr/>
                  <p:nvPr/>
                </p:nvGrpSpPr>
                <p:grpSpPr>
                  <a:xfrm>
                    <a:off x="6749312" y="4006836"/>
                    <a:ext cx="527788" cy="298464"/>
                    <a:chOff x="7660968" y="1751777"/>
                    <a:chExt cx="1040580" cy="450645"/>
                  </a:xfrm>
                </p:grpSpPr>
                <p:sp>
                  <p:nvSpPr>
                    <p:cNvPr id="355" name="Freeform 354"/>
                    <p:cNvSpPr/>
                    <p:nvPr/>
                  </p:nvSpPr>
                  <p:spPr>
                    <a:xfrm>
                      <a:off x="7660968" y="1751777"/>
                      <a:ext cx="1040580" cy="450645"/>
                    </a:xfrm>
                    <a:custGeom>
                      <a:avLst/>
                      <a:gdLst>
                        <a:gd name="connsiteX0" fmla="*/ 0 w 1040580"/>
                        <a:gd name="connsiteY0" fmla="*/ 0 h 450645"/>
                        <a:gd name="connsiteX1" fmla="*/ 1040580 w 1040580"/>
                        <a:gd name="connsiteY1" fmla="*/ 8193 h 450645"/>
                        <a:gd name="connsiteX2" fmla="*/ 1032387 w 1040580"/>
                        <a:gd name="connsiteY2" fmla="*/ 450645 h 450645"/>
                        <a:gd name="connsiteX3" fmla="*/ 16387 w 1040580"/>
                        <a:gd name="connsiteY3" fmla="*/ 442451 h 4506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040580" h="450645">
                          <a:moveTo>
                            <a:pt x="0" y="0"/>
                          </a:moveTo>
                          <a:lnTo>
                            <a:pt x="1040580" y="8193"/>
                          </a:lnTo>
                          <a:lnTo>
                            <a:pt x="1032387" y="450645"/>
                          </a:lnTo>
                          <a:lnTo>
                            <a:pt x="16387" y="442451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356" name="Straight Connector 355"/>
                    <p:cNvCxnSpPr/>
                    <p:nvPr/>
                  </p:nvCxnSpPr>
                  <p:spPr>
                    <a:xfrm>
                      <a:off x="8501629" y="1751777"/>
                      <a:ext cx="0" cy="450645"/>
                    </a:xfrm>
                    <a:prstGeom prst="line">
                      <a:avLst/>
                    </a:prstGeom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7" name="Straight Connector 356"/>
                    <p:cNvCxnSpPr/>
                    <p:nvPr/>
                  </p:nvCxnSpPr>
                  <p:spPr>
                    <a:xfrm>
                      <a:off x="8268933" y="1751777"/>
                      <a:ext cx="0" cy="450645"/>
                    </a:xfrm>
                    <a:prstGeom prst="line">
                      <a:avLst/>
                    </a:prstGeom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58" name="Group 70"/>
                  <p:cNvGrpSpPr/>
                  <p:nvPr/>
                </p:nvGrpSpPr>
                <p:grpSpPr>
                  <a:xfrm>
                    <a:off x="6749312" y="4502136"/>
                    <a:ext cx="527788" cy="298464"/>
                    <a:chOff x="7660968" y="1751777"/>
                    <a:chExt cx="1040580" cy="450645"/>
                  </a:xfrm>
                </p:grpSpPr>
                <p:sp>
                  <p:nvSpPr>
                    <p:cNvPr id="359" name="Freeform 358"/>
                    <p:cNvSpPr/>
                    <p:nvPr/>
                  </p:nvSpPr>
                  <p:spPr>
                    <a:xfrm>
                      <a:off x="7660968" y="1751777"/>
                      <a:ext cx="1040580" cy="450645"/>
                    </a:xfrm>
                    <a:custGeom>
                      <a:avLst/>
                      <a:gdLst>
                        <a:gd name="connsiteX0" fmla="*/ 0 w 1040580"/>
                        <a:gd name="connsiteY0" fmla="*/ 0 h 450645"/>
                        <a:gd name="connsiteX1" fmla="*/ 1040580 w 1040580"/>
                        <a:gd name="connsiteY1" fmla="*/ 8193 h 450645"/>
                        <a:gd name="connsiteX2" fmla="*/ 1032387 w 1040580"/>
                        <a:gd name="connsiteY2" fmla="*/ 450645 h 450645"/>
                        <a:gd name="connsiteX3" fmla="*/ 16387 w 1040580"/>
                        <a:gd name="connsiteY3" fmla="*/ 442451 h 4506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040580" h="450645">
                          <a:moveTo>
                            <a:pt x="0" y="0"/>
                          </a:moveTo>
                          <a:lnTo>
                            <a:pt x="1040580" y="8193"/>
                          </a:lnTo>
                          <a:lnTo>
                            <a:pt x="1032387" y="450645"/>
                          </a:lnTo>
                          <a:lnTo>
                            <a:pt x="16387" y="442451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360" name="Straight Connector 359"/>
                    <p:cNvCxnSpPr/>
                    <p:nvPr/>
                  </p:nvCxnSpPr>
                  <p:spPr>
                    <a:xfrm>
                      <a:off x="8501629" y="1751777"/>
                      <a:ext cx="0" cy="450645"/>
                    </a:xfrm>
                    <a:prstGeom prst="line">
                      <a:avLst/>
                    </a:prstGeom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1" name="Straight Connector 360"/>
                    <p:cNvCxnSpPr/>
                    <p:nvPr/>
                  </p:nvCxnSpPr>
                  <p:spPr>
                    <a:xfrm>
                      <a:off x="8268933" y="1751777"/>
                      <a:ext cx="0" cy="450645"/>
                    </a:xfrm>
                    <a:prstGeom prst="line">
                      <a:avLst/>
                    </a:prstGeom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62" name="Group 42"/>
                <p:cNvGrpSpPr/>
                <p:nvPr/>
              </p:nvGrpSpPr>
              <p:grpSpPr>
                <a:xfrm>
                  <a:off x="7587810" y="3390900"/>
                  <a:ext cx="3232590" cy="1189197"/>
                  <a:chOff x="1707458" y="1778000"/>
                  <a:chExt cx="4254836" cy="1181787"/>
                </a:xfrm>
              </p:grpSpPr>
              <p:cxnSp>
                <p:nvCxnSpPr>
                  <p:cNvPr id="363" name="Straight Arrow Connector 362"/>
                  <p:cNvCxnSpPr/>
                  <p:nvPr/>
                </p:nvCxnSpPr>
                <p:spPr>
                  <a:xfrm>
                    <a:off x="1707458" y="1778000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Straight Arrow Connector 363"/>
                  <p:cNvCxnSpPr/>
                  <p:nvPr/>
                </p:nvCxnSpPr>
                <p:spPr>
                  <a:xfrm>
                    <a:off x="1707458" y="1905818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Straight Arrow Connector 364"/>
                  <p:cNvCxnSpPr/>
                  <p:nvPr/>
                </p:nvCxnSpPr>
                <p:spPr>
                  <a:xfrm>
                    <a:off x="1707458" y="2033636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Straight Arrow Connector 365"/>
                  <p:cNvCxnSpPr/>
                  <p:nvPr/>
                </p:nvCxnSpPr>
                <p:spPr>
                  <a:xfrm>
                    <a:off x="1707458" y="2161454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Straight Arrow Connector 366"/>
                  <p:cNvCxnSpPr/>
                  <p:nvPr/>
                </p:nvCxnSpPr>
                <p:spPr>
                  <a:xfrm>
                    <a:off x="1707458" y="2289272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Straight Arrow Connector 367"/>
                  <p:cNvCxnSpPr/>
                  <p:nvPr/>
                </p:nvCxnSpPr>
                <p:spPr>
                  <a:xfrm>
                    <a:off x="1707458" y="2417090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Straight Arrow Connector 368"/>
                  <p:cNvCxnSpPr/>
                  <p:nvPr/>
                </p:nvCxnSpPr>
                <p:spPr>
                  <a:xfrm>
                    <a:off x="1707458" y="2544908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Straight Arrow Connector 369"/>
                  <p:cNvCxnSpPr/>
                  <p:nvPr/>
                </p:nvCxnSpPr>
                <p:spPr>
                  <a:xfrm>
                    <a:off x="1707458" y="2672726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Straight Arrow Connector 370"/>
                  <p:cNvCxnSpPr/>
                  <p:nvPr/>
                </p:nvCxnSpPr>
                <p:spPr>
                  <a:xfrm>
                    <a:off x="1707458" y="2800544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Straight Arrow Connector 371"/>
                  <p:cNvCxnSpPr/>
                  <p:nvPr/>
                </p:nvCxnSpPr>
                <p:spPr>
                  <a:xfrm>
                    <a:off x="1707458" y="2928362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3" name="Rectangle 372"/>
                <p:cNvSpPr/>
                <p:nvPr/>
              </p:nvSpPr>
              <p:spPr>
                <a:xfrm>
                  <a:off x="10852590" y="2359974"/>
                  <a:ext cx="312947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374" name="TextBox 373"/>
                <p:cNvSpPr txBox="1"/>
                <p:nvPr/>
              </p:nvSpPr>
              <p:spPr>
                <a:xfrm>
                  <a:off x="10549254" y="1953303"/>
                  <a:ext cx="1161477" cy="408897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err="1">
                      <a:latin typeface="Seravek"/>
                      <a:cs typeface="Seravek"/>
                    </a:rPr>
                    <a:t>D</a:t>
                  </a:r>
                  <a:r>
                    <a:rPr lang="en-US" dirty="0" err="1" smtClean="0">
                      <a:latin typeface="Seravek"/>
                      <a:cs typeface="Seravek"/>
                    </a:rPr>
                    <a:t>eparser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>
                <a:xfrm>
                  <a:off x="7808157" y="2571573"/>
                  <a:ext cx="1069143" cy="28168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sz="3400" dirty="0">
                    <a:solidFill>
                      <a:schemeClr val="tx1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377" name="Rectangle 376"/>
                <p:cNvSpPr/>
                <p:nvPr/>
              </p:nvSpPr>
              <p:spPr>
                <a:xfrm>
                  <a:off x="9522657" y="2558722"/>
                  <a:ext cx="1069143" cy="281680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sz="3400" dirty="0">
                    <a:solidFill>
                      <a:schemeClr val="tx1"/>
                    </a:solidFill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379" name="Group 378"/>
                <p:cNvGrpSpPr/>
                <p:nvPr/>
              </p:nvGrpSpPr>
              <p:grpSpPr>
                <a:xfrm>
                  <a:off x="8991602" y="2869482"/>
                  <a:ext cx="495299" cy="2163589"/>
                  <a:chOff x="8534400" y="1981200"/>
                  <a:chExt cx="595991" cy="2163589"/>
                </a:xfrm>
              </p:grpSpPr>
              <p:cxnSp>
                <p:nvCxnSpPr>
                  <p:cNvPr id="380" name="Straight Connector 379"/>
                  <p:cNvCxnSpPr/>
                  <p:nvPr/>
                </p:nvCxnSpPr>
                <p:spPr>
                  <a:xfrm>
                    <a:off x="8534400" y="1981200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Straight Connector 380"/>
                  <p:cNvCxnSpPr/>
                  <p:nvPr/>
                </p:nvCxnSpPr>
                <p:spPr>
                  <a:xfrm>
                    <a:off x="8546380" y="4144789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Straight Connector 381"/>
                  <p:cNvCxnSpPr/>
                  <p:nvPr/>
                </p:nvCxnSpPr>
                <p:spPr>
                  <a:xfrm>
                    <a:off x="8544754" y="3074118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1" name="Group 70"/>
              <p:cNvGrpSpPr/>
              <p:nvPr/>
            </p:nvGrpSpPr>
            <p:grpSpPr>
              <a:xfrm>
                <a:off x="1905000" y="2628900"/>
                <a:ext cx="4305299" cy="190500"/>
                <a:chOff x="1866900" y="2628900"/>
                <a:chExt cx="4419600" cy="190500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6" name="TextBox 385"/>
              <p:cNvSpPr txBox="1"/>
              <p:nvPr/>
            </p:nvSpPr>
            <p:spPr>
              <a:xfrm>
                <a:off x="3124200" y="2286001"/>
                <a:ext cx="1785180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387" name="Group 386"/>
              <p:cNvGrpSpPr/>
              <p:nvPr/>
            </p:nvGrpSpPr>
            <p:grpSpPr>
              <a:xfrm>
                <a:off x="7845543" y="2617229"/>
                <a:ext cx="2895599" cy="190500"/>
                <a:chOff x="1920389" y="2693432"/>
                <a:chExt cx="4419600" cy="190500"/>
              </a:xfrm>
            </p:grpSpPr>
            <p:cxnSp>
              <p:nvCxnSpPr>
                <p:cNvPr id="388" name="Straight Connector 387"/>
                <p:cNvCxnSpPr/>
                <p:nvPr/>
              </p:nvCxnSpPr>
              <p:spPr>
                <a:xfrm>
                  <a:off x="19203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/>
                <p:cNvCxnSpPr/>
                <p:nvPr/>
              </p:nvCxnSpPr>
              <p:spPr>
                <a:xfrm>
                  <a:off x="63399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/>
                <p:cNvCxnSpPr/>
                <p:nvPr/>
              </p:nvCxnSpPr>
              <p:spPr>
                <a:xfrm flipH="1">
                  <a:off x="1920389" y="2793595"/>
                  <a:ext cx="4419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1" name="TextBox 390"/>
              <p:cNvSpPr txBox="1"/>
              <p:nvPr/>
            </p:nvSpPr>
            <p:spPr>
              <a:xfrm>
                <a:off x="8455144" y="2274332"/>
                <a:ext cx="1714549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Egress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91875" y="3048000"/>
              <a:ext cx="1148394" cy="3238500"/>
              <a:chOff x="591875" y="2743200"/>
              <a:chExt cx="1148394" cy="3238500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591875" y="2743200"/>
                <a:ext cx="1008325" cy="3238500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609600" y="3390900"/>
                <a:ext cx="1130669" cy="1816899"/>
                <a:chOff x="1791929" y="5127627"/>
                <a:chExt cx="1754721" cy="2101858"/>
              </a:xfrm>
            </p:grpSpPr>
            <p:sp>
              <p:nvSpPr>
                <p:cNvPr id="89" name="Connector 88"/>
                <p:cNvSpPr/>
                <p:nvPr/>
              </p:nvSpPr>
              <p:spPr>
                <a:xfrm>
                  <a:off x="1862224" y="5127627"/>
                  <a:ext cx="563851" cy="548071"/>
                </a:xfrm>
                <a:prstGeom prst="flowChartConnector">
                  <a:avLst/>
                </a:prstGeom>
                <a:solidFill>
                  <a:schemeClr val="accent4"/>
                </a:solidFill>
                <a:ln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90" name="Connector 89"/>
                <p:cNvSpPr/>
                <p:nvPr/>
              </p:nvSpPr>
              <p:spPr>
                <a:xfrm>
                  <a:off x="2647164" y="5130027"/>
                  <a:ext cx="622979" cy="548071"/>
                </a:xfrm>
                <a:prstGeom prst="flowChartConnector">
                  <a:avLst/>
                </a:prstGeom>
                <a:solidFill>
                  <a:srgbClr val="FFFF00"/>
                </a:solidFill>
                <a:ln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91" name="Connector 90"/>
                <p:cNvSpPr/>
                <p:nvPr/>
              </p:nvSpPr>
              <p:spPr>
                <a:xfrm>
                  <a:off x="1860190" y="5921033"/>
                  <a:ext cx="563851" cy="548071"/>
                </a:xfrm>
                <a:prstGeom prst="flowChartConnector">
                  <a:avLst/>
                </a:prstGeom>
                <a:solidFill>
                  <a:srgbClr val="D92AFF"/>
                </a:solidFill>
                <a:ln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92" name="Connector 91"/>
                <p:cNvSpPr/>
                <p:nvPr/>
              </p:nvSpPr>
              <p:spPr>
                <a:xfrm>
                  <a:off x="2647165" y="5965072"/>
                  <a:ext cx="563851" cy="548071"/>
                </a:xfrm>
                <a:prstGeom prst="flowChartConnector">
                  <a:avLst/>
                </a:prstGeom>
                <a:solidFill>
                  <a:srgbClr val="3366FF"/>
                </a:solidFill>
                <a:ln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93" name="Connector 92"/>
                <p:cNvSpPr/>
                <p:nvPr/>
              </p:nvSpPr>
              <p:spPr>
                <a:xfrm>
                  <a:off x="1877496" y="6681414"/>
                  <a:ext cx="563851" cy="548071"/>
                </a:xfrm>
                <a:prstGeom prst="flowChartConnector">
                  <a:avLst/>
                </a:prstGeom>
                <a:solidFill>
                  <a:srgbClr val="5CFF37"/>
                </a:solidFill>
                <a:ln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94" name="Connector 93"/>
                <p:cNvSpPr/>
                <p:nvPr/>
              </p:nvSpPr>
              <p:spPr>
                <a:xfrm>
                  <a:off x="2647165" y="6681414"/>
                  <a:ext cx="563851" cy="548071"/>
                </a:xfrm>
                <a:prstGeom prst="flowChartConnector">
                  <a:avLst/>
                </a:prstGeom>
                <a:solidFill>
                  <a:srgbClr val="FF0D13"/>
                </a:solidFill>
                <a:ln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95" name="Straight Arrow Connector 94"/>
                <p:cNvCxnSpPr>
                  <a:stCxn id="89" idx="6"/>
                  <a:endCxn id="90" idx="2"/>
                </p:cNvCxnSpPr>
                <p:nvPr/>
              </p:nvCxnSpPr>
              <p:spPr>
                <a:xfrm>
                  <a:off x="2426075" y="5401663"/>
                  <a:ext cx="221090" cy="2400"/>
                </a:xfrm>
                <a:prstGeom prst="straightConnector1">
                  <a:avLst/>
                </a:prstGeom>
                <a:ln w="9525" cmpd="sng">
                  <a:solidFill>
                    <a:srgbClr val="FF6600"/>
                  </a:solidFill>
                  <a:tailEnd type="triangle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>
                  <a:stCxn id="90" idx="3"/>
                  <a:endCxn id="91" idx="7"/>
                </p:cNvCxnSpPr>
                <p:nvPr/>
              </p:nvCxnSpPr>
              <p:spPr>
                <a:xfrm flipH="1">
                  <a:off x="2341468" y="5597835"/>
                  <a:ext cx="396930" cy="403462"/>
                </a:xfrm>
                <a:prstGeom prst="straightConnector1">
                  <a:avLst/>
                </a:prstGeom>
                <a:ln w="9525" cmpd="sng">
                  <a:solidFill>
                    <a:srgbClr val="FF6600"/>
                  </a:solidFill>
                  <a:tailEnd type="triangle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>
                  <a:stCxn id="89" idx="4"/>
                  <a:endCxn id="91" idx="0"/>
                </p:cNvCxnSpPr>
                <p:nvPr/>
              </p:nvCxnSpPr>
              <p:spPr>
                <a:xfrm flipH="1">
                  <a:off x="2142116" y="5675698"/>
                  <a:ext cx="2034" cy="245335"/>
                </a:xfrm>
                <a:prstGeom prst="straightConnector1">
                  <a:avLst/>
                </a:prstGeom>
                <a:ln w="9525" cmpd="sng">
                  <a:solidFill>
                    <a:srgbClr val="FF6600"/>
                  </a:solidFill>
                  <a:tailEnd type="triangle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>
                  <a:stCxn id="89" idx="5"/>
                  <a:endCxn id="92" idx="1"/>
                </p:cNvCxnSpPr>
                <p:nvPr/>
              </p:nvCxnSpPr>
              <p:spPr>
                <a:xfrm>
                  <a:off x="2343501" y="5595435"/>
                  <a:ext cx="386237" cy="449901"/>
                </a:xfrm>
                <a:prstGeom prst="straightConnector1">
                  <a:avLst/>
                </a:prstGeom>
                <a:ln w="9525" cmpd="sng">
                  <a:solidFill>
                    <a:srgbClr val="FF6600"/>
                  </a:solidFill>
                  <a:tailEnd type="triangle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>
                  <a:stCxn id="91" idx="4"/>
                  <a:endCxn id="93" idx="0"/>
                </p:cNvCxnSpPr>
                <p:nvPr/>
              </p:nvCxnSpPr>
              <p:spPr>
                <a:xfrm>
                  <a:off x="2142116" y="6469104"/>
                  <a:ext cx="17306" cy="212310"/>
                </a:xfrm>
                <a:prstGeom prst="straightConnector1">
                  <a:avLst/>
                </a:prstGeom>
                <a:ln w="9525" cmpd="sng">
                  <a:solidFill>
                    <a:srgbClr val="FF6600"/>
                  </a:solidFill>
                  <a:tailEnd type="triangle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>
                  <a:stCxn id="91" idx="5"/>
                  <a:endCxn id="94" idx="1"/>
                </p:cNvCxnSpPr>
                <p:nvPr/>
              </p:nvCxnSpPr>
              <p:spPr>
                <a:xfrm>
                  <a:off x="2341467" y="6388840"/>
                  <a:ext cx="388272" cy="372837"/>
                </a:xfrm>
                <a:prstGeom prst="straightConnector1">
                  <a:avLst/>
                </a:prstGeom>
                <a:ln w="9525" cmpd="sng">
                  <a:solidFill>
                    <a:srgbClr val="FF6600"/>
                  </a:solidFill>
                  <a:tailEnd type="triangle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>
                  <a:stCxn id="92" idx="3"/>
                  <a:endCxn id="93" idx="7"/>
                </p:cNvCxnSpPr>
                <p:nvPr/>
              </p:nvCxnSpPr>
              <p:spPr>
                <a:xfrm flipH="1">
                  <a:off x="2358774" y="6432880"/>
                  <a:ext cx="370964" cy="328798"/>
                </a:xfrm>
                <a:prstGeom prst="straightConnector1">
                  <a:avLst/>
                </a:prstGeom>
                <a:ln w="9525" cmpd="sng">
                  <a:solidFill>
                    <a:srgbClr val="FF6600"/>
                  </a:solidFill>
                  <a:tailEnd type="triangle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TextBox 102"/>
                <p:cNvSpPr txBox="1"/>
                <p:nvPr/>
              </p:nvSpPr>
              <p:spPr>
                <a:xfrm>
                  <a:off x="1851058" y="6776143"/>
                  <a:ext cx="684628" cy="299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66900"/>
                  <a:r>
                    <a:rPr lang="en-US" sz="1200" dirty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TCP</a:t>
                  </a: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2560601" y="6809947"/>
                  <a:ext cx="751577" cy="299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66900"/>
                  <a:r>
                    <a:rPr lang="en-US" sz="1200" dirty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New</a:t>
                  </a: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1791929" y="6026902"/>
                  <a:ext cx="716704" cy="299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66900"/>
                  <a:r>
                    <a:rPr lang="en-US" sz="1200" dirty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IPv4</a:t>
                  </a:r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2586769" y="6073463"/>
                  <a:ext cx="724432" cy="299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66900"/>
                  <a:r>
                    <a:rPr lang="en-US" sz="1200" dirty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IPv6</a:t>
                  </a:r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2541464" y="5240125"/>
                  <a:ext cx="1005186" cy="3183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566900"/>
                  <a:r>
                    <a:rPr lang="en-US" sz="1200" dirty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VLAN</a:t>
                  </a: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1791929" y="5210053"/>
                  <a:ext cx="691427" cy="332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66900"/>
                  <a:r>
                    <a: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Eth</a:t>
                  </a:r>
                  <a:endParaRPr lang="en-US" sz="12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14" name="Group 13"/>
            <p:cNvGrpSpPr/>
            <p:nvPr/>
          </p:nvGrpSpPr>
          <p:grpSpPr>
            <a:xfrm>
              <a:off x="1742013" y="3276600"/>
              <a:ext cx="1305987" cy="3124200"/>
              <a:chOff x="1742013" y="2971800"/>
              <a:chExt cx="1305987" cy="312420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742013" y="2971800"/>
                <a:ext cx="1305987" cy="2819400"/>
                <a:chOff x="1742013" y="2971800"/>
                <a:chExt cx="1305987" cy="2819400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>
                  <a:off x="1824947" y="2971800"/>
                  <a:ext cx="1109765" cy="2819400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5" name="Group 4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192" name="Rectangle 19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193" name="Trapezoid 192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194" name="Straight Connector 193"/>
                    <p:cNvCxnSpPr>
                      <a:stCxn id="192" idx="3"/>
                      <a:endCxn id="193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7" name="Group 196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199" name="Trapezoid 198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00" name="Straight Connector 199"/>
                    <p:cNvCxnSpPr>
                      <a:stCxn id="198" idx="3"/>
                      <a:endCxn id="199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1" name="Group 200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02" name="Rectangle 20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03" name="Trapezoid 202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04" name="Straight Connector 203"/>
                    <p:cNvCxnSpPr>
                      <a:stCxn id="202" idx="3"/>
                      <a:endCxn id="203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" name="Group 204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07" name="Trapezoid 20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08" name="Straight Connector 207"/>
                    <p:cNvCxnSpPr>
                      <a:stCxn id="206" idx="3"/>
                      <a:endCxn id="20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9" name="Group 208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10" name="Rectangle 209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11" name="Trapezoid 210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12" name="Straight Connector 211"/>
                    <p:cNvCxnSpPr>
                      <a:stCxn id="210" idx="3"/>
                      <a:endCxn id="211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7" name="Group 216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18" name="Rectangle 217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19" name="Trapezoid 218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20" name="Straight Connector 219"/>
                    <p:cNvCxnSpPr>
                      <a:stCxn id="218" idx="3"/>
                      <a:endCxn id="219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28" name="TextBox 227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49" name="TextBox 448"/>
              <p:cNvSpPr txBox="1"/>
              <p:nvPr/>
            </p:nvSpPr>
            <p:spPr>
              <a:xfrm>
                <a:off x="1954802" y="5725608"/>
                <a:ext cx="902699" cy="37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162300" y="3276600"/>
              <a:ext cx="1313752" cy="3124200"/>
              <a:chOff x="3162300" y="2971800"/>
              <a:chExt cx="1313752" cy="3124200"/>
            </a:xfrm>
          </p:grpSpPr>
          <p:grpSp>
            <p:nvGrpSpPr>
              <p:cNvPr id="230" name="Group 229"/>
              <p:cNvGrpSpPr/>
              <p:nvPr/>
            </p:nvGrpSpPr>
            <p:grpSpPr>
              <a:xfrm>
                <a:off x="3162300" y="2971800"/>
                <a:ext cx="1313752" cy="2819400"/>
                <a:chOff x="1742013" y="2971800"/>
                <a:chExt cx="1305987" cy="2819400"/>
              </a:xfrm>
            </p:grpSpPr>
            <p:sp>
              <p:nvSpPr>
                <p:cNvPr id="231" name="Rectangle 230"/>
                <p:cNvSpPr/>
                <p:nvPr/>
              </p:nvSpPr>
              <p:spPr>
                <a:xfrm>
                  <a:off x="1824947" y="2971800"/>
                  <a:ext cx="1109765" cy="2819400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232" name="Group 231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234" name="Group 233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55" name="Rectangle 254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56" name="Trapezoid 255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57" name="Straight Connector 256"/>
                    <p:cNvCxnSpPr>
                      <a:stCxn id="255" idx="3"/>
                      <a:endCxn id="256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5" name="Group 234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52" name="Rectangle 25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53" name="Trapezoid 252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54" name="Straight Connector 253"/>
                    <p:cNvCxnSpPr>
                      <a:stCxn id="252" idx="3"/>
                      <a:endCxn id="253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6" name="Group 235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49" name="Rectangle 248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50" name="Trapezoid 249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51" name="Straight Connector 250"/>
                    <p:cNvCxnSpPr>
                      <a:stCxn id="249" idx="3"/>
                      <a:endCxn id="250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7" name="Group 236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46" name="Rectangle 24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47" name="Trapezoid 24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48" name="Straight Connector 247"/>
                    <p:cNvCxnSpPr>
                      <a:stCxn id="246" idx="3"/>
                      <a:endCxn id="24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8" name="Group 237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43" name="Rectangle 24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44" name="Trapezoid 24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45" name="Straight Connector 244"/>
                    <p:cNvCxnSpPr>
                      <a:stCxn id="243" idx="3"/>
                      <a:endCxn id="24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9" name="Group 238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40" name="Rectangle 239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41" name="Trapezoid 240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42" name="Straight Connector 241"/>
                    <p:cNvCxnSpPr>
                      <a:stCxn id="240" idx="3"/>
                      <a:endCxn id="241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33" name="TextBox 232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50" name="TextBox 449"/>
              <p:cNvSpPr txBox="1"/>
              <p:nvPr/>
            </p:nvSpPr>
            <p:spPr>
              <a:xfrm>
                <a:off x="3369357" y="5725608"/>
                <a:ext cx="932514" cy="37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942355" y="3268723"/>
              <a:ext cx="1313752" cy="3132077"/>
              <a:chOff x="4942355" y="2963923"/>
              <a:chExt cx="1313752" cy="3132077"/>
            </a:xfrm>
          </p:grpSpPr>
          <p:grpSp>
            <p:nvGrpSpPr>
              <p:cNvPr id="322" name="Group 321"/>
              <p:cNvGrpSpPr/>
              <p:nvPr/>
            </p:nvGrpSpPr>
            <p:grpSpPr>
              <a:xfrm>
                <a:off x="4942355" y="2963923"/>
                <a:ext cx="1313752" cy="2819400"/>
                <a:chOff x="1742013" y="2971800"/>
                <a:chExt cx="1305987" cy="2819400"/>
              </a:xfrm>
            </p:grpSpPr>
            <p:sp>
              <p:nvSpPr>
                <p:cNvPr id="324" name="Rectangle 323"/>
                <p:cNvSpPr/>
                <p:nvPr/>
              </p:nvSpPr>
              <p:spPr>
                <a:xfrm>
                  <a:off x="1824947" y="2971800"/>
                  <a:ext cx="1109765" cy="2819400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25" name="Group 324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327" name="Group 326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52" name="Rectangle 35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85" name="Trapezoid 384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92" name="Straight Connector 391"/>
                    <p:cNvCxnSpPr>
                      <a:stCxn id="352" idx="3"/>
                      <a:endCxn id="385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8" name="Group 327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46" name="Rectangle 34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47" name="Trapezoid 34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48" name="Straight Connector 347"/>
                    <p:cNvCxnSpPr>
                      <a:stCxn id="346" idx="3"/>
                      <a:endCxn id="34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9" name="Group 328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43" name="Rectangle 34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44" name="Trapezoid 34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45" name="Straight Connector 344"/>
                    <p:cNvCxnSpPr>
                      <a:stCxn id="343" idx="3"/>
                      <a:endCxn id="34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0" name="Group 329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40" name="Rectangle 339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41" name="Trapezoid 340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42" name="Straight Connector 341"/>
                    <p:cNvCxnSpPr>
                      <a:stCxn id="340" idx="3"/>
                      <a:endCxn id="341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1" name="Group 330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36" name="Rectangle 33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37" name="Trapezoid 33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38" name="Straight Connector 337"/>
                    <p:cNvCxnSpPr>
                      <a:stCxn id="336" idx="3"/>
                      <a:endCxn id="33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2" name="Group 331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33" name="Rectangle 33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34" name="Trapezoid 33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35" name="Straight Connector 334"/>
                    <p:cNvCxnSpPr>
                      <a:stCxn id="333" idx="3"/>
                      <a:endCxn id="33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26" name="TextBox 325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51" name="TextBox 450"/>
              <p:cNvSpPr txBox="1"/>
              <p:nvPr/>
            </p:nvSpPr>
            <p:spPr>
              <a:xfrm>
                <a:off x="5076034" y="5725608"/>
                <a:ext cx="1029544" cy="37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16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886700" y="3276600"/>
              <a:ext cx="1317109" cy="3124200"/>
              <a:chOff x="7886700" y="2971800"/>
              <a:chExt cx="1317109" cy="3124200"/>
            </a:xfrm>
          </p:grpSpPr>
          <p:grpSp>
            <p:nvGrpSpPr>
              <p:cNvPr id="393" name="Group 392"/>
              <p:cNvGrpSpPr/>
              <p:nvPr/>
            </p:nvGrpSpPr>
            <p:grpSpPr>
              <a:xfrm>
                <a:off x="7886700" y="2971800"/>
                <a:ext cx="1313752" cy="2832100"/>
                <a:chOff x="1742013" y="2971800"/>
                <a:chExt cx="1305987" cy="2832100"/>
              </a:xfrm>
            </p:grpSpPr>
            <p:sp>
              <p:nvSpPr>
                <p:cNvPr id="394" name="Rectangle 393"/>
                <p:cNvSpPr/>
                <p:nvPr/>
              </p:nvSpPr>
              <p:spPr>
                <a:xfrm>
                  <a:off x="1824947" y="2971800"/>
                  <a:ext cx="1109765" cy="2832100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95" name="Group 394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397" name="Group 396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18" name="Rectangle 417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19" name="Trapezoid 418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20" name="Straight Connector 419"/>
                    <p:cNvCxnSpPr>
                      <a:stCxn id="418" idx="3"/>
                      <a:endCxn id="419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8" name="Group 397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15" name="Rectangle 414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16" name="Trapezoid 415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17" name="Straight Connector 416"/>
                    <p:cNvCxnSpPr>
                      <a:stCxn id="415" idx="3"/>
                      <a:endCxn id="416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9" name="Group 398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12" name="Rectangle 41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13" name="Trapezoid 412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14" name="Straight Connector 413"/>
                    <p:cNvCxnSpPr>
                      <a:stCxn id="412" idx="3"/>
                      <a:endCxn id="413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0" name="Group 399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09" name="Rectangle 408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10" name="Trapezoid 409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11" name="Straight Connector 410"/>
                    <p:cNvCxnSpPr>
                      <a:stCxn id="409" idx="3"/>
                      <a:endCxn id="410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1" name="Group 400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06" name="Rectangle 40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07" name="Trapezoid 40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08" name="Straight Connector 407"/>
                    <p:cNvCxnSpPr>
                      <a:stCxn id="406" idx="3"/>
                      <a:endCxn id="40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2" name="Group 401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03" name="Rectangle 40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04" name="Trapezoid 40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05" name="Straight Connector 404"/>
                    <p:cNvCxnSpPr>
                      <a:stCxn id="403" idx="3"/>
                      <a:endCxn id="40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96" name="TextBox 395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52" name="TextBox 451"/>
              <p:cNvSpPr txBox="1"/>
              <p:nvPr/>
            </p:nvSpPr>
            <p:spPr>
              <a:xfrm>
                <a:off x="8092485" y="5725608"/>
                <a:ext cx="1111324" cy="370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9673536" y="3263899"/>
              <a:ext cx="1313752" cy="3136901"/>
              <a:chOff x="9673536" y="2959099"/>
              <a:chExt cx="1313752" cy="3136901"/>
            </a:xfrm>
          </p:grpSpPr>
          <p:grpSp>
            <p:nvGrpSpPr>
              <p:cNvPr id="421" name="Group 420"/>
              <p:cNvGrpSpPr/>
              <p:nvPr/>
            </p:nvGrpSpPr>
            <p:grpSpPr>
              <a:xfrm>
                <a:off x="9673536" y="2959099"/>
                <a:ext cx="1313752" cy="2827867"/>
                <a:chOff x="1742013" y="2971799"/>
                <a:chExt cx="1305987" cy="2827867"/>
              </a:xfrm>
            </p:grpSpPr>
            <p:sp>
              <p:nvSpPr>
                <p:cNvPr id="422" name="Rectangle 421"/>
                <p:cNvSpPr/>
                <p:nvPr/>
              </p:nvSpPr>
              <p:spPr>
                <a:xfrm>
                  <a:off x="1824947" y="2971799"/>
                  <a:ext cx="1109765" cy="2827867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423" name="Group 422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425" name="Group 424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46" name="Rectangle 44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47" name="Trapezoid 44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48" name="Straight Connector 447"/>
                    <p:cNvCxnSpPr>
                      <a:stCxn id="446" idx="3"/>
                      <a:endCxn id="44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6" name="Group 425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43" name="Rectangle 44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44" name="Trapezoid 44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45" name="Straight Connector 444"/>
                    <p:cNvCxnSpPr>
                      <a:stCxn id="443" idx="3"/>
                      <a:endCxn id="44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7" name="Group 426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40" name="Rectangle 439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41" name="Trapezoid 440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42" name="Straight Connector 441"/>
                    <p:cNvCxnSpPr>
                      <a:stCxn id="440" idx="3"/>
                      <a:endCxn id="441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8" name="Group 427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37" name="Rectangle 436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38" name="Trapezoid 437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39" name="Straight Connector 438"/>
                    <p:cNvCxnSpPr>
                      <a:stCxn id="437" idx="3"/>
                      <a:endCxn id="438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9" name="Group 428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34" name="Rectangle 433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35" name="Trapezoid 434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36" name="Straight Connector 435"/>
                    <p:cNvCxnSpPr>
                      <a:stCxn id="434" idx="3"/>
                      <a:endCxn id="435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0" name="Group 429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31" name="Rectangle 430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32" name="Trapezoid 431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33" name="Straight Connector 432"/>
                    <p:cNvCxnSpPr>
                      <a:stCxn id="431" idx="3"/>
                      <a:endCxn id="432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424" name="TextBox 423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53" name="TextBox 452"/>
              <p:cNvSpPr txBox="1"/>
              <p:nvPr/>
            </p:nvSpPr>
            <p:spPr>
              <a:xfrm>
                <a:off x="9801562" y="5725608"/>
                <a:ext cx="1029544" cy="37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16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71" name="Content Placeholder 2"/>
          <p:cNvSpPr>
            <a:spLocks noGrp="1"/>
          </p:cNvSpPr>
          <p:nvPr>
            <p:ph idx="1"/>
          </p:nvPr>
        </p:nvSpPr>
        <p:spPr>
          <a:xfrm>
            <a:off x="571500" y="5562600"/>
            <a:ext cx="11353800" cy="43513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Packet transactions: High-level programming of switch pipeline</a:t>
            </a:r>
          </a:p>
          <a:p>
            <a:r>
              <a:rPr lang="en-US" sz="2800" dirty="0" smtClean="0"/>
              <a:t>Programmable packet scheduling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76200" y="76200"/>
            <a:ext cx="12877800" cy="2511253"/>
            <a:chOff x="76200" y="76200"/>
            <a:chExt cx="12877800" cy="2511253"/>
          </a:xfrm>
        </p:grpSpPr>
        <p:sp>
          <p:nvSpPr>
            <p:cNvPr id="672" name="Title 3"/>
            <p:cNvSpPr txBox="1">
              <a:spLocks/>
            </p:cNvSpPr>
            <p:nvPr/>
          </p:nvSpPr>
          <p:spPr>
            <a:xfrm>
              <a:off x="419100" y="76200"/>
              <a:ext cx="108204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800" kern="1200">
                  <a:solidFill>
                    <a:srgbClr val="FFFFFF"/>
                  </a:solidFill>
                  <a:latin typeface="Seravek"/>
                  <a:ea typeface="+mj-ea"/>
                  <a:cs typeface="Seravek"/>
                </a:defRPr>
              </a:lvl1pPr>
            </a:lstStyle>
            <a:p>
              <a:r>
                <a:rPr lang="en-US" smtClean="0">
                  <a:solidFill>
                    <a:schemeClr val="bg1"/>
                  </a:solidFill>
                </a:rPr>
                <a:t>Programmable switching chips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673" name="Picture 67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" y="1752600"/>
              <a:ext cx="1752600" cy="834853"/>
            </a:xfrm>
            <a:prstGeom prst="rect">
              <a:avLst/>
            </a:prstGeom>
          </p:spPr>
        </p:pic>
        <p:sp>
          <p:nvSpPr>
            <p:cNvPr id="674" name="TextBox 673"/>
            <p:cNvSpPr txBox="1"/>
            <p:nvPr/>
          </p:nvSpPr>
          <p:spPr>
            <a:xfrm>
              <a:off x="1790700" y="1790700"/>
              <a:ext cx="1116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Seravek"/>
                  <a:cs typeface="Seravek"/>
                </a:rPr>
                <a:t>Same performance as fixed-function chips, </a:t>
              </a:r>
              <a:r>
                <a:rPr lang="en-US" sz="2800" u="sng" dirty="0" smtClean="0">
                  <a:latin typeface="Seravek"/>
                  <a:cs typeface="Seravek"/>
                </a:rPr>
                <a:t>some</a:t>
              </a:r>
              <a:r>
                <a:rPr lang="en-US" sz="2800" i="1" dirty="0" smtClean="0">
                  <a:latin typeface="Seravek"/>
                  <a:cs typeface="Seravek"/>
                </a:rPr>
                <a:t> </a:t>
              </a:r>
              <a:r>
                <a:rPr lang="en-US" sz="2800" dirty="0" smtClean="0">
                  <a:latin typeface="Seravek"/>
                  <a:cs typeface="Seravek"/>
                </a:rPr>
                <a:t>programmability</a:t>
              </a:r>
              <a:r>
                <a:rPr lang="en-US" sz="2800" i="1" dirty="0" smtClean="0">
                  <a:latin typeface="Seravek"/>
                  <a:cs typeface="Seravek"/>
                </a:rPr>
                <a:t> </a:t>
              </a:r>
              <a:endParaRPr lang="en-US" sz="2800" dirty="0">
                <a:latin typeface="Seravek"/>
                <a:cs typeface="Serave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3960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19"/>
    </mc:Choice>
    <mc:Fallback xmlns="">
      <p:transition xmlns:p14="http://schemas.microsoft.com/office/powerpoint/2010/main" spd="slow" advTm="7291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4462E-6 6.43817E-6 L 4.64462E-6 -0.12783 " pathEditMode="relative" ptsTypes="AA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Talk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4567850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4221750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867933" y="3720269"/>
            <a:ext cx="549816" cy="1795840"/>
            <a:chOff x="6749312" y="3009900"/>
            <a:chExt cx="527788" cy="1790700"/>
          </a:xfrm>
        </p:grpSpPr>
        <p:grpSp>
          <p:nvGrpSpPr>
            <p:cNvPr id="280" name="Group 65"/>
            <p:cNvGrpSpPr/>
            <p:nvPr/>
          </p:nvGrpSpPr>
          <p:grpSpPr>
            <a:xfrm>
              <a:off x="6749312" y="3009900"/>
              <a:ext cx="527788" cy="298464"/>
              <a:chOff x="7660968" y="1751777"/>
              <a:chExt cx="1040580" cy="450645"/>
            </a:xfrm>
          </p:grpSpPr>
          <p:sp>
            <p:nvSpPr>
              <p:cNvPr id="281" name="Freeform 280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282" name="Straight Connector 281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4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285" name="Freeform 284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286" name="Straight Connector 285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4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355" name="Freeform 354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356" name="Straight Connector 355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359" name="Freeform 358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360" name="Straight Connector 359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2" name="Group 42"/>
          <p:cNvGrpSpPr/>
          <p:nvPr/>
        </p:nvGrpSpPr>
        <p:grpSpPr>
          <a:xfrm>
            <a:off x="7741430" y="4102364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69" y="3068478"/>
            <a:ext cx="326008" cy="320958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2660640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Seravek"/>
                <a:cs typeface="Seravek"/>
              </a:rPr>
              <a:t>D</a:t>
            </a:r>
            <a:r>
              <a:rPr lang="en-US" dirty="0" err="1" smtClean="0">
                <a:latin typeface="Seravek"/>
                <a:cs typeface="Seravek"/>
              </a:rPr>
              <a:t>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2" y="3280685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27" y="3267797"/>
            <a:ext cx="1113765" cy="2824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0" y="3579449"/>
            <a:ext cx="515971" cy="2169800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7" name="Group 386"/>
          <p:cNvGrpSpPr/>
          <p:nvPr/>
        </p:nvGrpSpPr>
        <p:grpSpPr>
          <a:xfrm>
            <a:off x="7930541" y="3038367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26944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Egress pipeline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295400" y="2628900"/>
            <a:ext cx="4875732" cy="3694609"/>
            <a:chOff x="1589458" y="2706191"/>
            <a:chExt cx="4875732" cy="3694609"/>
          </a:xfrm>
        </p:grpSpPr>
        <p:grpSp>
          <p:nvGrpSpPr>
            <p:cNvPr id="267" name="Group 42"/>
            <p:cNvGrpSpPr/>
            <p:nvPr/>
          </p:nvGrpSpPr>
          <p:grpSpPr>
            <a:xfrm>
              <a:off x="1589458" y="4079159"/>
              <a:ext cx="4875732" cy="1192611"/>
              <a:chOff x="1707458" y="1778000"/>
              <a:chExt cx="4254836" cy="1181787"/>
            </a:xfrm>
          </p:grpSpPr>
          <p:cxnSp>
            <p:nvCxnSpPr>
              <p:cNvPr id="268" name="Straight Arrow Connector 267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Arrow Connector 268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Arrow Connector 276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5" name="Rectangle 294"/>
            <p:cNvSpPr/>
            <p:nvPr/>
          </p:nvSpPr>
          <p:spPr>
            <a:xfrm>
              <a:off x="3247847" y="3280685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1819001" y="3273627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315" name="Straight Connector 314"/>
            <p:cNvCxnSpPr/>
            <p:nvPr/>
          </p:nvCxnSpPr>
          <p:spPr>
            <a:xfrm>
              <a:off x="6039165" y="3752973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6039165" y="564301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6039165" y="442518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6039165" y="4952018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5033903" y="3267797"/>
              <a:ext cx="1113765" cy="28248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480684" y="3579449"/>
              <a:ext cx="515971" cy="2169800"/>
              <a:chOff x="8534400" y="1981200"/>
              <a:chExt cx="595991" cy="2163589"/>
            </a:xfrm>
          </p:grpSpPr>
          <p:cxnSp>
            <p:nvCxnSpPr>
              <p:cNvPr id="349" name="Straight Connector 348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742013" y="2706191"/>
              <a:ext cx="4514094" cy="3694609"/>
              <a:chOff x="1742013" y="2706191"/>
              <a:chExt cx="4514094" cy="3694609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1742061" y="3050073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6" name="TextBox 385"/>
              <p:cNvSpPr txBox="1"/>
              <p:nvPr/>
            </p:nvSpPr>
            <p:spPr>
              <a:xfrm>
                <a:off x="3126446" y="2706191"/>
                <a:ext cx="1483654" cy="408897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1742013" y="3268723"/>
                <a:ext cx="4514094" cy="3132077"/>
                <a:chOff x="1742013" y="3268723"/>
                <a:chExt cx="4514094" cy="3132077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1742013" y="3276600"/>
                  <a:ext cx="1305987" cy="3124200"/>
                  <a:chOff x="1742013" y="2971800"/>
                  <a:chExt cx="1305987" cy="3124200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1742013" y="2971800"/>
                    <a:ext cx="1305987" cy="2819400"/>
                    <a:chOff x="1742013" y="2971800"/>
                    <a:chExt cx="1305987" cy="2819400"/>
                  </a:xfrm>
                </p:grpSpPr>
                <p:sp>
                  <p:nvSpPr>
                    <p:cNvPr id="195" name="Rectangle 194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3" name="Group 2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92" name="Rectangle 191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93" name="Trapezoid 192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94" name="Straight Connector 193"/>
                        <p:cNvCxnSpPr>
                          <a:stCxn id="192" idx="3"/>
                          <a:endCxn id="193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97" name="Group 196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98" name="Rectangle 19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99" name="Trapezoid 19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00" name="Straight Connector 199"/>
                        <p:cNvCxnSpPr>
                          <a:stCxn id="198" idx="3"/>
                          <a:endCxn id="19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01" name="Group 200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02" name="Rectangle 201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03" name="Trapezoid 202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04" name="Straight Connector 203"/>
                        <p:cNvCxnSpPr>
                          <a:stCxn id="202" idx="3"/>
                          <a:endCxn id="203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05" name="Group 204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06" name="Rectangle 20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07" name="Trapezoid 20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08" name="Straight Connector 207"/>
                        <p:cNvCxnSpPr>
                          <a:stCxn id="206" idx="3"/>
                          <a:endCxn id="20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09" name="Group 208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10" name="Rectangle 20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11" name="Trapezoid 21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12" name="Straight Connector 211"/>
                        <p:cNvCxnSpPr>
                          <a:stCxn id="210" idx="3"/>
                          <a:endCxn id="21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17" name="Group 216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18" name="Rectangle 21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19" name="Trapezoid 21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20" name="Straight Connector 219"/>
                        <p:cNvCxnSpPr>
                          <a:stCxn id="218" idx="3"/>
                          <a:endCxn id="21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28" name="TextBox 227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449" name="TextBox 448"/>
                  <p:cNvSpPr txBox="1"/>
                  <p:nvPr/>
                </p:nvSpPr>
                <p:spPr>
                  <a:xfrm>
                    <a:off x="1954802" y="5725608"/>
                    <a:ext cx="902699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3162300" y="3276600"/>
                  <a:ext cx="1313752" cy="3124200"/>
                  <a:chOff x="3162300" y="2971800"/>
                  <a:chExt cx="1313752" cy="3124200"/>
                </a:xfrm>
              </p:grpSpPr>
              <p:grpSp>
                <p:nvGrpSpPr>
                  <p:cNvPr id="230" name="Group 229"/>
                  <p:cNvGrpSpPr/>
                  <p:nvPr/>
                </p:nvGrpSpPr>
                <p:grpSpPr>
                  <a:xfrm>
                    <a:off x="3162300" y="2971800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231" name="Rectangle 230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232" name="Group 231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234" name="Group 233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55" name="Rectangle 25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56" name="Trapezoid 25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57" name="Straight Connector 256"/>
                        <p:cNvCxnSpPr>
                          <a:stCxn id="255" idx="3"/>
                          <a:endCxn id="25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35" name="Group 234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52" name="Rectangle 251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53" name="Trapezoid 252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54" name="Straight Connector 253"/>
                        <p:cNvCxnSpPr>
                          <a:stCxn id="252" idx="3"/>
                          <a:endCxn id="253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36" name="Group 235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49" name="Rectangle 24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50" name="Trapezoid 24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51" name="Straight Connector 250"/>
                        <p:cNvCxnSpPr>
                          <a:stCxn id="249" idx="3"/>
                          <a:endCxn id="25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37" name="Group 236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46" name="Rectangle 24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47" name="Trapezoid 24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48" name="Straight Connector 247"/>
                        <p:cNvCxnSpPr>
                          <a:stCxn id="246" idx="3"/>
                          <a:endCxn id="24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38" name="Group 237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43" name="Rectangle 24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44" name="Trapezoid 24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45" name="Straight Connector 244"/>
                        <p:cNvCxnSpPr>
                          <a:stCxn id="243" idx="3"/>
                          <a:endCxn id="24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39" name="Group 238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40" name="Rectangle 23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41" name="Trapezoid 24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42" name="Straight Connector 241"/>
                        <p:cNvCxnSpPr>
                          <a:stCxn id="240" idx="3"/>
                          <a:endCxn id="24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33" name="TextBox 232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450" name="TextBox 449"/>
                  <p:cNvSpPr txBox="1"/>
                  <p:nvPr/>
                </p:nvSpPr>
                <p:spPr>
                  <a:xfrm>
                    <a:off x="3369357" y="5725608"/>
                    <a:ext cx="93251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2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4942355" y="3268723"/>
                  <a:ext cx="1313752" cy="3132077"/>
                  <a:chOff x="4942355" y="2963923"/>
                  <a:chExt cx="1313752" cy="3132077"/>
                </a:xfrm>
              </p:grpSpPr>
              <p:grpSp>
                <p:nvGrpSpPr>
                  <p:cNvPr id="322" name="Group 321"/>
                  <p:cNvGrpSpPr/>
                  <p:nvPr/>
                </p:nvGrpSpPr>
                <p:grpSpPr>
                  <a:xfrm>
                    <a:off x="4942355" y="2963923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324" name="Rectangle 323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325" name="Group 324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327" name="Group 326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52" name="Rectangle 351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85" name="Trapezoid 38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92" name="Straight Connector 391"/>
                        <p:cNvCxnSpPr>
                          <a:stCxn id="352" idx="3"/>
                          <a:endCxn id="38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8" name="Group 327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46" name="Rectangle 34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47" name="Trapezoid 34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48" name="Straight Connector 347"/>
                        <p:cNvCxnSpPr>
                          <a:stCxn id="346" idx="3"/>
                          <a:endCxn id="34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9" name="Group 328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43" name="Rectangle 34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44" name="Trapezoid 34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45" name="Straight Connector 344"/>
                        <p:cNvCxnSpPr>
                          <a:stCxn id="343" idx="3"/>
                          <a:endCxn id="34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0" name="Group 329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40" name="Rectangle 33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41" name="Trapezoid 34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42" name="Straight Connector 341"/>
                        <p:cNvCxnSpPr>
                          <a:stCxn id="340" idx="3"/>
                          <a:endCxn id="34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1" name="Group 330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36" name="Rectangle 33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37" name="Trapezoid 33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38" name="Straight Connector 337"/>
                        <p:cNvCxnSpPr>
                          <a:stCxn id="336" idx="3"/>
                          <a:endCxn id="33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2" name="Group 331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33" name="Rectangle 33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34" name="Trapezoid 33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35" name="Straight Connector 334"/>
                        <p:cNvCxnSpPr>
                          <a:stCxn id="333" idx="3"/>
                          <a:endCxn id="33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326" name="TextBox 325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451" name="TextBox 450"/>
                  <p:cNvSpPr txBox="1"/>
                  <p:nvPr/>
                </p:nvSpPr>
                <p:spPr>
                  <a:xfrm>
                    <a:off x="5076034" y="5725608"/>
                    <a:ext cx="102954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16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</p:grpSp>
        </p:grpSp>
      </p:grpSp>
      <p:grpSp>
        <p:nvGrpSpPr>
          <p:cNvPr id="17" name="Group 16"/>
          <p:cNvGrpSpPr/>
          <p:nvPr/>
        </p:nvGrpSpPr>
        <p:grpSpPr>
          <a:xfrm>
            <a:off x="7886700" y="3276600"/>
            <a:ext cx="1317109" cy="3124200"/>
            <a:chOff x="7886700" y="2971800"/>
            <a:chExt cx="1317109" cy="3124200"/>
          </a:xfrm>
        </p:grpSpPr>
        <p:grpSp>
          <p:nvGrpSpPr>
            <p:cNvPr id="393" name="Group 392"/>
            <p:cNvGrpSpPr/>
            <p:nvPr/>
          </p:nvGrpSpPr>
          <p:grpSpPr>
            <a:xfrm>
              <a:off x="7886700" y="2971800"/>
              <a:ext cx="1313752" cy="2832100"/>
              <a:chOff x="1742013" y="2971800"/>
              <a:chExt cx="1305987" cy="2832100"/>
            </a:xfrm>
          </p:grpSpPr>
          <p:sp>
            <p:nvSpPr>
              <p:cNvPr id="394" name="Rectangle 393"/>
              <p:cNvSpPr/>
              <p:nvPr/>
            </p:nvSpPr>
            <p:spPr>
              <a:xfrm>
                <a:off x="1824947" y="2971800"/>
                <a:ext cx="1109765" cy="28321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5" name="Group 39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97" name="Group 39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8" name="Rectangle 4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9" name="Trapezoid 4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20" name="Straight Connector 419"/>
                  <p:cNvCxnSpPr>
                    <a:stCxn id="418" idx="3"/>
                    <a:endCxn id="4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5" name="Rectangle 41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6" name="Trapezoid 41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7" name="Straight Connector 416"/>
                  <p:cNvCxnSpPr>
                    <a:stCxn id="415" idx="3"/>
                    <a:endCxn id="41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2" name="Rectangle 41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3" name="Trapezoid 41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4" name="Straight Connector 413"/>
                  <p:cNvCxnSpPr>
                    <a:stCxn id="412" idx="3"/>
                    <a:endCxn id="41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0" name="Group 39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0" name="Trapezoid 40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1" name="Straight Connector 410"/>
                  <p:cNvCxnSpPr>
                    <a:stCxn id="409" idx="3"/>
                    <a:endCxn id="41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7" name="Trapezoid 4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8" name="Straight Connector 407"/>
                  <p:cNvCxnSpPr>
                    <a:stCxn id="406" idx="3"/>
                    <a:endCxn id="4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4" name="Trapezoid 4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5" name="Straight Connector 404"/>
                  <p:cNvCxnSpPr>
                    <a:stCxn id="403" idx="3"/>
                    <a:endCxn id="4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96" name="TextBox 39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2" name="TextBox 451"/>
            <p:cNvSpPr txBox="1"/>
            <p:nvPr/>
          </p:nvSpPr>
          <p:spPr>
            <a:xfrm>
              <a:off x="8092485" y="5725608"/>
              <a:ext cx="1111324" cy="37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73536" y="3263899"/>
            <a:ext cx="1313752" cy="3136901"/>
            <a:chOff x="9673536" y="2959099"/>
            <a:chExt cx="1313752" cy="3136901"/>
          </a:xfrm>
        </p:grpSpPr>
        <p:grpSp>
          <p:nvGrpSpPr>
            <p:cNvPr id="421" name="Group 420"/>
            <p:cNvGrpSpPr/>
            <p:nvPr/>
          </p:nvGrpSpPr>
          <p:grpSpPr>
            <a:xfrm>
              <a:off x="9673536" y="2959099"/>
              <a:ext cx="1313752" cy="2827867"/>
              <a:chOff x="1742013" y="2971799"/>
              <a:chExt cx="1305987" cy="2827867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1824947" y="2971799"/>
                <a:ext cx="1109765" cy="282786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3" name="Group 422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425" name="Group 42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6" name="Rectangle 4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7" name="Trapezoid 4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8" name="Straight Connector 447"/>
                  <p:cNvCxnSpPr>
                    <a:stCxn id="446" idx="3"/>
                    <a:endCxn id="4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4" name="Trapezoid 4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5" name="Straight Connector 444"/>
                  <p:cNvCxnSpPr>
                    <a:stCxn id="443" idx="3"/>
                    <a:endCxn id="4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0" name="Rectangle 4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1" name="Trapezoid 4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2" name="Straight Connector 441"/>
                  <p:cNvCxnSpPr>
                    <a:stCxn id="440" idx="3"/>
                    <a:endCxn id="4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Group 42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7" name="Rectangle 43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8" name="Trapezoid 43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9" name="Straight Connector 438"/>
                  <p:cNvCxnSpPr>
                    <a:stCxn id="437" idx="3"/>
                    <a:endCxn id="43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Group 42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5" name="Trapezoid 43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6" name="Straight Connector 435"/>
                  <p:cNvCxnSpPr>
                    <a:stCxn id="434" idx="3"/>
                    <a:endCxn id="43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Group 42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1" name="Rectangle 43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2" name="Trapezoid 43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3" name="Straight Connector 432"/>
                  <p:cNvCxnSpPr>
                    <a:stCxn id="431" idx="3"/>
                    <a:endCxn id="43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4" name="TextBox 423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3" name="TextBox 452"/>
            <p:cNvSpPr txBox="1"/>
            <p:nvPr/>
          </p:nvSpPr>
          <p:spPr>
            <a:xfrm>
              <a:off x="9801562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774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19"/>
    </mc:Choice>
    <mc:Fallback xmlns="">
      <p:transition xmlns:p14="http://schemas.microsoft.com/office/powerpoint/2010/main" spd="slow" advTm="7291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SKETCH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We have an automated search procedure that configures the atoms  appropriately to match the specification, using a SAT solver to verify equivalence.</a:t>
            </a:r>
          </a:p>
          <a:p>
            <a:r>
              <a:rPr lang="en-US" dirty="0"/>
              <a:t>This procedure uses 2 SAT solvers:</a:t>
            </a:r>
          </a:p>
          <a:p>
            <a:pPr>
              <a:buAutoNum type="arabicPeriod"/>
            </a:pPr>
            <a:r>
              <a:rPr lang="en-US" dirty="0"/>
              <a:t>Generate random input x.</a:t>
            </a:r>
          </a:p>
          <a:p>
            <a:pPr>
              <a:buAutoNum type="arabicPeriod"/>
            </a:pPr>
            <a:r>
              <a:rPr lang="en-US" dirty="0"/>
              <a:t>Does there exist configuration such that spec and </a:t>
            </a:r>
            <a:r>
              <a:rPr lang="en-US" dirty="0" err="1"/>
              <a:t>impl</a:t>
            </a:r>
            <a:r>
              <a:rPr lang="en-US" dirty="0"/>
              <a:t>. </a:t>
            </a:r>
            <a:r>
              <a:rPr lang="en-US" dirty="0" smtClean="0"/>
              <a:t>agree </a:t>
            </a:r>
            <a:r>
              <a:rPr lang="en-US" dirty="0"/>
              <a:t>on random input?</a:t>
            </a:r>
          </a:p>
          <a:p>
            <a:pPr>
              <a:buAutoNum type="arabicPeriod"/>
            </a:pPr>
            <a:r>
              <a:rPr lang="en-US" dirty="0"/>
              <a:t>Can we use the same configuration for all x?</a:t>
            </a:r>
          </a:p>
          <a:p>
            <a:pPr>
              <a:buAutoNum type="arabicPeriod"/>
            </a:pPr>
            <a:r>
              <a:rPr lang="en-US" dirty="0"/>
              <a:t>If not, add the x to set of counter examples and go back to step 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76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rogrammable switching chips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752600"/>
            <a:ext cx="1752600" cy="834853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76200" y="2362199"/>
            <a:ext cx="12039600" cy="3918098"/>
            <a:chOff x="305881" y="1942992"/>
            <a:chExt cx="11557242" cy="3906888"/>
          </a:xfrm>
        </p:grpSpPr>
        <p:grpSp>
          <p:nvGrpSpPr>
            <p:cNvPr id="29" name="Group 28"/>
            <p:cNvGrpSpPr/>
            <p:nvPr/>
          </p:nvGrpSpPr>
          <p:grpSpPr>
            <a:xfrm>
              <a:off x="305881" y="1942992"/>
              <a:ext cx="11557242" cy="3906888"/>
              <a:chOff x="229680" y="1655716"/>
              <a:chExt cx="11557244" cy="3906884"/>
            </a:xfrm>
          </p:grpSpPr>
          <p:grpSp>
            <p:nvGrpSpPr>
              <p:cNvPr id="267" name="Group 42"/>
              <p:cNvGrpSpPr/>
              <p:nvPr/>
            </p:nvGrpSpPr>
            <p:grpSpPr>
              <a:xfrm>
                <a:off x="1682310" y="3367761"/>
                <a:ext cx="4680390" cy="1189197"/>
                <a:chOff x="1707458" y="1778000"/>
                <a:chExt cx="4254836" cy="1181787"/>
              </a:xfrm>
            </p:grpSpPr>
            <p:cxnSp>
              <p:nvCxnSpPr>
                <p:cNvPr id="268" name="Straight Arrow Connector 267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Arrow Connector 26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Arrow Connector 26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Arrow Connector 27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Arrow Connector 27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Arrow Connector 27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Arrow Connector 27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Arrow Connector 27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Right Arrow 278"/>
              <p:cNvSpPr/>
              <p:nvPr/>
            </p:nvSpPr>
            <p:spPr>
              <a:xfrm>
                <a:off x="298017" y="3771900"/>
                <a:ext cx="380165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229680" y="3445061"/>
                <a:ext cx="452150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6399994" y="1655716"/>
                <a:ext cx="1245860" cy="683932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2" name="Right Arrow 291"/>
              <p:cNvSpPr/>
              <p:nvPr/>
            </p:nvSpPr>
            <p:spPr>
              <a:xfrm>
                <a:off x="11250057" y="3855054"/>
                <a:ext cx="444678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11136720" y="3509944"/>
                <a:ext cx="650204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2742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1902657" y="2564534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723900" y="2354836"/>
                <a:ext cx="952500" cy="320776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778283" y="1960626"/>
                <a:ext cx="879348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315" name="Straight Connector 314"/>
              <p:cNvCxnSpPr/>
              <p:nvPr/>
            </p:nvCxnSpPr>
            <p:spPr>
              <a:xfrm>
                <a:off x="5953744" y="3042508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5953744" y="4927136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5953744" y="371279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5953744" y="423812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Rectangle 318"/>
              <p:cNvSpPr/>
              <p:nvPr/>
            </p:nvSpPr>
            <p:spPr>
              <a:xfrm>
                <a:off x="49887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4577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6400800" y="2362200"/>
                <a:ext cx="1181100" cy="3200400"/>
                <a:chOff x="6400800" y="2362200"/>
                <a:chExt cx="1181100" cy="32004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6400800" y="2362200"/>
                  <a:ext cx="1181100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280" name="Group 65"/>
                <p:cNvGrpSpPr/>
                <p:nvPr/>
              </p:nvGrpSpPr>
              <p:grpSpPr>
                <a:xfrm>
                  <a:off x="6749312" y="3009900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1" name="Freeform 280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70"/>
                <p:cNvGrpSpPr/>
                <p:nvPr/>
              </p:nvGrpSpPr>
              <p:grpSpPr>
                <a:xfrm>
                  <a:off x="6749312" y="35115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5" name="Freeform 28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65"/>
                <p:cNvGrpSpPr/>
                <p:nvPr/>
              </p:nvGrpSpPr>
              <p:grpSpPr>
                <a:xfrm>
                  <a:off x="6749312" y="40068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70"/>
                <p:cNvGrpSpPr/>
                <p:nvPr/>
              </p:nvGrpSpPr>
              <p:grpSpPr>
                <a:xfrm>
                  <a:off x="6749312" y="45021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2" name="Group 42"/>
              <p:cNvGrpSpPr/>
              <p:nvPr/>
            </p:nvGrpSpPr>
            <p:grpSpPr>
              <a:xfrm>
                <a:off x="7587810" y="3390900"/>
                <a:ext cx="3232590" cy="1189197"/>
                <a:chOff x="1707458" y="1778000"/>
                <a:chExt cx="4254836" cy="1181787"/>
              </a:xfrm>
            </p:grpSpPr>
            <p:cxnSp>
              <p:nvCxnSpPr>
                <p:cNvPr id="363" name="Straight Arrow Connector 36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Arrow Connector 36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Arrow Connector 36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Rectangle 372"/>
              <p:cNvSpPr/>
              <p:nvPr/>
            </p:nvSpPr>
            <p:spPr>
              <a:xfrm>
                <a:off x="10852590" y="2359974"/>
                <a:ext cx="312947" cy="320040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10549254" y="1953303"/>
                <a:ext cx="1161477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78081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95226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89916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" name="Group 70"/>
            <p:cNvGrpSpPr/>
            <p:nvPr/>
          </p:nvGrpSpPr>
          <p:grpSpPr>
            <a:xfrm>
              <a:off x="1905000" y="2628900"/>
              <a:ext cx="4305299" cy="190500"/>
              <a:chOff x="1866900" y="2628900"/>
              <a:chExt cx="4419600" cy="1905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6" name="TextBox 385"/>
            <p:cNvSpPr txBox="1"/>
            <p:nvPr/>
          </p:nvSpPr>
          <p:spPr>
            <a:xfrm>
              <a:off x="3124200" y="2286001"/>
              <a:ext cx="1785180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87" name="Group 386"/>
            <p:cNvGrpSpPr/>
            <p:nvPr/>
          </p:nvGrpSpPr>
          <p:grpSpPr>
            <a:xfrm>
              <a:off x="7845543" y="2617229"/>
              <a:ext cx="2895599" cy="190500"/>
              <a:chOff x="1920389" y="2693432"/>
              <a:chExt cx="4419600" cy="190500"/>
            </a:xfrm>
          </p:grpSpPr>
          <p:cxnSp>
            <p:nvCxnSpPr>
              <p:cNvPr id="388" name="Straight Connector 387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TextBox 390"/>
            <p:cNvSpPr txBox="1"/>
            <p:nvPr/>
          </p:nvSpPr>
          <p:spPr>
            <a:xfrm>
              <a:off x="8455144" y="2274332"/>
              <a:ext cx="1714549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1875" y="3048000"/>
            <a:ext cx="1148394" cy="3238500"/>
            <a:chOff x="591875" y="2743200"/>
            <a:chExt cx="1148394" cy="3238500"/>
          </a:xfrm>
        </p:grpSpPr>
        <p:sp>
          <p:nvSpPr>
            <p:cNvPr id="109" name="Rectangle 108"/>
            <p:cNvSpPr/>
            <p:nvPr/>
          </p:nvSpPr>
          <p:spPr>
            <a:xfrm>
              <a:off x="591875" y="2743200"/>
              <a:ext cx="1008325" cy="32385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609600" y="3390900"/>
              <a:ext cx="1130669" cy="1816899"/>
              <a:chOff x="1791929" y="5127627"/>
              <a:chExt cx="1754721" cy="2101858"/>
            </a:xfrm>
          </p:grpSpPr>
          <p:sp>
            <p:nvSpPr>
              <p:cNvPr id="89" name="Connector 88"/>
              <p:cNvSpPr/>
              <p:nvPr/>
            </p:nvSpPr>
            <p:spPr>
              <a:xfrm>
                <a:off x="1862224" y="5127627"/>
                <a:ext cx="563851" cy="548071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0" name="Connector 89"/>
              <p:cNvSpPr/>
              <p:nvPr/>
            </p:nvSpPr>
            <p:spPr>
              <a:xfrm>
                <a:off x="2647164" y="5130027"/>
                <a:ext cx="622979" cy="548071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1" name="Connector 90"/>
              <p:cNvSpPr/>
              <p:nvPr/>
            </p:nvSpPr>
            <p:spPr>
              <a:xfrm>
                <a:off x="1860190" y="5921033"/>
                <a:ext cx="563851" cy="548071"/>
              </a:xfrm>
              <a:prstGeom prst="flowChartConnector">
                <a:avLst/>
              </a:prstGeom>
              <a:solidFill>
                <a:srgbClr val="D92A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2" name="Connector 91"/>
              <p:cNvSpPr/>
              <p:nvPr/>
            </p:nvSpPr>
            <p:spPr>
              <a:xfrm>
                <a:off x="2647165" y="5965072"/>
                <a:ext cx="563851" cy="548071"/>
              </a:xfrm>
              <a:prstGeom prst="flowChartConnector">
                <a:avLst/>
              </a:prstGeom>
              <a:solidFill>
                <a:srgbClr val="3366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3" name="Connector 92"/>
              <p:cNvSpPr/>
              <p:nvPr/>
            </p:nvSpPr>
            <p:spPr>
              <a:xfrm>
                <a:off x="1877496" y="6681414"/>
                <a:ext cx="563851" cy="548071"/>
              </a:xfrm>
              <a:prstGeom prst="flowChartConnector">
                <a:avLst/>
              </a:prstGeom>
              <a:solidFill>
                <a:srgbClr val="5CFF37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4" name="Connector 93"/>
              <p:cNvSpPr/>
              <p:nvPr/>
            </p:nvSpPr>
            <p:spPr>
              <a:xfrm>
                <a:off x="2647165" y="6681414"/>
                <a:ext cx="563851" cy="548071"/>
              </a:xfrm>
              <a:prstGeom prst="flowChartConnector">
                <a:avLst/>
              </a:prstGeom>
              <a:solidFill>
                <a:srgbClr val="FF0D13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95" name="Straight Arrow Connector 94"/>
              <p:cNvCxnSpPr>
                <a:stCxn id="89" idx="6"/>
                <a:endCxn id="90" idx="2"/>
              </p:cNvCxnSpPr>
              <p:nvPr/>
            </p:nvCxnSpPr>
            <p:spPr>
              <a:xfrm>
                <a:off x="2426075" y="5401663"/>
                <a:ext cx="221090" cy="240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0" idx="3"/>
                <a:endCxn id="91" idx="7"/>
              </p:cNvCxnSpPr>
              <p:nvPr/>
            </p:nvCxnSpPr>
            <p:spPr>
              <a:xfrm flipH="1">
                <a:off x="2341468" y="5597835"/>
                <a:ext cx="396930" cy="403462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89" idx="4"/>
                <a:endCxn id="91" idx="0"/>
              </p:cNvCxnSpPr>
              <p:nvPr/>
            </p:nvCxnSpPr>
            <p:spPr>
              <a:xfrm flipH="1">
                <a:off x="2142116" y="5675698"/>
                <a:ext cx="2034" cy="24533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89" idx="5"/>
                <a:endCxn id="92" idx="1"/>
              </p:cNvCxnSpPr>
              <p:nvPr/>
            </p:nvCxnSpPr>
            <p:spPr>
              <a:xfrm>
                <a:off x="2343501" y="5595435"/>
                <a:ext cx="386237" cy="449901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91" idx="4"/>
                <a:endCxn id="93" idx="0"/>
              </p:cNvCxnSpPr>
              <p:nvPr/>
            </p:nvCxnSpPr>
            <p:spPr>
              <a:xfrm>
                <a:off x="2142116" y="6469104"/>
                <a:ext cx="17306" cy="21231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1" idx="5"/>
                <a:endCxn id="94" idx="1"/>
              </p:cNvCxnSpPr>
              <p:nvPr/>
            </p:nvCxnSpPr>
            <p:spPr>
              <a:xfrm>
                <a:off x="2341467" y="6388840"/>
                <a:ext cx="388272" cy="372837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2" idx="3"/>
                <a:endCxn id="93" idx="7"/>
              </p:cNvCxnSpPr>
              <p:nvPr/>
            </p:nvCxnSpPr>
            <p:spPr>
              <a:xfrm flipH="1">
                <a:off x="2358774" y="6432880"/>
                <a:ext cx="370964" cy="328798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851058" y="6776143"/>
                <a:ext cx="684628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TCP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560601" y="6809947"/>
                <a:ext cx="751577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New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791929" y="6026902"/>
                <a:ext cx="716704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IPv4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586769" y="6073463"/>
                <a:ext cx="724432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IPv6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541464" y="5240125"/>
                <a:ext cx="1005186" cy="31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VLAN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791929" y="5210053"/>
                <a:ext cx="691427" cy="332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400" dirty="0">
                    <a:solidFill>
                      <a:srgbClr val="000000"/>
                    </a:solidFill>
                    <a:latin typeface="Seravek"/>
                    <a:cs typeface="Seravek"/>
                  </a:rPr>
                  <a:t>Eth</a:t>
                </a:r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742013" y="3276600"/>
            <a:ext cx="1305987" cy="3124200"/>
            <a:chOff x="1742013" y="2971800"/>
            <a:chExt cx="1305987" cy="3124200"/>
          </a:xfrm>
        </p:grpSpPr>
        <p:grpSp>
          <p:nvGrpSpPr>
            <p:cNvPr id="11" name="Group 10"/>
            <p:cNvGrpSpPr/>
            <p:nvPr/>
          </p:nvGrpSpPr>
          <p:grpSpPr>
            <a:xfrm>
              <a:off x="1742013" y="2971800"/>
              <a:ext cx="1305987" cy="2819400"/>
              <a:chOff x="1742013" y="2971800"/>
              <a:chExt cx="1305987" cy="28194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3" name="Trapezoid 19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94" name="Straight Connector 193"/>
                  <p:cNvCxnSpPr>
                    <a:stCxn id="192" idx="3"/>
                    <a:endCxn id="19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9" name="Trapezoid 19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0" name="Straight Connector 199"/>
                  <p:cNvCxnSpPr>
                    <a:stCxn id="198" idx="3"/>
                    <a:endCxn id="19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2" name="Rectangle 20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3" name="Trapezoid 20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4" name="Straight Connector 203"/>
                  <p:cNvCxnSpPr>
                    <a:stCxn id="202" idx="3"/>
                    <a:endCxn id="20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 204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7" name="Trapezoid 2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8" name="Straight Connector 207"/>
                  <p:cNvCxnSpPr>
                    <a:stCxn id="206" idx="3"/>
                    <a:endCxn id="2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0" name="Rectangle 2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1" name="Trapezoid 2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12" name="Straight Connector 211"/>
                  <p:cNvCxnSpPr>
                    <a:stCxn id="210" idx="3"/>
                    <a:endCxn id="2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8" name="Rectangle 2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9" name="Trapezoid 2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20" name="Straight Connector 219"/>
                  <p:cNvCxnSpPr>
                    <a:stCxn id="218" idx="3"/>
                    <a:endCxn id="2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28" name="TextBox 227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49" name="TextBox 448"/>
            <p:cNvSpPr txBox="1"/>
            <p:nvPr/>
          </p:nvSpPr>
          <p:spPr>
            <a:xfrm>
              <a:off x="1954802" y="5725608"/>
              <a:ext cx="902699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62300" y="3276600"/>
            <a:ext cx="1313752" cy="3124200"/>
            <a:chOff x="3162300" y="2971800"/>
            <a:chExt cx="1313752" cy="3124200"/>
          </a:xfrm>
        </p:grpSpPr>
        <p:grpSp>
          <p:nvGrpSpPr>
            <p:cNvPr id="230" name="Group 229"/>
            <p:cNvGrpSpPr/>
            <p:nvPr/>
          </p:nvGrpSpPr>
          <p:grpSpPr>
            <a:xfrm>
              <a:off x="3162300" y="2971800"/>
              <a:ext cx="1313752" cy="2819400"/>
              <a:chOff x="1742013" y="2971800"/>
              <a:chExt cx="1305987" cy="28194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234" name="Group 233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5" name="Rectangle 2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6" name="Trapezoid 2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7" name="Straight Connector 256"/>
                  <p:cNvCxnSpPr>
                    <a:stCxn id="255" idx="3"/>
                    <a:endCxn id="2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3" name="Trapezoid 2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4" name="Straight Connector 253"/>
                  <p:cNvCxnSpPr>
                    <a:stCxn id="252" idx="3"/>
                    <a:endCxn id="2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0" name="Trapezoid 24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1" name="Straight Connector 250"/>
                  <p:cNvCxnSpPr>
                    <a:stCxn id="249" idx="3"/>
                    <a:endCxn id="25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6" name="Rectangle 2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7" name="Trapezoid 2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8" name="Straight Connector 247"/>
                  <p:cNvCxnSpPr>
                    <a:stCxn id="246" idx="3"/>
                    <a:endCxn id="2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3" name="Rectangle 2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4" name="Trapezoid 2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5" name="Straight Connector 244"/>
                  <p:cNvCxnSpPr>
                    <a:stCxn id="243" idx="3"/>
                    <a:endCxn id="2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0" name="Rectangle 2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1" name="Trapezoid 2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2" name="Straight Connector 241"/>
                  <p:cNvCxnSpPr>
                    <a:stCxn id="240" idx="3"/>
                    <a:endCxn id="2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3" name="TextBox 232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0" name="TextBox 449"/>
            <p:cNvSpPr txBox="1"/>
            <p:nvPr/>
          </p:nvSpPr>
          <p:spPr>
            <a:xfrm>
              <a:off x="3369357" y="5725608"/>
              <a:ext cx="93251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2355" y="3268723"/>
            <a:ext cx="1313752" cy="3132077"/>
            <a:chOff x="4942355" y="2963923"/>
            <a:chExt cx="1313752" cy="3132077"/>
          </a:xfrm>
        </p:grpSpPr>
        <p:grpSp>
          <p:nvGrpSpPr>
            <p:cNvPr id="322" name="Group 321"/>
            <p:cNvGrpSpPr/>
            <p:nvPr/>
          </p:nvGrpSpPr>
          <p:grpSpPr>
            <a:xfrm>
              <a:off x="4942355" y="2963923"/>
              <a:ext cx="1313752" cy="2819400"/>
              <a:chOff x="1742013" y="2971800"/>
              <a:chExt cx="1305987" cy="2819400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25" name="Group 32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52" name="Rectangle 3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85" name="Trapezoid 3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92" name="Straight Connector 391"/>
                  <p:cNvCxnSpPr>
                    <a:stCxn id="352" idx="3"/>
                    <a:endCxn id="3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6" name="Rectangle 3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7" name="Trapezoid 3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8" name="Straight Connector 347"/>
                  <p:cNvCxnSpPr>
                    <a:stCxn id="346" idx="3"/>
                    <a:endCxn id="3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3" name="Rectangle 3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4" name="Trapezoid 3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5" name="Straight Connector 344"/>
                  <p:cNvCxnSpPr>
                    <a:stCxn id="343" idx="3"/>
                    <a:endCxn id="3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0" name="Rectangle 3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Trapezoid 3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>
                    <a:stCxn id="340" idx="3"/>
                    <a:endCxn id="3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6" name="Rectangle 33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7" name="Trapezoid 33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8" name="Straight Connector 337"/>
                  <p:cNvCxnSpPr>
                    <a:stCxn id="336" idx="3"/>
                    <a:endCxn id="33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3" name="Rectangle 33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4" name="Trapezoid 33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5" name="Straight Connector 334"/>
                  <p:cNvCxnSpPr>
                    <a:stCxn id="333" idx="3"/>
                    <a:endCxn id="33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6" name="TextBox 32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1" name="TextBox 450"/>
            <p:cNvSpPr txBox="1"/>
            <p:nvPr/>
          </p:nvSpPr>
          <p:spPr>
            <a:xfrm>
              <a:off x="5076034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86700" y="3276600"/>
            <a:ext cx="1317109" cy="3124200"/>
            <a:chOff x="7886700" y="2971800"/>
            <a:chExt cx="1317109" cy="3124200"/>
          </a:xfrm>
        </p:grpSpPr>
        <p:grpSp>
          <p:nvGrpSpPr>
            <p:cNvPr id="393" name="Group 392"/>
            <p:cNvGrpSpPr/>
            <p:nvPr/>
          </p:nvGrpSpPr>
          <p:grpSpPr>
            <a:xfrm>
              <a:off x="7886700" y="2971800"/>
              <a:ext cx="1313752" cy="2832100"/>
              <a:chOff x="1742013" y="2971800"/>
              <a:chExt cx="1305987" cy="2832100"/>
            </a:xfrm>
          </p:grpSpPr>
          <p:sp>
            <p:nvSpPr>
              <p:cNvPr id="394" name="Rectangle 393"/>
              <p:cNvSpPr/>
              <p:nvPr/>
            </p:nvSpPr>
            <p:spPr>
              <a:xfrm>
                <a:off x="1824947" y="2971800"/>
                <a:ext cx="1109765" cy="28321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5" name="Group 39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97" name="Group 39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8" name="Rectangle 4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9" name="Trapezoid 4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20" name="Straight Connector 419"/>
                  <p:cNvCxnSpPr>
                    <a:stCxn id="418" idx="3"/>
                    <a:endCxn id="4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5" name="Rectangle 41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6" name="Trapezoid 41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7" name="Straight Connector 416"/>
                  <p:cNvCxnSpPr>
                    <a:stCxn id="415" idx="3"/>
                    <a:endCxn id="41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2" name="Rectangle 41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3" name="Trapezoid 41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4" name="Straight Connector 413"/>
                  <p:cNvCxnSpPr>
                    <a:stCxn id="412" idx="3"/>
                    <a:endCxn id="41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0" name="Group 39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0" name="Trapezoid 40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1" name="Straight Connector 410"/>
                  <p:cNvCxnSpPr>
                    <a:stCxn id="409" idx="3"/>
                    <a:endCxn id="41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7" name="Trapezoid 4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8" name="Straight Connector 407"/>
                  <p:cNvCxnSpPr>
                    <a:stCxn id="406" idx="3"/>
                    <a:endCxn id="4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4" name="Trapezoid 4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5" name="Straight Connector 404"/>
                  <p:cNvCxnSpPr>
                    <a:stCxn id="403" idx="3"/>
                    <a:endCxn id="4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96" name="TextBox 39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2" name="TextBox 451"/>
            <p:cNvSpPr txBox="1"/>
            <p:nvPr/>
          </p:nvSpPr>
          <p:spPr>
            <a:xfrm>
              <a:off x="8092485" y="5725608"/>
              <a:ext cx="1111324" cy="37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73536" y="3263899"/>
            <a:ext cx="1313752" cy="3136901"/>
            <a:chOff x="9673536" y="2959099"/>
            <a:chExt cx="1313752" cy="3136901"/>
          </a:xfrm>
        </p:grpSpPr>
        <p:grpSp>
          <p:nvGrpSpPr>
            <p:cNvPr id="421" name="Group 420"/>
            <p:cNvGrpSpPr/>
            <p:nvPr/>
          </p:nvGrpSpPr>
          <p:grpSpPr>
            <a:xfrm>
              <a:off x="9673536" y="2959099"/>
              <a:ext cx="1313752" cy="2827867"/>
              <a:chOff x="1742013" y="2971799"/>
              <a:chExt cx="1305987" cy="2827867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1824947" y="2971799"/>
                <a:ext cx="1109765" cy="282786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3" name="Group 422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425" name="Group 42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6" name="Rectangle 4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7" name="Trapezoid 4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8" name="Straight Connector 447"/>
                  <p:cNvCxnSpPr>
                    <a:stCxn id="446" idx="3"/>
                    <a:endCxn id="4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4" name="Trapezoid 4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5" name="Straight Connector 444"/>
                  <p:cNvCxnSpPr>
                    <a:stCxn id="443" idx="3"/>
                    <a:endCxn id="4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0" name="Rectangle 4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1" name="Trapezoid 4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2" name="Straight Connector 441"/>
                  <p:cNvCxnSpPr>
                    <a:stCxn id="440" idx="3"/>
                    <a:endCxn id="4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Group 42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7" name="Rectangle 43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8" name="Trapezoid 43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9" name="Straight Connector 438"/>
                  <p:cNvCxnSpPr>
                    <a:stCxn id="437" idx="3"/>
                    <a:endCxn id="43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Group 42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5" name="Trapezoid 43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6" name="Straight Connector 435"/>
                  <p:cNvCxnSpPr>
                    <a:stCxn id="434" idx="3"/>
                    <a:endCxn id="43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Group 42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1" name="Rectangle 43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2" name="Trapezoid 43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3" name="Straight Connector 432"/>
                  <p:cNvCxnSpPr>
                    <a:stCxn id="431" idx="3"/>
                    <a:endCxn id="43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4" name="TextBox 423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3" name="TextBox 452"/>
            <p:cNvSpPr txBox="1"/>
            <p:nvPr/>
          </p:nvSpPr>
          <p:spPr>
            <a:xfrm>
              <a:off x="9801562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90700" y="1790700"/>
            <a:ext cx="111633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latin typeface="Seravek"/>
                <a:cs typeface="Seravek"/>
              </a:rPr>
              <a:t>Same performance as fixed-function chips, </a:t>
            </a:r>
            <a:r>
              <a:rPr lang="en-US" sz="2700" u="sng" dirty="0" smtClean="0">
                <a:latin typeface="Seravek"/>
                <a:cs typeface="Seravek"/>
              </a:rPr>
              <a:t>some</a:t>
            </a:r>
            <a:r>
              <a:rPr lang="en-US" sz="2700" i="1" dirty="0" smtClean="0">
                <a:latin typeface="Seravek"/>
                <a:cs typeface="Seravek"/>
              </a:rPr>
              <a:t> </a:t>
            </a:r>
            <a:r>
              <a:rPr lang="en-US" sz="2700" dirty="0" smtClean="0">
                <a:latin typeface="Seravek"/>
                <a:cs typeface="Seravek"/>
              </a:rPr>
              <a:t>programmability</a:t>
            </a:r>
            <a:r>
              <a:rPr lang="en-US" sz="2700" i="1" dirty="0" smtClean="0">
                <a:latin typeface="Seravek"/>
                <a:cs typeface="Seravek"/>
              </a:rPr>
              <a:t> </a:t>
            </a:r>
            <a:endParaRPr lang="en-US" sz="2700" dirty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4185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457"/>
    </mc:Choice>
    <mc:Fallback>
      <p:transition xmlns:p14="http://schemas.microsoft.com/office/powerpoint/2010/main" spd="slow" advTm="11645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machine model for line-rate routers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8" y="2743200"/>
            <a:ext cx="113538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3000" dirty="0" smtClean="0"/>
              <a:t>Deterministic pipeline</a:t>
            </a:r>
          </a:p>
          <a:p>
            <a:r>
              <a:rPr lang="en-US" sz="3000" dirty="0" smtClean="0"/>
              <a:t>Atoms: Smallest unit of atomic packet processing / state update</a:t>
            </a:r>
          </a:p>
          <a:p>
            <a:r>
              <a:rPr lang="en-US" sz="3000" dirty="0" smtClean="0"/>
              <a:t>A router’s atoms constitute its instruction set</a:t>
            </a:r>
            <a:endParaRPr lang="en-US" sz="3000" dirty="0"/>
          </a:p>
        </p:txBody>
      </p:sp>
      <p:pic>
        <p:nvPicPr>
          <p:cNvPr id="382" name="Picture 3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6" y="1331794"/>
            <a:ext cx="11577307" cy="4194412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3848101"/>
            <a:ext cx="2606862" cy="2054160"/>
          </a:xfrm>
          <a:prstGeom prst="rect">
            <a:avLst/>
          </a:prstGeom>
        </p:spPr>
      </p:pic>
      <p:sp>
        <p:nvSpPr>
          <p:cNvPr id="172" name="Freeform 171"/>
          <p:cNvSpPr/>
          <p:nvPr/>
        </p:nvSpPr>
        <p:spPr>
          <a:xfrm>
            <a:off x="4038600" y="2657357"/>
            <a:ext cx="687224" cy="2802387"/>
          </a:xfrm>
          <a:custGeom>
            <a:avLst/>
            <a:gdLst>
              <a:gd name="connsiteX0" fmla="*/ 1045654 w 1045654"/>
              <a:gd name="connsiteY0" fmla="*/ 1854437 h 2032880"/>
              <a:gd name="connsiteX1" fmla="*/ 105617 w 1045654"/>
              <a:gd name="connsiteY1" fmla="*/ 1854437 h 2032880"/>
              <a:gd name="connsiteX2" fmla="*/ 62888 w 1045654"/>
              <a:gd name="connsiteY2" fmla="*/ 0 h 203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5654" h="2032880">
                <a:moveTo>
                  <a:pt x="1045654" y="1854437"/>
                </a:moveTo>
                <a:cubicBezTo>
                  <a:pt x="657532" y="2008973"/>
                  <a:pt x="269411" y="2163510"/>
                  <a:pt x="105617" y="1854437"/>
                </a:cubicBezTo>
                <a:cubicBezTo>
                  <a:pt x="-58177" y="1545364"/>
                  <a:pt x="2355" y="772682"/>
                  <a:pt x="62888" y="0"/>
                </a:cubicBezTo>
              </a:path>
            </a:pathLst>
          </a:custGeom>
          <a:noFill/>
          <a:ln w="63500"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94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" fill="hold"/>
                                        <p:tgtEl>
                                          <p:spTgt spid="38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312 -0.17454 " pathEditMode="relative" rAng="0" ptsTypes="AA">
                                      <p:cBhvr>
                                        <p:cTn id="18" dur="1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Isn’t P4 sufficient?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656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Match-action is great for forwarding</a:t>
            </a:r>
          </a:p>
          <a:p>
            <a:r>
              <a:rPr lang="en-US" dirty="0" smtClean="0"/>
              <a:t>But, limiting for </a:t>
            </a:r>
            <a:r>
              <a:rPr lang="en-US" dirty="0" err="1" smtClean="0"/>
              <a:t>stateful</a:t>
            </a:r>
            <a:r>
              <a:rPr lang="en-US" dirty="0" smtClean="0"/>
              <a:t> data-plane algorithms</a:t>
            </a:r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464081" y="3086100"/>
            <a:ext cx="5575771" cy="3776418"/>
            <a:chOff x="425982" y="3238500"/>
            <a:chExt cx="5403318" cy="377641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982" y="3619500"/>
              <a:ext cx="5403318" cy="32766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76300" y="3238500"/>
              <a:ext cx="4648200" cy="3776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 smtClean="0">
                  <a:latin typeface="Seravek"/>
                  <a:cs typeface="Seravek"/>
                </a:rPr>
                <a:t>RED Algorithm</a:t>
              </a:r>
            </a:p>
            <a:p>
              <a:endParaRPr lang="en-US" sz="1100" dirty="0" smtClean="0">
                <a:latin typeface="Seravek"/>
                <a:cs typeface="Seravek"/>
              </a:endParaRPr>
            </a:p>
            <a:p>
              <a:endParaRPr lang="en-US" sz="500" dirty="0" smtClean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 smtClean="0">
                  <a:latin typeface="Seravek"/>
                  <a:cs typeface="Seravek"/>
                </a:rPr>
                <a:t>On </a:t>
              </a:r>
              <a:r>
                <a:rPr lang="en-US" sz="2200" dirty="0" err="1">
                  <a:latin typeface="Seravek"/>
                  <a:cs typeface="Seravek"/>
                </a:rPr>
                <a:t>enqueue</a:t>
              </a:r>
              <a:r>
                <a:rPr lang="en-US" sz="2200" dirty="0">
                  <a:latin typeface="Seravek"/>
                  <a:cs typeface="Seravek"/>
                </a:rPr>
                <a:t>: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Calculate </a:t>
              </a:r>
              <a:r>
                <a:rPr lang="en-US" sz="2200" dirty="0">
                  <a:latin typeface="Seravek"/>
                  <a:cs typeface="Seravek"/>
                </a:rPr>
                <a:t>average queue size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if </a:t>
              </a:r>
              <a:r>
                <a:rPr lang="en-US" sz="2200" dirty="0">
                  <a:latin typeface="Seravek"/>
                  <a:cs typeface="Seravek"/>
                </a:rPr>
                <a:t>min &lt;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&lt; max 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calculate </a:t>
              </a:r>
              <a:r>
                <a:rPr lang="en-US" sz="2200" dirty="0">
                  <a:latin typeface="Seravek"/>
                  <a:cs typeface="Seravek"/>
                </a:rPr>
                <a:t>probability 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mark </a:t>
              </a:r>
              <a:r>
                <a:rPr lang="en-US" sz="2200" dirty="0">
                  <a:latin typeface="Seravek"/>
                  <a:cs typeface="Seravek"/>
                </a:rPr>
                <a:t>packet with probability </a:t>
              </a:r>
              <a:r>
                <a:rPr lang="en-US" sz="2200" dirty="0" smtClean="0">
                  <a:latin typeface="Seravek"/>
                  <a:cs typeface="Seravek"/>
                </a:rPr>
                <a:t>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</a:t>
              </a:r>
              <a:r>
                <a:rPr lang="en-US" sz="2200" dirty="0" smtClean="0">
                  <a:latin typeface="Seravek"/>
                  <a:cs typeface="Seravek"/>
                </a:rPr>
                <a:t>    else </a:t>
              </a:r>
              <a:r>
                <a:rPr lang="en-US" sz="2200" dirty="0">
                  <a:latin typeface="Seravek"/>
                  <a:cs typeface="Seravek"/>
                </a:rPr>
                <a:t>if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&gt; max: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     mark </a:t>
              </a:r>
              <a:r>
                <a:rPr lang="en-US" sz="2200" dirty="0">
                  <a:latin typeface="Seravek"/>
                  <a:cs typeface="Seravek"/>
                </a:rPr>
                <a:t>packet</a:t>
              </a:r>
            </a:p>
            <a:p>
              <a:endParaRPr lang="en-US" sz="2400" dirty="0">
                <a:latin typeface="Seravek"/>
                <a:cs typeface="Seravek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35268" y="3027426"/>
            <a:ext cx="4875732" cy="3678174"/>
            <a:chOff x="1589458" y="2722626"/>
            <a:chExt cx="4875732" cy="3678174"/>
          </a:xfrm>
        </p:grpSpPr>
        <p:grpSp>
          <p:nvGrpSpPr>
            <p:cNvPr id="8" name="Group 42"/>
            <p:cNvGrpSpPr/>
            <p:nvPr/>
          </p:nvGrpSpPr>
          <p:grpSpPr>
            <a:xfrm>
              <a:off x="1589458" y="4079159"/>
              <a:ext cx="4875732" cy="1192611"/>
              <a:chOff x="1707458" y="1778000"/>
              <a:chExt cx="4254836" cy="1181787"/>
            </a:xfrm>
          </p:grpSpPr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/>
            <p:cNvSpPr/>
            <p:nvPr/>
          </p:nvSpPr>
          <p:spPr>
            <a:xfrm>
              <a:off x="3247847" y="3280685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19001" y="3273627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039165" y="3752973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39165" y="564301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39165" y="442518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039165" y="4952018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033903" y="3267797"/>
              <a:ext cx="1113765" cy="28248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480684" y="3579449"/>
              <a:ext cx="515971" cy="2169800"/>
              <a:chOff x="8534400" y="1981200"/>
              <a:chExt cx="595991" cy="2163589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1742013" y="2722626"/>
              <a:ext cx="4514094" cy="3678174"/>
              <a:chOff x="1742013" y="2722626"/>
              <a:chExt cx="4514094" cy="367817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742061" y="3050073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3190836" y="2722626"/>
                <a:ext cx="1483654" cy="439674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 pipeline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1742013" y="3268723"/>
                <a:ext cx="4514094" cy="3132077"/>
                <a:chOff x="1742013" y="3268723"/>
                <a:chExt cx="4514094" cy="3132077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1742013" y="3276600"/>
                  <a:ext cx="1305987" cy="3124200"/>
                  <a:chOff x="1742013" y="2971800"/>
                  <a:chExt cx="1305987" cy="3124200"/>
                </a:xfrm>
              </p:grpSpPr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1742013" y="2971800"/>
                    <a:ext cx="1305987" cy="2819400"/>
                    <a:chOff x="1742013" y="2971800"/>
                    <a:chExt cx="1305987" cy="2819400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87" name="Group 86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8" name="Rectangle 10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9" name="Trapezoid 10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10" name="Straight Connector 109"/>
                        <p:cNvCxnSpPr>
                          <a:stCxn id="108" idx="3"/>
                          <a:endCxn id="10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5" name="Rectangle 10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6" name="Trapezoid 10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7" name="Straight Connector 106"/>
                        <p:cNvCxnSpPr>
                          <a:stCxn id="105" idx="3"/>
                          <a:endCxn id="10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2" name="Rectangle 101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3" name="Trapezoid 102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4" name="Straight Connector 103"/>
                        <p:cNvCxnSpPr>
                          <a:stCxn id="102" idx="3"/>
                          <a:endCxn id="103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0" name="Group 89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9" name="Rectangle 9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0" name="Trapezoid 9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1" name="Straight Connector 100"/>
                        <p:cNvCxnSpPr>
                          <a:stCxn id="99" idx="3"/>
                          <a:endCxn id="10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1" name="Group 90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6" name="Rectangle 9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7" name="Trapezoid 9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8" name="Straight Connector 97"/>
                        <p:cNvCxnSpPr>
                          <a:stCxn id="96" idx="3"/>
                          <a:endCxn id="9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2" name="Group 91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3" name="Rectangle 9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4" name="Trapezoid 9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5" name="Straight Connector 94"/>
                        <p:cNvCxnSpPr>
                          <a:stCxn id="93" idx="3"/>
                          <a:endCxn id="9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1954802" y="5725608"/>
                    <a:ext cx="902699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162300" y="3276600"/>
                  <a:ext cx="1313752" cy="3124200"/>
                  <a:chOff x="3162300" y="2971800"/>
                  <a:chExt cx="1313752" cy="3124200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3162300" y="2971800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56" name="Group 55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58" name="Group 57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9" name="Rectangle 7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80" name="Trapezoid 7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81" name="Straight Connector 80"/>
                        <p:cNvCxnSpPr>
                          <a:stCxn id="79" idx="3"/>
                          <a:endCxn id="8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9" name="Group 58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6" name="Rectangle 7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7" name="Trapezoid 7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8" name="Straight Connector 77"/>
                        <p:cNvCxnSpPr>
                          <a:stCxn id="76" idx="3"/>
                          <a:endCxn id="7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0" name="Group 59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3" name="Rectangle 7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4" name="Trapezoid 7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5" name="Straight Connector 74"/>
                        <p:cNvCxnSpPr>
                          <a:stCxn id="73" idx="3"/>
                          <a:endCxn id="7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1" name="Group 60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0" name="Rectangle 6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1" name="Trapezoid 7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2" name="Straight Connector 71"/>
                        <p:cNvCxnSpPr>
                          <a:stCxn id="70" idx="3"/>
                          <a:endCxn id="7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7" name="Rectangle 6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8" name="Trapezoid 6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9" name="Straight Connector 68"/>
                        <p:cNvCxnSpPr>
                          <a:stCxn id="67" idx="3"/>
                          <a:endCxn id="6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5" name="Trapezoid 6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6" name="Straight Connector 65"/>
                        <p:cNvCxnSpPr>
                          <a:stCxn id="64" idx="3"/>
                          <a:endCxn id="6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369357" y="5725608"/>
                    <a:ext cx="93251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2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4942355" y="3268723"/>
                  <a:ext cx="1313752" cy="3132077"/>
                  <a:chOff x="4942355" y="2963923"/>
                  <a:chExt cx="1313752" cy="3132077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4942355" y="2963923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29" name="Group 28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50" name="Rectangle 4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51" name="Trapezoid 5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52" name="Straight Connector 51"/>
                        <p:cNvCxnSpPr>
                          <a:stCxn id="50" idx="3"/>
                          <a:endCxn id="5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7" name="Rectangle 4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8" name="Trapezoid 4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9" name="Straight Connector 48"/>
                        <p:cNvCxnSpPr>
                          <a:stCxn id="47" idx="3"/>
                          <a:endCxn id="4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" name="Group 30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4" name="Rectangle 4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5" name="Trapezoid 4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6" name="Straight Connector 45"/>
                        <p:cNvCxnSpPr>
                          <a:stCxn id="44" idx="3"/>
                          <a:endCxn id="4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" name="Group 31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1" name="Rectangle 40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2" name="Trapezoid 41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3" name="Straight Connector 42"/>
                        <p:cNvCxnSpPr>
                          <a:stCxn id="41" idx="3"/>
                          <a:endCxn id="42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" name="Group 32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8" name="Rectangle 3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9" name="Trapezoid 3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0" name="Straight Connector 39"/>
                        <p:cNvCxnSpPr>
                          <a:stCxn id="38" idx="3"/>
                          <a:endCxn id="3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" name="Group 33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5" name="Rectangle 3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6" name="Trapezoid 3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7" name="Straight Connector 36"/>
                        <p:cNvCxnSpPr>
                          <a:stCxn id="35" idx="3"/>
                          <a:endCxn id="3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5076034" y="5725608"/>
                    <a:ext cx="102954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16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</p:grpSp>
        </p:grpSp>
      </p:grpSp>
      <p:grpSp>
        <p:nvGrpSpPr>
          <p:cNvPr id="130" name="Group 129"/>
          <p:cNvGrpSpPr/>
          <p:nvPr/>
        </p:nvGrpSpPr>
        <p:grpSpPr>
          <a:xfrm>
            <a:off x="5981700" y="3162300"/>
            <a:ext cx="967042" cy="2057400"/>
            <a:chOff x="5981700" y="3162300"/>
            <a:chExt cx="967042" cy="2057400"/>
          </a:xfrm>
        </p:grpSpPr>
        <p:sp>
          <p:nvSpPr>
            <p:cNvPr id="128" name="TextBox 127"/>
            <p:cNvSpPr txBox="1"/>
            <p:nvPr/>
          </p:nvSpPr>
          <p:spPr>
            <a:xfrm>
              <a:off x="5981700" y="3162300"/>
              <a:ext cx="967042" cy="197855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1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ravek"/>
                  <a:cs typeface="Seravek"/>
                </a:rPr>
                <a:t>?</a:t>
              </a:r>
              <a:endPara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ight Arrow 128"/>
            <p:cNvSpPr/>
            <p:nvPr/>
          </p:nvSpPr>
          <p:spPr>
            <a:xfrm>
              <a:off x="6057900" y="4838700"/>
              <a:ext cx="723900" cy="381000"/>
            </a:xfrm>
            <a:prstGeom prst="rightArrow">
              <a:avLst/>
            </a:prstGeom>
            <a:solidFill>
              <a:srgbClr val="454545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162D"/>
                </a:solidFill>
              </a:endParaRPr>
            </a:p>
          </p:txBody>
        </p:sp>
      </p:grpSp>
      <p:sp>
        <p:nvSpPr>
          <p:cNvPr id="131" name="Rounded Rectangle 130"/>
          <p:cNvSpPr/>
          <p:nvPr/>
        </p:nvSpPr>
        <p:spPr>
          <a:xfrm>
            <a:off x="914400" y="5295900"/>
            <a:ext cx="10553700" cy="13335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Seravek"/>
                <a:cs typeface="Seravek"/>
              </a:rPr>
              <a:t>Inconvenient to think in terms of match-action pipeline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Seravek"/>
                <a:cs typeface="Seravek"/>
              </a:rPr>
              <a:t>Given an algorithm, hard to know if it maps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127" name="Slide Number Placeholder 1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0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Domino DSL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4"/>
            <a:ext cx="10687050" cy="47783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subset of C, restricted for line-rate switch hardware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No loops (for, while, do-while)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acket processing time must be deterministic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No unstructured control flow (break, continue, </a:t>
            </a:r>
            <a:r>
              <a:rPr lang="en-US" dirty="0" err="1" smtClean="0"/>
              <a:t>goto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No pointers, heaps</a:t>
            </a:r>
          </a:p>
          <a:p>
            <a:pPr lvl="1"/>
            <a:r>
              <a:rPr lang="en-US" dirty="0" smtClean="0"/>
              <a:t>Chip memory is statically allocated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39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58778" y="6134100"/>
            <a:ext cx="11201400" cy="556537"/>
            <a:chOff x="458778" y="91163"/>
            <a:chExt cx="11201400" cy="556537"/>
          </a:xfrm>
        </p:grpSpPr>
        <p:sp>
          <p:nvSpPr>
            <p:cNvPr id="5" name="Rounded Rectangle 4"/>
            <p:cNvSpPr/>
            <p:nvPr/>
          </p:nvSpPr>
          <p:spPr>
            <a:xfrm>
              <a:off x="8878878" y="91163"/>
              <a:ext cx="2781300" cy="5336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3582978" y="184567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687878" y="104339"/>
              <a:ext cx="2781300" cy="5215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7773978" y="184566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69609" y="175191"/>
              <a:ext cx="299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Sequential to parallel code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069378" y="180459"/>
              <a:ext cx="2335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Hardware constraints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58778" y="91163"/>
              <a:ext cx="2813538" cy="5373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07289" y="188367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Preprocessing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47700" y="1828800"/>
            <a:ext cx="29193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000" dirty="0">
                <a:latin typeface="Seravek"/>
                <a:cs typeface="Seravek"/>
              </a:rPr>
              <a:t>i</a:t>
            </a:r>
            <a:r>
              <a:rPr lang="en-US" sz="3000" dirty="0" smtClean="0">
                <a:latin typeface="Seravek"/>
                <a:cs typeface="Seravek"/>
              </a:rPr>
              <a:t>f (</a:t>
            </a:r>
            <a:r>
              <a:rPr lang="en-US" sz="3000" dirty="0" smtClean="0">
                <a:solidFill>
                  <a:srgbClr val="FF0000"/>
                </a:solidFill>
                <a:latin typeface="Seravek"/>
                <a:cs typeface="Seravek"/>
              </a:rPr>
              <a:t>count</a:t>
            </a:r>
            <a:r>
              <a:rPr lang="en-US" sz="3000" dirty="0" smtClean="0">
                <a:latin typeface="Seravek"/>
                <a:cs typeface="Seravek"/>
              </a:rPr>
              <a:t> == 9):</a:t>
            </a:r>
          </a:p>
          <a:p>
            <a:pPr>
              <a:lnSpc>
                <a:spcPct val="120000"/>
              </a:lnSpc>
            </a:pPr>
            <a:r>
              <a:rPr lang="en-US" sz="3000" dirty="0">
                <a:latin typeface="Seravek"/>
                <a:cs typeface="Seravek"/>
              </a:rPr>
              <a:t> </a:t>
            </a:r>
            <a:r>
              <a:rPr lang="en-US" sz="3000" dirty="0" smtClean="0">
                <a:latin typeface="Seravek"/>
                <a:cs typeface="Seravek"/>
              </a:rPr>
              <a:t> </a:t>
            </a:r>
            <a:r>
              <a:rPr lang="en-US" sz="3000" dirty="0" err="1" smtClean="0">
                <a:latin typeface="Seravek"/>
                <a:cs typeface="Seravek"/>
              </a:rPr>
              <a:t>pkt.sample</a:t>
            </a:r>
            <a:r>
              <a:rPr lang="en-US" sz="3000" dirty="0" smtClean="0">
                <a:latin typeface="Seravek"/>
                <a:cs typeface="Seravek"/>
              </a:rPr>
              <a:t> = 1</a:t>
            </a:r>
          </a:p>
          <a:p>
            <a:pPr>
              <a:lnSpc>
                <a:spcPct val="120000"/>
              </a:lnSpc>
            </a:pPr>
            <a:r>
              <a:rPr lang="en-US" sz="3000" dirty="0">
                <a:latin typeface="Seravek"/>
                <a:cs typeface="Seravek"/>
              </a:rPr>
              <a:t> </a:t>
            </a:r>
            <a:r>
              <a:rPr lang="en-US" sz="3000" dirty="0" smtClean="0">
                <a:latin typeface="Seravek"/>
                <a:cs typeface="Seravek"/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latin typeface="Seravek"/>
                <a:cs typeface="Seravek"/>
              </a:rPr>
              <a:t>count</a:t>
            </a:r>
            <a:r>
              <a:rPr lang="en-US" sz="3000" dirty="0" smtClean="0">
                <a:latin typeface="Seravek"/>
                <a:cs typeface="Seravek"/>
              </a:rPr>
              <a:t> = 0</a:t>
            </a:r>
          </a:p>
          <a:p>
            <a:pPr>
              <a:lnSpc>
                <a:spcPct val="120000"/>
              </a:lnSpc>
            </a:pPr>
            <a:r>
              <a:rPr lang="en-US" sz="3000" dirty="0">
                <a:latin typeface="Seravek"/>
                <a:cs typeface="Seravek"/>
              </a:rPr>
              <a:t>e</a:t>
            </a:r>
            <a:r>
              <a:rPr lang="en-US" sz="3000" dirty="0" smtClean="0">
                <a:latin typeface="Seravek"/>
                <a:cs typeface="Seravek"/>
              </a:rPr>
              <a:t>lse :</a:t>
            </a:r>
          </a:p>
          <a:p>
            <a:pPr>
              <a:lnSpc>
                <a:spcPct val="120000"/>
              </a:lnSpc>
            </a:pPr>
            <a:r>
              <a:rPr lang="en-US" sz="3000" dirty="0">
                <a:latin typeface="Seravek"/>
                <a:cs typeface="Seravek"/>
              </a:rPr>
              <a:t> </a:t>
            </a:r>
            <a:r>
              <a:rPr lang="en-US" sz="3000" dirty="0" smtClean="0">
                <a:latin typeface="Seravek"/>
                <a:cs typeface="Seravek"/>
              </a:rPr>
              <a:t> </a:t>
            </a:r>
            <a:r>
              <a:rPr lang="en-US" sz="3000" dirty="0" err="1" smtClean="0">
                <a:latin typeface="Seravek"/>
                <a:cs typeface="Seravek"/>
              </a:rPr>
              <a:t>pkt.sample</a:t>
            </a:r>
            <a:r>
              <a:rPr lang="en-US" sz="3000" dirty="0" smtClean="0">
                <a:latin typeface="Seravek"/>
                <a:cs typeface="Seravek"/>
              </a:rPr>
              <a:t> = 0</a:t>
            </a:r>
          </a:p>
          <a:p>
            <a:pPr>
              <a:lnSpc>
                <a:spcPct val="120000"/>
              </a:lnSpc>
            </a:pPr>
            <a:r>
              <a:rPr lang="en-US" sz="3000" dirty="0" smtClean="0">
                <a:latin typeface="Seravek"/>
                <a:cs typeface="Seravek"/>
              </a:rPr>
              <a:t>  </a:t>
            </a:r>
            <a:r>
              <a:rPr lang="en-US" sz="3000" dirty="0" smtClean="0">
                <a:solidFill>
                  <a:srgbClr val="FF0000"/>
                </a:solidFill>
                <a:latin typeface="Seravek"/>
                <a:cs typeface="Seravek"/>
              </a:rPr>
              <a:t>count++</a:t>
            </a:r>
            <a:endParaRPr lang="en-US" sz="3000" dirty="0" smtClean="0">
              <a:latin typeface="Seravek"/>
              <a:cs typeface="Seravek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305300" y="2161054"/>
            <a:ext cx="7770737" cy="2862322"/>
            <a:chOff x="4305300" y="2161054"/>
            <a:chExt cx="7770737" cy="2862322"/>
          </a:xfrm>
        </p:grpSpPr>
        <p:sp>
          <p:nvSpPr>
            <p:cNvPr id="4" name="TextBox 3"/>
            <p:cNvSpPr txBox="1"/>
            <p:nvPr/>
          </p:nvSpPr>
          <p:spPr>
            <a:xfrm>
              <a:off x="5715000" y="2161054"/>
              <a:ext cx="6361037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3000" dirty="0" err="1" smtClean="0">
                  <a:latin typeface="Seravek"/>
                  <a:cs typeface="Seravek"/>
                </a:rPr>
                <a:t>pkt.old</a:t>
              </a:r>
              <a:r>
                <a:rPr lang="en-US" sz="3000" dirty="0" smtClean="0">
                  <a:latin typeface="Seravek"/>
                  <a:cs typeface="Seravek"/>
                </a:rPr>
                <a:t> </a:t>
              </a:r>
              <a:r>
                <a:rPr lang="en-US" sz="3000" dirty="0">
                  <a:latin typeface="Seravek"/>
                  <a:cs typeface="Seravek"/>
                </a:rPr>
                <a:t>= </a:t>
              </a:r>
              <a:r>
                <a:rPr lang="en-US" sz="3000" dirty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r>
                <a:rPr lang="en-US" sz="3000" dirty="0">
                  <a:latin typeface="Seravek"/>
                  <a:cs typeface="Seravek"/>
                </a:rPr>
                <a:t>;</a:t>
              </a:r>
            </a:p>
            <a:p>
              <a:pPr>
                <a:lnSpc>
                  <a:spcPct val="120000"/>
                </a:lnSpc>
              </a:pPr>
              <a:r>
                <a:rPr lang="en-US" sz="3000" dirty="0" err="1">
                  <a:latin typeface="Seravek"/>
                  <a:cs typeface="Seravek"/>
                </a:rPr>
                <a:t>pkt.tmp</a:t>
              </a:r>
              <a:r>
                <a:rPr lang="en-US" sz="3000" dirty="0">
                  <a:latin typeface="Seravek"/>
                  <a:cs typeface="Seravek"/>
                </a:rPr>
                <a:t> = </a:t>
              </a:r>
              <a:r>
                <a:rPr lang="en-US" sz="3000" dirty="0" err="1">
                  <a:latin typeface="Seravek"/>
                  <a:cs typeface="Seravek"/>
                </a:rPr>
                <a:t>pkt.old</a:t>
              </a:r>
              <a:r>
                <a:rPr lang="en-US" sz="3000" dirty="0">
                  <a:latin typeface="Seravek"/>
                  <a:cs typeface="Seravek"/>
                </a:rPr>
                <a:t> == </a:t>
              </a:r>
              <a:r>
                <a:rPr lang="en-US" sz="3000" dirty="0" smtClean="0">
                  <a:latin typeface="Seravek"/>
                  <a:cs typeface="Seravek"/>
                </a:rPr>
                <a:t>9;</a:t>
              </a:r>
              <a:endParaRPr lang="en-US" sz="3000" dirty="0">
                <a:latin typeface="Seravek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3000" dirty="0" err="1">
                  <a:latin typeface="Seravek"/>
                  <a:cs typeface="Seravek"/>
                </a:rPr>
                <a:t>pkt.new</a:t>
              </a:r>
              <a:r>
                <a:rPr lang="en-US" sz="3000" dirty="0">
                  <a:latin typeface="Seravek"/>
                  <a:cs typeface="Seravek"/>
                </a:rPr>
                <a:t> = </a:t>
              </a:r>
              <a:r>
                <a:rPr lang="en-US" sz="3000" dirty="0" err="1">
                  <a:latin typeface="Seravek"/>
                  <a:cs typeface="Seravek"/>
                </a:rPr>
                <a:t>pkt.tmp</a:t>
              </a:r>
              <a:r>
                <a:rPr lang="en-US" sz="3000" dirty="0">
                  <a:latin typeface="Seravek"/>
                  <a:cs typeface="Seravek"/>
                </a:rPr>
                <a:t> ? 0 : (</a:t>
              </a:r>
              <a:r>
                <a:rPr lang="en-US" sz="3000" dirty="0" err="1">
                  <a:latin typeface="Seravek"/>
                  <a:cs typeface="Seravek"/>
                </a:rPr>
                <a:t>pkt.old</a:t>
              </a:r>
              <a:r>
                <a:rPr lang="en-US" sz="3000" dirty="0">
                  <a:latin typeface="Seravek"/>
                  <a:cs typeface="Seravek"/>
                </a:rPr>
                <a:t> + 1);</a:t>
              </a:r>
            </a:p>
            <a:p>
              <a:pPr>
                <a:lnSpc>
                  <a:spcPct val="120000"/>
                </a:lnSpc>
              </a:pPr>
              <a:r>
                <a:rPr lang="en-US" sz="3000" dirty="0" err="1" smtClean="0">
                  <a:latin typeface="Seravek"/>
                  <a:cs typeface="Seravek"/>
                </a:rPr>
                <a:t>pkt.sample</a:t>
              </a:r>
              <a:r>
                <a:rPr lang="en-US" sz="3000" dirty="0" smtClean="0">
                  <a:latin typeface="Seravek"/>
                  <a:cs typeface="Seravek"/>
                </a:rPr>
                <a:t> = </a:t>
              </a:r>
              <a:r>
                <a:rPr lang="en-US" sz="3000" dirty="0" err="1" smtClean="0">
                  <a:latin typeface="Seravek"/>
                  <a:cs typeface="Seravek"/>
                </a:rPr>
                <a:t>pkt.tmp</a:t>
              </a:r>
              <a:r>
                <a:rPr lang="en-US" sz="3000" dirty="0" smtClean="0">
                  <a:latin typeface="Seravek"/>
                  <a:cs typeface="Seravek"/>
                </a:rPr>
                <a:t>;</a:t>
              </a:r>
            </a:p>
            <a:p>
              <a:pPr>
                <a:lnSpc>
                  <a:spcPct val="120000"/>
                </a:lnSpc>
              </a:pPr>
              <a:r>
                <a:rPr lang="en-US" sz="3000" dirty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r>
                <a:rPr lang="en-US" sz="3000" dirty="0">
                  <a:latin typeface="Seravek"/>
                  <a:cs typeface="Seravek"/>
                </a:rPr>
                <a:t> = </a:t>
              </a:r>
              <a:r>
                <a:rPr lang="en-US" sz="3000" dirty="0" err="1">
                  <a:latin typeface="Seravek"/>
                  <a:cs typeface="Seravek"/>
                </a:rPr>
                <a:t>pkt.new</a:t>
              </a:r>
              <a:r>
                <a:rPr lang="en-US" sz="3000" dirty="0" smtClean="0">
                  <a:latin typeface="Seravek"/>
                  <a:cs typeface="Seravek"/>
                </a:rPr>
                <a:t>;</a:t>
              </a:r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4305300" y="3334723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4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ravek"/>
                <a:cs typeface="Seravek"/>
              </a:rPr>
              <a:t>Create one node for each instruction</a:t>
            </a:r>
            <a:endParaRPr lang="en-US" sz="2400" dirty="0">
              <a:latin typeface="Seravek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Pipelining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811992" y="1928140"/>
            <a:ext cx="6342072" cy="3482060"/>
            <a:chOff x="-3240793" y="1321446"/>
            <a:chExt cx="10623211" cy="4017762"/>
          </a:xfrm>
        </p:grpSpPr>
        <p:sp>
          <p:nvSpPr>
            <p:cNvPr id="22" name="Rounded Rectangle 21"/>
            <p:cNvSpPr/>
            <p:nvPr/>
          </p:nvSpPr>
          <p:spPr>
            <a:xfrm>
              <a:off x="-322398" y="1321446"/>
              <a:ext cx="4786420" cy="40478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pkt.old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endParaRPr lang="en-US" sz="3000" kern="0" dirty="0">
                <a:solidFill>
                  <a:srgbClr val="FF0000"/>
                </a:solidFill>
                <a:latin typeface="Seravek"/>
                <a:cs typeface="Seravek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-1606902" y="2163686"/>
              <a:ext cx="7363912" cy="4326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pkt.tmp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pkt.old</a:t>
              </a:r>
              <a:r>
                <a:rPr lang="en-US" sz="3000" kern="0" dirty="0" smtClean="0">
                  <a:latin typeface="Seravek"/>
                  <a:cs typeface="Seravek"/>
                </a:rPr>
                <a:t> == 9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-3240793" y="3020808"/>
              <a:ext cx="10623211" cy="47590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000" dirty="0" smtClean="0">
                <a:latin typeface="Seravek"/>
                <a:cs typeface="Seravek"/>
              </a:endParaRP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dirty="0" err="1" smtClean="0">
                  <a:latin typeface="Seravek"/>
                  <a:cs typeface="Seravek"/>
                </a:rPr>
                <a:t>pkt.new</a:t>
              </a:r>
              <a:r>
                <a:rPr lang="en-US" sz="3000" dirty="0" smtClean="0">
                  <a:latin typeface="Seravek"/>
                  <a:cs typeface="Seravek"/>
                </a:rPr>
                <a:t> </a:t>
              </a:r>
              <a:r>
                <a:rPr lang="en-US" sz="3000" dirty="0">
                  <a:latin typeface="Seravek"/>
                  <a:cs typeface="Seravek"/>
                </a:rPr>
                <a:t>= </a:t>
              </a:r>
              <a:r>
                <a:rPr lang="en-US" sz="3000" dirty="0" err="1">
                  <a:latin typeface="Seravek"/>
                  <a:cs typeface="Seravek"/>
                </a:rPr>
                <a:t>pkt.tmp</a:t>
              </a:r>
              <a:r>
                <a:rPr lang="en-US" sz="3000" dirty="0">
                  <a:latin typeface="Seravek"/>
                  <a:cs typeface="Seravek"/>
                </a:rPr>
                <a:t> ? 0 </a:t>
              </a:r>
              <a:r>
                <a:rPr lang="en-US" sz="3000" dirty="0" smtClean="0">
                  <a:latin typeface="Seravek"/>
                  <a:cs typeface="Seravek"/>
                </a:rPr>
                <a:t>: (</a:t>
              </a:r>
              <a:r>
                <a:rPr lang="en-US" sz="3000" dirty="0" err="1">
                  <a:latin typeface="Seravek"/>
                  <a:cs typeface="Seravek"/>
                </a:rPr>
                <a:t>pkt.old</a:t>
              </a:r>
              <a:r>
                <a:rPr lang="en-US" sz="3000" dirty="0">
                  <a:latin typeface="Seravek"/>
                  <a:cs typeface="Seravek"/>
                </a:rPr>
                <a:t> + 1</a:t>
              </a:r>
              <a:r>
                <a:rPr lang="en-US" sz="3000" dirty="0" smtClean="0">
                  <a:latin typeface="Seravek"/>
                  <a:cs typeface="Seravek"/>
                </a:rPr>
                <a:t>)</a:t>
              </a:r>
              <a:endParaRPr lang="en-US" sz="3000" dirty="0">
                <a:latin typeface="Seravek"/>
                <a:cs typeface="Seravek"/>
              </a:endParaRP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-1178131" y="3956636"/>
              <a:ext cx="6497887" cy="5311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pkt.sample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pkt.tmp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-523987" y="4932048"/>
              <a:ext cx="5189599" cy="40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pkt.new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8778" y="6135624"/>
            <a:ext cx="11201400" cy="556537"/>
            <a:chOff x="458778" y="104339"/>
            <a:chExt cx="11201400" cy="556537"/>
          </a:xfrm>
        </p:grpSpPr>
        <p:sp>
          <p:nvSpPr>
            <p:cNvPr id="15" name="Rounded Rectangle 14"/>
            <p:cNvSpPr/>
            <p:nvPr/>
          </p:nvSpPr>
          <p:spPr>
            <a:xfrm>
              <a:off x="8878878" y="104339"/>
              <a:ext cx="2781300" cy="5336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3582978" y="197743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687878" y="104339"/>
              <a:ext cx="2781300" cy="5215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7773978" y="197742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9609" y="188367"/>
              <a:ext cx="299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Sequential to parallel code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069378" y="180459"/>
              <a:ext cx="2335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Hardware constraints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58778" y="104339"/>
              <a:ext cx="2813538" cy="5373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07289" y="188367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Preprocessing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7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Pipelining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458778" y="6135624"/>
            <a:ext cx="11201400" cy="556537"/>
            <a:chOff x="458778" y="104339"/>
            <a:chExt cx="11201400" cy="556537"/>
          </a:xfrm>
        </p:grpSpPr>
        <p:sp>
          <p:nvSpPr>
            <p:cNvPr id="33" name="Rounded Rectangle 32"/>
            <p:cNvSpPr/>
            <p:nvPr/>
          </p:nvSpPr>
          <p:spPr>
            <a:xfrm>
              <a:off x="8878878" y="104339"/>
              <a:ext cx="2781300" cy="5336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3582978" y="197743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687878" y="104339"/>
              <a:ext cx="2781300" cy="5215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6" name="Right Arrow 35"/>
            <p:cNvSpPr/>
            <p:nvPr/>
          </p:nvSpPr>
          <p:spPr>
            <a:xfrm>
              <a:off x="7773978" y="197742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669609" y="188367"/>
              <a:ext cx="299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Sequential to parallel code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069378" y="180459"/>
              <a:ext cx="2335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Hardware constraints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58778" y="104339"/>
              <a:ext cx="2813538" cy="5373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07289" y="188367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Preprocessing</a:t>
              </a:r>
            </a:p>
          </p:txBody>
        </p:sp>
      </p:grpSp>
      <p:sp>
        <p:nvSpPr>
          <p:cNvPr id="42" name="Rounded Rectangle 41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ravek"/>
                <a:cs typeface="Seravek"/>
              </a:rPr>
              <a:t>Packet field dependencies </a:t>
            </a:r>
            <a:endParaRPr lang="en-US" sz="2400" dirty="0">
              <a:latin typeface="Seravek"/>
              <a:cs typeface="Seravek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104900" y="2280196"/>
            <a:ext cx="6507153" cy="2825204"/>
            <a:chOff x="1104900" y="2280196"/>
            <a:chExt cx="6507153" cy="2825204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3983028" y="2280196"/>
              <a:ext cx="2532" cy="3791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970971" y="3009900"/>
              <a:ext cx="2532" cy="3791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1104900" y="3810000"/>
              <a:ext cx="1295400" cy="12954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Freeform 47"/>
            <p:cNvSpPr/>
            <p:nvPr/>
          </p:nvSpPr>
          <p:spPr>
            <a:xfrm>
              <a:off x="5905500" y="2819400"/>
              <a:ext cx="1706553" cy="1695450"/>
            </a:xfrm>
            <a:custGeom>
              <a:avLst/>
              <a:gdLst>
                <a:gd name="connsiteX0" fmla="*/ 238125 w 1535211"/>
                <a:gd name="connsiteY0" fmla="*/ 0 h 1590675"/>
                <a:gd name="connsiteX1" fmla="*/ 1533525 w 1535211"/>
                <a:gd name="connsiteY1" fmla="*/ 609600 h 1590675"/>
                <a:gd name="connsiteX2" fmla="*/ 0 w 1535211"/>
                <a:gd name="connsiteY2" fmla="*/ 1590675 h 159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5211" h="1590675">
                  <a:moveTo>
                    <a:pt x="238125" y="0"/>
                  </a:moveTo>
                  <a:cubicBezTo>
                    <a:pt x="905668" y="172244"/>
                    <a:pt x="1573212" y="344488"/>
                    <a:pt x="1533525" y="609600"/>
                  </a:cubicBezTo>
                  <a:cubicBezTo>
                    <a:pt x="1493838" y="874712"/>
                    <a:pt x="193675" y="1411288"/>
                    <a:pt x="0" y="159067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11992" y="1928140"/>
            <a:ext cx="6342072" cy="3482060"/>
            <a:chOff x="-3240793" y="1321446"/>
            <a:chExt cx="10623211" cy="4017762"/>
          </a:xfrm>
        </p:grpSpPr>
        <p:sp>
          <p:nvSpPr>
            <p:cNvPr id="55" name="Rounded Rectangle 54"/>
            <p:cNvSpPr/>
            <p:nvPr/>
          </p:nvSpPr>
          <p:spPr>
            <a:xfrm>
              <a:off x="-322398" y="1321446"/>
              <a:ext cx="4786420" cy="40478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pkt.old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endParaRPr lang="en-US" sz="3000" kern="0" dirty="0">
                <a:solidFill>
                  <a:srgbClr val="FF0000"/>
                </a:solidFill>
                <a:latin typeface="Seravek"/>
                <a:cs typeface="Seravek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-1606902" y="2163686"/>
              <a:ext cx="7363912" cy="4326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pkt.tmp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pkt.old</a:t>
              </a:r>
              <a:r>
                <a:rPr lang="en-US" sz="3000" kern="0" dirty="0" smtClean="0">
                  <a:latin typeface="Seravek"/>
                  <a:cs typeface="Seravek"/>
                </a:rPr>
                <a:t> == 9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-3240793" y="3020808"/>
              <a:ext cx="10623211" cy="47590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000" dirty="0" smtClean="0">
                <a:latin typeface="Seravek"/>
                <a:cs typeface="Seravek"/>
              </a:endParaRP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dirty="0" err="1" smtClean="0">
                  <a:latin typeface="Seravek"/>
                  <a:cs typeface="Seravek"/>
                </a:rPr>
                <a:t>pkt.new</a:t>
              </a:r>
              <a:r>
                <a:rPr lang="en-US" sz="3000" dirty="0" smtClean="0">
                  <a:latin typeface="Seravek"/>
                  <a:cs typeface="Seravek"/>
                </a:rPr>
                <a:t> </a:t>
              </a:r>
              <a:r>
                <a:rPr lang="en-US" sz="3000" dirty="0">
                  <a:latin typeface="Seravek"/>
                  <a:cs typeface="Seravek"/>
                </a:rPr>
                <a:t>= </a:t>
              </a:r>
              <a:r>
                <a:rPr lang="en-US" sz="3000" dirty="0" err="1">
                  <a:latin typeface="Seravek"/>
                  <a:cs typeface="Seravek"/>
                </a:rPr>
                <a:t>pkt.tmp</a:t>
              </a:r>
              <a:r>
                <a:rPr lang="en-US" sz="3000" dirty="0">
                  <a:latin typeface="Seravek"/>
                  <a:cs typeface="Seravek"/>
                </a:rPr>
                <a:t> ? 0 </a:t>
              </a:r>
              <a:r>
                <a:rPr lang="en-US" sz="3000" dirty="0" smtClean="0">
                  <a:latin typeface="Seravek"/>
                  <a:cs typeface="Seravek"/>
                </a:rPr>
                <a:t>: (</a:t>
              </a:r>
              <a:r>
                <a:rPr lang="en-US" sz="3000" dirty="0" err="1">
                  <a:latin typeface="Seravek"/>
                  <a:cs typeface="Seravek"/>
                </a:rPr>
                <a:t>pkt.old</a:t>
              </a:r>
              <a:r>
                <a:rPr lang="en-US" sz="3000" dirty="0">
                  <a:latin typeface="Seravek"/>
                  <a:cs typeface="Seravek"/>
                </a:rPr>
                <a:t> + 1</a:t>
              </a:r>
              <a:r>
                <a:rPr lang="en-US" sz="3000" dirty="0" smtClean="0">
                  <a:latin typeface="Seravek"/>
                  <a:cs typeface="Seravek"/>
                </a:rPr>
                <a:t>)</a:t>
              </a:r>
              <a:endParaRPr lang="en-US" sz="3000" dirty="0">
                <a:latin typeface="Seravek"/>
                <a:cs typeface="Seravek"/>
              </a:endParaRP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-1178131" y="3956636"/>
              <a:ext cx="6497887" cy="5311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pkt.sample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pkt.tmp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-523987" y="4932048"/>
              <a:ext cx="5189599" cy="40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pkt.new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67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Pipelining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ravek"/>
                <a:cs typeface="Seravek"/>
              </a:rPr>
              <a:t>State dependencies</a:t>
            </a:r>
            <a:endParaRPr lang="en-US" sz="2400" dirty="0">
              <a:latin typeface="Seravek"/>
              <a:cs typeface="Seravek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8778" y="6135624"/>
            <a:ext cx="11201400" cy="556537"/>
            <a:chOff x="458778" y="104339"/>
            <a:chExt cx="11201400" cy="556537"/>
          </a:xfrm>
        </p:grpSpPr>
        <p:sp>
          <p:nvSpPr>
            <p:cNvPr id="41" name="Rounded Rectangle 40"/>
            <p:cNvSpPr/>
            <p:nvPr/>
          </p:nvSpPr>
          <p:spPr>
            <a:xfrm>
              <a:off x="8878878" y="104339"/>
              <a:ext cx="2781300" cy="5336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3582978" y="197743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687878" y="104339"/>
              <a:ext cx="2781300" cy="5215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4" name="Right Arrow 43"/>
            <p:cNvSpPr/>
            <p:nvPr/>
          </p:nvSpPr>
          <p:spPr>
            <a:xfrm>
              <a:off x="7773978" y="197742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69609" y="188367"/>
              <a:ext cx="299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Sequential to parallel code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069378" y="180459"/>
              <a:ext cx="2335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Hardware constraints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58778" y="104339"/>
              <a:ext cx="2813538" cy="5373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07289" y="188367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Preprocessing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10708" y="2017217"/>
            <a:ext cx="7401345" cy="3316783"/>
            <a:chOff x="210708" y="2017217"/>
            <a:chExt cx="7401345" cy="3316783"/>
          </a:xfrm>
        </p:grpSpPr>
        <p:sp>
          <p:nvSpPr>
            <p:cNvPr id="5" name="Freeform 4"/>
            <p:cNvSpPr/>
            <p:nvPr/>
          </p:nvSpPr>
          <p:spPr>
            <a:xfrm>
              <a:off x="354001" y="2171700"/>
              <a:ext cx="2198699" cy="3003209"/>
            </a:xfrm>
            <a:custGeom>
              <a:avLst/>
              <a:gdLst>
                <a:gd name="connsiteX0" fmla="*/ 2400398 w 2400398"/>
                <a:gd name="connsiteY0" fmla="*/ 0 h 3190875"/>
                <a:gd name="connsiteX1" fmla="*/ 98 w 2400398"/>
                <a:gd name="connsiteY1" fmla="*/ 1295400 h 3190875"/>
                <a:gd name="connsiteX2" fmla="*/ 2295623 w 2400398"/>
                <a:gd name="connsiteY2" fmla="*/ 3190875 h 3190875"/>
                <a:gd name="connsiteX0" fmla="*/ 2400400 w 2400400"/>
                <a:gd name="connsiteY0" fmla="*/ 0 h 3047674"/>
                <a:gd name="connsiteX1" fmla="*/ 100 w 2400400"/>
                <a:gd name="connsiteY1" fmla="*/ 1295400 h 3047674"/>
                <a:gd name="connsiteX2" fmla="*/ 2249408 w 2400400"/>
                <a:gd name="connsiteY2" fmla="*/ 3047674 h 304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0400" h="3047674">
                  <a:moveTo>
                    <a:pt x="2400400" y="0"/>
                  </a:moveTo>
                  <a:cubicBezTo>
                    <a:pt x="1208981" y="381794"/>
                    <a:pt x="17562" y="763588"/>
                    <a:pt x="100" y="1295400"/>
                  </a:cubicBezTo>
                  <a:cubicBezTo>
                    <a:pt x="-17362" y="1827212"/>
                    <a:pt x="2249408" y="3047674"/>
                    <a:pt x="2249408" y="3047674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210708" y="2017217"/>
              <a:ext cx="2380092" cy="3316783"/>
            </a:xfrm>
            <a:custGeom>
              <a:avLst/>
              <a:gdLst>
                <a:gd name="connsiteX0" fmla="*/ 2400398 w 2400398"/>
                <a:gd name="connsiteY0" fmla="*/ 0 h 3190875"/>
                <a:gd name="connsiteX1" fmla="*/ 98 w 2400398"/>
                <a:gd name="connsiteY1" fmla="*/ 1295400 h 3190875"/>
                <a:gd name="connsiteX2" fmla="*/ 2295623 w 2400398"/>
                <a:gd name="connsiteY2" fmla="*/ 3190875 h 3190875"/>
                <a:gd name="connsiteX0" fmla="*/ 2674880 w 2674880"/>
                <a:gd name="connsiteY0" fmla="*/ 0 h 3112103"/>
                <a:gd name="connsiteX1" fmla="*/ 98 w 2674880"/>
                <a:gd name="connsiteY1" fmla="*/ 1216628 h 3112103"/>
                <a:gd name="connsiteX2" fmla="*/ 2295623 w 2674880"/>
                <a:gd name="connsiteY2" fmla="*/ 3112103 h 3112103"/>
                <a:gd name="connsiteX0" fmla="*/ 2674880 w 2674880"/>
                <a:gd name="connsiteY0" fmla="*/ 0 h 3112103"/>
                <a:gd name="connsiteX1" fmla="*/ 98 w 2674880"/>
                <a:gd name="connsiteY1" fmla="*/ 1216628 h 3112103"/>
                <a:gd name="connsiteX2" fmla="*/ 2295623 w 2674880"/>
                <a:gd name="connsiteY2" fmla="*/ 3112103 h 3112103"/>
                <a:gd name="connsiteX0" fmla="*/ 2674874 w 2674874"/>
                <a:gd name="connsiteY0" fmla="*/ 0 h 3085846"/>
                <a:gd name="connsiteX1" fmla="*/ 92 w 2674874"/>
                <a:gd name="connsiteY1" fmla="*/ 1216628 h 3085846"/>
                <a:gd name="connsiteX2" fmla="*/ 2473224 w 2674874"/>
                <a:gd name="connsiteY2" fmla="*/ 3085846 h 3085846"/>
                <a:gd name="connsiteX0" fmla="*/ 2723309 w 2723309"/>
                <a:gd name="connsiteY0" fmla="*/ 0 h 3085846"/>
                <a:gd name="connsiteX1" fmla="*/ 89 w 2723309"/>
                <a:gd name="connsiteY1" fmla="*/ 1347914 h 3085846"/>
                <a:gd name="connsiteX2" fmla="*/ 2521659 w 2723309"/>
                <a:gd name="connsiteY2" fmla="*/ 3085846 h 308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3309" h="3085846">
                  <a:moveTo>
                    <a:pt x="2723309" y="0"/>
                  </a:moveTo>
                  <a:cubicBezTo>
                    <a:pt x="1402722" y="224252"/>
                    <a:pt x="17551" y="816102"/>
                    <a:pt x="89" y="1347914"/>
                  </a:cubicBezTo>
                  <a:cubicBezTo>
                    <a:pt x="-17373" y="1879726"/>
                    <a:pt x="2521659" y="3085846"/>
                    <a:pt x="2521659" y="3085846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104900" y="2280196"/>
              <a:ext cx="6507153" cy="2825204"/>
              <a:chOff x="1104900" y="2280196"/>
              <a:chExt cx="6507153" cy="2825204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>
                <a:off x="3983028" y="2280196"/>
                <a:ext cx="2532" cy="37912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3970971" y="3009900"/>
                <a:ext cx="2532" cy="37912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1104900" y="3810000"/>
                <a:ext cx="1295400" cy="129540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Freeform 53"/>
              <p:cNvSpPr/>
              <p:nvPr/>
            </p:nvSpPr>
            <p:spPr>
              <a:xfrm>
                <a:off x="5905500" y="2819400"/>
                <a:ext cx="1706553" cy="1695450"/>
              </a:xfrm>
              <a:custGeom>
                <a:avLst/>
                <a:gdLst>
                  <a:gd name="connsiteX0" fmla="*/ 238125 w 1535211"/>
                  <a:gd name="connsiteY0" fmla="*/ 0 h 1590675"/>
                  <a:gd name="connsiteX1" fmla="*/ 1533525 w 1535211"/>
                  <a:gd name="connsiteY1" fmla="*/ 609600 h 1590675"/>
                  <a:gd name="connsiteX2" fmla="*/ 0 w 1535211"/>
                  <a:gd name="connsiteY2" fmla="*/ 1590675 h 1590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5211" h="1590675">
                    <a:moveTo>
                      <a:pt x="238125" y="0"/>
                    </a:moveTo>
                    <a:cubicBezTo>
                      <a:pt x="905668" y="172244"/>
                      <a:pt x="1573212" y="344488"/>
                      <a:pt x="1533525" y="609600"/>
                    </a:cubicBezTo>
                    <a:cubicBezTo>
                      <a:pt x="1493838" y="874712"/>
                      <a:pt x="193675" y="1411288"/>
                      <a:pt x="0" y="159067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811992" y="1928140"/>
            <a:ext cx="6342072" cy="3482060"/>
            <a:chOff x="-3240793" y="1321446"/>
            <a:chExt cx="10623211" cy="4017762"/>
          </a:xfrm>
        </p:grpSpPr>
        <p:sp>
          <p:nvSpPr>
            <p:cNvPr id="61" name="Rounded Rectangle 60"/>
            <p:cNvSpPr/>
            <p:nvPr/>
          </p:nvSpPr>
          <p:spPr>
            <a:xfrm>
              <a:off x="-322398" y="1321446"/>
              <a:ext cx="4786420" cy="40478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pkt.old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endParaRPr lang="en-US" sz="3000" kern="0" dirty="0">
                <a:solidFill>
                  <a:srgbClr val="FF0000"/>
                </a:solidFill>
                <a:latin typeface="Seravek"/>
                <a:cs typeface="Seravek"/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-1606902" y="2163686"/>
              <a:ext cx="7363912" cy="4326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pkt.tmp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pkt.old</a:t>
              </a:r>
              <a:r>
                <a:rPr lang="en-US" sz="3000" kern="0" dirty="0" smtClean="0">
                  <a:latin typeface="Seravek"/>
                  <a:cs typeface="Seravek"/>
                </a:rPr>
                <a:t> == 9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-3240793" y="3020808"/>
              <a:ext cx="10623211" cy="47590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000" dirty="0" smtClean="0">
                <a:latin typeface="Seravek"/>
                <a:cs typeface="Seravek"/>
              </a:endParaRP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dirty="0" err="1" smtClean="0">
                  <a:latin typeface="Seravek"/>
                  <a:cs typeface="Seravek"/>
                </a:rPr>
                <a:t>pkt.new</a:t>
              </a:r>
              <a:r>
                <a:rPr lang="en-US" sz="3000" dirty="0" smtClean="0">
                  <a:latin typeface="Seravek"/>
                  <a:cs typeface="Seravek"/>
                </a:rPr>
                <a:t> </a:t>
              </a:r>
              <a:r>
                <a:rPr lang="en-US" sz="3000" dirty="0">
                  <a:latin typeface="Seravek"/>
                  <a:cs typeface="Seravek"/>
                </a:rPr>
                <a:t>= </a:t>
              </a:r>
              <a:r>
                <a:rPr lang="en-US" sz="3000" dirty="0" err="1">
                  <a:latin typeface="Seravek"/>
                  <a:cs typeface="Seravek"/>
                </a:rPr>
                <a:t>pkt.tmp</a:t>
              </a:r>
              <a:r>
                <a:rPr lang="en-US" sz="3000" dirty="0">
                  <a:latin typeface="Seravek"/>
                  <a:cs typeface="Seravek"/>
                </a:rPr>
                <a:t> ? 0 </a:t>
              </a:r>
              <a:r>
                <a:rPr lang="en-US" sz="3000" dirty="0" smtClean="0">
                  <a:latin typeface="Seravek"/>
                  <a:cs typeface="Seravek"/>
                </a:rPr>
                <a:t>: (</a:t>
              </a:r>
              <a:r>
                <a:rPr lang="en-US" sz="3000" dirty="0" err="1">
                  <a:latin typeface="Seravek"/>
                  <a:cs typeface="Seravek"/>
                </a:rPr>
                <a:t>pkt.old</a:t>
              </a:r>
              <a:r>
                <a:rPr lang="en-US" sz="3000" dirty="0">
                  <a:latin typeface="Seravek"/>
                  <a:cs typeface="Seravek"/>
                </a:rPr>
                <a:t> + 1</a:t>
              </a:r>
              <a:r>
                <a:rPr lang="en-US" sz="3000" dirty="0" smtClean="0">
                  <a:latin typeface="Seravek"/>
                  <a:cs typeface="Seravek"/>
                </a:rPr>
                <a:t>)</a:t>
              </a:r>
              <a:endParaRPr lang="en-US" sz="3000" dirty="0">
                <a:latin typeface="Seravek"/>
                <a:cs typeface="Seravek"/>
              </a:endParaRP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-1178131" y="3956636"/>
              <a:ext cx="6497887" cy="5311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pkt.sample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pkt.tmp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-523987" y="4932048"/>
              <a:ext cx="5189599" cy="40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pkt.new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14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1826650" y="4049883"/>
            <a:ext cx="4497950" cy="730725"/>
          </a:xfrm>
          <a:custGeom>
            <a:avLst/>
            <a:gdLst>
              <a:gd name="connsiteX0" fmla="*/ 0 w 4495800"/>
              <a:gd name="connsiteY0" fmla="*/ 363567 h 727133"/>
              <a:gd name="connsiteX1" fmla="*/ 2247900 w 4495800"/>
              <a:gd name="connsiteY1" fmla="*/ 0 h 727133"/>
              <a:gd name="connsiteX2" fmla="*/ 4495800 w 4495800"/>
              <a:gd name="connsiteY2" fmla="*/ 363567 h 727133"/>
              <a:gd name="connsiteX3" fmla="*/ 2247900 w 4495800"/>
              <a:gd name="connsiteY3" fmla="*/ 727134 h 727133"/>
              <a:gd name="connsiteX4" fmla="*/ 0 w 4495800"/>
              <a:gd name="connsiteY4" fmla="*/ 363567 h 727133"/>
              <a:gd name="connsiteX0" fmla="*/ 0 w 4495800"/>
              <a:gd name="connsiteY0" fmla="*/ 363567 h 727134"/>
              <a:gd name="connsiteX1" fmla="*/ 2247900 w 4495800"/>
              <a:gd name="connsiteY1" fmla="*/ 0 h 727134"/>
              <a:gd name="connsiteX2" fmla="*/ 4495800 w 4495800"/>
              <a:gd name="connsiteY2" fmla="*/ 363567 h 727134"/>
              <a:gd name="connsiteX3" fmla="*/ 2247900 w 4495800"/>
              <a:gd name="connsiteY3" fmla="*/ 727134 h 727134"/>
              <a:gd name="connsiteX4" fmla="*/ 0 w 4495800"/>
              <a:gd name="connsiteY4" fmla="*/ 363567 h 727134"/>
              <a:gd name="connsiteX0" fmla="*/ 0 w 4495800"/>
              <a:gd name="connsiteY0" fmla="*/ 363567 h 727134"/>
              <a:gd name="connsiteX1" fmla="*/ 2247900 w 4495800"/>
              <a:gd name="connsiteY1" fmla="*/ 0 h 727134"/>
              <a:gd name="connsiteX2" fmla="*/ 4495800 w 4495800"/>
              <a:gd name="connsiteY2" fmla="*/ 363567 h 727134"/>
              <a:gd name="connsiteX3" fmla="*/ 2247900 w 4495800"/>
              <a:gd name="connsiteY3" fmla="*/ 727134 h 727134"/>
              <a:gd name="connsiteX4" fmla="*/ 0 w 4495800"/>
              <a:gd name="connsiteY4" fmla="*/ 363567 h 727134"/>
              <a:gd name="connsiteX0" fmla="*/ 144 w 4495944"/>
              <a:gd name="connsiteY0" fmla="*/ 363762 h 727524"/>
              <a:gd name="connsiteX1" fmla="*/ 2248044 w 4495944"/>
              <a:gd name="connsiteY1" fmla="*/ 195 h 727524"/>
              <a:gd name="connsiteX2" fmla="*/ 4495944 w 4495944"/>
              <a:gd name="connsiteY2" fmla="*/ 363762 h 727524"/>
              <a:gd name="connsiteX3" fmla="*/ 2248044 w 4495944"/>
              <a:gd name="connsiteY3" fmla="*/ 727329 h 727524"/>
              <a:gd name="connsiteX4" fmla="*/ 144 w 4495944"/>
              <a:gd name="connsiteY4" fmla="*/ 363762 h 727524"/>
              <a:gd name="connsiteX0" fmla="*/ 564 w 4496364"/>
              <a:gd name="connsiteY0" fmla="*/ 376647 h 753294"/>
              <a:gd name="connsiteX1" fmla="*/ 2248464 w 4496364"/>
              <a:gd name="connsiteY1" fmla="*/ 13080 h 753294"/>
              <a:gd name="connsiteX2" fmla="*/ 4496364 w 4496364"/>
              <a:gd name="connsiteY2" fmla="*/ 376647 h 753294"/>
              <a:gd name="connsiteX3" fmla="*/ 2248464 w 4496364"/>
              <a:gd name="connsiteY3" fmla="*/ 740214 h 753294"/>
              <a:gd name="connsiteX4" fmla="*/ 564 w 4496364"/>
              <a:gd name="connsiteY4" fmla="*/ 376647 h 753294"/>
              <a:gd name="connsiteX0" fmla="*/ 2150 w 4497950"/>
              <a:gd name="connsiteY0" fmla="*/ 365363 h 730725"/>
              <a:gd name="connsiteX1" fmla="*/ 2250050 w 4497950"/>
              <a:gd name="connsiteY1" fmla="*/ 1796 h 730725"/>
              <a:gd name="connsiteX2" fmla="*/ 4497950 w 4497950"/>
              <a:gd name="connsiteY2" fmla="*/ 365363 h 730725"/>
              <a:gd name="connsiteX3" fmla="*/ 2250050 w 4497950"/>
              <a:gd name="connsiteY3" fmla="*/ 728930 h 730725"/>
              <a:gd name="connsiteX4" fmla="*/ 2150 w 4497950"/>
              <a:gd name="connsiteY4" fmla="*/ 365363 h 73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7950" h="730725">
                <a:moveTo>
                  <a:pt x="2150" y="365363"/>
                </a:moveTo>
                <a:cubicBezTo>
                  <a:pt x="58595" y="-47096"/>
                  <a:pt x="1008569" y="1796"/>
                  <a:pt x="2250050" y="1796"/>
                </a:cubicBezTo>
                <a:cubicBezTo>
                  <a:pt x="3491531" y="1796"/>
                  <a:pt x="4483839" y="9348"/>
                  <a:pt x="4497950" y="365363"/>
                </a:cubicBezTo>
                <a:cubicBezTo>
                  <a:pt x="4497950" y="664934"/>
                  <a:pt x="3491531" y="728930"/>
                  <a:pt x="2250050" y="728930"/>
                </a:cubicBezTo>
                <a:cubicBezTo>
                  <a:pt x="1008569" y="728930"/>
                  <a:pt x="-54295" y="777822"/>
                  <a:pt x="2150" y="365363"/>
                </a:cubicBezTo>
                <a:close/>
              </a:path>
            </a:pathLst>
          </a:custGeom>
          <a:solidFill>
            <a:srgbClr val="00B0F0">
              <a:alpha val="29000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25256" y="1523980"/>
            <a:ext cx="7973798" cy="4284551"/>
          </a:xfrm>
          <a:custGeom>
            <a:avLst/>
            <a:gdLst>
              <a:gd name="connsiteX0" fmla="*/ 471494 w 8290255"/>
              <a:gd name="connsiteY0" fmla="*/ 743746 h 4584891"/>
              <a:gd name="connsiteX1" fmla="*/ 3186119 w 8290255"/>
              <a:gd name="connsiteY1" fmla="*/ 796 h 4584891"/>
              <a:gd name="connsiteX2" fmla="*/ 7434269 w 8290255"/>
              <a:gd name="connsiteY2" fmla="*/ 638971 h 4584891"/>
              <a:gd name="connsiteX3" fmla="*/ 7748594 w 8290255"/>
              <a:gd name="connsiteY3" fmla="*/ 2305846 h 4584891"/>
              <a:gd name="connsiteX4" fmla="*/ 1423994 w 8290255"/>
              <a:gd name="connsiteY4" fmla="*/ 2448721 h 4584891"/>
              <a:gd name="connsiteX5" fmla="*/ 2166944 w 8290255"/>
              <a:gd name="connsiteY5" fmla="*/ 3267871 h 4584891"/>
              <a:gd name="connsiteX6" fmla="*/ 5805494 w 8290255"/>
              <a:gd name="connsiteY6" fmla="*/ 3277396 h 4584891"/>
              <a:gd name="connsiteX7" fmla="*/ 4014794 w 8290255"/>
              <a:gd name="connsiteY7" fmla="*/ 4582321 h 4584891"/>
              <a:gd name="connsiteX8" fmla="*/ 347669 w 8290255"/>
              <a:gd name="connsiteY8" fmla="*/ 3525046 h 4584891"/>
              <a:gd name="connsiteX9" fmla="*/ 471494 w 8290255"/>
              <a:gd name="connsiteY9" fmla="*/ 743746 h 4584891"/>
              <a:gd name="connsiteX0" fmla="*/ 471494 w 8290255"/>
              <a:gd name="connsiteY0" fmla="*/ 743746 h 4584891"/>
              <a:gd name="connsiteX1" fmla="*/ 3186119 w 8290255"/>
              <a:gd name="connsiteY1" fmla="*/ 796 h 4584891"/>
              <a:gd name="connsiteX2" fmla="*/ 7434269 w 8290255"/>
              <a:gd name="connsiteY2" fmla="*/ 638971 h 4584891"/>
              <a:gd name="connsiteX3" fmla="*/ 7748594 w 8290255"/>
              <a:gd name="connsiteY3" fmla="*/ 2305846 h 4584891"/>
              <a:gd name="connsiteX4" fmla="*/ 1423994 w 8290255"/>
              <a:gd name="connsiteY4" fmla="*/ 2448721 h 4584891"/>
              <a:gd name="connsiteX5" fmla="*/ 2166944 w 8290255"/>
              <a:gd name="connsiteY5" fmla="*/ 3267871 h 4584891"/>
              <a:gd name="connsiteX6" fmla="*/ 5751082 w 8290255"/>
              <a:gd name="connsiteY6" fmla="*/ 3557340 h 4584891"/>
              <a:gd name="connsiteX7" fmla="*/ 4014794 w 8290255"/>
              <a:gd name="connsiteY7" fmla="*/ 4582321 h 4584891"/>
              <a:gd name="connsiteX8" fmla="*/ 347669 w 8290255"/>
              <a:gd name="connsiteY8" fmla="*/ 3525046 h 4584891"/>
              <a:gd name="connsiteX9" fmla="*/ 471494 w 8290255"/>
              <a:gd name="connsiteY9" fmla="*/ 743746 h 4584891"/>
              <a:gd name="connsiteX0" fmla="*/ 472168 w 8290929"/>
              <a:gd name="connsiteY0" fmla="*/ 743746 h 4252047"/>
              <a:gd name="connsiteX1" fmla="*/ 3186793 w 8290929"/>
              <a:gd name="connsiteY1" fmla="*/ 796 h 4252047"/>
              <a:gd name="connsiteX2" fmla="*/ 7434943 w 8290929"/>
              <a:gd name="connsiteY2" fmla="*/ 638971 h 4252047"/>
              <a:gd name="connsiteX3" fmla="*/ 7749268 w 8290929"/>
              <a:gd name="connsiteY3" fmla="*/ 2305846 h 4252047"/>
              <a:gd name="connsiteX4" fmla="*/ 1424668 w 8290929"/>
              <a:gd name="connsiteY4" fmla="*/ 2448721 h 4252047"/>
              <a:gd name="connsiteX5" fmla="*/ 2167618 w 8290929"/>
              <a:gd name="connsiteY5" fmla="*/ 3267871 h 4252047"/>
              <a:gd name="connsiteX6" fmla="*/ 5751756 w 8290929"/>
              <a:gd name="connsiteY6" fmla="*/ 3557340 h 4252047"/>
              <a:gd name="connsiteX7" fmla="*/ 4015468 w 8290929"/>
              <a:gd name="connsiteY7" fmla="*/ 4246387 h 4252047"/>
              <a:gd name="connsiteX8" fmla="*/ 348343 w 8290929"/>
              <a:gd name="connsiteY8" fmla="*/ 3525046 h 4252047"/>
              <a:gd name="connsiteX9" fmla="*/ 472168 w 8290929"/>
              <a:gd name="connsiteY9" fmla="*/ 743746 h 4252047"/>
              <a:gd name="connsiteX0" fmla="*/ 472168 w 8290929"/>
              <a:gd name="connsiteY0" fmla="*/ 743746 h 4252047"/>
              <a:gd name="connsiteX1" fmla="*/ 3186793 w 8290929"/>
              <a:gd name="connsiteY1" fmla="*/ 796 h 4252047"/>
              <a:gd name="connsiteX2" fmla="*/ 7434943 w 8290929"/>
              <a:gd name="connsiteY2" fmla="*/ 638971 h 4252047"/>
              <a:gd name="connsiteX3" fmla="*/ 7749268 w 8290929"/>
              <a:gd name="connsiteY3" fmla="*/ 2305846 h 4252047"/>
              <a:gd name="connsiteX4" fmla="*/ 1424668 w 8290929"/>
              <a:gd name="connsiteY4" fmla="*/ 2448721 h 4252047"/>
              <a:gd name="connsiteX5" fmla="*/ 2167618 w 8290929"/>
              <a:gd name="connsiteY5" fmla="*/ 3267871 h 4252047"/>
              <a:gd name="connsiteX6" fmla="*/ 5534105 w 8290929"/>
              <a:gd name="connsiteY6" fmla="*/ 3445362 h 4252047"/>
              <a:gd name="connsiteX7" fmla="*/ 4015468 w 8290929"/>
              <a:gd name="connsiteY7" fmla="*/ 4246387 h 4252047"/>
              <a:gd name="connsiteX8" fmla="*/ 348343 w 8290929"/>
              <a:gd name="connsiteY8" fmla="*/ 3525046 h 4252047"/>
              <a:gd name="connsiteX9" fmla="*/ 472168 w 8290929"/>
              <a:gd name="connsiteY9" fmla="*/ 743746 h 4252047"/>
              <a:gd name="connsiteX0" fmla="*/ 361450 w 8180211"/>
              <a:gd name="connsiteY0" fmla="*/ 743746 h 4249953"/>
              <a:gd name="connsiteX1" fmla="*/ 3076075 w 8180211"/>
              <a:gd name="connsiteY1" fmla="*/ 796 h 4249953"/>
              <a:gd name="connsiteX2" fmla="*/ 7324225 w 8180211"/>
              <a:gd name="connsiteY2" fmla="*/ 638971 h 4249953"/>
              <a:gd name="connsiteX3" fmla="*/ 7638550 w 8180211"/>
              <a:gd name="connsiteY3" fmla="*/ 2305846 h 4249953"/>
              <a:gd name="connsiteX4" fmla="*/ 1313950 w 8180211"/>
              <a:gd name="connsiteY4" fmla="*/ 2448721 h 4249953"/>
              <a:gd name="connsiteX5" fmla="*/ 2056900 w 8180211"/>
              <a:gd name="connsiteY5" fmla="*/ 3267871 h 4249953"/>
              <a:gd name="connsiteX6" fmla="*/ 5423387 w 8180211"/>
              <a:gd name="connsiteY6" fmla="*/ 3445362 h 4249953"/>
              <a:gd name="connsiteX7" fmla="*/ 3904750 w 8180211"/>
              <a:gd name="connsiteY7" fmla="*/ 4246387 h 4249953"/>
              <a:gd name="connsiteX8" fmla="*/ 414467 w 8180211"/>
              <a:gd name="connsiteY8" fmla="*/ 3385074 h 4249953"/>
              <a:gd name="connsiteX9" fmla="*/ 361450 w 8180211"/>
              <a:gd name="connsiteY9" fmla="*/ 743746 h 4249953"/>
              <a:gd name="connsiteX0" fmla="*/ 361450 w 8046232"/>
              <a:gd name="connsiteY0" fmla="*/ 743746 h 4249953"/>
              <a:gd name="connsiteX1" fmla="*/ 3076075 w 8046232"/>
              <a:gd name="connsiteY1" fmla="*/ 796 h 4249953"/>
              <a:gd name="connsiteX2" fmla="*/ 6943337 w 8046232"/>
              <a:gd name="connsiteY2" fmla="*/ 638971 h 4249953"/>
              <a:gd name="connsiteX3" fmla="*/ 7638550 w 8046232"/>
              <a:gd name="connsiteY3" fmla="*/ 2305846 h 4249953"/>
              <a:gd name="connsiteX4" fmla="*/ 1313950 w 8046232"/>
              <a:gd name="connsiteY4" fmla="*/ 2448721 h 4249953"/>
              <a:gd name="connsiteX5" fmla="*/ 2056900 w 8046232"/>
              <a:gd name="connsiteY5" fmla="*/ 3267871 h 4249953"/>
              <a:gd name="connsiteX6" fmla="*/ 5423387 w 8046232"/>
              <a:gd name="connsiteY6" fmla="*/ 3445362 h 4249953"/>
              <a:gd name="connsiteX7" fmla="*/ 3904750 w 8046232"/>
              <a:gd name="connsiteY7" fmla="*/ 4246387 h 4249953"/>
              <a:gd name="connsiteX8" fmla="*/ 414467 w 8046232"/>
              <a:gd name="connsiteY8" fmla="*/ 3385074 h 4249953"/>
              <a:gd name="connsiteX9" fmla="*/ 361450 w 8046232"/>
              <a:gd name="connsiteY9" fmla="*/ 743746 h 4249953"/>
              <a:gd name="connsiteX0" fmla="*/ 361450 w 7686776"/>
              <a:gd name="connsiteY0" fmla="*/ 743765 h 4249972"/>
              <a:gd name="connsiteX1" fmla="*/ 3076075 w 7686776"/>
              <a:gd name="connsiteY1" fmla="*/ 815 h 4249972"/>
              <a:gd name="connsiteX2" fmla="*/ 6943337 w 7686776"/>
              <a:gd name="connsiteY2" fmla="*/ 638990 h 4249972"/>
              <a:gd name="connsiteX3" fmla="*/ 7162439 w 7686776"/>
              <a:gd name="connsiteY3" fmla="*/ 2347857 h 4249972"/>
              <a:gd name="connsiteX4" fmla="*/ 1313950 w 7686776"/>
              <a:gd name="connsiteY4" fmla="*/ 2448740 h 4249972"/>
              <a:gd name="connsiteX5" fmla="*/ 2056900 w 7686776"/>
              <a:gd name="connsiteY5" fmla="*/ 3267890 h 4249972"/>
              <a:gd name="connsiteX6" fmla="*/ 5423387 w 7686776"/>
              <a:gd name="connsiteY6" fmla="*/ 3445381 h 4249972"/>
              <a:gd name="connsiteX7" fmla="*/ 3904750 w 7686776"/>
              <a:gd name="connsiteY7" fmla="*/ 4246406 h 4249972"/>
              <a:gd name="connsiteX8" fmla="*/ 414467 w 7686776"/>
              <a:gd name="connsiteY8" fmla="*/ 3385093 h 4249972"/>
              <a:gd name="connsiteX9" fmla="*/ 361450 w 7686776"/>
              <a:gd name="connsiteY9" fmla="*/ 743765 h 424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86776" h="4249972">
                <a:moveTo>
                  <a:pt x="361450" y="743765"/>
                </a:moveTo>
                <a:cubicBezTo>
                  <a:pt x="805051" y="179719"/>
                  <a:pt x="1979094" y="18277"/>
                  <a:pt x="3076075" y="815"/>
                </a:cubicBezTo>
                <a:cubicBezTo>
                  <a:pt x="4173056" y="-16647"/>
                  <a:pt x="6262276" y="247816"/>
                  <a:pt x="6943337" y="638990"/>
                </a:cubicBezTo>
                <a:cubicBezTo>
                  <a:pt x="7624398" y="1030164"/>
                  <a:pt x="8100670" y="2046232"/>
                  <a:pt x="7162439" y="2347857"/>
                </a:cubicBezTo>
                <a:cubicBezTo>
                  <a:pt x="6224208" y="2649482"/>
                  <a:pt x="2164873" y="2295401"/>
                  <a:pt x="1313950" y="2448740"/>
                </a:cubicBezTo>
                <a:cubicBezTo>
                  <a:pt x="463027" y="2602079"/>
                  <a:pt x="1371994" y="3101783"/>
                  <a:pt x="2056900" y="3267890"/>
                </a:cubicBezTo>
                <a:cubicBezTo>
                  <a:pt x="2741806" y="3433997"/>
                  <a:pt x="5115412" y="3282295"/>
                  <a:pt x="5423387" y="3445381"/>
                </a:cubicBezTo>
                <a:cubicBezTo>
                  <a:pt x="5731362" y="3608467"/>
                  <a:pt x="4814388" y="4205131"/>
                  <a:pt x="3904750" y="4246406"/>
                </a:cubicBezTo>
                <a:cubicBezTo>
                  <a:pt x="2995112" y="4287681"/>
                  <a:pt x="1005017" y="3968866"/>
                  <a:pt x="414467" y="3385093"/>
                </a:cubicBezTo>
                <a:cubicBezTo>
                  <a:pt x="-176083" y="2801320"/>
                  <a:pt x="-82151" y="1307811"/>
                  <a:pt x="361450" y="743765"/>
                </a:cubicBezTo>
                <a:close/>
              </a:path>
            </a:pathLst>
          </a:custGeom>
          <a:solidFill>
            <a:srgbClr val="00B0F0">
              <a:alpha val="29000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Pipelining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458778" y="6135624"/>
            <a:ext cx="11201400" cy="556537"/>
            <a:chOff x="458778" y="104339"/>
            <a:chExt cx="11201400" cy="556537"/>
          </a:xfrm>
        </p:grpSpPr>
        <p:sp>
          <p:nvSpPr>
            <p:cNvPr id="34" name="Rounded Rectangle 33"/>
            <p:cNvSpPr/>
            <p:nvPr/>
          </p:nvSpPr>
          <p:spPr>
            <a:xfrm>
              <a:off x="8878878" y="104339"/>
              <a:ext cx="2781300" cy="5336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3582978" y="197743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687878" y="104339"/>
              <a:ext cx="2781300" cy="5215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7773978" y="197742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69609" y="188367"/>
              <a:ext cx="299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Sequential to parallel code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069378" y="180459"/>
              <a:ext cx="2335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Hardware constraints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58778" y="104339"/>
              <a:ext cx="2813538" cy="5373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07289" y="188367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Preprocessing</a:t>
              </a:r>
            </a:p>
          </p:txBody>
        </p:sp>
      </p:grpSp>
      <p:sp>
        <p:nvSpPr>
          <p:cNvPr id="42" name="Rounded Rectangle 41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ravek"/>
                <a:cs typeface="Seravek"/>
              </a:rPr>
              <a:t>Strongly connected components</a:t>
            </a:r>
            <a:endParaRPr lang="en-US" sz="2400" dirty="0">
              <a:latin typeface="Seravek"/>
              <a:cs typeface="Seravek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10708" y="2017217"/>
            <a:ext cx="7401345" cy="3316783"/>
            <a:chOff x="210708" y="2017217"/>
            <a:chExt cx="7401345" cy="3316783"/>
          </a:xfrm>
        </p:grpSpPr>
        <p:sp>
          <p:nvSpPr>
            <p:cNvPr id="45" name="Freeform 44"/>
            <p:cNvSpPr/>
            <p:nvPr/>
          </p:nvSpPr>
          <p:spPr>
            <a:xfrm>
              <a:off x="354001" y="2171700"/>
              <a:ext cx="2198699" cy="3003209"/>
            </a:xfrm>
            <a:custGeom>
              <a:avLst/>
              <a:gdLst>
                <a:gd name="connsiteX0" fmla="*/ 2400398 w 2400398"/>
                <a:gd name="connsiteY0" fmla="*/ 0 h 3190875"/>
                <a:gd name="connsiteX1" fmla="*/ 98 w 2400398"/>
                <a:gd name="connsiteY1" fmla="*/ 1295400 h 3190875"/>
                <a:gd name="connsiteX2" fmla="*/ 2295623 w 2400398"/>
                <a:gd name="connsiteY2" fmla="*/ 3190875 h 3190875"/>
                <a:gd name="connsiteX0" fmla="*/ 2400400 w 2400400"/>
                <a:gd name="connsiteY0" fmla="*/ 0 h 3047674"/>
                <a:gd name="connsiteX1" fmla="*/ 100 w 2400400"/>
                <a:gd name="connsiteY1" fmla="*/ 1295400 h 3047674"/>
                <a:gd name="connsiteX2" fmla="*/ 2249408 w 2400400"/>
                <a:gd name="connsiteY2" fmla="*/ 3047674 h 304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0400" h="3047674">
                  <a:moveTo>
                    <a:pt x="2400400" y="0"/>
                  </a:moveTo>
                  <a:cubicBezTo>
                    <a:pt x="1208981" y="381794"/>
                    <a:pt x="17562" y="763588"/>
                    <a:pt x="100" y="1295400"/>
                  </a:cubicBezTo>
                  <a:cubicBezTo>
                    <a:pt x="-17362" y="1827212"/>
                    <a:pt x="2249408" y="3047674"/>
                    <a:pt x="2249408" y="3047674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210708" y="2017217"/>
              <a:ext cx="2380092" cy="3316783"/>
            </a:xfrm>
            <a:custGeom>
              <a:avLst/>
              <a:gdLst>
                <a:gd name="connsiteX0" fmla="*/ 2400398 w 2400398"/>
                <a:gd name="connsiteY0" fmla="*/ 0 h 3190875"/>
                <a:gd name="connsiteX1" fmla="*/ 98 w 2400398"/>
                <a:gd name="connsiteY1" fmla="*/ 1295400 h 3190875"/>
                <a:gd name="connsiteX2" fmla="*/ 2295623 w 2400398"/>
                <a:gd name="connsiteY2" fmla="*/ 3190875 h 3190875"/>
                <a:gd name="connsiteX0" fmla="*/ 2674880 w 2674880"/>
                <a:gd name="connsiteY0" fmla="*/ 0 h 3112103"/>
                <a:gd name="connsiteX1" fmla="*/ 98 w 2674880"/>
                <a:gd name="connsiteY1" fmla="*/ 1216628 h 3112103"/>
                <a:gd name="connsiteX2" fmla="*/ 2295623 w 2674880"/>
                <a:gd name="connsiteY2" fmla="*/ 3112103 h 3112103"/>
                <a:gd name="connsiteX0" fmla="*/ 2674880 w 2674880"/>
                <a:gd name="connsiteY0" fmla="*/ 0 h 3112103"/>
                <a:gd name="connsiteX1" fmla="*/ 98 w 2674880"/>
                <a:gd name="connsiteY1" fmla="*/ 1216628 h 3112103"/>
                <a:gd name="connsiteX2" fmla="*/ 2295623 w 2674880"/>
                <a:gd name="connsiteY2" fmla="*/ 3112103 h 3112103"/>
                <a:gd name="connsiteX0" fmla="*/ 2674874 w 2674874"/>
                <a:gd name="connsiteY0" fmla="*/ 0 h 3085846"/>
                <a:gd name="connsiteX1" fmla="*/ 92 w 2674874"/>
                <a:gd name="connsiteY1" fmla="*/ 1216628 h 3085846"/>
                <a:gd name="connsiteX2" fmla="*/ 2473224 w 2674874"/>
                <a:gd name="connsiteY2" fmla="*/ 3085846 h 3085846"/>
                <a:gd name="connsiteX0" fmla="*/ 2723309 w 2723309"/>
                <a:gd name="connsiteY0" fmla="*/ 0 h 3085846"/>
                <a:gd name="connsiteX1" fmla="*/ 89 w 2723309"/>
                <a:gd name="connsiteY1" fmla="*/ 1347914 h 3085846"/>
                <a:gd name="connsiteX2" fmla="*/ 2521659 w 2723309"/>
                <a:gd name="connsiteY2" fmla="*/ 3085846 h 308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3309" h="3085846">
                  <a:moveTo>
                    <a:pt x="2723309" y="0"/>
                  </a:moveTo>
                  <a:cubicBezTo>
                    <a:pt x="1402722" y="224252"/>
                    <a:pt x="17551" y="816102"/>
                    <a:pt x="89" y="1347914"/>
                  </a:cubicBezTo>
                  <a:cubicBezTo>
                    <a:pt x="-17373" y="1879726"/>
                    <a:pt x="2521659" y="3085846"/>
                    <a:pt x="2521659" y="3085846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1104900" y="2280196"/>
              <a:ext cx="6507153" cy="2825204"/>
              <a:chOff x="1104900" y="2280196"/>
              <a:chExt cx="6507153" cy="2825204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>
                <a:off x="3983028" y="2280196"/>
                <a:ext cx="2532" cy="37912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3970971" y="3009900"/>
                <a:ext cx="2532" cy="37912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1104900" y="3810000"/>
                <a:ext cx="1295400" cy="129540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Freeform 51"/>
              <p:cNvSpPr/>
              <p:nvPr/>
            </p:nvSpPr>
            <p:spPr>
              <a:xfrm>
                <a:off x="5905500" y="2819400"/>
                <a:ext cx="1706553" cy="1695450"/>
              </a:xfrm>
              <a:custGeom>
                <a:avLst/>
                <a:gdLst>
                  <a:gd name="connsiteX0" fmla="*/ 238125 w 1535211"/>
                  <a:gd name="connsiteY0" fmla="*/ 0 h 1590675"/>
                  <a:gd name="connsiteX1" fmla="*/ 1533525 w 1535211"/>
                  <a:gd name="connsiteY1" fmla="*/ 609600 h 1590675"/>
                  <a:gd name="connsiteX2" fmla="*/ 0 w 1535211"/>
                  <a:gd name="connsiteY2" fmla="*/ 1590675 h 1590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5211" h="1590675">
                    <a:moveTo>
                      <a:pt x="238125" y="0"/>
                    </a:moveTo>
                    <a:cubicBezTo>
                      <a:pt x="905668" y="172244"/>
                      <a:pt x="1573212" y="344488"/>
                      <a:pt x="1533525" y="609600"/>
                    </a:cubicBezTo>
                    <a:cubicBezTo>
                      <a:pt x="1493838" y="874712"/>
                      <a:pt x="193675" y="1411288"/>
                      <a:pt x="0" y="159067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811992" y="1928140"/>
            <a:ext cx="6342072" cy="3482060"/>
            <a:chOff x="-3240793" y="1321446"/>
            <a:chExt cx="10623211" cy="4017762"/>
          </a:xfrm>
        </p:grpSpPr>
        <p:sp>
          <p:nvSpPr>
            <p:cNvPr id="59" name="Rounded Rectangle 58"/>
            <p:cNvSpPr/>
            <p:nvPr/>
          </p:nvSpPr>
          <p:spPr>
            <a:xfrm>
              <a:off x="-322398" y="1321446"/>
              <a:ext cx="4786420" cy="40478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pkt.old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endParaRPr lang="en-US" sz="3000" kern="0" dirty="0">
                <a:solidFill>
                  <a:srgbClr val="FF0000"/>
                </a:solidFill>
                <a:latin typeface="Seravek"/>
                <a:cs typeface="Seravek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-1606902" y="2163686"/>
              <a:ext cx="7363912" cy="4326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pkt.tmp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pkt.old</a:t>
              </a:r>
              <a:r>
                <a:rPr lang="en-US" sz="3000" kern="0" dirty="0" smtClean="0">
                  <a:latin typeface="Seravek"/>
                  <a:cs typeface="Seravek"/>
                </a:rPr>
                <a:t> == 9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-3240793" y="3020808"/>
              <a:ext cx="10623211" cy="47590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000" dirty="0" smtClean="0">
                <a:latin typeface="Seravek"/>
                <a:cs typeface="Seravek"/>
              </a:endParaRP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dirty="0" err="1" smtClean="0">
                  <a:latin typeface="Seravek"/>
                  <a:cs typeface="Seravek"/>
                </a:rPr>
                <a:t>pkt.new</a:t>
              </a:r>
              <a:r>
                <a:rPr lang="en-US" sz="3000" dirty="0" smtClean="0">
                  <a:latin typeface="Seravek"/>
                  <a:cs typeface="Seravek"/>
                </a:rPr>
                <a:t> </a:t>
              </a:r>
              <a:r>
                <a:rPr lang="en-US" sz="3000" dirty="0">
                  <a:latin typeface="Seravek"/>
                  <a:cs typeface="Seravek"/>
                </a:rPr>
                <a:t>= </a:t>
              </a:r>
              <a:r>
                <a:rPr lang="en-US" sz="3000" dirty="0" err="1">
                  <a:latin typeface="Seravek"/>
                  <a:cs typeface="Seravek"/>
                </a:rPr>
                <a:t>pkt.tmp</a:t>
              </a:r>
              <a:r>
                <a:rPr lang="en-US" sz="3000" dirty="0">
                  <a:latin typeface="Seravek"/>
                  <a:cs typeface="Seravek"/>
                </a:rPr>
                <a:t> ? 0 </a:t>
              </a:r>
              <a:r>
                <a:rPr lang="en-US" sz="3000" dirty="0" smtClean="0">
                  <a:latin typeface="Seravek"/>
                  <a:cs typeface="Seravek"/>
                </a:rPr>
                <a:t>: (</a:t>
              </a:r>
              <a:r>
                <a:rPr lang="en-US" sz="3000" dirty="0" err="1">
                  <a:latin typeface="Seravek"/>
                  <a:cs typeface="Seravek"/>
                </a:rPr>
                <a:t>pkt.old</a:t>
              </a:r>
              <a:r>
                <a:rPr lang="en-US" sz="3000" dirty="0">
                  <a:latin typeface="Seravek"/>
                  <a:cs typeface="Seravek"/>
                </a:rPr>
                <a:t> + 1</a:t>
              </a:r>
              <a:r>
                <a:rPr lang="en-US" sz="3000" dirty="0" smtClean="0">
                  <a:latin typeface="Seravek"/>
                  <a:cs typeface="Seravek"/>
                </a:rPr>
                <a:t>)</a:t>
              </a:r>
              <a:endParaRPr lang="en-US" sz="3000" dirty="0">
                <a:latin typeface="Seravek"/>
                <a:cs typeface="Seravek"/>
              </a:endParaRP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-1178131" y="3956636"/>
              <a:ext cx="6497887" cy="5311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pkt.sample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pkt.tmp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-523987" y="4932048"/>
              <a:ext cx="5189599" cy="40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pkt.new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09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Pipelining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554277" y="2247900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Seravek"/>
                <a:cs typeface="Seravek"/>
              </a:rPr>
              <a:t>pkt.old</a:t>
            </a:r>
            <a:r>
              <a:rPr lang="en-US" sz="3000" kern="0" dirty="0" smtClean="0">
                <a:latin typeface="Seravek"/>
                <a:cs typeface="Seravek"/>
              </a:rPr>
              <a:t> =</a:t>
            </a:r>
            <a:r>
              <a:rPr lang="en-US" sz="3000" kern="0" dirty="0" smtClean="0">
                <a:solidFill>
                  <a:prstClr val="white"/>
                </a:solidFill>
                <a:latin typeface="Seravek"/>
                <a:cs typeface="Seravek"/>
              </a:rPr>
              <a:t> </a:t>
            </a:r>
            <a:r>
              <a:rPr lang="en-US" sz="3000" kern="0" dirty="0" smtClean="0">
                <a:solidFill>
                  <a:srgbClr val="FF0000"/>
                </a:solidFill>
                <a:latin typeface="Seravek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Seravek"/>
              <a:cs typeface="Seravek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58556" y="2603830"/>
            <a:ext cx="4396266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solidFill>
                  <a:srgbClr val="000000"/>
                </a:solidFill>
                <a:latin typeface="Seravek"/>
                <a:cs typeface="Seravek"/>
              </a:rPr>
              <a:t>pkt.tmp</a:t>
            </a:r>
            <a:r>
              <a:rPr lang="en-US" sz="3000" kern="0" dirty="0" smtClean="0">
                <a:solidFill>
                  <a:srgbClr val="000000"/>
                </a:solidFill>
                <a:latin typeface="Seravek"/>
                <a:cs typeface="Seravek"/>
              </a:rPr>
              <a:t> = </a:t>
            </a:r>
            <a:r>
              <a:rPr lang="en-US" sz="3000" kern="0" dirty="0" err="1" smtClean="0">
                <a:solidFill>
                  <a:srgbClr val="000000"/>
                </a:solidFill>
                <a:latin typeface="Seravek"/>
                <a:cs typeface="Seravek"/>
              </a:rPr>
              <a:t>pkt.old</a:t>
            </a:r>
            <a:r>
              <a:rPr lang="en-US" sz="3000" kern="0" dirty="0" smtClean="0">
                <a:solidFill>
                  <a:srgbClr val="000000"/>
                </a:solidFill>
                <a:latin typeface="Seravek"/>
                <a:cs typeface="Seravek"/>
              </a:rPr>
              <a:t> == 9</a:t>
            </a:r>
            <a:endParaRPr lang="en-US" sz="3000" kern="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11991" y="297180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solidFill>
                <a:schemeClr val="bg1"/>
              </a:solidFill>
              <a:latin typeface="Seravek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solidFill>
                  <a:srgbClr val="000000"/>
                </a:solidFill>
                <a:latin typeface="Seravek"/>
                <a:cs typeface="Seravek"/>
              </a:rPr>
              <a:t>pkt.new</a:t>
            </a:r>
            <a:r>
              <a:rPr lang="en-US" sz="3000" dirty="0" smtClean="0">
                <a:solidFill>
                  <a:srgbClr val="000000"/>
                </a:solidFill>
                <a:latin typeface="Seravek"/>
                <a:cs typeface="Seravek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Seravek"/>
                <a:cs typeface="Seravek"/>
              </a:rPr>
              <a:t>= </a:t>
            </a:r>
            <a:r>
              <a:rPr lang="en-US" sz="3000" dirty="0" err="1">
                <a:solidFill>
                  <a:srgbClr val="000000"/>
                </a:solidFill>
                <a:latin typeface="Seravek"/>
                <a:cs typeface="Seravek"/>
              </a:rPr>
              <a:t>pkt.tmp</a:t>
            </a:r>
            <a:r>
              <a:rPr lang="en-US" sz="3000" dirty="0">
                <a:solidFill>
                  <a:srgbClr val="000000"/>
                </a:solidFill>
                <a:latin typeface="Seravek"/>
                <a:cs typeface="Seravek"/>
              </a:rPr>
              <a:t> ? 0 </a:t>
            </a:r>
            <a:r>
              <a:rPr lang="en-US" sz="3000" dirty="0" smtClean="0">
                <a:solidFill>
                  <a:srgbClr val="000000"/>
                </a:solidFill>
                <a:latin typeface="Seravek"/>
                <a:cs typeface="Seravek"/>
              </a:rPr>
              <a:t>: (</a:t>
            </a:r>
            <a:r>
              <a:rPr lang="en-US" sz="3000" dirty="0" err="1">
                <a:solidFill>
                  <a:srgbClr val="000000"/>
                </a:solidFill>
                <a:latin typeface="Seravek"/>
                <a:cs typeface="Seravek"/>
              </a:rPr>
              <a:t>pkt.old</a:t>
            </a:r>
            <a:r>
              <a:rPr lang="en-US" sz="3000" dirty="0">
                <a:solidFill>
                  <a:srgbClr val="000000"/>
                </a:solidFill>
                <a:latin typeface="Seravek"/>
                <a:cs typeface="Seravek"/>
              </a:rPr>
              <a:t> + 1);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solidFill>
                <a:prstClr val="white"/>
              </a:solidFill>
              <a:latin typeface="Seravek"/>
              <a:cs typeface="Seravek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043404" y="4538495"/>
            <a:ext cx="3879248" cy="4603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solidFill>
                  <a:srgbClr val="000000"/>
                </a:solidFill>
                <a:latin typeface="Seravek"/>
                <a:cs typeface="Seravek"/>
              </a:rPr>
              <a:t>pkt.sample</a:t>
            </a:r>
            <a:r>
              <a:rPr lang="en-US" sz="3000" kern="0" dirty="0" smtClean="0">
                <a:solidFill>
                  <a:srgbClr val="000000"/>
                </a:solidFill>
                <a:latin typeface="Seravek"/>
                <a:cs typeface="Seravek"/>
              </a:rPr>
              <a:t> = </a:t>
            </a:r>
            <a:r>
              <a:rPr lang="en-US" sz="3000" kern="0" dirty="0" err="1" smtClean="0">
                <a:solidFill>
                  <a:srgbClr val="000000"/>
                </a:solidFill>
                <a:latin typeface="Seravek"/>
                <a:cs typeface="Seravek"/>
              </a:rPr>
              <a:t>pkt.tmp</a:t>
            </a:r>
            <a:endParaRPr lang="en-US" sz="3000" kern="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364079" y="3401730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Seravek"/>
                <a:cs typeface="Seravek"/>
              </a:rPr>
              <a:t>count</a:t>
            </a:r>
            <a:r>
              <a:rPr lang="en-US" sz="3000" kern="0" dirty="0" smtClean="0">
                <a:solidFill>
                  <a:prstClr val="white"/>
                </a:solidFill>
                <a:latin typeface="Seravek"/>
                <a:cs typeface="Seravek"/>
              </a:rPr>
              <a:t> </a:t>
            </a:r>
            <a:r>
              <a:rPr lang="en-US" sz="3000" kern="0" dirty="0" smtClean="0">
                <a:solidFill>
                  <a:srgbClr val="000000"/>
                </a:solidFill>
                <a:latin typeface="Seravek"/>
                <a:cs typeface="Seravek"/>
              </a:rPr>
              <a:t>= </a:t>
            </a:r>
            <a:r>
              <a:rPr lang="en-US" sz="3000" kern="0" dirty="0" err="1" smtClean="0">
                <a:solidFill>
                  <a:srgbClr val="000000"/>
                </a:solidFill>
                <a:latin typeface="Seravek"/>
                <a:cs typeface="Seravek"/>
              </a:rPr>
              <a:t>pkt.new</a:t>
            </a:r>
            <a:endParaRPr lang="en-US" sz="3000" kern="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56689" y="3759396"/>
            <a:ext cx="0" cy="70506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ravek"/>
                <a:cs typeface="Seravek"/>
              </a:rPr>
              <a:t>Condensed DAG</a:t>
            </a:r>
            <a:endParaRPr lang="en-US" sz="2400" dirty="0">
              <a:latin typeface="Seravek"/>
              <a:cs typeface="Seravek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58778" y="6135624"/>
            <a:ext cx="11201400" cy="556537"/>
            <a:chOff x="458778" y="104339"/>
            <a:chExt cx="11201400" cy="556537"/>
          </a:xfrm>
        </p:grpSpPr>
        <p:sp>
          <p:nvSpPr>
            <p:cNvPr id="28" name="Rounded Rectangle 27"/>
            <p:cNvSpPr/>
            <p:nvPr/>
          </p:nvSpPr>
          <p:spPr>
            <a:xfrm>
              <a:off x="8878878" y="104339"/>
              <a:ext cx="2781300" cy="5336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3582978" y="197743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687878" y="104339"/>
              <a:ext cx="2781300" cy="5215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7773978" y="197742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69609" y="188367"/>
              <a:ext cx="299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Sequential to parallel code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069378" y="180459"/>
              <a:ext cx="2335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Hardware constraints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58778" y="104339"/>
              <a:ext cx="2813538" cy="5373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07289" y="188367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Preprocessing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9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Pipelining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58778" y="6135624"/>
            <a:ext cx="11201400" cy="556537"/>
            <a:chOff x="458778" y="104339"/>
            <a:chExt cx="11201400" cy="556537"/>
          </a:xfrm>
        </p:grpSpPr>
        <p:sp>
          <p:nvSpPr>
            <p:cNvPr id="21" name="Rounded Rectangle 20"/>
            <p:cNvSpPr/>
            <p:nvPr/>
          </p:nvSpPr>
          <p:spPr>
            <a:xfrm>
              <a:off x="8878878" y="104339"/>
              <a:ext cx="2781300" cy="5336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3582978" y="197743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687878" y="104339"/>
              <a:ext cx="2781300" cy="5215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7773978" y="197742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69609" y="188367"/>
              <a:ext cx="299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Sequential to parallel code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069378" y="180459"/>
              <a:ext cx="2335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Hardware constraints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58778" y="104339"/>
              <a:ext cx="2813538" cy="5373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7289" y="188367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Preprocessing</a:t>
              </a: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ravek"/>
                <a:cs typeface="Seravek"/>
              </a:rPr>
              <a:t>Code pipelining</a:t>
            </a:r>
            <a:endParaRPr lang="en-US" sz="2400" dirty="0">
              <a:latin typeface="Seravek"/>
              <a:cs typeface="Seravek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601274" y="1371600"/>
            <a:ext cx="7018726" cy="2433484"/>
            <a:chOff x="5058974" y="1943100"/>
            <a:chExt cx="7018726" cy="2433484"/>
          </a:xfrm>
        </p:grpSpPr>
        <p:grpSp>
          <p:nvGrpSpPr>
            <p:cNvPr id="62" name="Group 61"/>
            <p:cNvGrpSpPr/>
            <p:nvPr/>
          </p:nvGrpSpPr>
          <p:grpSpPr>
            <a:xfrm>
              <a:off x="5058974" y="1943100"/>
              <a:ext cx="7018726" cy="2433484"/>
              <a:chOff x="-1800105" y="1921050"/>
              <a:chExt cx="8098521" cy="3410241"/>
            </a:xfrm>
          </p:grpSpPr>
          <p:sp>
            <p:nvSpPr>
              <p:cNvPr id="65" name="Freeform 64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-1800105" y="2954456"/>
                <a:ext cx="4836862" cy="2376835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Seravek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Seravek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Seravek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Seravek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Seravek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Seravek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;</a:t>
                </a:r>
              </a:p>
            </p:txBody>
          </p:sp>
          <p:sp>
            <p:nvSpPr>
              <p:cNvPr id="67" name="Freeform 66"/>
              <p:cNvSpPr/>
              <p:nvPr/>
            </p:nvSpPr>
            <p:spPr>
              <a:xfrm rot="5400000" flipV="1">
                <a:off x="3007045" y="4085048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352996" y="3954186"/>
                <a:ext cx="2945420" cy="533530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Seravek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;</a:t>
                </a:r>
                <a:endParaRPr lang="en-US" sz="2000" kern="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63" name="TextBox 405"/>
            <p:cNvSpPr txBox="1"/>
            <p:nvPr/>
          </p:nvSpPr>
          <p:spPr>
            <a:xfrm>
              <a:off x="10189202" y="2362200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Seravek"/>
                  <a:cs typeface="Seravek"/>
                </a:rPr>
                <a:t>Stage 2</a:t>
              </a:r>
            </a:p>
          </p:txBody>
        </p:sp>
        <p:sp>
          <p:nvSpPr>
            <p:cNvPr id="64" name="TextBox 405"/>
            <p:cNvSpPr txBox="1"/>
            <p:nvPr/>
          </p:nvSpPr>
          <p:spPr>
            <a:xfrm>
              <a:off x="6553200" y="2286000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Seravek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Seravek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8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Outline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375297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564300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442517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495201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76200" y="2660640"/>
            <a:ext cx="12039600" cy="3625860"/>
            <a:chOff x="76200" y="2393940"/>
            <a:chExt cx="12039600" cy="3625860"/>
          </a:xfrm>
        </p:grpSpPr>
        <p:sp>
          <p:nvSpPr>
            <p:cNvPr id="313" name="Rectangle 312"/>
            <p:cNvSpPr/>
            <p:nvPr/>
          </p:nvSpPr>
          <p:spPr>
            <a:xfrm>
              <a:off x="591047" y="2802830"/>
              <a:ext cx="992254" cy="321697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6200" y="2393940"/>
              <a:ext cx="12039600" cy="3625860"/>
              <a:chOff x="76200" y="2660640"/>
              <a:chExt cx="12039600" cy="362586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4480684" y="35794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9" name="Group 378"/>
              <p:cNvGrpSpPr/>
              <p:nvPr/>
            </p:nvGrpSpPr>
            <p:grpSpPr>
              <a:xfrm>
                <a:off x="9203812" y="35794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/>
              <p:cNvGrpSpPr/>
              <p:nvPr/>
            </p:nvGrpSpPr>
            <p:grpSpPr>
              <a:xfrm>
                <a:off x="76200" y="2660640"/>
                <a:ext cx="12039600" cy="3625860"/>
                <a:chOff x="76200" y="2660640"/>
                <a:chExt cx="12039600" cy="3625860"/>
              </a:xfrm>
            </p:grpSpPr>
            <p:grpSp>
              <p:nvGrpSpPr>
                <p:cNvPr id="267" name="Group 42"/>
                <p:cNvGrpSpPr/>
                <p:nvPr/>
              </p:nvGrpSpPr>
              <p:grpSpPr>
                <a:xfrm>
                  <a:off x="1589457" y="4079158"/>
                  <a:ext cx="4875732" cy="1192610"/>
                  <a:chOff x="1707458" y="1778000"/>
                  <a:chExt cx="4254836" cy="1181787"/>
                </a:xfrm>
              </p:grpSpPr>
              <p:cxnSp>
                <p:nvCxnSpPr>
                  <p:cNvPr id="268" name="Straight Arrow Connector 267"/>
                  <p:cNvCxnSpPr/>
                  <p:nvPr/>
                </p:nvCxnSpPr>
                <p:spPr>
                  <a:xfrm>
                    <a:off x="1707458" y="1778000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Arrow Connector 268"/>
                  <p:cNvCxnSpPr/>
                  <p:nvPr/>
                </p:nvCxnSpPr>
                <p:spPr>
                  <a:xfrm>
                    <a:off x="1707458" y="1905818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Arrow Connector 269"/>
                  <p:cNvCxnSpPr/>
                  <p:nvPr/>
                </p:nvCxnSpPr>
                <p:spPr>
                  <a:xfrm>
                    <a:off x="1707458" y="2033636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Arrow Connector 270"/>
                  <p:cNvCxnSpPr/>
                  <p:nvPr/>
                </p:nvCxnSpPr>
                <p:spPr>
                  <a:xfrm>
                    <a:off x="1707458" y="2161454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Arrow Connector 271"/>
                  <p:cNvCxnSpPr/>
                  <p:nvPr/>
                </p:nvCxnSpPr>
                <p:spPr>
                  <a:xfrm>
                    <a:off x="1707458" y="2289272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Arrow Connector 272"/>
                  <p:cNvCxnSpPr/>
                  <p:nvPr/>
                </p:nvCxnSpPr>
                <p:spPr>
                  <a:xfrm>
                    <a:off x="1707458" y="2417090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Arrow Connector 273"/>
                  <p:cNvCxnSpPr/>
                  <p:nvPr/>
                </p:nvCxnSpPr>
                <p:spPr>
                  <a:xfrm>
                    <a:off x="1707458" y="2544908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Arrow Connector 274"/>
                  <p:cNvCxnSpPr/>
                  <p:nvPr/>
                </p:nvCxnSpPr>
                <p:spPr>
                  <a:xfrm>
                    <a:off x="1707458" y="2672726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Arrow Connector 275"/>
                  <p:cNvCxnSpPr/>
                  <p:nvPr/>
                </p:nvCxnSpPr>
                <p:spPr>
                  <a:xfrm>
                    <a:off x="1707458" y="2800544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Arrow Connector 276"/>
                  <p:cNvCxnSpPr/>
                  <p:nvPr/>
                </p:nvCxnSpPr>
                <p:spPr>
                  <a:xfrm>
                    <a:off x="1707458" y="2928362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9" name="Right Arrow 278"/>
                <p:cNvSpPr/>
                <p:nvPr/>
              </p:nvSpPr>
              <p:spPr>
                <a:xfrm>
                  <a:off x="147389" y="4484457"/>
                  <a:ext cx="396032" cy="374842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sp>
              <p:nvSpPr>
                <p:cNvPr id="289" name="TextBox 288"/>
                <p:cNvSpPr txBox="1"/>
                <p:nvPr/>
              </p:nvSpPr>
              <p:spPr>
                <a:xfrm>
                  <a:off x="76200" y="4156680"/>
                  <a:ext cx="471021" cy="41007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In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292" name="Right Arrow 291"/>
                <p:cNvSpPr/>
                <p:nvPr/>
              </p:nvSpPr>
              <p:spPr>
                <a:xfrm>
                  <a:off x="11556526" y="4567850"/>
                  <a:ext cx="463237" cy="374842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sp>
              <p:nvSpPr>
                <p:cNvPr id="293" name="TextBox 292"/>
                <p:cNvSpPr txBox="1"/>
                <p:nvPr/>
              </p:nvSpPr>
              <p:spPr>
                <a:xfrm>
                  <a:off x="11438459" y="4221749"/>
                  <a:ext cx="677341" cy="41007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Out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314" name="TextBox 313"/>
                <p:cNvSpPr txBox="1"/>
                <p:nvPr/>
              </p:nvSpPr>
              <p:spPr>
                <a:xfrm>
                  <a:off x="647700" y="2667984"/>
                  <a:ext cx="916049" cy="41007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Parser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362" name="Group 42"/>
                <p:cNvGrpSpPr/>
                <p:nvPr/>
              </p:nvGrpSpPr>
              <p:grpSpPr>
                <a:xfrm>
                  <a:off x="7741431" y="4102364"/>
                  <a:ext cx="3367506" cy="1192610"/>
                  <a:chOff x="1707458" y="1778000"/>
                  <a:chExt cx="4254836" cy="1181787"/>
                </a:xfrm>
              </p:grpSpPr>
              <p:cxnSp>
                <p:nvCxnSpPr>
                  <p:cNvPr id="363" name="Straight Arrow Connector 362"/>
                  <p:cNvCxnSpPr/>
                  <p:nvPr/>
                </p:nvCxnSpPr>
                <p:spPr>
                  <a:xfrm>
                    <a:off x="1707458" y="1778000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Straight Arrow Connector 363"/>
                  <p:cNvCxnSpPr/>
                  <p:nvPr/>
                </p:nvCxnSpPr>
                <p:spPr>
                  <a:xfrm>
                    <a:off x="1707458" y="1905818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Straight Arrow Connector 364"/>
                  <p:cNvCxnSpPr/>
                  <p:nvPr/>
                </p:nvCxnSpPr>
                <p:spPr>
                  <a:xfrm>
                    <a:off x="1707458" y="2033636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Straight Arrow Connector 365"/>
                  <p:cNvCxnSpPr/>
                  <p:nvPr/>
                </p:nvCxnSpPr>
                <p:spPr>
                  <a:xfrm>
                    <a:off x="1707458" y="2161454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Straight Arrow Connector 366"/>
                  <p:cNvCxnSpPr/>
                  <p:nvPr/>
                </p:nvCxnSpPr>
                <p:spPr>
                  <a:xfrm>
                    <a:off x="1707458" y="2289272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Straight Arrow Connector 367"/>
                  <p:cNvCxnSpPr/>
                  <p:nvPr/>
                </p:nvCxnSpPr>
                <p:spPr>
                  <a:xfrm>
                    <a:off x="1707458" y="2417090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Straight Arrow Connector 368"/>
                  <p:cNvCxnSpPr/>
                  <p:nvPr/>
                </p:nvCxnSpPr>
                <p:spPr>
                  <a:xfrm>
                    <a:off x="1707458" y="2544908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Straight Arrow Connector 369"/>
                  <p:cNvCxnSpPr/>
                  <p:nvPr/>
                </p:nvCxnSpPr>
                <p:spPr>
                  <a:xfrm>
                    <a:off x="1707458" y="2672726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Straight Arrow Connector 370"/>
                  <p:cNvCxnSpPr/>
                  <p:nvPr/>
                </p:nvCxnSpPr>
                <p:spPr>
                  <a:xfrm>
                    <a:off x="1707458" y="2800544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Straight Arrow Connector 371"/>
                  <p:cNvCxnSpPr/>
                  <p:nvPr/>
                </p:nvCxnSpPr>
                <p:spPr>
                  <a:xfrm>
                    <a:off x="1707458" y="2928362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3" name="Rectangle 372"/>
                <p:cNvSpPr/>
                <p:nvPr/>
              </p:nvSpPr>
              <p:spPr>
                <a:xfrm>
                  <a:off x="11142470" y="3068478"/>
                  <a:ext cx="326008" cy="3209586"/>
                </a:xfrm>
                <a:prstGeom prst="rect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374" name="TextBox 373"/>
                <p:cNvSpPr txBox="1"/>
                <p:nvPr/>
              </p:nvSpPr>
              <p:spPr>
                <a:xfrm>
                  <a:off x="10826474" y="2660640"/>
                  <a:ext cx="1209953" cy="41007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err="1">
                      <a:latin typeface="Seravek"/>
                      <a:cs typeface="Seravek"/>
                    </a:rPr>
                    <a:t>D</a:t>
                  </a:r>
                  <a:r>
                    <a:rPr lang="en-US" dirty="0" err="1" smtClean="0">
                      <a:latin typeface="Seravek"/>
                      <a:cs typeface="Seravek"/>
                    </a:rPr>
                    <a:t>eparser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71" name="Group 70"/>
                <p:cNvGrpSpPr/>
                <p:nvPr/>
              </p:nvGrpSpPr>
              <p:grpSpPr>
                <a:xfrm>
                  <a:off x="1742061" y="3050075"/>
                  <a:ext cx="4484987" cy="191047"/>
                  <a:chOff x="1866900" y="2628900"/>
                  <a:chExt cx="4419600" cy="190500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1866900" y="2628900"/>
                    <a:ext cx="0" cy="1905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Straight Connector 382"/>
                  <p:cNvCxnSpPr/>
                  <p:nvPr/>
                </p:nvCxnSpPr>
                <p:spPr>
                  <a:xfrm>
                    <a:off x="6286500" y="2628900"/>
                    <a:ext cx="0" cy="1905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Straight Connector 383"/>
                  <p:cNvCxnSpPr/>
                  <p:nvPr/>
                </p:nvCxnSpPr>
                <p:spPr>
                  <a:xfrm flipH="1">
                    <a:off x="1866900" y="2729063"/>
                    <a:ext cx="441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6" name="TextBox 385"/>
                <p:cNvSpPr txBox="1"/>
                <p:nvPr/>
              </p:nvSpPr>
              <p:spPr>
                <a:xfrm>
                  <a:off x="3012146" y="2706192"/>
                  <a:ext cx="1859687" cy="410070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Ingress pipeline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387" name="Group 386"/>
                <p:cNvGrpSpPr/>
                <p:nvPr/>
              </p:nvGrpSpPr>
              <p:grpSpPr>
                <a:xfrm>
                  <a:off x="7930541" y="3038371"/>
                  <a:ext cx="3016451" cy="191047"/>
                  <a:chOff x="1920389" y="2693432"/>
                  <a:chExt cx="4419600" cy="190500"/>
                </a:xfrm>
              </p:grpSpPr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1920389" y="2693432"/>
                    <a:ext cx="0" cy="1905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Straight Connector 388"/>
                  <p:cNvCxnSpPr/>
                  <p:nvPr/>
                </p:nvCxnSpPr>
                <p:spPr>
                  <a:xfrm>
                    <a:off x="6339989" y="2693432"/>
                    <a:ext cx="0" cy="1905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0" name="Straight Connector 389"/>
                  <p:cNvCxnSpPr/>
                  <p:nvPr/>
                </p:nvCxnSpPr>
                <p:spPr>
                  <a:xfrm flipH="1">
                    <a:off x="1920389" y="2793595"/>
                    <a:ext cx="441959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1" name="TextBox 390"/>
                <p:cNvSpPr txBox="1"/>
                <p:nvPr/>
              </p:nvSpPr>
              <p:spPr>
                <a:xfrm>
                  <a:off x="8565584" y="2694490"/>
                  <a:ext cx="1786108" cy="410070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Egress pipeline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13" name="Group 12"/>
                <p:cNvGrpSpPr/>
                <p:nvPr/>
              </p:nvGrpSpPr>
              <p:grpSpPr>
                <a:xfrm>
                  <a:off x="591875" y="3048000"/>
                  <a:ext cx="1148394" cy="3238500"/>
                  <a:chOff x="591875" y="2743200"/>
                  <a:chExt cx="1148394" cy="3238500"/>
                </a:xfrm>
              </p:grpSpPr>
              <p:sp>
                <p:nvSpPr>
                  <p:cNvPr id="109" name="Rectangle 108"/>
                  <p:cNvSpPr/>
                  <p:nvPr/>
                </p:nvSpPr>
                <p:spPr>
                  <a:xfrm>
                    <a:off x="591875" y="2743200"/>
                    <a:ext cx="1008325" cy="3238500"/>
                  </a:xfrm>
                  <a:prstGeom prst="rect">
                    <a:avLst/>
                  </a:prstGeom>
                  <a:solidFill>
                    <a:srgbClr val="FFFFFF">
                      <a:alpha val="80000"/>
                    </a:srgb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609600" y="3390900"/>
                    <a:ext cx="1130669" cy="1816899"/>
                    <a:chOff x="1791929" y="5127627"/>
                    <a:chExt cx="1754721" cy="2101858"/>
                  </a:xfrm>
                </p:grpSpPr>
                <p:sp>
                  <p:nvSpPr>
                    <p:cNvPr id="89" name="Connector 88"/>
                    <p:cNvSpPr/>
                    <p:nvPr/>
                  </p:nvSpPr>
                  <p:spPr>
                    <a:xfrm>
                      <a:off x="1862224" y="5127627"/>
                      <a:ext cx="563851" cy="548071"/>
                    </a:xfrm>
                    <a:prstGeom prst="flowChartConnector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90" name="Connector 89"/>
                    <p:cNvSpPr/>
                    <p:nvPr/>
                  </p:nvSpPr>
                  <p:spPr>
                    <a:xfrm>
                      <a:off x="2647164" y="5130027"/>
                      <a:ext cx="622979" cy="548071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  <a:ln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91" name="Connector 90"/>
                    <p:cNvSpPr/>
                    <p:nvPr/>
                  </p:nvSpPr>
                  <p:spPr>
                    <a:xfrm>
                      <a:off x="1860190" y="5921033"/>
                      <a:ext cx="563851" cy="548071"/>
                    </a:xfrm>
                    <a:prstGeom prst="flowChartConnector">
                      <a:avLst/>
                    </a:prstGeom>
                    <a:solidFill>
                      <a:srgbClr val="D92AFF"/>
                    </a:solidFill>
                    <a:ln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92" name="Connector 91"/>
                    <p:cNvSpPr/>
                    <p:nvPr/>
                  </p:nvSpPr>
                  <p:spPr>
                    <a:xfrm>
                      <a:off x="2647165" y="5965072"/>
                      <a:ext cx="563851" cy="548071"/>
                    </a:xfrm>
                    <a:prstGeom prst="flowChartConnector">
                      <a:avLst/>
                    </a:prstGeom>
                    <a:solidFill>
                      <a:srgbClr val="3366FF"/>
                    </a:solidFill>
                    <a:ln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93" name="Connector 92"/>
                    <p:cNvSpPr/>
                    <p:nvPr/>
                  </p:nvSpPr>
                  <p:spPr>
                    <a:xfrm>
                      <a:off x="1877496" y="6681414"/>
                      <a:ext cx="563851" cy="548071"/>
                    </a:xfrm>
                    <a:prstGeom prst="flowChartConnector">
                      <a:avLst/>
                    </a:prstGeom>
                    <a:solidFill>
                      <a:srgbClr val="5CFF37"/>
                    </a:solidFill>
                    <a:ln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94" name="Connector 93"/>
                    <p:cNvSpPr/>
                    <p:nvPr/>
                  </p:nvSpPr>
                  <p:spPr>
                    <a:xfrm>
                      <a:off x="2647165" y="6681414"/>
                      <a:ext cx="563851" cy="548071"/>
                    </a:xfrm>
                    <a:prstGeom prst="flowChartConnector">
                      <a:avLst/>
                    </a:prstGeom>
                    <a:solidFill>
                      <a:srgbClr val="FF0D13"/>
                    </a:solidFill>
                    <a:ln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95" name="Straight Arrow Connector 94"/>
                    <p:cNvCxnSpPr>
                      <a:stCxn id="89" idx="6"/>
                      <a:endCxn id="90" idx="2"/>
                    </p:cNvCxnSpPr>
                    <p:nvPr/>
                  </p:nvCxnSpPr>
                  <p:spPr>
                    <a:xfrm>
                      <a:off x="2426075" y="5401663"/>
                      <a:ext cx="221090" cy="2400"/>
                    </a:xfrm>
                    <a:prstGeom prst="straightConnector1">
                      <a:avLst/>
                    </a:prstGeom>
                    <a:ln w="9525" cmpd="sng">
                      <a:solidFill>
                        <a:srgbClr val="FF6600"/>
                      </a:solidFill>
                      <a:tailEnd type="triangle" w="sm" len="sm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Arrow Connector 95"/>
                    <p:cNvCxnSpPr>
                      <a:stCxn id="90" idx="3"/>
                      <a:endCxn id="91" idx="7"/>
                    </p:cNvCxnSpPr>
                    <p:nvPr/>
                  </p:nvCxnSpPr>
                  <p:spPr>
                    <a:xfrm flipH="1">
                      <a:off x="2341468" y="5597835"/>
                      <a:ext cx="396930" cy="403462"/>
                    </a:xfrm>
                    <a:prstGeom prst="straightConnector1">
                      <a:avLst/>
                    </a:prstGeom>
                    <a:ln w="9525" cmpd="sng">
                      <a:solidFill>
                        <a:srgbClr val="FF6600"/>
                      </a:solidFill>
                      <a:tailEnd type="triangle" w="sm" len="sm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Arrow Connector 96"/>
                    <p:cNvCxnSpPr>
                      <a:stCxn id="89" idx="4"/>
                      <a:endCxn id="91" idx="0"/>
                    </p:cNvCxnSpPr>
                    <p:nvPr/>
                  </p:nvCxnSpPr>
                  <p:spPr>
                    <a:xfrm flipH="1">
                      <a:off x="2142116" y="5675698"/>
                      <a:ext cx="2034" cy="245335"/>
                    </a:xfrm>
                    <a:prstGeom prst="straightConnector1">
                      <a:avLst/>
                    </a:prstGeom>
                    <a:ln w="9525" cmpd="sng">
                      <a:solidFill>
                        <a:srgbClr val="FF6600"/>
                      </a:solidFill>
                      <a:tailEnd type="triangle" w="sm" len="sm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Arrow Connector 97"/>
                    <p:cNvCxnSpPr>
                      <a:stCxn id="89" idx="5"/>
                      <a:endCxn id="92" idx="1"/>
                    </p:cNvCxnSpPr>
                    <p:nvPr/>
                  </p:nvCxnSpPr>
                  <p:spPr>
                    <a:xfrm>
                      <a:off x="2343501" y="5595435"/>
                      <a:ext cx="386237" cy="449901"/>
                    </a:xfrm>
                    <a:prstGeom prst="straightConnector1">
                      <a:avLst/>
                    </a:prstGeom>
                    <a:ln w="9525" cmpd="sng">
                      <a:solidFill>
                        <a:srgbClr val="FF6600"/>
                      </a:solidFill>
                      <a:tailEnd type="triangle" w="sm" len="sm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Arrow Connector 98"/>
                    <p:cNvCxnSpPr>
                      <a:stCxn id="91" idx="4"/>
                      <a:endCxn id="93" idx="0"/>
                    </p:cNvCxnSpPr>
                    <p:nvPr/>
                  </p:nvCxnSpPr>
                  <p:spPr>
                    <a:xfrm>
                      <a:off x="2142116" y="6469104"/>
                      <a:ext cx="17306" cy="212310"/>
                    </a:xfrm>
                    <a:prstGeom prst="straightConnector1">
                      <a:avLst/>
                    </a:prstGeom>
                    <a:ln w="9525" cmpd="sng">
                      <a:solidFill>
                        <a:srgbClr val="FF6600"/>
                      </a:solidFill>
                      <a:tailEnd type="triangle" w="sm" len="sm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Arrow Connector 100"/>
                    <p:cNvCxnSpPr>
                      <a:stCxn id="91" idx="5"/>
                      <a:endCxn id="94" idx="1"/>
                    </p:cNvCxnSpPr>
                    <p:nvPr/>
                  </p:nvCxnSpPr>
                  <p:spPr>
                    <a:xfrm>
                      <a:off x="2341467" y="6388840"/>
                      <a:ext cx="388272" cy="372837"/>
                    </a:xfrm>
                    <a:prstGeom prst="straightConnector1">
                      <a:avLst/>
                    </a:prstGeom>
                    <a:ln w="9525" cmpd="sng">
                      <a:solidFill>
                        <a:srgbClr val="FF6600"/>
                      </a:solidFill>
                      <a:tailEnd type="triangle" w="sm" len="sm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Straight Arrow Connector 101"/>
                    <p:cNvCxnSpPr>
                      <a:stCxn id="92" idx="3"/>
                      <a:endCxn id="93" idx="7"/>
                    </p:cNvCxnSpPr>
                    <p:nvPr/>
                  </p:nvCxnSpPr>
                  <p:spPr>
                    <a:xfrm flipH="1">
                      <a:off x="2358774" y="6432880"/>
                      <a:ext cx="370964" cy="328798"/>
                    </a:xfrm>
                    <a:prstGeom prst="straightConnector1">
                      <a:avLst/>
                    </a:prstGeom>
                    <a:ln w="9525" cmpd="sng">
                      <a:solidFill>
                        <a:srgbClr val="FF6600"/>
                      </a:solidFill>
                      <a:tailEnd type="triangle" w="sm" len="sm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3" name="TextBox 102"/>
                    <p:cNvSpPr txBox="1"/>
                    <p:nvPr/>
                  </p:nvSpPr>
                  <p:spPr>
                    <a:xfrm>
                      <a:off x="1851058" y="6776143"/>
                      <a:ext cx="684628" cy="2996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566900"/>
                      <a:r>
                        <a: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TCP</a:t>
                      </a:r>
                    </a:p>
                  </p:txBody>
                </p:sp>
                <p:sp>
                  <p:nvSpPr>
                    <p:cNvPr id="104" name="TextBox 103"/>
                    <p:cNvSpPr txBox="1"/>
                    <p:nvPr/>
                  </p:nvSpPr>
                  <p:spPr>
                    <a:xfrm>
                      <a:off x="2560601" y="6809947"/>
                      <a:ext cx="751577" cy="2996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566900"/>
                      <a:r>
                        <a: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New</a:t>
                      </a:r>
                    </a:p>
                  </p:txBody>
                </p:sp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1791929" y="6026902"/>
                      <a:ext cx="716704" cy="2996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566900"/>
                      <a:r>
                        <a: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IPv4</a:t>
                      </a:r>
                    </a:p>
                  </p:txBody>
                </p:sp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2586769" y="6073463"/>
                      <a:ext cx="724432" cy="2996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566900"/>
                      <a:r>
                        <a: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IPv6</a:t>
                      </a:r>
                    </a:p>
                  </p:txBody>
                </p:sp>
                <p:sp>
                  <p:nvSpPr>
                    <p:cNvPr id="107" name="TextBox 106"/>
                    <p:cNvSpPr txBox="1"/>
                    <p:nvPr/>
                  </p:nvSpPr>
                  <p:spPr>
                    <a:xfrm>
                      <a:off x="2541464" y="5240125"/>
                      <a:ext cx="1005186" cy="31835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defTabSz="566900"/>
                      <a:r>
                        <a: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VLAN</a:t>
                      </a:r>
                    </a:p>
                  </p:txBody>
                </p:sp>
                <p:sp>
                  <p:nvSpPr>
                    <p:cNvPr id="108" name="TextBox 107"/>
                    <p:cNvSpPr txBox="1"/>
                    <p:nvPr/>
                  </p:nvSpPr>
                  <p:spPr>
                    <a:xfrm>
                      <a:off x="1791929" y="5210053"/>
                      <a:ext cx="691427" cy="33292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566900"/>
                      <a:r>
                        <a:rPr lang="en-US" sz="14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Eth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20" name="Group 19"/>
          <p:cNvGrpSpPr/>
          <p:nvPr/>
        </p:nvGrpSpPr>
        <p:grpSpPr>
          <a:xfrm>
            <a:off x="1742013" y="3273626"/>
            <a:ext cx="1305987" cy="3127174"/>
            <a:chOff x="1742013" y="3273626"/>
            <a:chExt cx="1305987" cy="3127174"/>
          </a:xfrm>
        </p:grpSpPr>
        <p:sp>
          <p:nvSpPr>
            <p:cNvPr id="265" name="Rectangle 264"/>
            <p:cNvSpPr/>
            <p:nvPr/>
          </p:nvSpPr>
          <p:spPr>
            <a:xfrm>
              <a:off x="1819001" y="3273626"/>
              <a:ext cx="1113765" cy="28248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742013" y="3276600"/>
              <a:ext cx="1305987" cy="3124200"/>
              <a:chOff x="1742013" y="2971800"/>
              <a:chExt cx="1305987" cy="312420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742013" y="2971800"/>
                <a:ext cx="1305987" cy="2819400"/>
                <a:chOff x="1742013" y="2971800"/>
                <a:chExt cx="1305987" cy="2819400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>
                  <a:off x="1824947" y="2971800"/>
                  <a:ext cx="1109765" cy="2819400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5" name="Group 4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192" name="Rectangle 19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193" name="Trapezoid 192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194" name="Straight Connector 193"/>
                    <p:cNvCxnSpPr>
                      <a:stCxn id="192" idx="3"/>
                      <a:endCxn id="193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7" name="Group 196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199" name="Trapezoid 198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00" name="Straight Connector 199"/>
                    <p:cNvCxnSpPr>
                      <a:stCxn id="198" idx="3"/>
                      <a:endCxn id="199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1" name="Group 200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02" name="Rectangle 20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03" name="Trapezoid 202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04" name="Straight Connector 203"/>
                    <p:cNvCxnSpPr>
                      <a:stCxn id="202" idx="3"/>
                      <a:endCxn id="203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" name="Group 204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07" name="Trapezoid 20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08" name="Straight Connector 207"/>
                    <p:cNvCxnSpPr>
                      <a:stCxn id="206" idx="3"/>
                      <a:endCxn id="20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9" name="Group 208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10" name="Rectangle 209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11" name="Trapezoid 210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12" name="Straight Connector 211"/>
                    <p:cNvCxnSpPr>
                      <a:stCxn id="210" idx="3"/>
                      <a:endCxn id="211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7" name="Group 216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18" name="Rectangle 217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19" name="Trapezoid 218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20" name="Straight Connector 219"/>
                    <p:cNvCxnSpPr>
                      <a:stCxn id="218" idx="3"/>
                      <a:endCxn id="219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28" name="TextBox 227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49" name="TextBox 448"/>
              <p:cNvSpPr txBox="1"/>
              <p:nvPr/>
            </p:nvSpPr>
            <p:spPr>
              <a:xfrm>
                <a:off x="1954802" y="5725608"/>
                <a:ext cx="902699" cy="37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3162300" y="3276600"/>
            <a:ext cx="1313752" cy="3124200"/>
            <a:chOff x="3162300" y="3276600"/>
            <a:chExt cx="1313752" cy="3124200"/>
          </a:xfrm>
        </p:grpSpPr>
        <p:sp>
          <p:nvSpPr>
            <p:cNvPr id="264" name="Rectangle 263"/>
            <p:cNvSpPr/>
            <p:nvPr/>
          </p:nvSpPr>
          <p:spPr>
            <a:xfrm>
              <a:off x="3247846" y="3280685"/>
              <a:ext cx="1113765" cy="28248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162300" y="3276600"/>
              <a:ext cx="1313752" cy="3124200"/>
              <a:chOff x="3162300" y="2971800"/>
              <a:chExt cx="1313752" cy="3124200"/>
            </a:xfrm>
          </p:grpSpPr>
          <p:grpSp>
            <p:nvGrpSpPr>
              <p:cNvPr id="230" name="Group 229"/>
              <p:cNvGrpSpPr/>
              <p:nvPr/>
            </p:nvGrpSpPr>
            <p:grpSpPr>
              <a:xfrm>
                <a:off x="3162300" y="2971800"/>
                <a:ext cx="1313752" cy="2819400"/>
                <a:chOff x="1742013" y="2971800"/>
                <a:chExt cx="1305987" cy="2819400"/>
              </a:xfrm>
            </p:grpSpPr>
            <p:sp>
              <p:nvSpPr>
                <p:cNvPr id="231" name="Rectangle 230"/>
                <p:cNvSpPr/>
                <p:nvPr/>
              </p:nvSpPr>
              <p:spPr>
                <a:xfrm>
                  <a:off x="1824947" y="2971800"/>
                  <a:ext cx="1109765" cy="2819400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232" name="Group 231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234" name="Group 233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55" name="Rectangle 254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56" name="Trapezoid 255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57" name="Straight Connector 256"/>
                    <p:cNvCxnSpPr>
                      <a:stCxn id="255" idx="3"/>
                      <a:endCxn id="256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5" name="Group 234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52" name="Rectangle 25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53" name="Trapezoid 252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54" name="Straight Connector 253"/>
                    <p:cNvCxnSpPr>
                      <a:stCxn id="252" idx="3"/>
                      <a:endCxn id="253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6" name="Group 235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49" name="Rectangle 248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50" name="Trapezoid 249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51" name="Straight Connector 250"/>
                    <p:cNvCxnSpPr>
                      <a:stCxn id="249" idx="3"/>
                      <a:endCxn id="250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7" name="Group 236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46" name="Rectangle 24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47" name="Trapezoid 24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48" name="Straight Connector 247"/>
                    <p:cNvCxnSpPr>
                      <a:stCxn id="246" idx="3"/>
                      <a:endCxn id="24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8" name="Group 237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43" name="Rectangle 24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44" name="Trapezoid 24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45" name="Straight Connector 244"/>
                    <p:cNvCxnSpPr>
                      <a:stCxn id="243" idx="3"/>
                      <a:endCxn id="24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9" name="Group 238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40" name="Rectangle 239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41" name="Trapezoid 240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42" name="Straight Connector 241"/>
                    <p:cNvCxnSpPr>
                      <a:stCxn id="240" idx="3"/>
                      <a:endCxn id="241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33" name="TextBox 232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50" name="TextBox 449"/>
              <p:cNvSpPr txBox="1"/>
              <p:nvPr/>
            </p:nvSpPr>
            <p:spPr>
              <a:xfrm>
                <a:off x="3369357" y="5725608"/>
                <a:ext cx="932514" cy="37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942355" y="3267797"/>
            <a:ext cx="1313752" cy="3133003"/>
            <a:chOff x="4942355" y="3267797"/>
            <a:chExt cx="1313752" cy="3133003"/>
          </a:xfrm>
        </p:grpSpPr>
        <p:sp>
          <p:nvSpPr>
            <p:cNvPr id="266" name="Rectangle 265"/>
            <p:cNvSpPr/>
            <p:nvPr/>
          </p:nvSpPr>
          <p:spPr>
            <a:xfrm>
              <a:off x="5033903" y="3267797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942355" y="3268723"/>
              <a:ext cx="1313752" cy="3132077"/>
              <a:chOff x="4942355" y="2963923"/>
              <a:chExt cx="1313752" cy="3132077"/>
            </a:xfrm>
          </p:grpSpPr>
          <p:grpSp>
            <p:nvGrpSpPr>
              <p:cNvPr id="322" name="Group 321"/>
              <p:cNvGrpSpPr/>
              <p:nvPr/>
            </p:nvGrpSpPr>
            <p:grpSpPr>
              <a:xfrm>
                <a:off x="4942355" y="2963923"/>
                <a:ext cx="1313752" cy="2819400"/>
                <a:chOff x="1742013" y="2971800"/>
                <a:chExt cx="1305987" cy="2819400"/>
              </a:xfrm>
            </p:grpSpPr>
            <p:sp>
              <p:nvSpPr>
                <p:cNvPr id="324" name="Rectangle 323"/>
                <p:cNvSpPr/>
                <p:nvPr/>
              </p:nvSpPr>
              <p:spPr>
                <a:xfrm>
                  <a:off x="1824947" y="2971800"/>
                  <a:ext cx="1109765" cy="2819400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25" name="Group 324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327" name="Group 326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52" name="Rectangle 35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85" name="Trapezoid 384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92" name="Straight Connector 391"/>
                    <p:cNvCxnSpPr>
                      <a:stCxn id="352" idx="3"/>
                      <a:endCxn id="385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8" name="Group 327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46" name="Rectangle 34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47" name="Trapezoid 34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48" name="Straight Connector 347"/>
                    <p:cNvCxnSpPr>
                      <a:stCxn id="346" idx="3"/>
                      <a:endCxn id="34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9" name="Group 328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43" name="Rectangle 34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44" name="Trapezoid 34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45" name="Straight Connector 344"/>
                    <p:cNvCxnSpPr>
                      <a:stCxn id="343" idx="3"/>
                      <a:endCxn id="34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0" name="Group 329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40" name="Rectangle 339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41" name="Trapezoid 340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42" name="Straight Connector 341"/>
                    <p:cNvCxnSpPr>
                      <a:stCxn id="340" idx="3"/>
                      <a:endCxn id="341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1" name="Group 330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36" name="Rectangle 33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37" name="Trapezoid 33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38" name="Straight Connector 337"/>
                    <p:cNvCxnSpPr>
                      <a:stCxn id="336" idx="3"/>
                      <a:endCxn id="33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2" name="Group 331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33" name="Rectangle 33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34" name="Trapezoid 33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35" name="Straight Connector 334"/>
                    <p:cNvCxnSpPr>
                      <a:stCxn id="333" idx="3"/>
                      <a:endCxn id="33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26" name="TextBox 325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51" name="TextBox 450"/>
              <p:cNvSpPr txBox="1"/>
              <p:nvPr/>
            </p:nvSpPr>
            <p:spPr>
              <a:xfrm>
                <a:off x="5076034" y="5725608"/>
                <a:ext cx="1029544" cy="37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16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7886700" y="3276600"/>
            <a:ext cx="1317109" cy="3124200"/>
            <a:chOff x="7886700" y="3276600"/>
            <a:chExt cx="1317109" cy="3124200"/>
          </a:xfrm>
        </p:grpSpPr>
        <p:sp>
          <p:nvSpPr>
            <p:cNvPr id="278" name="Rectangle 277"/>
            <p:cNvSpPr/>
            <p:nvPr/>
          </p:nvSpPr>
          <p:spPr>
            <a:xfrm>
              <a:off x="7970974" y="3280685"/>
              <a:ext cx="1113765" cy="28248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7886700" y="3276600"/>
              <a:ext cx="1317109" cy="3124200"/>
              <a:chOff x="7886700" y="2971800"/>
              <a:chExt cx="1317109" cy="3124200"/>
            </a:xfrm>
          </p:grpSpPr>
          <p:grpSp>
            <p:nvGrpSpPr>
              <p:cNvPr id="393" name="Group 392"/>
              <p:cNvGrpSpPr/>
              <p:nvPr/>
            </p:nvGrpSpPr>
            <p:grpSpPr>
              <a:xfrm>
                <a:off x="7886700" y="2971800"/>
                <a:ext cx="1313752" cy="2832100"/>
                <a:chOff x="1742013" y="2971800"/>
                <a:chExt cx="1305987" cy="2832100"/>
              </a:xfrm>
            </p:grpSpPr>
            <p:sp>
              <p:nvSpPr>
                <p:cNvPr id="394" name="Rectangle 393"/>
                <p:cNvSpPr/>
                <p:nvPr/>
              </p:nvSpPr>
              <p:spPr>
                <a:xfrm>
                  <a:off x="1824947" y="2971800"/>
                  <a:ext cx="1109765" cy="2832100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95" name="Group 394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397" name="Group 396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18" name="Rectangle 417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19" name="Trapezoid 418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20" name="Straight Connector 419"/>
                    <p:cNvCxnSpPr>
                      <a:stCxn id="418" idx="3"/>
                      <a:endCxn id="419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8" name="Group 397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15" name="Rectangle 414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16" name="Trapezoid 415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17" name="Straight Connector 416"/>
                    <p:cNvCxnSpPr>
                      <a:stCxn id="415" idx="3"/>
                      <a:endCxn id="416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9" name="Group 398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12" name="Rectangle 41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13" name="Trapezoid 412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14" name="Straight Connector 413"/>
                    <p:cNvCxnSpPr>
                      <a:stCxn id="412" idx="3"/>
                      <a:endCxn id="413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0" name="Group 399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09" name="Rectangle 408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10" name="Trapezoid 409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11" name="Straight Connector 410"/>
                    <p:cNvCxnSpPr>
                      <a:stCxn id="409" idx="3"/>
                      <a:endCxn id="410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1" name="Group 400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06" name="Rectangle 40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07" name="Trapezoid 40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08" name="Straight Connector 407"/>
                    <p:cNvCxnSpPr>
                      <a:stCxn id="406" idx="3"/>
                      <a:endCxn id="40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2" name="Group 401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03" name="Rectangle 40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04" name="Trapezoid 40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05" name="Straight Connector 404"/>
                    <p:cNvCxnSpPr>
                      <a:stCxn id="403" idx="3"/>
                      <a:endCxn id="40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96" name="TextBox 395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52" name="TextBox 451"/>
              <p:cNvSpPr txBox="1"/>
              <p:nvPr/>
            </p:nvSpPr>
            <p:spPr>
              <a:xfrm>
                <a:off x="8092485" y="5725608"/>
                <a:ext cx="1111324" cy="370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9673536" y="3263899"/>
            <a:ext cx="1313752" cy="3136901"/>
            <a:chOff x="9673536" y="3263899"/>
            <a:chExt cx="1313752" cy="3136901"/>
          </a:xfrm>
        </p:grpSpPr>
        <p:sp>
          <p:nvSpPr>
            <p:cNvPr id="288" name="Rectangle 287"/>
            <p:cNvSpPr/>
            <p:nvPr/>
          </p:nvSpPr>
          <p:spPr>
            <a:xfrm>
              <a:off x="9757031" y="3267797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9673536" y="3263899"/>
              <a:ext cx="1313752" cy="3136901"/>
              <a:chOff x="9673536" y="2959099"/>
              <a:chExt cx="1313752" cy="3136901"/>
            </a:xfrm>
          </p:grpSpPr>
          <p:grpSp>
            <p:nvGrpSpPr>
              <p:cNvPr id="421" name="Group 420"/>
              <p:cNvGrpSpPr/>
              <p:nvPr/>
            </p:nvGrpSpPr>
            <p:grpSpPr>
              <a:xfrm>
                <a:off x="9673536" y="2959099"/>
                <a:ext cx="1313752" cy="2827867"/>
                <a:chOff x="1742013" y="2971799"/>
                <a:chExt cx="1305987" cy="2827867"/>
              </a:xfrm>
            </p:grpSpPr>
            <p:sp>
              <p:nvSpPr>
                <p:cNvPr id="422" name="Rectangle 421"/>
                <p:cNvSpPr/>
                <p:nvPr/>
              </p:nvSpPr>
              <p:spPr>
                <a:xfrm>
                  <a:off x="1824947" y="2971799"/>
                  <a:ext cx="1109765" cy="2827867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423" name="Group 422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425" name="Group 424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46" name="Rectangle 44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47" name="Trapezoid 44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48" name="Straight Connector 447"/>
                    <p:cNvCxnSpPr>
                      <a:stCxn id="446" idx="3"/>
                      <a:endCxn id="44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6" name="Group 425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43" name="Rectangle 44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44" name="Trapezoid 44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45" name="Straight Connector 444"/>
                    <p:cNvCxnSpPr>
                      <a:stCxn id="443" idx="3"/>
                      <a:endCxn id="44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7" name="Group 426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40" name="Rectangle 439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41" name="Trapezoid 440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42" name="Straight Connector 441"/>
                    <p:cNvCxnSpPr>
                      <a:stCxn id="440" idx="3"/>
                      <a:endCxn id="441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8" name="Group 427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37" name="Rectangle 436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38" name="Trapezoid 437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39" name="Straight Connector 438"/>
                    <p:cNvCxnSpPr>
                      <a:stCxn id="437" idx="3"/>
                      <a:endCxn id="438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9" name="Group 428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34" name="Rectangle 433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35" name="Trapezoid 434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36" name="Straight Connector 435"/>
                    <p:cNvCxnSpPr>
                      <a:stCxn id="434" idx="3"/>
                      <a:endCxn id="435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0" name="Group 429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31" name="Rectangle 430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32" name="Trapezoid 431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33" name="Straight Connector 432"/>
                    <p:cNvCxnSpPr>
                      <a:stCxn id="431" idx="3"/>
                      <a:endCxn id="432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424" name="TextBox 423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53" name="TextBox 452"/>
              <p:cNvSpPr txBox="1"/>
              <p:nvPr/>
            </p:nvSpPr>
            <p:spPr>
              <a:xfrm>
                <a:off x="9801562" y="5725608"/>
                <a:ext cx="1029544" cy="37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16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71" name="Content Placeholder 2"/>
          <p:cNvSpPr>
            <a:spLocks noGrp="1"/>
          </p:cNvSpPr>
          <p:nvPr>
            <p:ph idx="1"/>
          </p:nvPr>
        </p:nvSpPr>
        <p:spPr>
          <a:xfrm>
            <a:off x="533400" y="5638800"/>
            <a:ext cx="12458700" cy="10858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Packet transactions: High-level </a:t>
            </a:r>
            <a:r>
              <a:rPr lang="en-US" sz="2800" dirty="0" smtClean="0"/>
              <a:t>programming for data-plane algorithms</a:t>
            </a:r>
            <a:endParaRPr lang="en-US" sz="2800" dirty="0" smtClean="0"/>
          </a:p>
          <a:p>
            <a:r>
              <a:rPr lang="en-US" sz="2800" dirty="0" smtClean="0"/>
              <a:t>Programmable packet scheduling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76200" y="1261534"/>
            <a:ext cx="12877800" cy="1325919"/>
            <a:chOff x="76200" y="1261534"/>
            <a:chExt cx="12877800" cy="1325919"/>
          </a:xfrm>
        </p:grpSpPr>
        <p:sp>
          <p:nvSpPr>
            <p:cNvPr id="672" name="Title 3"/>
            <p:cNvSpPr txBox="1">
              <a:spLocks/>
            </p:cNvSpPr>
            <p:nvPr/>
          </p:nvSpPr>
          <p:spPr>
            <a:xfrm>
              <a:off x="673100" y="1261534"/>
              <a:ext cx="108204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800" kern="1200">
                  <a:solidFill>
                    <a:srgbClr val="FFFFFF"/>
                  </a:solidFill>
                  <a:latin typeface="Seravek"/>
                  <a:ea typeface="+mj-ea"/>
                  <a:cs typeface="Seravek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</a:rPr>
                <a:t>Programmable switching chips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673" name="Picture 67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" y="1752600"/>
              <a:ext cx="1752600" cy="834853"/>
            </a:xfrm>
            <a:prstGeom prst="rect">
              <a:avLst/>
            </a:prstGeom>
          </p:spPr>
        </p:pic>
        <p:sp>
          <p:nvSpPr>
            <p:cNvPr id="674" name="TextBox 673"/>
            <p:cNvSpPr txBox="1"/>
            <p:nvPr/>
          </p:nvSpPr>
          <p:spPr>
            <a:xfrm>
              <a:off x="1790700" y="1790700"/>
              <a:ext cx="1116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 dirty="0" smtClean="0">
                  <a:latin typeface="Seravek"/>
                  <a:cs typeface="Seravek"/>
                </a:rPr>
                <a:t>Same performance as fixed-function chips, </a:t>
              </a:r>
              <a:r>
                <a:rPr lang="en-US" sz="2700" u="sng" dirty="0" smtClean="0">
                  <a:latin typeface="Seravek"/>
                  <a:cs typeface="Seravek"/>
                </a:rPr>
                <a:t>some</a:t>
              </a:r>
              <a:r>
                <a:rPr lang="en-US" sz="2700" i="1" dirty="0" smtClean="0">
                  <a:latin typeface="Seravek"/>
                  <a:cs typeface="Seravek"/>
                </a:rPr>
                <a:t> </a:t>
              </a:r>
              <a:r>
                <a:rPr lang="en-US" sz="2700" dirty="0" smtClean="0">
                  <a:latin typeface="Seravek"/>
                  <a:cs typeface="Seravek"/>
                </a:rPr>
                <a:t>programmability</a:t>
              </a:r>
              <a:r>
                <a:rPr lang="en-US" sz="2700" i="1" dirty="0" smtClean="0">
                  <a:latin typeface="Seravek"/>
                  <a:cs typeface="Seravek"/>
                </a:rPr>
                <a:t> </a:t>
              </a:r>
              <a:endParaRPr lang="en-US" sz="2700" dirty="0">
                <a:latin typeface="Seravek"/>
                <a:cs typeface="Seravek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503067" y="2362200"/>
            <a:ext cx="1301545" cy="3918097"/>
            <a:chOff x="6503067" y="2362200"/>
            <a:chExt cx="1301545" cy="3918097"/>
          </a:xfrm>
        </p:grpSpPr>
        <p:grpSp>
          <p:nvGrpSpPr>
            <p:cNvPr id="28" name="Group 27"/>
            <p:cNvGrpSpPr/>
            <p:nvPr/>
          </p:nvGrpSpPr>
          <p:grpSpPr>
            <a:xfrm>
              <a:off x="6504879" y="3070711"/>
              <a:ext cx="1230395" cy="3209586"/>
              <a:chOff x="6400800" y="2362200"/>
              <a:chExt cx="1181100" cy="3200400"/>
            </a:xfrm>
          </p:grpSpPr>
          <p:sp>
            <p:nvSpPr>
              <p:cNvPr id="353" name="Rectangle 352"/>
              <p:cNvSpPr/>
              <p:nvPr/>
            </p:nvSpPr>
            <p:spPr>
              <a:xfrm>
                <a:off x="6400800" y="2362200"/>
                <a:ext cx="1181100" cy="32004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280" name="Group 65"/>
              <p:cNvGrpSpPr/>
              <p:nvPr/>
            </p:nvGrpSpPr>
            <p:grpSpPr>
              <a:xfrm>
                <a:off x="6749312" y="3009900"/>
                <a:ext cx="527788" cy="298464"/>
                <a:chOff x="7660968" y="1751777"/>
                <a:chExt cx="1040580" cy="450645"/>
              </a:xfrm>
            </p:grpSpPr>
            <p:sp>
              <p:nvSpPr>
                <p:cNvPr id="281" name="Freeform 280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285" name="Freeform 284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355" name="Freeform 354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356" name="Straight Connector 355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8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359" name="Freeform 358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360" name="Straight Connector 359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1" name="TextBox 290"/>
            <p:cNvSpPr txBox="1"/>
            <p:nvPr/>
          </p:nvSpPr>
          <p:spPr>
            <a:xfrm>
              <a:off x="6503067" y="2362200"/>
              <a:ext cx="1301545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Seravek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Seravek"/>
                  <a:cs typeface="Seravek"/>
                </a:rPr>
                <a:t>Scheduler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26" name="Right Arrow 25"/>
          <p:cNvSpPr/>
          <p:nvPr/>
        </p:nvSpPr>
        <p:spPr>
          <a:xfrm>
            <a:off x="190500" y="5753100"/>
            <a:ext cx="800100" cy="342900"/>
          </a:xfrm>
          <a:prstGeom prst="rightArrow">
            <a:avLst/>
          </a:prstGeom>
          <a:solidFill>
            <a:srgbClr val="FF6666"/>
          </a:solidFill>
          <a:ln>
            <a:solidFill>
              <a:srgbClr val="9916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3860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815"/>
    </mc:Choice>
    <mc:Fallback>
      <p:transition xmlns:p14="http://schemas.microsoft.com/office/powerpoint/2010/main" spd="slow" advTm="2981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4 " pathEditMode="relative" ptsTypes="AA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4 " pathEditMode="relative" ptsTypes="AA">
                                      <p:cBhvr>
                                        <p:cTn id="1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4 " pathEditMode="relative" ptsTypes="AA">
                                      <p:cBhvr>
                                        <p:cTn id="1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4 " pathEditMode="relative" ptsTypes="AA">
                                      <p:cBhvr>
                                        <p:cTn id="1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4 " pathEditMode="relative" ptsTypes="AA">
                                      <p:cBhvr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4 " pathEditMode="relative" ptsTypes="AA">
                                      <p:cBhvr>
                                        <p:cTn id="1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4 " pathEditMode="relative" ptsTypes="AA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14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58778" y="6135624"/>
            <a:ext cx="11201400" cy="556537"/>
            <a:chOff x="458778" y="104339"/>
            <a:chExt cx="11201400" cy="556537"/>
          </a:xfrm>
        </p:grpSpPr>
        <p:sp>
          <p:nvSpPr>
            <p:cNvPr id="130" name="Rounded Rectangle 129"/>
            <p:cNvSpPr/>
            <p:nvPr/>
          </p:nvSpPr>
          <p:spPr>
            <a:xfrm>
              <a:off x="8878878" y="104339"/>
              <a:ext cx="2781300" cy="533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1" name="Right Arrow 130"/>
            <p:cNvSpPr/>
            <p:nvPr/>
          </p:nvSpPr>
          <p:spPr>
            <a:xfrm>
              <a:off x="3582978" y="197743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4687878" y="104339"/>
              <a:ext cx="2781300" cy="5215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3" name="Right Arrow 132"/>
            <p:cNvSpPr/>
            <p:nvPr/>
          </p:nvSpPr>
          <p:spPr>
            <a:xfrm>
              <a:off x="7773978" y="197742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669609" y="188367"/>
              <a:ext cx="299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Sequential to parallel code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9069378" y="180459"/>
              <a:ext cx="2335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Hardware constraints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458778" y="104339"/>
              <a:ext cx="2813538" cy="5373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007289" y="188367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Canonicalization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50249" y="3646746"/>
            <a:ext cx="5910780" cy="2523417"/>
            <a:chOff x="1600200" y="2935372"/>
            <a:chExt cx="8724900" cy="3601463"/>
          </a:xfrm>
        </p:grpSpPr>
        <p:grpSp>
          <p:nvGrpSpPr>
            <p:cNvPr id="25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/>
            <p:cNvSpPr/>
            <p:nvPr/>
          </p:nvSpPr>
          <p:spPr>
            <a:xfrm>
              <a:off x="2010957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21597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86088" y="5939135"/>
              <a:ext cx="1402334" cy="597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86301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96940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03910" y="5939135"/>
              <a:ext cx="1448652" cy="597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810499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21141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51910" y="5939135"/>
              <a:ext cx="1606670" cy="597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854975" y="3241675"/>
              <a:ext cx="1110850" cy="2438400"/>
              <a:chOff x="2162575" y="3232150"/>
              <a:chExt cx="1110850" cy="2438400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48"/>
            <p:cNvGrpSpPr/>
            <p:nvPr/>
          </p:nvGrpSpPr>
          <p:grpSpPr>
            <a:xfrm>
              <a:off x="5887759" y="3172936"/>
              <a:ext cx="722589" cy="2621439"/>
              <a:chOff x="8915396" y="3169761"/>
              <a:chExt cx="952504" cy="2621439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104" name="Trapezoid 10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5" name="Trapezoid 10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6" name="Trapezoid 10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Straight Arrow Connector 100"/>
              <p:cNvCxnSpPr>
                <a:stCxn id="10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7976000" y="3251200"/>
              <a:ext cx="1110850" cy="2438400"/>
              <a:chOff x="2162575" y="3232150"/>
              <a:chExt cx="1110850" cy="2438400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94" name="Straight Arrow Connector 93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Group 50"/>
            <p:cNvGrpSpPr/>
            <p:nvPr/>
          </p:nvGrpSpPr>
          <p:grpSpPr>
            <a:xfrm>
              <a:off x="9008784" y="3182461"/>
              <a:ext cx="722589" cy="2621439"/>
              <a:chOff x="8915396" y="3169761"/>
              <a:chExt cx="952504" cy="2621439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81" name="Trapezoid 8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82" name="Trapezoid 8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83" name="Trapezoid 8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8" name="Straight Arrow Connector 77"/>
              <p:cNvCxnSpPr>
                <a:stCxn id="8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2178450" y="3244850"/>
              <a:ext cx="1110850" cy="2438400"/>
              <a:chOff x="2162575" y="3232150"/>
              <a:chExt cx="1110850" cy="2438400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Group 52"/>
            <p:cNvGrpSpPr/>
            <p:nvPr/>
          </p:nvGrpSpPr>
          <p:grpSpPr>
            <a:xfrm>
              <a:off x="3201709" y="3169761"/>
              <a:ext cx="722589" cy="2621439"/>
              <a:chOff x="8915396" y="3169761"/>
              <a:chExt cx="952504" cy="2621439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58" name="Trapezoid 57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9" name="Trapezoid 58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0" name="Trapezoid 59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Arrow Connector 54"/>
              <p:cNvCxnSpPr>
                <a:stCxn id="60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Freeform 18"/>
          <p:cNvSpPr/>
          <p:nvPr/>
        </p:nvSpPr>
        <p:spPr>
          <a:xfrm flipH="1">
            <a:off x="7429500" y="3200401"/>
            <a:ext cx="972599" cy="609147"/>
          </a:xfrm>
          <a:custGeom>
            <a:avLst/>
            <a:gdLst>
              <a:gd name="connsiteX0" fmla="*/ 95250 w 95250"/>
              <a:gd name="connsiteY0" fmla="*/ 0 h 628650"/>
              <a:gd name="connsiteX1" fmla="*/ 0 w 95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628650">
                <a:moveTo>
                  <a:pt x="95250" y="0"/>
                </a:moveTo>
                <a:lnTo>
                  <a:pt x="0" y="628650"/>
                </a:ln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flipH="1">
            <a:off x="4686299" y="3505200"/>
            <a:ext cx="1957221" cy="320628"/>
          </a:xfrm>
          <a:custGeom>
            <a:avLst/>
            <a:gdLst>
              <a:gd name="connsiteX0" fmla="*/ 95250 w 95250"/>
              <a:gd name="connsiteY0" fmla="*/ 0 h 628650"/>
              <a:gd name="connsiteX1" fmla="*/ 0 w 95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628650">
                <a:moveTo>
                  <a:pt x="95250" y="0"/>
                </a:moveTo>
                <a:lnTo>
                  <a:pt x="0" y="628650"/>
                </a:ln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60</a:t>
            </a:fld>
            <a:endParaRPr lang="en-US"/>
          </a:p>
        </p:txBody>
      </p:sp>
      <p:grpSp>
        <p:nvGrpSpPr>
          <p:cNvPr id="144" name="Group 143"/>
          <p:cNvGrpSpPr/>
          <p:nvPr/>
        </p:nvGrpSpPr>
        <p:grpSpPr>
          <a:xfrm>
            <a:off x="601274" y="1371600"/>
            <a:ext cx="7018726" cy="2433484"/>
            <a:chOff x="5058974" y="1943100"/>
            <a:chExt cx="7018726" cy="2433484"/>
          </a:xfrm>
        </p:grpSpPr>
        <p:grpSp>
          <p:nvGrpSpPr>
            <p:cNvPr id="145" name="Group 144"/>
            <p:cNvGrpSpPr/>
            <p:nvPr/>
          </p:nvGrpSpPr>
          <p:grpSpPr>
            <a:xfrm>
              <a:off x="5058974" y="1943100"/>
              <a:ext cx="7018726" cy="2433484"/>
              <a:chOff x="-1800105" y="1921050"/>
              <a:chExt cx="8098521" cy="3410241"/>
            </a:xfrm>
          </p:grpSpPr>
          <p:sp>
            <p:nvSpPr>
              <p:cNvPr id="148" name="Freeform 147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  <p:sp>
            <p:nvSpPr>
              <p:cNvPr id="149" name="Freeform 148"/>
              <p:cNvSpPr/>
              <p:nvPr/>
            </p:nvSpPr>
            <p:spPr>
              <a:xfrm>
                <a:off x="-1800105" y="2954456"/>
                <a:ext cx="4836862" cy="2376835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Seravek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Seravek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Seravek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Seravek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Seravek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Seravek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;</a:t>
                </a:r>
              </a:p>
            </p:txBody>
          </p:sp>
          <p:sp>
            <p:nvSpPr>
              <p:cNvPr id="150" name="Freeform 149"/>
              <p:cNvSpPr/>
              <p:nvPr/>
            </p:nvSpPr>
            <p:spPr>
              <a:xfrm rot="5400000" flipV="1">
                <a:off x="3007045" y="4085048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  <p:sp>
            <p:nvSpPr>
              <p:cNvPr id="151" name="Freeform 150"/>
              <p:cNvSpPr/>
              <p:nvPr/>
            </p:nvSpPr>
            <p:spPr>
              <a:xfrm>
                <a:off x="3352996" y="3954186"/>
                <a:ext cx="2945420" cy="533530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Seravek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;</a:t>
                </a:r>
                <a:endParaRPr lang="en-US" sz="2000" kern="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146" name="TextBox 405"/>
            <p:cNvSpPr txBox="1"/>
            <p:nvPr/>
          </p:nvSpPr>
          <p:spPr>
            <a:xfrm>
              <a:off x="10189202" y="2362200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Seravek"/>
                  <a:cs typeface="Seravek"/>
                </a:rPr>
                <a:t>Stage 2</a:t>
              </a:r>
            </a:p>
          </p:txBody>
        </p:sp>
        <p:sp>
          <p:nvSpPr>
            <p:cNvPr id="147" name="TextBox 405"/>
            <p:cNvSpPr txBox="1"/>
            <p:nvPr/>
          </p:nvSpPr>
          <p:spPr>
            <a:xfrm>
              <a:off x="6553200" y="2286000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Seravek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Seravek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019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7553552" y="1699789"/>
            <a:ext cx="3795796" cy="3429535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eravek"/>
              <a:cs typeface="Seravek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20033" y="3724743"/>
            <a:ext cx="1048837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choice</a:t>
            </a:r>
            <a:endParaRPr lang="en-US" sz="2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21636" y="3730623"/>
            <a:ext cx="1048838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Seravek"/>
                <a:cs typeface="Seravek"/>
              </a:rPr>
              <a:t>Add</a:t>
            </a:r>
            <a:endParaRPr lang="en-US" sz="2400" b="1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mapping: example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75069" y="3286723"/>
            <a:ext cx="38147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ravek"/>
                <a:cs typeface="Seravek"/>
              </a:rPr>
              <a:t>x = x * x doesn’t map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5069" y="2743200"/>
            <a:ext cx="48759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ravek"/>
                <a:cs typeface="Seravek"/>
              </a:rPr>
              <a:t>x = x + </a:t>
            </a:r>
            <a:r>
              <a:rPr lang="en-US" sz="3200" dirty="0">
                <a:latin typeface="Seravek"/>
                <a:cs typeface="Seravek"/>
              </a:rPr>
              <a:t>1</a:t>
            </a:r>
            <a:r>
              <a:rPr lang="en-US" sz="3200" dirty="0" smtClean="0">
                <a:latin typeface="Seravek"/>
                <a:cs typeface="Seravek"/>
              </a:rPr>
              <a:t> maps to this atom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399" y="5452140"/>
            <a:ext cx="109787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dirty="0" smtClean="0">
                <a:latin typeface="Seravek"/>
                <a:cs typeface="Seravek"/>
              </a:rPr>
              <a:t>We use the SKETCH program synthesis tool to check if a code block maps to an atom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02277" y="1993327"/>
            <a:ext cx="549392" cy="499447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ravek"/>
                <a:cs typeface="Seravek"/>
              </a:rPr>
              <a:t>X</a:t>
            </a:r>
            <a:endParaRPr lang="en-US" sz="2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01395" y="1993327"/>
            <a:ext cx="1698119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ravek"/>
                <a:cs typeface="Seravek"/>
              </a:rPr>
              <a:t>constant</a:t>
            </a:r>
            <a:endParaRPr lang="en-US" sz="2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Trapezoid 17"/>
          <p:cNvSpPr/>
          <p:nvPr/>
        </p:nvSpPr>
        <p:spPr>
          <a:xfrm rot="10800000">
            <a:off x="8802167" y="2859035"/>
            <a:ext cx="979864" cy="499448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18341" y="2874949"/>
            <a:ext cx="89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ravek"/>
                <a:cs typeface="Seravek"/>
              </a:rPr>
              <a:t>Add</a:t>
            </a:r>
            <a:endParaRPr lang="en-US" sz="2400" dirty="0">
              <a:latin typeface="Seravek"/>
              <a:cs typeface="Seravek"/>
            </a:endParaRPr>
          </a:p>
        </p:txBody>
      </p:sp>
      <p:sp>
        <p:nvSpPr>
          <p:cNvPr id="20" name="Trapezoid 19"/>
          <p:cNvSpPr/>
          <p:nvPr/>
        </p:nvSpPr>
        <p:spPr>
          <a:xfrm rot="10800000">
            <a:off x="9961996" y="2875681"/>
            <a:ext cx="979864" cy="499448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61888" y="2890979"/>
            <a:ext cx="89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ravek"/>
                <a:cs typeface="Seravek"/>
              </a:rPr>
              <a:t> Sub</a:t>
            </a:r>
            <a:endParaRPr lang="en-US" sz="2400" dirty="0">
              <a:latin typeface="Seravek"/>
              <a:cs typeface="Seravek"/>
            </a:endParaRPr>
          </a:p>
        </p:txBody>
      </p:sp>
      <p:sp>
        <p:nvSpPr>
          <p:cNvPr id="22" name="Trapezoid 21"/>
          <p:cNvSpPr/>
          <p:nvPr/>
        </p:nvSpPr>
        <p:spPr>
          <a:xfrm rot="10800000">
            <a:off x="9021513" y="3674798"/>
            <a:ext cx="1728498" cy="549389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01838" y="3724742"/>
            <a:ext cx="1648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ravek"/>
                <a:cs typeface="Seravek"/>
              </a:rPr>
              <a:t>2-to-1 Mux</a:t>
            </a:r>
            <a:endParaRPr lang="en-US" sz="2400" dirty="0">
              <a:latin typeface="Seravek"/>
              <a:cs typeface="Seravek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645678" y="4479462"/>
            <a:ext cx="549392" cy="499447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ravek"/>
                <a:cs typeface="Seravek"/>
              </a:rPr>
              <a:t>X</a:t>
            </a:r>
            <a:endParaRPr lang="en-US" sz="2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cxnSp>
        <p:nvCxnSpPr>
          <p:cNvPr id="28" name="Straight Arrow Connector 27"/>
          <p:cNvCxnSpPr>
            <a:stCxn id="16" idx="2"/>
          </p:cNvCxnSpPr>
          <p:nvPr/>
        </p:nvCxnSpPr>
        <p:spPr>
          <a:xfrm>
            <a:off x="8976978" y="2492774"/>
            <a:ext cx="224751" cy="366261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506946" y="2442829"/>
            <a:ext cx="344069" cy="410657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257221" y="2498323"/>
            <a:ext cx="943400" cy="37736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21" idx="0"/>
          </p:cNvCxnSpPr>
          <p:nvPr/>
        </p:nvCxnSpPr>
        <p:spPr>
          <a:xfrm>
            <a:off x="10350458" y="2442829"/>
            <a:ext cx="160934" cy="448149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0"/>
          </p:cNvCxnSpPr>
          <p:nvPr/>
        </p:nvCxnSpPr>
        <p:spPr>
          <a:xfrm>
            <a:off x="9292100" y="3358483"/>
            <a:ext cx="409075" cy="316315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2"/>
          </p:cNvCxnSpPr>
          <p:nvPr/>
        </p:nvCxnSpPr>
        <p:spPr>
          <a:xfrm flipH="1">
            <a:off x="10233919" y="3352644"/>
            <a:ext cx="277475" cy="322154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2"/>
            <a:endCxn id="24" idx="0"/>
          </p:cNvCxnSpPr>
          <p:nvPr/>
        </p:nvCxnSpPr>
        <p:spPr>
          <a:xfrm flipH="1">
            <a:off x="9920372" y="4186407"/>
            <a:ext cx="5553" cy="293055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507248" y="1999207"/>
            <a:ext cx="1698119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Seravek"/>
                <a:cs typeface="Seravek"/>
              </a:rPr>
              <a:t>1</a:t>
            </a:r>
            <a:endParaRPr lang="en-US" sz="2400" b="1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74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05" grpId="0"/>
      <p:bldP spid="27" grpId="0"/>
      <p:bldP spid="8" grpId="0"/>
      <p:bldP spid="3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packet transactions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0100" y="2590800"/>
            <a:ext cx="3086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/>
                <a:cs typeface="Seravek"/>
              </a:rPr>
              <a:t>Packet Transactions</a:t>
            </a:r>
            <a:endParaRPr lang="en-US" sz="2200" dirty="0">
              <a:latin typeface="Seravek"/>
              <a:cs typeface="Seravek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820244" y="3108197"/>
            <a:ext cx="342900" cy="2821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Seravek"/>
              <a:cs typeface="Seravek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01044" y="3476733"/>
            <a:ext cx="27813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Seravek"/>
                <a:cs typeface="Seravek"/>
              </a:rPr>
              <a:t>Preprocessing</a:t>
            </a:r>
            <a:endParaRPr lang="en-US" sz="2200" dirty="0">
              <a:latin typeface="Seravek"/>
              <a:cs typeface="Seravek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649044" y="3541067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Seravek"/>
              <a:cs typeface="Seravek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682985" y="3476733"/>
            <a:ext cx="27813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Seravek"/>
                <a:cs typeface="Seravek"/>
              </a:rPr>
              <a:t>Code Pipelining</a:t>
            </a:r>
            <a:endParaRPr lang="en-US" sz="2200" dirty="0">
              <a:latin typeface="Seravek"/>
              <a:cs typeface="Seravek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7725744" y="3541066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Seravek"/>
              <a:cs typeface="Seravek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835885" y="3482124"/>
            <a:ext cx="27813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Seravek"/>
                <a:cs typeface="Seravek"/>
              </a:rPr>
              <a:t>Instruction Mapping</a:t>
            </a:r>
            <a:endParaRPr lang="en-US" sz="2200" dirty="0">
              <a:latin typeface="Seravek"/>
              <a:cs typeface="Seravek"/>
            </a:endParaRPr>
          </a:p>
        </p:txBody>
      </p:sp>
      <p:sp>
        <p:nvSpPr>
          <p:cNvPr id="19" name="Up Arrow 18"/>
          <p:cNvSpPr/>
          <p:nvPr/>
        </p:nvSpPr>
        <p:spPr>
          <a:xfrm>
            <a:off x="9940785" y="3108196"/>
            <a:ext cx="381000" cy="3185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Seravek"/>
              <a:cs typeface="Seravek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91600" y="2540913"/>
            <a:ext cx="304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/>
                <a:cs typeface="Seravek"/>
              </a:rPr>
              <a:t>Processing Pipeline</a:t>
            </a:r>
            <a:endParaRPr lang="en-US" sz="2200" dirty="0">
              <a:latin typeface="Seravek"/>
              <a:cs typeface="Seravek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1044" y="4268279"/>
            <a:ext cx="31083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/>
                <a:cs typeface="Seravek"/>
              </a:rPr>
              <a:t>Simplify sequential code</a:t>
            </a:r>
            <a:endParaRPr lang="en-US" sz="2200" dirty="0">
              <a:latin typeface="Seravek"/>
              <a:cs typeface="Seravek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68626" y="4268279"/>
            <a:ext cx="35561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/>
                <a:cs typeface="Seravek"/>
              </a:rPr>
              <a:t>Sequential to parallel code</a:t>
            </a:r>
            <a:endParaRPr lang="en-US" sz="2200" dirty="0">
              <a:latin typeface="Seravek"/>
              <a:cs typeface="Seravek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72500" y="4268279"/>
            <a:ext cx="3245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Seravek"/>
                <a:cs typeface="Seravek"/>
              </a:rPr>
              <a:t>Respecting hardware constraints</a:t>
            </a:r>
            <a:endParaRPr lang="en-US" sz="2200" dirty="0"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14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97062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Expressiveness: </a:t>
            </a:r>
            <a:r>
              <a:rPr lang="en-US" dirty="0" smtClean="0"/>
              <a:t>Can we program real algorithms </a:t>
            </a:r>
            <a:r>
              <a:rPr lang="en-US" dirty="0"/>
              <a:t>using packet </a:t>
            </a:r>
            <a:r>
              <a:rPr lang="en-US" dirty="0" smtClean="0"/>
              <a:t>transactions?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Feasibility: </a:t>
            </a:r>
            <a:r>
              <a:rPr lang="en-US" dirty="0" smtClean="0"/>
              <a:t>Can we design compiler targets with small area overheads?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Compilation: </a:t>
            </a:r>
            <a:r>
              <a:rPr lang="en-US" dirty="0" smtClean="0"/>
              <a:t>Can the algorithms be compiled to the targets?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0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Expressiveness of packet transactions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682557"/>
              </p:ext>
            </p:extLst>
          </p:nvPr>
        </p:nvGraphicFramePr>
        <p:xfrm>
          <a:off x="1943099" y="1684021"/>
          <a:ext cx="8420101" cy="505967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429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554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356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8707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Seravek"/>
                          <a:cs typeface="Seravek"/>
                        </a:rPr>
                        <a:t>Algorithm</a:t>
                      </a:r>
                      <a:endParaRPr lang="en-US" sz="2800" b="0" dirty="0">
                        <a:solidFill>
                          <a:schemeClr val="bg1"/>
                        </a:solidFill>
                        <a:latin typeface="Seravek"/>
                        <a:cs typeface="Seravek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Seravek"/>
                          <a:cs typeface="Seravek"/>
                        </a:rPr>
                        <a:t>LOC</a:t>
                      </a:r>
                      <a:endParaRPr lang="en-US" sz="2800" b="0" dirty="0">
                        <a:solidFill>
                          <a:schemeClr val="bg1"/>
                        </a:solidFill>
                        <a:latin typeface="Seravek"/>
                        <a:cs typeface="Seravek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Seravek"/>
                          <a:cs typeface="Seravek"/>
                        </a:rPr>
                        <a:t>Auto-generated P4</a:t>
                      </a:r>
                      <a:r>
                        <a:rPr lang="en-US" sz="2800" b="0" baseline="0" dirty="0" smtClean="0">
                          <a:latin typeface="Seravek"/>
                          <a:cs typeface="Seravek"/>
                        </a:rPr>
                        <a:t> LOC</a:t>
                      </a:r>
                      <a:endParaRPr lang="en-US" sz="2800" b="0" dirty="0">
                        <a:latin typeface="Seravek"/>
                        <a:cs typeface="Seravek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ravek"/>
                          <a:cs typeface="Seravek"/>
                        </a:rPr>
                        <a:t>Bloom filter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29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104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ravek"/>
                          <a:cs typeface="Seravek"/>
                        </a:rPr>
                        <a:t>Heavy hitter detection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35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192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ravek"/>
                          <a:cs typeface="Seravek"/>
                        </a:rPr>
                        <a:t>Rate-Control</a:t>
                      </a:r>
                      <a:r>
                        <a:rPr lang="en-US" sz="2400" baseline="0" dirty="0" smtClean="0">
                          <a:latin typeface="Seravek"/>
                          <a:cs typeface="Seravek"/>
                        </a:rPr>
                        <a:t> </a:t>
                      </a:r>
                      <a:r>
                        <a:rPr lang="en-US" sz="2400" dirty="0" smtClean="0">
                          <a:latin typeface="Seravek"/>
                          <a:cs typeface="Seravek"/>
                        </a:rPr>
                        <a:t>Protocol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23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75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Seravek"/>
                          <a:cs typeface="Seravek"/>
                        </a:rPr>
                        <a:t>Flowlet</a:t>
                      </a:r>
                      <a:r>
                        <a:rPr lang="en-US" sz="2400" dirty="0" smtClean="0">
                          <a:latin typeface="Seravek"/>
                          <a:cs typeface="Seravek"/>
                        </a:rPr>
                        <a:t> switching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37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107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ravek"/>
                          <a:cs typeface="Seravek"/>
                        </a:rPr>
                        <a:t>Sampled </a:t>
                      </a:r>
                      <a:r>
                        <a:rPr lang="en-US" sz="2400" dirty="0" err="1" smtClean="0">
                          <a:latin typeface="Seravek"/>
                          <a:cs typeface="Seravek"/>
                        </a:rPr>
                        <a:t>NetFlow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18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70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ravek"/>
                          <a:cs typeface="Seravek"/>
                        </a:rPr>
                        <a:t>HULL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26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95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ravek"/>
                          <a:cs typeface="Seravek"/>
                        </a:rPr>
                        <a:t>Adaptive Virtual Queue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36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147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ravek"/>
                          <a:cs typeface="Seravek"/>
                        </a:rPr>
                        <a:t>CONGA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32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89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Seravek"/>
                          <a:cs typeface="Seravek"/>
                        </a:rPr>
                        <a:t>CoDel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57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271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086600" y="1543050"/>
            <a:ext cx="3352800" cy="529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45875" y="3175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06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Design both stateless and </a:t>
            </a:r>
            <a:r>
              <a:rPr lang="en-US" dirty="0" err="1" smtClean="0"/>
              <a:t>stateful</a:t>
            </a:r>
            <a:r>
              <a:rPr lang="en-US" dirty="0" smtClean="0"/>
              <a:t> atoms</a:t>
            </a:r>
          </a:p>
          <a:p>
            <a:pPr lvl="1"/>
            <a:r>
              <a:rPr lang="en-US" dirty="0" smtClean="0"/>
              <a:t>Stateless: easy because stateless operations can be pipelined</a:t>
            </a:r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: determines which algorithms can run at line rate</a:t>
            </a:r>
          </a:p>
          <a:p>
            <a:endParaRPr lang="en-US" dirty="0" smtClean="0"/>
          </a:p>
          <a:p>
            <a:r>
              <a:rPr lang="en-US" dirty="0" smtClean="0"/>
              <a:t>1 GHz clock frequency</a:t>
            </a:r>
          </a:p>
          <a:p>
            <a:pPr lvl="1"/>
            <a:r>
              <a:rPr lang="en-US" dirty="0" smtClean="0"/>
              <a:t>300 each for </a:t>
            </a:r>
            <a:r>
              <a:rPr lang="en-US" dirty="0" err="1" smtClean="0"/>
              <a:t>stateful</a:t>
            </a:r>
            <a:r>
              <a:rPr lang="en-US" dirty="0" smtClean="0"/>
              <a:t>, stateless atoms (10 atoms per stage, 30 stages)</a:t>
            </a:r>
          </a:p>
          <a:p>
            <a:endParaRPr lang="en-US" dirty="0" smtClean="0"/>
          </a:p>
          <a:p>
            <a:r>
              <a:rPr lang="en-US" dirty="0" smtClean="0"/>
              <a:t>Synthesize atoms to 32-nm transistor library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stimate area overhead relative to 200 sq. mm chip.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compiler targets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68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ounded Rectangle 84"/>
          <p:cNvSpPr/>
          <p:nvPr/>
        </p:nvSpPr>
        <p:spPr>
          <a:xfrm>
            <a:off x="6400800" y="4968605"/>
            <a:ext cx="5554980" cy="16607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423464" y="3801724"/>
            <a:ext cx="4259580" cy="52182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6415844" y="2602378"/>
            <a:ext cx="3084499" cy="52182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9485" y="2667000"/>
            <a:ext cx="4457700" cy="24765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885" y="2819400"/>
            <a:ext cx="502451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Seravek"/>
                <a:cs typeface="Seravek"/>
              </a:rPr>
              <a:t>pkt.f3 =(pkt.f1 | constant)</a:t>
            </a:r>
          </a:p>
          <a:p>
            <a:r>
              <a:rPr lang="en-US" sz="2500" dirty="0">
                <a:latin typeface="Seravek"/>
                <a:cs typeface="Seravek"/>
              </a:rPr>
              <a:t> </a:t>
            </a:r>
            <a:r>
              <a:rPr lang="en-US" sz="2500" dirty="0" smtClean="0">
                <a:latin typeface="Seravek"/>
                <a:cs typeface="Seravek"/>
              </a:rPr>
              <a:t>            OP</a:t>
            </a:r>
          </a:p>
          <a:p>
            <a:r>
              <a:rPr lang="en-US" sz="2500" dirty="0">
                <a:latin typeface="Seravek"/>
                <a:cs typeface="Seravek"/>
              </a:rPr>
              <a:t> </a:t>
            </a:r>
            <a:r>
              <a:rPr lang="en-US" sz="2500" dirty="0" smtClean="0">
                <a:latin typeface="Seravek"/>
                <a:cs typeface="Seravek"/>
              </a:rPr>
              <a:t>            (pkt.f2 | constant);</a:t>
            </a:r>
          </a:p>
          <a:p>
            <a:r>
              <a:rPr lang="en-US" sz="2500" dirty="0" smtClean="0">
                <a:latin typeface="Seravek"/>
                <a:cs typeface="Seravek"/>
              </a:rPr>
              <a:t>where</a:t>
            </a:r>
          </a:p>
          <a:p>
            <a:r>
              <a:rPr lang="en-US" sz="2500" dirty="0" smtClean="0">
                <a:latin typeface="Seravek"/>
                <a:cs typeface="Seravek"/>
              </a:rPr>
              <a:t>OP = {+, -, AND, OR, &gt; ,&lt;, ...}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15844" y="2598789"/>
            <a:ext cx="30844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Seravek"/>
                <a:cs typeface="Seravek"/>
              </a:rPr>
              <a:t>x = (</a:t>
            </a:r>
            <a:r>
              <a:rPr lang="en-US" sz="2500" dirty="0" err="1" smtClean="0">
                <a:latin typeface="Seravek"/>
                <a:cs typeface="Seravek"/>
              </a:rPr>
              <a:t>pkt.f</a:t>
            </a:r>
            <a:r>
              <a:rPr lang="en-US" sz="2500" dirty="0" smtClean="0">
                <a:latin typeface="Seravek"/>
                <a:cs typeface="Seravek"/>
              </a:rPr>
              <a:t> | constant);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415844" y="3866346"/>
            <a:ext cx="5024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Seravek"/>
                <a:cs typeface="Seravek"/>
              </a:rPr>
              <a:t>x </a:t>
            </a:r>
            <a:r>
              <a:rPr lang="en-US" sz="2500" dirty="0">
                <a:latin typeface="Seravek"/>
                <a:cs typeface="Seravek"/>
              </a:rPr>
              <a:t>= </a:t>
            </a:r>
            <a:r>
              <a:rPr lang="en-US" sz="2500" dirty="0" smtClean="0">
                <a:latin typeface="Seravek"/>
                <a:cs typeface="Seravek"/>
              </a:rPr>
              <a:t>(x | 0) </a:t>
            </a:r>
            <a:r>
              <a:rPr lang="en-US" sz="2500" dirty="0">
                <a:latin typeface="Seravek"/>
                <a:cs typeface="Seravek"/>
              </a:rPr>
              <a:t>+ (</a:t>
            </a:r>
            <a:r>
              <a:rPr lang="en-US" sz="2500" dirty="0" err="1">
                <a:latin typeface="Seravek"/>
                <a:cs typeface="Seravek"/>
              </a:rPr>
              <a:t>pkt.f</a:t>
            </a:r>
            <a:r>
              <a:rPr lang="en-US" sz="2500" dirty="0">
                <a:latin typeface="Seravek"/>
                <a:cs typeface="Seravek"/>
              </a:rPr>
              <a:t> |</a:t>
            </a:r>
            <a:r>
              <a:rPr lang="en-US" sz="2500" dirty="0" smtClean="0">
                <a:latin typeface="Seravek"/>
                <a:cs typeface="Seravek"/>
              </a:rPr>
              <a:t> </a:t>
            </a:r>
            <a:r>
              <a:rPr lang="en-US" sz="2500" dirty="0">
                <a:latin typeface="Seravek"/>
                <a:cs typeface="Seravek"/>
              </a:rPr>
              <a:t>constant</a:t>
            </a:r>
            <a:r>
              <a:rPr lang="en-US" sz="2500" dirty="0" smtClean="0">
                <a:latin typeface="Seravek"/>
                <a:cs typeface="Seravek"/>
              </a:rPr>
              <a:t>);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400800" y="4998184"/>
            <a:ext cx="60314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if (predicate(x, pkt.f1, pkt.f2))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  x </a:t>
            </a:r>
            <a:r>
              <a:rPr lang="en-US" sz="2500" dirty="0">
                <a:latin typeface="Gadugi" panose="020B0502040204020203" pitchFamily="34" charset="0"/>
              </a:rPr>
              <a:t>= </a:t>
            </a:r>
            <a:r>
              <a:rPr lang="en-US" sz="2500" dirty="0" smtClean="0">
                <a:latin typeface="Gadugi" panose="020B0502040204020203" pitchFamily="34" charset="0"/>
              </a:rPr>
              <a:t>(x | 0) + </a:t>
            </a:r>
            <a:r>
              <a:rPr lang="en-US" sz="2500" dirty="0">
                <a:latin typeface="Gadugi" panose="020B0502040204020203" pitchFamily="34" charset="0"/>
              </a:rPr>
              <a:t>(</a:t>
            </a:r>
            <a:r>
              <a:rPr lang="en-US" sz="2500" dirty="0" smtClean="0">
                <a:latin typeface="Gadugi" panose="020B0502040204020203" pitchFamily="34" charset="0"/>
              </a:rPr>
              <a:t>pkt.f1 | pkt.f2 | constant);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else:</a:t>
            </a:r>
          </a:p>
          <a:p>
            <a:r>
              <a:rPr lang="en-US" sz="2500" dirty="0">
                <a:latin typeface="Gadugi" panose="020B0502040204020203" pitchFamily="34" charset="0"/>
              </a:rPr>
              <a:t> </a:t>
            </a:r>
            <a:r>
              <a:rPr lang="en-US" sz="2500" dirty="0" smtClean="0">
                <a:latin typeface="Gadugi" panose="020B0502040204020203" pitchFamily="34" charset="0"/>
              </a:rPr>
              <a:t> x = x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135126" y="2105680"/>
            <a:ext cx="2973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ravek"/>
                <a:cs typeface="Seravek"/>
              </a:rPr>
              <a:t>Read/Write (R/W)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135125" y="3278504"/>
            <a:ext cx="3529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Seravek"/>
                <a:cs typeface="Seravek"/>
              </a:rPr>
              <a:t>ReadAddWrite</a:t>
            </a:r>
            <a:r>
              <a:rPr lang="en-US" sz="2800" dirty="0" smtClean="0">
                <a:latin typeface="Seravek"/>
                <a:cs typeface="Seravek"/>
              </a:rPr>
              <a:t> (RAW)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134100" y="4438712"/>
            <a:ext cx="5405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ravek"/>
                <a:cs typeface="Seravek"/>
              </a:rPr>
              <a:t>Predicated </a:t>
            </a:r>
            <a:r>
              <a:rPr lang="en-US" sz="2800" dirty="0" err="1" smtClean="0">
                <a:latin typeface="Seravek"/>
                <a:cs typeface="Seravek"/>
              </a:rPr>
              <a:t>ReadAddWrite</a:t>
            </a:r>
            <a:r>
              <a:rPr lang="en-US" sz="2800" dirty="0" smtClean="0">
                <a:latin typeface="Seravek"/>
                <a:cs typeface="Seravek"/>
              </a:rPr>
              <a:t> (PRAW)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62483" y="3288189"/>
            <a:ext cx="5668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smtClean="0">
                <a:latin typeface="Seravek"/>
                <a:cs typeface="Seravek"/>
              </a:rPr>
              <a:t>+</a:t>
            </a:r>
            <a:endParaRPr lang="en-US" sz="5000" b="1" dirty="0">
              <a:latin typeface="Seravek"/>
              <a:cs typeface="Seravek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Atoms used in targets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406936" y="1465302"/>
            <a:ext cx="1508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u="sng" dirty="0" err="1" smtClean="0">
                <a:latin typeface="Seravek"/>
                <a:cs typeface="Seravek"/>
              </a:rPr>
              <a:t>Stateful</a:t>
            </a:r>
            <a:endParaRPr lang="en-US" sz="3000" u="sng" dirty="0">
              <a:latin typeface="Seravek"/>
              <a:cs typeface="Seravek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45035" y="1541502"/>
            <a:ext cx="16696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u="sng" dirty="0" smtClean="0">
                <a:latin typeface="Seravek"/>
                <a:cs typeface="Seravek"/>
              </a:rPr>
              <a:t>Stateless</a:t>
            </a:r>
            <a:endParaRPr lang="en-US" sz="3000" u="sng" dirty="0"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79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4" grpId="0" animBg="1"/>
      <p:bldP spid="82" grpId="0" animBg="1"/>
      <p:bldP spid="8" grpId="0" animBg="1"/>
      <p:bldP spid="3" grpId="0"/>
      <p:bldP spid="78" grpId="0"/>
      <p:bldP spid="79" grpId="0"/>
      <p:bldP spid="81" grpId="0"/>
      <p:bldP spid="86" grpId="0"/>
      <p:bldP spid="87" grpId="0"/>
      <p:bldP spid="88" grpId="0"/>
      <p:bldP spid="8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Token bucket shaping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9133"/>
            <a:ext cx="1752600" cy="834853"/>
          </a:xfrm>
          <a:prstGeom prst="rect">
            <a:avLst/>
          </a:prstGeom>
        </p:spPr>
      </p:pic>
      <p:grpSp>
        <p:nvGrpSpPr>
          <p:cNvPr id="267" name="Group 42"/>
          <p:cNvGrpSpPr/>
          <p:nvPr/>
        </p:nvGrpSpPr>
        <p:grpSpPr>
          <a:xfrm>
            <a:off x="1589457" y="3774358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4179657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851880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4263050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916949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968826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2758526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2363184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Parser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344817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533820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412037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464721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3274649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3415470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3797564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2763678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2355840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Seravek"/>
                <a:cs typeface="Seravek"/>
              </a:rPr>
              <a:t>D</a:t>
            </a:r>
            <a:r>
              <a:rPr lang="en-US" dirty="0" err="1" smtClean="0">
                <a:latin typeface="Seravek"/>
                <a:cs typeface="Seravek"/>
              </a:rPr>
              <a:t>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3274649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2745275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2401392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Ingress pipeline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2733571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2389690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Egress pipeline</a:t>
            </a:r>
            <a:endParaRPr lang="en-US" dirty="0">
              <a:latin typeface="Seravek"/>
              <a:cs typeface="Seravek"/>
            </a:endParaRP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295" y="3086100"/>
            <a:ext cx="4165609" cy="2667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47900" y="3733800"/>
            <a:ext cx="36195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tokens = min(tokens +                                            </a:t>
            </a:r>
          </a:p>
          <a:p>
            <a:pPr defTabSz="457200">
              <a:defRPr/>
            </a:pP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 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                 </a:t>
            </a: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 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rate * (now – last), burst)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p.send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= now +                                 </a:t>
            </a:r>
          </a:p>
          <a:p>
            <a:pPr defTabSz="457200">
              <a:defRPr/>
            </a:pP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 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        max( (</a:t>
            </a: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p.len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– tokens) / rate, 0)</a:t>
            </a:r>
          </a:p>
          <a:p>
            <a:pPr marL="342900" indent="-342900" defTabSz="457200">
              <a:buFont typeface="+mj-lt"/>
              <a:buAutoNum type="arabicPeriod" startAt="3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last = now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  <a:p>
            <a:pPr marL="342900" indent="-342900" defTabSz="457200">
              <a:buFontTx/>
              <a:buAutoNum type="arabicPeriod" startAt="3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p.send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66997" y="3295590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Rank Computation 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6504879" y="2765911"/>
            <a:ext cx="1230395" cy="3209586"/>
            <a:chOff x="6504879" y="2765911"/>
            <a:chExt cx="1230395" cy="3209586"/>
          </a:xfrm>
        </p:grpSpPr>
        <p:sp>
          <p:nvSpPr>
            <p:cNvPr id="112" name="Rectangle 111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49" name="Straight Connector 14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tangle 15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55" name="Straight Arrow Connector 15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15" name="Group 11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40" name="Freeform 13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Rectangle 14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6" name="Straight Arrow Connector 14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47" name="Straight Arrow Connector 14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17" name="Group 116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32" name="Freeform 13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Rectangle 13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Arrow Connector 13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39" name="Straight Arrow Connector 13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18" name="Group 117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124" name="Freeform 12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Rectangle 12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0" name="Straight Arrow Connector 12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31" name="Straight Arrow Connector 13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119" name="Straight Arrow Connector 118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20" name="Straight Arrow Connector 119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21" name="Straight Arrow Connector 120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22" name="Straight Arrow Connector 121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56" name="TextBox 155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Seravek"/>
                <a:cs typeface="Seravek"/>
              </a:rPr>
              <a:t>PIFO Scheduler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777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62"/>
    </mc:Choice>
    <mc:Fallback xmlns="">
      <p:transition xmlns:p14="http://schemas.microsoft.com/office/powerpoint/2010/main" spd="slow" advTm="3126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vs. </a:t>
            </a:r>
            <a:r>
              <a:rPr lang="en-US" dirty="0" err="1" smtClean="0"/>
              <a:t>stateful</a:t>
            </a:r>
            <a:r>
              <a:rPr lang="en-US" dirty="0" smtClean="0"/>
              <a:t> atoms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63992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Stateless operations</a:t>
            </a:r>
          </a:p>
          <a:p>
            <a:pPr lvl="1"/>
            <a:r>
              <a:rPr lang="en-US" dirty="0"/>
              <a:t>E.g., </a:t>
            </a:r>
            <a:r>
              <a:rPr lang="en-US" dirty="0" smtClean="0"/>
              <a:t>pkt.f4 </a:t>
            </a:r>
            <a:r>
              <a:rPr lang="en-US" dirty="0"/>
              <a:t>= </a:t>
            </a:r>
            <a:r>
              <a:rPr lang="en-US" dirty="0" smtClean="0"/>
              <a:t>pkt.f1 </a:t>
            </a:r>
            <a:r>
              <a:rPr lang="en-US" dirty="0"/>
              <a:t>+ </a:t>
            </a:r>
            <a:r>
              <a:rPr lang="en-US" dirty="0" smtClean="0"/>
              <a:t>pkt.f2 </a:t>
            </a:r>
            <a:r>
              <a:rPr lang="en-US" dirty="0"/>
              <a:t>– </a:t>
            </a:r>
            <a:r>
              <a:rPr lang="en-US" dirty="0" smtClean="0"/>
              <a:t>pkt.f3</a:t>
            </a:r>
            <a:endParaRPr lang="en-US" dirty="0"/>
          </a:p>
          <a:p>
            <a:pPr lvl="1"/>
            <a:r>
              <a:rPr lang="en-US" dirty="0" smtClean="0"/>
              <a:t>Can be easily pipelined into two stages</a:t>
            </a:r>
          </a:p>
          <a:p>
            <a:pPr lvl="1"/>
            <a:r>
              <a:rPr lang="en-US" dirty="0" smtClean="0"/>
              <a:t>Suffices to provide primitive operations</a:t>
            </a:r>
          </a:p>
          <a:p>
            <a:endParaRPr lang="en-US" dirty="0" smtClean="0"/>
          </a:p>
          <a:p>
            <a:r>
              <a:rPr lang="en-US" dirty="0" err="1" smtClean="0"/>
              <a:t>Stateful</a:t>
            </a:r>
            <a:r>
              <a:rPr lang="en-US" dirty="0" smtClean="0"/>
              <a:t> operations</a:t>
            </a:r>
          </a:p>
          <a:p>
            <a:pPr lvl="1"/>
            <a:r>
              <a:rPr lang="en-US" dirty="0"/>
              <a:t>E.g., x = x + 1</a:t>
            </a:r>
          </a:p>
          <a:p>
            <a:pPr lvl="1"/>
            <a:r>
              <a:rPr lang="en-US" dirty="0" smtClean="0"/>
              <a:t>Cannot be pipelined; needs an atomic </a:t>
            </a:r>
            <a:r>
              <a:rPr lang="en-US" dirty="0" err="1" smtClean="0"/>
              <a:t>read+modify+write</a:t>
            </a:r>
            <a:endParaRPr lang="en-US" dirty="0" smtClean="0"/>
          </a:p>
          <a:p>
            <a:pPr lvl="1"/>
            <a:r>
              <a:rPr lang="en-US" dirty="0" smtClean="0"/>
              <a:t>Explicitly design each </a:t>
            </a:r>
            <a:r>
              <a:rPr lang="en-US" dirty="0" err="1" smtClean="0"/>
              <a:t>stateful</a:t>
            </a:r>
            <a:r>
              <a:rPr lang="en-US" dirty="0" smtClean="0"/>
              <a:t> operation in </a:t>
            </a:r>
            <a:r>
              <a:rPr lang="en-US" dirty="0"/>
              <a:t>hardware </a:t>
            </a:r>
            <a:r>
              <a:rPr lang="en-US" dirty="0" smtClean="0"/>
              <a:t>for atomicity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04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Atoms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829974"/>
              </p:ext>
            </p:extLst>
          </p:nvPr>
        </p:nvGraphicFramePr>
        <p:xfrm>
          <a:off x="5864071" y="2180590"/>
          <a:ext cx="6023128" cy="460491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368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76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96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8389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ravek"/>
                          <a:cs typeface="Seravek"/>
                        </a:rPr>
                        <a:t>Atom</a:t>
                      </a:r>
                      <a:endParaRPr lang="en-US" sz="2000" b="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ravek"/>
                          <a:cs typeface="Seravek"/>
                        </a:rPr>
                        <a:t>Description</a:t>
                      </a:r>
                      <a:endParaRPr lang="en-US" sz="2000" b="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ravek"/>
                          <a:cs typeface="Seravek"/>
                        </a:rPr>
                        <a:t>Overhead</a:t>
                      </a:r>
                      <a:endParaRPr lang="en-US" sz="2000" b="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562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R/W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Read or</a:t>
                      </a:r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 write state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0.04%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562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RAW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Read, add, and</a:t>
                      </a:r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 write back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0.07%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918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PRAW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Predicated</a:t>
                      </a:r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 version of RAW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0.13%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9182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Seravek"/>
                          <a:cs typeface="Seravek"/>
                        </a:rPr>
                        <a:t>IfElseRAW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2 RAWs, one each when a predicate is true or false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0.16%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918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Sub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Seravek"/>
                          <a:cs typeface="Seravek"/>
                        </a:rPr>
                        <a:t>IfElseRAW</a:t>
                      </a:r>
                      <a:r>
                        <a:rPr lang="en-US" sz="1800" dirty="0" smtClean="0">
                          <a:latin typeface="Seravek"/>
                          <a:cs typeface="Seravek"/>
                        </a:rPr>
                        <a:t> with a </a:t>
                      </a:r>
                      <a:r>
                        <a:rPr lang="en-US" sz="1800" dirty="0" err="1" smtClean="0">
                          <a:latin typeface="Seravek"/>
                          <a:cs typeface="Seravek"/>
                        </a:rPr>
                        <a:t>stateful</a:t>
                      </a:r>
                      <a:r>
                        <a:rPr lang="en-US" sz="1800" dirty="0" smtClean="0">
                          <a:latin typeface="Seravek"/>
                          <a:cs typeface="Seravek"/>
                        </a:rPr>
                        <a:t> subtraction capability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0.24%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2918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Nested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4-way predication (nests</a:t>
                      </a:r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 2 </a:t>
                      </a:r>
                      <a:r>
                        <a:rPr lang="en-US" sz="1800" baseline="0" dirty="0" err="1" smtClean="0">
                          <a:latin typeface="Seravek"/>
                          <a:cs typeface="Seravek"/>
                        </a:rPr>
                        <a:t>IfElseRAWs</a:t>
                      </a:r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)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0.58%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2918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Pairs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Update a pair of state variables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0.96%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72035" y="1528802"/>
            <a:ext cx="16696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Stateless</a:t>
            </a:r>
            <a:endParaRPr lang="en-US" sz="3000" dirty="0">
              <a:latin typeface="Seravek"/>
              <a:cs typeface="Seravek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85685" y="2197100"/>
            <a:ext cx="5176915" cy="2476500"/>
            <a:chOff x="309485" y="2667000"/>
            <a:chExt cx="5176915" cy="2476500"/>
          </a:xfrm>
        </p:grpSpPr>
        <p:sp>
          <p:nvSpPr>
            <p:cNvPr id="27" name="Rounded Rectangle 26"/>
            <p:cNvSpPr/>
            <p:nvPr/>
          </p:nvSpPr>
          <p:spPr>
            <a:xfrm>
              <a:off x="309485" y="2667000"/>
              <a:ext cx="4457700" cy="24765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1885" y="2819400"/>
              <a:ext cx="5024515" cy="201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Seravek"/>
                  <a:cs typeface="Seravek"/>
                </a:rPr>
                <a:t>pkt.f3 =(pkt.f1 | constant)</a:t>
              </a:r>
            </a:p>
            <a:p>
              <a:r>
                <a:rPr lang="en-US" sz="2500" dirty="0">
                  <a:latin typeface="Seravek"/>
                  <a:cs typeface="Seravek"/>
                </a:rPr>
                <a:t> </a:t>
              </a:r>
              <a:r>
                <a:rPr lang="en-US" sz="2500" dirty="0" smtClean="0">
                  <a:latin typeface="Seravek"/>
                  <a:cs typeface="Seravek"/>
                </a:rPr>
                <a:t>            OP</a:t>
              </a:r>
            </a:p>
            <a:p>
              <a:r>
                <a:rPr lang="en-US" sz="2500" dirty="0">
                  <a:latin typeface="Seravek"/>
                  <a:cs typeface="Seravek"/>
                </a:rPr>
                <a:t> </a:t>
              </a:r>
              <a:r>
                <a:rPr lang="en-US" sz="2500" dirty="0" smtClean="0">
                  <a:latin typeface="Seravek"/>
                  <a:cs typeface="Seravek"/>
                </a:rPr>
                <a:t>            (pkt.f2 | constant);</a:t>
              </a:r>
            </a:p>
            <a:p>
              <a:r>
                <a:rPr lang="en-US" sz="2500" dirty="0" smtClean="0">
                  <a:latin typeface="Seravek"/>
                  <a:cs typeface="Seravek"/>
                </a:rPr>
                <a:t>where</a:t>
              </a:r>
            </a:p>
            <a:p>
              <a:r>
                <a:rPr lang="en-US" sz="2500" dirty="0" smtClean="0">
                  <a:latin typeface="Seravek"/>
                  <a:cs typeface="Seravek"/>
                </a:rPr>
                <a:t>OP = {+, -, AND, OR, &gt; ,&lt;, ...}</a:t>
              </a:r>
              <a:endParaRPr lang="en-US" sz="2500" dirty="0">
                <a:latin typeface="Seravek"/>
                <a:cs typeface="Seravek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0401300" y="1943100"/>
            <a:ext cx="1866900" cy="4914900"/>
            <a:chOff x="10325100" y="1732002"/>
            <a:chExt cx="1866900" cy="4914900"/>
          </a:xfrm>
        </p:grpSpPr>
        <p:sp>
          <p:nvSpPr>
            <p:cNvPr id="41" name="Rectangle 40"/>
            <p:cNvSpPr/>
            <p:nvPr/>
          </p:nvSpPr>
          <p:spPr>
            <a:xfrm>
              <a:off x="10363200" y="1732002"/>
              <a:ext cx="1828800" cy="491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1239500" y="3048000"/>
              <a:ext cx="0" cy="22860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0387814" y="2113002"/>
              <a:ext cx="16898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Gadugi" panose="020B0502040204020203" pitchFamily="34" charset="0"/>
                </a:rPr>
                <a:t>Least</a:t>
              </a:r>
            </a:p>
            <a:p>
              <a:pPr algn="ctr"/>
              <a:r>
                <a:rPr lang="en-US" sz="2400" dirty="0" smtClean="0">
                  <a:latin typeface="Gadugi" panose="020B0502040204020203" pitchFamily="34" charset="0"/>
                </a:rPr>
                <a:t>Expressive</a:t>
              </a:r>
              <a:endParaRPr lang="en-US" sz="2400" dirty="0">
                <a:latin typeface="Gadugi" panose="020B0502040204020203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325100" y="5499437"/>
              <a:ext cx="16898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Gadugi" panose="020B0502040204020203" pitchFamily="34" charset="0"/>
                </a:rPr>
                <a:t>Most</a:t>
              </a:r>
            </a:p>
            <a:p>
              <a:pPr algn="ctr"/>
              <a:r>
                <a:rPr lang="en-US" sz="2400" dirty="0" smtClean="0">
                  <a:latin typeface="Gadugi" panose="020B0502040204020203" pitchFamily="34" charset="0"/>
                </a:rPr>
                <a:t>Expressive</a:t>
              </a:r>
              <a:endParaRPr lang="en-US" sz="2400" dirty="0">
                <a:latin typeface="Gadugi" panose="020B0502040204020203" pitchFamily="34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406936" y="1465302"/>
            <a:ext cx="1508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latin typeface="Seravek"/>
                <a:cs typeface="Seravek"/>
              </a:rPr>
              <a:t>Stateful</a:t>
            </a:r>
            <a:endParaRPr lang="en-US" sz="3000" dirty="0"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40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22237"/>
            <a:ext cx="10820400" cy="1325563"/>
          </a:xfrm>
        </p:spPr>
        <p:txBody>
          <a:bodyPr>
            <a:noAutofit/>
          </a:bodyPr>
          <a:lstStyle/>
          <a:p>
            <a:r>
              <a:rPr lang="en-US" sz="4400" dirty="0" smtClean="0"/>
              <a:t>High-level programming </a:t>
            </a:r>
            <a:r>
              <a:rPr lang="en-US" sz="4400" dirty="0" smtClean="0"/>
              <a:t>for the data-plane</a:t>
            </a:r>
            <a:endParaRPr lang="en-US" sz="44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673100" y="1849977"/>
            <a:ext cx="5001423" cy="3776418"/>
            <a:chOff x="673100" y="1849977"/>
            <a:chExt cx="5001423" cy="3776418"/>
          </a:xfrm>
        </p:grpSpPr>
        <p:sp>
          <p:nvSpPr>
            <p:cNvPr id="3" name="Rectangle 2"/>
            <p:cNvSpPr/>
            <p:nvPr/>
          </p:nvSpPr>
          <p:spPr>
            <a:xfrm>
              <a:off x="673100" y="2400300"/>
              <a:ext cx="4940300" cy="28702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7970" y="1849977"/>
              <a:ext cx="4796553" cy="3776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Data-plane algorithm</a:t>
              </a:r>
              <a:endParaRPr lang="en-US" sz="2400" dirty="0" smtClean="0">
                <a:latin typeface="Seravek"/>
                <a:cs typeface="Seravek"/>
              </a:endParaRPr>
            </a:p>
            <a:p>
              <a:endParaRPr lang="en-US" sz="1100" dirty="0" smtClean="0">
                <a:latin typeface="Seravek"/>
                <a:cs typeface="Seravek"/>
              </a:endParaRPr>
            </a:p>
            <a:p>
              <a:endParaRPr lang="en-US" sz="500" dirty="0" smtClean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 smtClean="0">
                  <a:latin typeface="Seravek"/>
                  <a:cs typeface="Seravek"/>
                </a:rPr>
                <a:t>For each packet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Calculate </a:t>
              </a:r>
              <a:r>
                <a:rPr lang="en-US" sz="2200" dirty="0">
                  <a:latin typeface="Seravek"/>
                  <a:cs typeface="Seravek"/>
                </a:rPr>
                <a:t>average queue size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if </a:t>
              </a:r>
              <a:r>
                <a:rPr lang="en-US" sz="2200" dirty="0">
                  <a:latin typeface="Seravek"/>
                  <a:cs typeface="Seravek"/>
                </a:rPr>
                <a:t>min &lt;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&lt; </a:t>
              </a:r>
              <a:r>
                <a:rPr lang="en-US" sz="2200" dirty="0" smtClean="0">
                  <a:latin typeface="Seravek"/>
                  <a:cs typeface="Seravek"/>
                </a:rPr>
                <a:t>max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calculate </a:t>
              </a:r>
              <a:r>
                <a:rPr lang="en-US" sz="2200" dirty="0">
                  <a:latin typeface="Seravek"/>
                  <a:cs typeface="Seravek"/>
                </a:rPr>
                <a:t>probability 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mark </a:t>
              </a:r>
              <a:r>
                <a:rPr lang="en-US" sz="2200" dirty="0">
                  <a:latin typeface="Seravek"/>
                  <a:cs typeface="Seravek"/>
                </a:rPr>
                <a:t>packet with probability </a:t>
              </a:r>
              <a:r>
                <a:rPr lang="en-US" sz="2200" dirty="0" smtClean="0">
                  <a:latin typeface="Seravek"/>
                  <a:cs typeface="Seravek"/>
                </a:rPr>
                <a:t>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</a:t>
              </a:r>
              <a:r>
                <a:rPr lang="en-US" sz="2200" dirty="0" smtClean="0">
                  <a:latin typeface="Seravek"/>
                  <a:cs typeface="Seravek"/>
                </a:rPr>
                <a:t>    else </a:t>
              </a:r>
              <a:r>
                <a:rPr lang="en-US" sz="2200" dirty="0">
                  <a:latin typeface="Seravek"/>
                  <a:cs typeface="Seravek"/>
                </a:rPr>
                <a:t>if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&gt; </a:t>
              </a:r>
              <a:r>
                <a:rPr lang="en-US" sz="2200" dirty="0" smtClean="0">
                  <a:latin typeface="Seravek"/>
                  <a:cs typeface="Seravek"/>
                </a:rPr>
                <a:t>max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     mark </a:t>
              </a:r>
              <a:r>
                <a:rPr lang="en-US" sz="2200" dirty="0">
                  <a:latin typeface="Seravek"/>
                  <a:cs typeface="Seravek"/>
                </a:rPr>
                <a:t>packet</a:t>
              </a:r>
            </a:p>
            <a:p>
              <a:endParaRPr lang="en-US" sz="2400" dirty="0">
                <a:latin typeface="Seravek"/>
                <a:cs typeface="Seravek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84467" y="1740503"/>
            <a:ext cx="4875732" cy="3678174"/>
            <a:chOff x="1589458" y="2722626"/>
            <a:chExt cx="4875732" cy="3678174"/>
          </a:xfrm>
        </p:grpSpPr>
        <p:grpSp>
          <p:nvGrpSpPr>
            <p:cNvPr id="8" name="Group 42"/>
            <p:cNvGrpSpPr/>
            <p:nvPr/>
          </p:nvGrpSpPr>
          <p:grpSpPr>
            <a:xfrm>
              <a:off x="1589458" y="4079159"/>
              <a:ext cx="4875732" cy="1192611"/>
              <a:chOff x="1707458" y="1778000"/>
              <a:chExt cx="4254836" cy="1181787"/>
            </a:xfrm>
          </p:grpSpPr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/>
            <p:cNvSpPr/>
            <p:nvPr/>
          </p:nvSpPr>
          <p:spPr>
            <a:xfrm>
              <a:off x="3247847" y="3280685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19001" y="3273627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039165" y="3752973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39165" y="564301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39165" y="442518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039165" y="4952018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033903" y="3267797"/>
              <a:ext cx="1113765" cy="28248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480684" y="3579449"/>
              <a:ext cx="515971" cy="2169800"/>
              <a:chOff x="8534400" y="1981200"/>
              <a:chExt cx="595991" cy="2163589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1742013" y="2722626"/>
              <a:ext cx="4514094" cy="3678174"/>
              <a:chOff x="1742013" y="2722626"/>
              <a:chExt cx="4514094" cy="367817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742061" y="3050073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3190836" y="2722626"/>
                <a:ext cx="1483654" cy="439674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 pipeline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1742013" y="3268723"/>
                <a:ext cx="4514094" cy="3132077"/>
                <a:chOff x="1742013" y="3268723"/>
                <a:chExt cx="4514094" cy="3132077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1742013" y="3276600"/>
                  <a:ext cx="1305987" cy="3124200"/>
                  <a:chOff x="1742013" y="2971800"/>
                  <a:chExt cx="1305987" cy="3124200"/>
                </a:xfrm>
              </p:grpSpPr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1742013" y="2971800"/>
                    <a:ext cx="1305987" cy="2819400"/>
                    <a:chOff x="1742013" y="2971800"/>
                    <a:chExt cx="1305987" cy="2819400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87" name="Group 86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8" name="Rectangle 10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9" name="Trapezoid 10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10" name="Straight Connector 109"/>
                        <p:cNvCxnSpPr>
                          <a:stCxn id="108" idx="3"/>
                          <a:endCxn id="10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5" name="Rectangle 10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6" name="Trapezoid 10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7" name="Straight Connector 106"/>
                        <p:cNvCxnSpPr>
                          <a:stCxn id="105" idx="3"/>
                          <a:endCxn id="10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2" name="Rectangle 101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3" name="Trapezoid 102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4" name="Straight Connector 103"/>
                        <p:cNvCxnSpPr>
                          <a:stCxn id="102" idx="3"/>
                          <a:endCxn id="103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0" name="Group 89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9" name="Rectangle 9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0" name="Trapezoid 9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1" name="Straight Connector 100"/>
                        <p:cNvCxnSpPr>
                          <a:stCxn id="99" idx="3"/>
                          <a:endCxn id="10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1" name="Group 90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6" name="Rectangle 9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7" name="Trapezoid 9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8" name="Straight Connector 97"/>
                        <p:cNvCxnSpPr>
                          <a:stCxn id="96" idx="3"/>
                          <a:endCxn id="9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2" name="Group 91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3" name="Rectangle 9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4" name="Trapezoid 9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5" name="Straight Connector 94"/>
                        <p:cNvCxnSpPr>
                          <a:stCxn id="93" idx="3"/>
                          <a:endCxn id="9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1954802" y="5725608"/>
                    <a:ext cx="902699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162300" y="3276600"/>
                  <a:ext cx="1313752" cy="3124200"/>
                  <a:chOff x="3162300" y="2971800"/>
                  <a:chExt cx="1313752" cy="3124200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3162300" y="2971800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56" name="Group 55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58" name="Group 57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9" name="Rectangle 7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80" name="Trapezoid 7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81" name="Straight Connector 80"/>
                        <p:cNvCxnSpPr>
                          <a:stCxn id="79" idx="3"/>
                          <a:endCxn id="8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9" name="Group 58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6" name="Rectangle 7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7" name="Trapezoid 7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8" name="Straight Connector 77"/>
                        <p:cNvCxnSpPr>
                          <a:stCxn id="76" idx="3"/>
                          <a:endCxn id="7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0" name="Group 59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3" name="Rectangle 7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4" name="Trapezoid 7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5" name="Straight Connector 74"/>
                        <p:cNvCxnSpPr>
                          <a:stCxn id="73" idx="3"/>
                          <a:endCxn id="7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1" name="Group 60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0" name="Rectangle 6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1" name="Trapezoid 7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2" name="Straight Connector 71"/>
                        <p:cNvCxnSpPr>
                          <a:stCxn id="70" idx="3"/>
                          <a:endCxn id="7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7" name="Rectangle 6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8" name="Trapezoid 6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9" name="Straight Connector 68"/>
                        <p:cNvCxnSpPr>
                          <a:stCxn id="67" idx="3"/>
                          <a:endCxn id="6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5" name="Trapezoid 6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6" name="Straight Connector 65"/>
                        <p:cNvCxnSpPr>
                          <a:stCxn id="64" idx="3"/>
                          <a:endCxn id="6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369357" y="5725608"/>
                    <a:ext cx="93251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2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4942355" y="3268723"/>
                  <a:ext cx="1313752" cy="3132077"/>
                  <a:chOff x="4942355" y="2963923"/>
                  <a:chExt cx="1313752" cy="3132077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4942355" y="2963923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29" name="Group 28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50" name="Rectangle 4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51" name="Trapezoid 5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52" name="Straight Connector 51"/>
                        <p:cNvCxnSpPr>
                          <a:stCxn id="50" idx="3"/>
                          <a:endCxn id="5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7" name="Rectangle 4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8" name="Trapezoid 4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9" name="Straight Connector 48"/>
                        <p:cNvCxnSpPr>
                          <a:stCxn id="47" idx="3"/>
                          <a:endCxn id="4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" name="Group 30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4" name="Rectangle 4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5" name="Trapezoid 4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6" name="Straight Connector 45"/>
                        <p:cNvCxnSpPr>
                          <a:stCxn id="44" idx="3"/>
                          <a:endCxn id="4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" name="Group 31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1" name="Rectangle 40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2" name="Trapezoid 41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3" name="Straight Connector 42"/>
                        <p:cNvCxnSpPr>
                          <a:stCxn id="41" idx="3"/>
                          <a:endCxn id="42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" name="Group 32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8" name="Rectangle 3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9" name="Trapezoid 3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0" name="Straight Connector 39"/>
                        <p:cNvCxnSpPr>
                          <a:stCxn id="38" idx="3"/>
                          <a:endCxn id="3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" name="Group 33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5" name="Rectangle 3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6" name="Trapezoid 3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7" name="Straight Connector 36"/>
                        <p:cNvCxnSpPr>
                          <a:stCxn id="35" idx="3"/>
                          <a:endCxn id="3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5076034" y="5725608"/>
                    <a:ext cx="102954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16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</p:grpSp>
        </p:grpSp>
      </p:grpSp>
      <p:grpSp>
        <p:nvGrpSpPr>
          <p:cNvPr id="130" name="Group 129"/>
          <p:cNvGrpSpPr/>
          <p:nvPr/>
        </p:nvGrpSpPr>
        <p:grpSpPr>
          <a:xfrm>
            <a:off x="5863165" y="1900777"/>
            <a:ext cx="967042" cy="2057400"/>
            <a:chOff x="5981700" y="3162300"/>
            <a:chExt cx="967042" cy="2057400"/>
          </a:xfrm>
        </p:grpSpPr>
        <p:sp>
          <p:nvSpPr>
            <p:cNvPr id="128" name="TextBox 127"/>
            <p:cNvSpPr txBox="1"/>
            <p:nvPr/>
          </p:nvSpPr>
          <p:spPr>
            <a:xfrm>
              <a:off x="5981700" y="3162300"/>
              <a:ext cx="967042" cy="197855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1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ravek"/>
                  <a:cs typeface="Seravek"/>
                </a:rPr>
                <a:t>?</a:t>
              </a:r>
              <a:endPara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ight Arrow 128"/>
            <p:cNvSpPr/>
            <p:nvPr/>
          </p:nvSpPr>
          <p:spPr>
            <a:xfrm>
              <a:off x="6057900" y="4838700"/>
              <a:ext cx="723900" cy="381000"/>
            </a:xfrm>
            <a:prstGeom prst="rightArrow">
              <a:avLst/>
            </a:prstGeom>
            <a:solidFill>
              <a:srgbClr val="454545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162D"/>
                </a:solidFill>
              </a:endParaRPr>
            </a:p>
          </p:txBody>
        </p:sp>
      </p:grpSp>
      <p:sp>
        <p:nvSpPr>
          <p:cNvPr id="131" name="Rounded Rectangle 130"/>
          <p:cNvSpPr/>
          <p:nvPr/>
        </p:nvSpPr>
        <p:spPr>
          <a:xfrm>
            <a:off x="578942" y="5537201"/>
            <a:ext cx="11034117" cy="110066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Seravek"/>
                <a:cs typeface="Seravek"/>
              </a:rPr>
              <a:t>Program in </a:t>
            </a:r>
            <a:r>
              <a:rPr lang="en-US" sz="3600" dirty="0" smtClean="0">
                <a:latin typeface="Seravek"/>
                <a:cs typeface="Seravek"/>
              </a:rPr>
              <a:t>C</a:t>
            </a:r>
            <a:r>
              <a:rPr lang="en-US" sz="3600" dirty="0" smtClean="0">
                <a:latin typeface="Seravek"/>
                <a:cs typeface="Seravek"/>
              </a:rPr>
              <a:t>-like DSL</a:t>
            </a:r>
            <a:r>
              <a:rPr lang="en-US" sz="3600" dirty="0" smtClean="0">
                <a:latin typeface="Seravek"/>
                <a:cs typeface="Seravek"/>
              </a:rPr>
              <a:t>, </a:t>
            </a:r>
            <a:r>
              <a:rPr lang="en-US" sz="3600" dirty="0" smtClean="0">
                <a:latin typeface="Seravek"/>
                <a:cs typeface="Seravek"/>
              </a:rPr>
              <a:t>compile to </a:t>
            </a:r>
            <a:r>
              <a:rPr lang="en-US" sz="3600" dirty="0" smtClean="0">
                <a:latin typeface="Seravek"/>
                <a:cs typeface="Seravek"/>
              </a:rPr>
              <a:t>run at line</a:t>
            </a:r>
            <a:r>
              <a:rPr lang="en-US" sz="3600" dirty="0" smtClean="0">
                <a:latin typeface="Seravek"/>
                <a:cs typeface="Seravek"/>
              </a:rPr>
              <a:t>-</a:t>
            </a:r>
            <a:r>
              <a:rPr lang="en-US" sz="3600" dirty="0" smtClean="0">
                <a:latin typeface="Seravek"/>
                <a:cs typeface="Seravek"/>
              </a:rPr>
              <a:t>rate</a:t>
            </a:r>
            <a:endParaRPr lang="en-US" sz="3600" dirty="0" smtClean="0">
              <a:latin typeface="Seravek"/>
              <a:cs typeface="Seravek"/>
            </a:endParaRPr>
          </a:p>
        </p:txBody>
      </p:sp>
      <p:sp>
        <p:nvSpPr>
          <p:cNvPr id="127" name="Slide Number Placeholder 126"/>
          <p:cNvSpPr>
            <a:spLocks noGrp="1"/>
          </p:cNvSpPr>
          <p:nvPr>
            <p:ph type="sldNum" sz="quarter" idx="12"/>
          </p:nvPr>
        </p:nvSpPr>
        <p:spPr>
          <a:xfrm>
            <a:off x="8559799" y="5069427"/>
            <a:ext cx="2743200" cy="365125"/>
          </a:xfrm>
        </p:spPr>
        <p:txBody>
          <a:bodyPr/>
          <a:lstStyle/>
          <a:p>
            <a:fld id="{5448022C-F4BC-4192-A392-BACAE19DF894}" type="slidenum">
              <a:rPr lang="en-US" smtClean="0"/>
              <a:pPr/>
              <a:t>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4427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767"/>
    </mc:Choice>
    <mc:Fallback>
      <p:transition xmlns:p14="http://schemas.microsoft.com/office/powerpoint/2010/main" spd="slow" advTm="5676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354" name="Group 353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355" name="Group 354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357" name="Group 356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359" name="Rectangle 358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360" name="Group 359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361" name="Group 360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392" name="Group 39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398" name="Straight Connector 39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399" name="Straight Connector 39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400" name="Straight Connector 39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393" name="Rectangle 39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4" name="Rectangle 39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5" name="Rectangle 39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396" name="Straight Arrow Connector 39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397" name="Straight Arrow Connector 39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385" name="Rectangle 384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358" name="TextBox 357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356" name="Straight Arrow Connector 355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grpSp>
        <p:nvGrpSpPr>
          <p:cNvPr id="601" name="Group 600"/>
          <p:cNvGrpSpPr/>
          <p:nvPr/>
        </p:nvGrpSpPr>
        <p:grpSpPr>
          <a:xfrm>
            <a:off x="0" y="1549133"/>
            <a:ext cx="12115800" cy="4426364"/>
            <a:chOff x="0" y="1549133"/>
            <a:chExt cx="12115800" cy="4426364"/>
          </a:xfrm>
        </p:grpSpPr>
        <p:pic>
          <p:nvPicPr>
            <p:cNvPr id="602" name="Picture 60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549133"/>
              <a:ext cx="1752600" cy="834853"/>
            </a:xfrm>
            <a:prstGeom prst="rect">
              <a:avLst/>
            </a:prstGeom>
          </p:spPr>
        </p:pic>
        <p:grpSp>
          <p:nvGrpSpPr>
            <p:cNvPr id="603" name="Group 602"/>
            <p:cNvGrpSpPr/>
            <p:nvPr/>
          </p:nvGrpSpPr>
          <p:grpSpPr>
            <a:xfrm>
              <a:off x="76200" y="2355840"/>
              <a:ext cx="12039600" cy="3619657"/>
              <a:chOff x="76200" y="2355840"/>
              <a:chExt cx="12039600" cy="3619657"/>
            </a:xfrm>
          </p:grpSpPr>
          <p:grpSp>
            <p:nvGrpSpPr>
              <p:cNvPr id="604" name="Group 42"/>
              <p:cNvGrpSpPr/>
              <p:nvPr/>
            </p:nvGrpSpPr>
            <p:grpSpPr>
              <a:xfrm>
                <a:off x="1589457" y="3774358"/>
                <a:ext cx="4875732" cy="1192610"/>
                <a:chOff x="1707458" y="1778000"/>
                <a:chExt cx="4254836" cy="1181787"/>
              </a:xfrm>
            </p:grpSpPr>
            <p:cxnSp>
              <p:nvCxnSpPr>
                <p:cNvPr id="696" name="Straight Arrow Connector 695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7" name="Straight Arrow Connector 696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8" name="Straight Arrow Connector 697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9" name="Straight Arrow Connector 698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Straight Arrow Connector 699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1" name="Straight Arrow Connector 700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2" name="Straight Arrow Connector 701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3" name="Straight Arrow Connector 702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4" name="Straight Arrow Connector 703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5" name="Straight Arrow Connector 704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5" name="Right Arrow 604"/>
              <p:cNvSpPr/>
              <p:nvPr/>
            </p:nvSpPr>
            <p:spPr>
              <a:xfrm>
                <a:off x="147389" y="4179657"/>
                <a:ext cx="396032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06" name="TextBox 605"/>
              <p:cNvSpPr txBox="1"/>
              <p:nvPr/>
            </p:nvSpPr>
            <p:spPr>
              <a:xfrm>
                <a:off x="76200" y="3851880"/>
                <a:ext cx="471021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07" name="Right Arrow 606"/>
              <p:cNvSpPr/>
              <p:nvPr/>
            </p:nvSpPr>
            <p:spPr>
              <a:xfrm>
                <a:off x="11556526" y="4263050"/>
                <a:ext cx="463237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08" name="TextBox 607"/>
              <p:cNvSpPr txBox="1"/>
              <p:nvPr/>
            </p:nvSpPr>
            <p:spPr>
              <a:xfrm>
                <a:off x="11438459" y="3916949"/>
                <a:ext cx="677341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3247846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1819001" y="2968826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591047" y="2758526"/>
                <a:ext cx="992254" cy="321697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12" name="TextBox 611"/>
              <p:cNvSpPr txBox="1"/>
              <p:nvPr/>
            </p:nvSpPr>
            <p:spPr>
              <a:xfrm>
                <a:off x="647700" y="2363184"/>
                <a:ext cx="916049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613" name="Straight Connector 612"/>
              <p:cNvCxnSpPr/>
              <p:nvPr/>
            </p:nvCxnSpPr>
            <p:spPr>
              <a:xfrm>
                <a:off x="6039165" y="3448172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6039165" y="533820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/>
              <p:nvPr/>
            </p:nvCxnSpPr>
            <p:spPr>
              <a:xfrm>
                <a:off x="6039165" y="412037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/>
              <p:cNvCxnSpPr/>
              <p:nvPr/>
            </p:nvCxnSpPr>
            <p:spPr>
              <a:xfrm>
                <a:off x="6039165" y="4647217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7" name="Rectangle 616"/>
              <p:cNvSpPr/>
              <p:nvPr/>
            </p:nvSpPr>
            <p:spPr>
              <a:xfrm>
                <a:off x="5033903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618" name="Group 617"/>
              <p:cNvGrpSpPr/>
              <p:nvPr/>
            </p:nvGrpSpPr>
            <p:grpSpPr>
              <a:xfrm>
                <a:off x="4480684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93" name="Straight Connector 692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4" name="Straight Connector 693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9" name="Straight Connector 618"/>
              <p:cNvCxnSpPr/>
              <p:nvPr/>
            </p:nvCxnSpPr>
            <p:spPr>
              <a:xfrm>
                <a:off x="11434124" y="341547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0" name="Group 42"/>
              <p:cNvGrpSpPr/>
              <p:nvPr/>
            </p:nvGrpSpPr>
            <p:grpSpPr>
              <a:xfrm>
                <a:off x="7741431" y="3797564"/>
                <a:ext cx="3367506" cy="1192610"/>
                <a:chOff x="1707458" y="1778000"/>
                <a:chExt cx="4254836" cy="1181787"/>
              </a:xfrm>
            </p:grpSpPr>
            <p:cxnSp>
              <p:nvCxnSpPr>
                <p:cNvPr id="683" name="Straight Arrow Connector 68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4" name="Straight Arrow Connector 68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Arrow Connector 68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Arrow Connector 68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Arrow Connector 68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8" name="Straight Arrow Connector 68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Straight Arrow Connector 68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0" name="Straight Arrow Connector 68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1" name="Straight Arrow Connector 69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2" name="Straight Arrow Connector 69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1" name="Rectangle 620"/>
              <p:cNvSpPr/>
              <p:nvPr/>
            </p:nvSpPr>
            <p:spPr>
              <a:xfrm>
                <a:off x="11142470" y="2763678"/>
                <a:ext cx="326008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22" name="TextBox 621"/>
              <p:cNvSpPr txBox="1"/>
              <p:nvPr/>
            </p:nvSpPr>
            <p:spPr>
              <a:xfrm>
                <a:off x="10826474" y="2355840"/>
                <a:ext cx="1209953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7970974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9757031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625" name="Group 624"/>
              <p:cNvGrpSpPr/>
              <p:nvPr/>
            </p:nvGrpSpPr>
            <p:grpSpPr>
              <a:xfrm>
                <a:off x="9203812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80" name="Straight Connector 6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2" name="Straight Connector 6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6" name="Group 625"/>
              <p:cNvGrpSpPr/>
              <p:nvPr/>
            </p:nvGrpSpPr>
            <p:grpSpPr>
              <a:xfrm>
                <a:off x="1742061" y="2745275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677" name="Straight Connector 676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Straight Connector 677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7" name="TextBox 626"/>
              <p:cNvSpPr txBox="1"/>
              <p:nvPr/>
            </p:nvSpPr>
            <p:spPr>
              <a:xfrm>
                <a:off x="3012146" y="2401392"/>
                <a:ext cx="1859687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628" name="Group 627"/>
              <p:cNvGrpSpPr/>
              <p:nvPr/>
            </p:nvGrpSpPr>
            <p:grpSpPr>
              <a:xfrm>
                <a:off x="7930541" y="2733571"/>
                <a:ext cx="3016451" cy="191047"/>
                <a:chOff x="1920389" y="2693432"/>
                <a:chExt cx="4419600" cy="190500"/>
              </a:xfrm>
            </p:grpSpPr>
            <p:cxnSp>
              <p:nvCxnSpPr>
                <p:cNvPr id="674" name="Straight Connector 673"/>
                <p:cNvCxnSpPr/>
                <p:nvPr/>
              </p:nvCxnSpPr>
              <p:spPr>
                <a:xfrm>
                  <a:off x="19203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Straight Connector 674"/>
                <p:cNvCxnSpPr/>
                <p:nvPr/>
              </p:nvCxnSpPr>
              <p:spPr>
                <a:xfrm>
                  <a:off x="63399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Straight Connector 675"/>
                <p:cNvCxnSpPr/>
                <p:nvPr/>
              </p:nvCxnSpPr>
              <p:spPr>
                <a:xfrm flipH="1">
                  <a:off x="1920389" y="2793595"/>
                  <a:ext cx="4419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9" name="TextBox 628"/>
              <p:cNvSpPr txBox="1"/>
              <p:nvPr/>
            </p:nvSpPr>
            <p:spPr>
              <a:xfrm>
                <a:off x="8565584" y="2389690"/>
                <a:ext cx="1786108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Egress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630" name="Group 629"/>
              <p:cNvGrpSpPr/>
              <p:nvPr/>
            </p:nvGrpSpPr>
            <p:grpSpPr>
              <a:xfrm>
                <a:off x="6504879" y="2765911"/>
                <a:ext cx="1230395" cy="3209586"/>
                <a:chOff x="6504879" y="2765911"/>
                <a:chExt cx="1230395" cy="3209586"/>
              </a:xfrm>
            </p:grpSpPr>
            <p:sp>
              <p:nvSpPr>
                <p:cNvPr id="632" name="Rectangle 631"/>
                <p:cNvSpPr/>
                <p:nvPr/>
              </p:nvSpPr>
              <p:spPr>
                <a:xfrm>
                  <a:off x="6504879" y="2765911"/>
                  <a:ext cx="1230395" cy="3209586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633" name="Group 632"/>
                <p:cNvGrpSpPr/>
                <p:nvPr/>
              </p:nvGrpSpPr>
              <p:grpSpPr>
                <a:xfrm>
                  <a:off x="6835234" y="32385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66" name="Freeform 66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67" name="Straight Connector 66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Straight Connector 66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Straight Connector 66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Straight Connector 66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1" name="Rectangle 67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2" name="Straight Arrow Connector 67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73" name="Straight Arrow Connector 67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4" name="Group 6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8" name="Freeform 65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9" name="Straight Connector 65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Straight Connector 66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3" name="Rectangle 66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4" name="Straight Arrow Connector 66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65" name="Straight Arrow Connector 66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5" name="Group 6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0" name="Freeform 64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5" name="Rectangle 65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56" name="Straight Arrow Connector 65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57" name="Straight Arrow Connector 65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6" name="Group 6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42" name="Freeform 64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3" name="Straight Connector 64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7" name="Rectangle 64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8" name="Straight Arrow Connector 64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49" name="Straight Arrow Connector 64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37" name="Straight Arrow Connector 636"/>
                <p:cNvCxnSpPr/>
                <p:nvPr/>
              </p:nvCxnSpPr>
              <p:spPr>
                <a:xfrm flipH="1">
                  <a:off x="7429500" y="35433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8" name="Straight Arrow Connector 637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9" name="Straight Arrow Connector 638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40" name="Straight Arrow Connector 639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Shortest-Flow-First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Seravek"/>
                <a:cs typeface="Seravek"/>
              </a:rPr>
              <a:t>PIFO Scheduler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70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3292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68"/>
    </mc:Choice>
    <mc:Fallback>
      <p:transition xmlns:p14="http://schemas.microsoft.com/office/powerpoint/2010/main" spd="slow" advTm="706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0E-6 5.55556E-6 L 0.18438 0.18936 " pathEditMode="relative" ptsTypes="AA">
                                      <p:cBhvr>
                                        <p:cTn id="8" dur="5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60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Shortest-Flow-First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20135" y="5105308"/>
            <a:ext cx="5811559" cy="1104992"/>
            <a:chOff x="1820135" y="5105308"/>
            <a:chExt cx="5811559" cy="11049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35" y="5105308"/>
              <a:ext cx="1104992" cy="1104992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3086100" y="5562600"/>
              <a:ext cx="45455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151" name="Group 150"/>
          <p:cNvGrpSpPr/>
          <p:nvPr/>
        </p:nvGrpSpPr>
        <p:grpSpPr>
          <a:xfrm>
            <a:off x="914400" y="3058802"/>
            <a:ext cx="3139531" cy="2014848"/>
            <a:chOff x="762000" y="2814289"/>
            <a:chExt cx="3520531" cy="2259361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00" y="2814289"/>
              <a:ext cx="3520531" cy="2259361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1142997" y="3028890"/>
              <a:ext cx="27051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Seravek"/>
                  <a:cs typeface="Seravek"/>
                </a:rPr>
                <a:t>Rank Computation </a:t>
              </a:r>
              <a:endParaRPr lang="en-US" sz="2000" dirty="0">
                <a:latin typeface="Seravek"/>
                <a:cs typeface="Seravek"/>
              </a:endParaRPr>
            </a:p>
          </p:txBody>
        </p:sp>
      </p:grpSp>
      <p:sp>
        <p:nvSpPr>
          <p:cNvPr id="152" name="Rectangle 151"/>
          <p:cNvSpPr/>
          <p:nvPr/>
        </p:nvSpPr>
        <p:spPr>
          <a:xfrm>
            <a:off x="1257300" y="3695700"/>
            <a:ext cx="24765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f = flow(p)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f.size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154" name="Group 153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158" name="Rectangle 157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159" name="Group 158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162" name="Group 16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168" name="Straight Connector 16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69" name="Straight Connector 16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70" name="Straight Connector 16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163" name="Rectangle 16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4" name="Rectangle 16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166" name="Straight Arrow Connector 16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167" name="Straight Arrow Connector 16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157" name="TextBox 156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155" name="Straight Arrow Connector 154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71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358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152"/>
    </mc:Choice>
    <mc:Fallback>
      <p:transition xmlns:p14="http://schemas.microsoft.com/office/powerpoint/2010/main" spd="slow" advTm="2115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rogrammable switching chips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752600"/>
            <a:ext cx="1752600" cy="834853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76200" y="2362199"/>
            <a:ext cx="12039600" cy="3918098"/>
            <a:chOff x="305881" y="1942992"/>
            <a:chExt cx="11557242" cy="3906888"/>
          </a:xfrm>
        </p:grpSpPr>
        <p:grpSp>
          <p:nvGrpSpPr>
            <p:cNvPr id="29" name="Group 28"/>
            <p:cNvGrpSpPr/>
            <p:nvPr/>
          </p:nvGrpSpPr>
          <p:grpSpPr>
            <a:xfrm>
              <a:off x="305881" y="1942992"/>
              <a:ext cx="11557242" cy="3906888"/>
              <a:chOff x="229680" y="1655716"/>
              <a:chExt cx="11557244" cy="3906884"/>
            </a:xfrm>
          </p:grpSpPr>
          <p:grpSp>
            <p:nvGrpSpPr>
              <p:cNvPr id="267" name="Group 42"/>
              <p:cNvGrpSpPr/>
              <p:nvPr/>
            </p:nvGrpSpPr>
            <p:grpSpPr>
              <a:xfrm>
                <a:off x="1682310" y="3367761"/>
                <a:ext cx="4680390" cy="1189197"/>
                <a:chOff x="1707458" y="1778000"/>
                <a:chExt cx="4254836" cy="1181787"/>
              </a:xfrm>
            </p:grpSpPr>
            <p:cxnSp>
              <p:nvCxnSpPr>
                <p:cNvPr id="268" name="Straight Arrow Connector 267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Arrow Connector 26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Arrow Connector 26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Arrow Connector 27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Arrow Connector 27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Arrow Connector 27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Arrow Connector 27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Arrow Connector 27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Right Arrow 278"/>
              <p:cNvSpPr/>
              <p:nvPr/>
            </p:nvSpPr>
            <p:spPr>
              <a:xfrm>
                <a:off x="298017" y="3771900"/>
                <a:ext cx="380165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229680" y="3445061"/>
                <a:ext cx="452150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6399994" y="1655716"/>
                <a:ext cx="1245860" cy="683932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2" name="Right Arrow 291"/>
              <p:cNvSpPr/>
              <p:nvPr/>
            </p:nvSpPr>
            <p:spPr>
              <a:xfrm>
                <a:off x="11250057" y="3855054"/>
                <a:ext cx="444678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11136720" y="3509944"/>
                <a:ext cx="650204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2742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1902657" y="2564534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723900" y="2354836"/>
                <a:ext cx="952500" cy="320776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778283" y="1960626"/>
                <a:ext cx="879348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315" name="Straight Connector 314"/>
              <p:cNvCxnSpPr/>
              <p:nvPr/>
            </p:nvCxnSpPr>
            <p:spPr>
              <a:xfrm>
                <a:off x="5953744" y="3042508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5953744" y="4927136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5953744" y="371279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5953744" y="423812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Rectangle 318"/>
              <p:cNvSpPr/>
              <p:nvPr/>
            </p:nvSpPr>
            <p:spPr>
              <a:xfrm>
                <a:off x="49887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4577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3" name="Rectangle 352"/>
              <p:cNvSpPr/>
              <p:nvPr/>
            </p:nvSpPr>
            <p:spPr>
              <a:xfrm>
                <a:off x="6400800" y="2362200"/>
                <a:ext cx="1181100" cy="32004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362" name="Group 42"/>
              <p:cNvGrpSpPr/>
              <p:nvPr/>
            </p:nvGrpSpPr>
            <p:grpSpPr>
              <a:xfrm>
                <a:off x="7587810" y="3390900"/>
                <a:ext cx="3232590" cy="1189197"/>
                <a:chOff x="1707458" y="1778000"/>
                <a:chExt cx="4254836" cy="1181787"/>
              </a:xfrm>
            </p:grpSpPr>
            <p:cxnSp>
              <p:nvCxnSpPr>
                <p:cNvPr id="363" name="Straight Arrow Connector 36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Arrow Connector 36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Arrow Connector 36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Rectangle 372"/>
              <p:cNvSpPr/>
              <p:nvPr/>
            </p:nvSpPr>
            <p:spPr>
              <a:xfrm>
                <a:off x="10852590" y="2359974"/>
                <a:ext cx="312947" cy="320040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10549254" y="1953303"/>
                <a:ext cx="1161477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78081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95226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89916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" name="Group 70"/>
            <p:cNvGrpSpPr/>
            <p:nvPr/>
          </p:nvGrpSpPr>
          <p:grpSpPr>
            <a:xfrm>
              <a:off x="1905000" y="2628900"/>
              <a:ext cx="4305299" cy="190500"/>
              <a:chOff x="1866900" y="2628900"/>
              <a:chExt cx="4419600" cy="1905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6" name="TextBox 385"/>
            <p:cNvSpPr txBox="1"/>
            <p:nvPr/>
          </p:nvSpPr>
          <p:spPr>
            <a:xfrm>
              <a:off x="3124200" y="2286001"/>
              <a:ext cx="1785180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87" name="Group 386"/>
            <p:cNvGrpSpPr/>
            <p:nvPr/>
          </p:nvGrpSpPr>
          <p:grpSpPr>
            <a:xfrm>
              <a:off x="7845543" y="2617229"/>
              <a:ext cx="2895599" cy="190500"/>
              <a:chOff x="1920389" y="2693432"/>
              <a:chExt cx="4419600" cy="190500"/>
            </a:xfrm>
          </p:grpSpPr>
          <p:cxnSp>
            <p:nvCxnSpPr>
              <p:cNvPr id="388" name="Straight Connector 387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TextBox 390"/>
            <p:cNvSpPr txBox="1"/>
            <p:nvPr/>
          </p:nvSpPr>
          <p:spPr>
            <a:xfrm>
              <a:off x="8455144" y="2274332"/>
              <a:ext cx="1714549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1875" y="3048000"/>
            <a:ext cx="1148394" cy="3238500"/>
            <a:chOff x="591875" y="2743200"/>
            <a:chExt cx="1148394" cy="3238500"/>
          </a:xfrm>
        </p:grpSpPr>
        <p:sp>
          <p:nvSpPr>
            <p:cNvPr id="109" name="Rectangle 108"/>
            <p:cNvSpPr/>
            <p:nvPr/>
          </p:nvSpPr>
          <p:spPr>
            <a:xfrm>
              <a:off x="591875" y="2743200"/>
              <a:ext cx="1008325" cy="32385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609600" y="3390900"/>
              <a:ext cx="1130669" cy="1816899"/>
              <a:chOff x="1791929" y="5127627"/>
              <a:chExt cx="1754721" cy="2101858"/>
            </a:xfrm>
          </p:grpSpPr>
          <p:sp>
            <p:nvSpPr>
              <p:cNvPr id="89" name="Connector 88"/>
              <p:cNvSpPr/>
              <p:nvPr/>
            </p:nvSpPr>
            <p:spPr>
              <a:xfrm>
                <a:off x="1862224" y="5127627"/>
                <a:ext cx="563851" cy="548071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0" name="Connector 89"/>
              <p:cNvSpPr/>
              <p:nvPr/>
            </p:nvSpPr>
            <p:spPr>
              <a:xfrm>
                <a:off x="2647164" y="5130027"/>
                <a:ext cx="622979" cy="548071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1" name="Connector 90"/>
              <p:cNvSpPr/>
              <p:nvPr/>
            </p:nvSpPr>
            <p:spPr>
              <a:xfrm>
                <a:off x="1860190" y="5921033"/>
                <a:ext cx="563851" cy="548071"/>
              </a:xfrm>
              <a:prstGeom prst="flowChartConnector">
                <a:avLst/>
              </a:prstGeom>
              <a:solidFill>
                <a:srgbClr val="D92A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2" name="Connector 91"/>
              <p:cNvSpPr/>
              <p:nvPr/>
            </p:nvSpPr>
            <p:spPr>
              <a:xfrm>
                <a:off x="2647165" y="5965072"/>
                <a:ext cx="563851" cy="548071"/>
              </a:xfrm>
              <a:prstGeom prst="flowChartConnector">
                <a:avLst/>
              </a:prstGeom>
              <a:solidFill>
                <a:srgbClr val="3366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3" name="Connector 92"/>
              <p:cNvSpPr/>
              <p:nvPr/>
            </p:nvSpPr>
            <p:spPr>
              <a:xfrm>
                <a:off x="1877496" y="6681414"/>
                <a:ext cx="563851" cy="548071"/>
              </a:xfrm>
              <a:prstGeom prst="flowChartConnector">
                <a:avLst/>
              </a:prstGeom>
              <a:solidFill>
                <a:srgbClr val="5CFF37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4" name="Connector 93"/>
              <p:cNvSpPr/>
              <p:nvPr/>
            </p:nvSpPr>
            <p:spPr>
              <a:xfrm>
                <a:off x="2647165" y="6681414"/>
                <a:ext cx="563851" cy="548071"/>
              </a:xfrm>
              <a:prstGeom prst="flowChartConnector">
                <a:avLst/>
              </a:prstGeom>
              <a:solidFill>
                <a:srgbClr val="FF0D13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95" name="Straight Arrow Connector 94"/>
              <p:cNvCxnSpPr>
                <a:stCxn id="89" idx="6"/>
                <a:endCxn id="90" idx="2"/>
              </p:cNvCxnSpPr>
              <p:nvPr/>
            </p:nvCxnSpPr>
            <p:spPr>
              <a:xfrm>
                <a:off x="2426075" y="5401663"/>
                <a:ext cx="221090" cy="240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0" idx="3"/>
                <a:endCxn id="91" idx="7"/>
              </p:cNvCxnSpPr>
              <p:nvPr/>
            </p:nvCxnSpPr>
            <p:spPr>
              <a:xfrm flipH="1">
                <a:off x="2341468" y="5597835"/>
                <a:ext cx="396930" cy="403462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89" idx="4"/>
                <a:endCxn id="91" idx="0"/>
              </p:cNvCxnSpPr>
              <p:nvPr/>
            </p:nvCxnSpPr>
            <p:spPr>
              <a:xfrm flipH="1">
                <a:off x="2142116" y="5675698"/>
                <a:ext cx="2034" cy="24533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89" idx="5"/>
                <a:endCxn id="92" idx="1"/>
              </p:cNvCxnSpPr>
              <p:nvPr/>
            </p:nvCxnSpPr>
            <p:spPr>
              <a:xfrm>
                <a:off x="2343501" y="5595435"/>
                <a:ext cx="386237" cy="449901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91" idx="4"/>
                <a:endCxn id="93" idx="0"/>
              </p:cNvCxnSpPr>
              <p:nvPr/>
            </p:nvCxnSpPr>
            <p:spPr>
              <a:xfrm>
                <a:off x="2142116" y="6469104"/>
                <a:ext cx="17306" cy="21231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1" idx="5"/>
                <a:endCxn id="94" idx="1"/>
              </p:cNvCxnSpPr>
              <p:nvPr/>
            </p:nvCxnSpPr>
            <p:spPr>
              <a:xfrm>
                <a:off x="2341467" y="6388840"/>
                <a:ext cx="388272" cy="372837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2" idx="3"/>
                <a:endCxn id="93" idx="7"/>
              </p:cNvCxnSpPr>
              <p:nvPr/>
            </p:nvCxnSpPr>
            <p:spPr>
              <a:xfrm flipH="1">
                <a:off x="2358774" y="6432880"/>
                <a:ext cx="370964" cy="328798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851058" y="6776143"/>
                <a:ext cx="684628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TCP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560601" y="6809947"/>
                <a:ext cx="751577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New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791929" y="6026902"/>
                <a:ext cx="716704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IPv4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586769" y="6073463"/>
                <a:ext cx="724432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IPv6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541464" y="5240125"/>
                <a:ext cx="1005186" cy="31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VLAN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791929" y="5210053"/>
                <a:ext cx="691427" cy="332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400" dirty="0">
                    <a:solidFill>
                      <a:srgbClr val="000000"/>
                    </a:solidFill>
                    <a:latin typeface="Seravek"/>
                    <a:cs typeface="Seravek"/>
                  </a:rPr>
                  <a:t>Eth</a:t>
                </a:r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742013" y="3276600"/>
            <a:ext cx="1305987" cy="3124200"/>
            <a:chOff x="1742013" y="2971800"/>
            <a:chExt cx="1305987" cy="3124200"/>
          </a:xfrm>
        </p:grpSpPr>
        <p:grpSp>
          <p:nvGrpSpPr>
            <p:cNvPr id="11" name="Group 10"/>
            <p:cNvGrpSpPr/>
            <p:nvPr/>
          </p:nvGrpSpPr>
          <p:grpSpPr>
            <a:xfrm>
              <a:off x="1742013" y="2971800"/>
              <a:ext cx="1305987" cy="2819400"/>
              <a:chOff x="1742013" y="2971800"/>
              <a:chExt cx="1305987" cy="28194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3" name="Trapezoid 19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94" name="Straight Connector 193"/>
                  <p:cNvCxnSpPr>
                    <a:stCxn id="192" idx="3"/>
                    <a:endCxn id="19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9" name="Trapezoid 19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0" name="Straight Connector 199"/>
                  <p:cNvCxnSpPr>
                    <a:stCxn id="198" idx="3"/>
                    <a:endCxn id="19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2" name="Rectangle 20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3" name="Trapezoid 20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4" name="Straight Connector 203"/>
                  <p:cNvCxnSpPr>
                    <a:stCxn id="202" idx="3"/>
                    <a:endCxn id="20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 204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7" name="Trapezoid 2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8" name="Straight Connector 207"/>
                  <p:cNvCxnSpPr>
                    <a:stCxn id="206" idx="3"/>
                    <a:endCxn id="2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0" name="Rectangle 2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1" name="Trapezoid 2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12" name="Straight Connector 211"/>
                  <p:cNvCxnSpPr>
                    <a:stCxn id="210" idx="3"/>
                    <a:endCxn id="2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8" name="Rectangle 2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9" name="Trapezoid 2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20" name="Straight Connector 219"/>
                  <p:cNvCxnSpPr>
                    <a:stCxn id="218" idx="3"/>
                    <a:endCxn id="2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28" name="TextBox 227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49" name="TextBox 448"/>
            <p:cNvSpPr txBox="1"/>
            <p:nvPr/>
          </p:nvSpPr>
          <p:spPr>
            <a:xfrm>
              <a:off x="1954802" y="5725608"/>
              <a:ext cx="902699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62300" y="3276600"/>
            <a:ext cx="1313752" cy="3124200"/>
            <a:chOff x="3162300" y="2971800"/>
            <a:chExt cx="1313752" cy="3124200"/>
          </a:xfrm>
        </p:grpSpPr>
        <p:grpSp>
          <p:nvGrpSpPr>
            <p:cNvPr id="230" name="Group 229"/>
            <p:cNvGrpSpPr/>
            <p:nvPr/>
          </p:nvGrpSpPr>
          <p:grpSpPr>
            <a:xfrm>
              <a:off x="3162300" y="2971800"/>
              <a:ext cx="1313752" cy="2819400"/>
              <a:chOff x="1742013" y="2971800"/>
              <a:chExt cx="1305987" cy="28194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234" name="Group 233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5" name="Rectangle 2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6" name="Trapezoid 2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7" name="Straight Connector 256"/>
                  <p:cNvCxnSpPr>
                    <a:stCxn id="255" idx="3"/>
                    <a:endCxn id="2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3" name="Trapezoid 2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4" name="Straight Connector 253"/>
                  <p:cNvCxnSpPr>
                    <a:stCxn id="252" idx="3"/>
                    <a:endCxn id="2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0" name="Trapezoid 24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1" name="Straight Connector 250"/>
                  <p:cNvCxnSpPr>
                    <a:stCxn id="249" idx="3"/>
                    <a:endCxn id="25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6" name="Rectangle 2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7" name="Trapezoid 2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8" name="Straight Connector 247"/>
                  <p:cNvCxnSpPr>
                    <a:stCxn id="246" idx="3"/>
                    <a:endCxn id="2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3" name="Rectangle 2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4" name="Trapezoid 2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5" name="Straight Connector 244"/>
                  <p:cNvCxnSpPr>
                    <a:stCxn id="243" idx="3"/>
                    <a:endCxn id="2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0" name="Rectangle 2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1" name="Trapezoid 2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2" name="Straight Connector 241"/>
                  <p:cNvCxnSpPr>
                    <a:stCxn id="240" idx="3"/>
                    <a:endCxn id="2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3" name="TextBox 232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0" name="TextBox 449"/>
            <p:cNvSpPr txBox="1"/>
            <p:nvPr/>
          </p:nvSpPr>
          <p:spPr>
            <a:xfrm>
              <a:off x="3369357" y="5725608"/>
              <a:ext cx="93251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2355" y="3268723"/>
            <a:ext cx="1313752" cy="3132077"/>
            <a:chOff x="4942355" y="2963923"/>
            <a:chExt cx="1313752" cy="3132077"/>
          </a:xfrm>
        </p:grpSpPr>
        <p:grpSp>
          <p:nvGrpSpPr>
            <p:cNvPr id="322" name="Group 321"/>
            <p:cNvGrpSpPr/>
            <p:nvPr/>
          </p:nvGrpSpPr>
          <p:grpSpPr>
            <a:xfrm>
              <a:off x="4942355" y="2963923"/>
              <a:ext cx="1313752" cy="2819400"/>
              <a:chOff x="1742013" y="2971800"/>
              <a:chExt cx="1305987" cy="2819400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25" name="Group 32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52" name="Rectangle 3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85" name="Trapezoid 3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92" name="Straight Connector 391"/>
                  <p:cNvCxnSpPr>
                    <a:stCxn id="352" idx="3"/>
                    <a:endCxn id="3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6" name="Rectangle 3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7" name="Trapezoid 3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8" name="Straight Connector 347"/>
                  <p:cNvCxnSpPr>
                    <a:stCxn id="346" idx="3"/>
                    <a:endCxn id="3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3" name="Rectangle 3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4" name="Trapezoid 3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5" name="Straight Connector 344"/>
                  <p:cNvCxnSpPr>
                    <a:stCxn id="343" idx="3"/>
                    <a:endCxn id="3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0" name="Rectangle 3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Trapezoid 3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>
                    <a:stCxn id="340" idx="3"/>
                    <a:endCxn id="3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6" name="Rectangle 33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7" name="Trapezoid 33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8" name="Straight Connector 337"/>
                  <p:cNvCxnSpPr>
                    <a:stCxn id="336" idx="3"/>
                    <a:endCxn id="33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3" name="Rectangle 33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4" name="Trapezoid 33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5" name="Straight Connector 334"/>
                  <p:cNvCxnSpPr>
                    <a:stCxn id="333" idx="3"/>
                    <a:endCxn id="33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6" name="TextBox 32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1" name="TextBox 450"/>
            <p:cNvSpPr txBox="1"/>
            <p:nvPr/>
          </p:nvSpPr>
          <p:spPr>
            <a:xfrm>
              <a:off x="5076034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86700" y="3276600"/>
            <a:ext cx="1317109" cy="3124200"/>
            <a:chOff x="7886700" y="2971800"/>
            <a:chExt cx="1317109" cy="3124200"/>
          </a:xfrm>
        </p:grpSpPr>
        <p:grpSp>
          <p:nvGrpSpPr>
            <p:cNvPr id="393" name="Group 392"/>
            <p:cNvGrpSpPr/>
            <p:nvPr/>
          </p:nvGrpSpPr>
          <p:grpSpPr>
            <a:xfrm>
              <a:off x="7886700" y="2971800"/>
              <a:ext cx="1313752" cy="2832100"/>
              <a:chOff x="1742013" y="2971800"/>
              <a:chExt cx="1305987" cy="2832100"/>
            </a:xfrm>
          </p:grpSpPr>
          <p:sp>
            <p:nvSpPr>
              <p:cNvPr id="394" name="Rectangle 393"/>
              <p:cNvSpPr/>
              <p:nvPr/>
            </p:nvSpPr>
            <p:spPr>
              <a:xfrm>
                <a:off x="1824947" y="2971800"/>
                <a:ext cx="1109765" cy="28321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5" name="Group 39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97" name="Group 39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8" name="Rectangle 4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9" name="Trapezoid 4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20" name="Straight Connector 419"/>
                  <p:cNvCxnSpPr>
                    <a:stCxn id="418" idx="3"/>
                    <a:endCxn id="4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5" name="Rectangle 41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6" name="Trapezoid 41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7" name="Straight Connector 416"/>
                  <p:cNvCxnSpPr>
                    <a:stCxn id="415" idx="3"/>
                    <a:endCxn id="41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2" name="Rectangle 41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3" name="Trapezoid 41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4" name="Straight Connector 413"/>
                  <p:cNvCxnSpPr>
                    <a:stCxn id="412" idx="3"/>
                    <a:endCxn id="41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0" name="Group 39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0" name="Trapezoid 40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1" name="Straight Connector 410"/>
                  <p:cNvCxnSpPr>
                    <a:stCxn id="409" idx="3"/>
                    <a:endCxn id="41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7" name="Trapezoid 4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8" name="Straight Connector 407"/>
                  <p:cNvCxnSpPr>
                    <a:stCxn id="406" idx="3"/>
                    <a:endCxn id="4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4" name="Trapezoid 4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5" name="Straight Connector 404"/>
                  <p:cNvCxnSpPr>
                    <a:stCxn id="403" idx="3"/>
                    <a:endCxn id="4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96" name="TextBox 39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2" name="TextBox 451"/>
            <p:cNvSpPr txBox="1"/>
            <p:nvPr/>
          </p:nvSpPr>
          <p:spPr>
            <a:xfrm>
              <a:off x="8092485" y="5725608"/>
              <a:ext cx="1111324" cy="37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73536" y="3263899"/>
            <a:ext cx="1313752" cy="3136901"/>
            <a:chOff x="9673536" y="2959099"/>
            <a:chExt cx="1313752" cy="3136901"/>
          </a:xfrm>
        </p:grpSpPr>
        <p:grpSp>
          <p:nvGrpSpPr>
            <p:cNvPr id="421" name="Group 420"/>
            <p:cNvGrpSpPr/>
            <p:nvPr/>
          </p:nvGrpSpPr>
          <p:grpSpPr>
            <a:xfrm>
              <a:off x="9673536" y="2959099"/>
              <a:ext cx="1313752" cy="2827867"/>
              <a:chOff x="1742013" y="2971799"/>
              <a:chExt cx="1305987" cy="2827867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1824947" y="2971799"/>
                <a:ext cx="1109765" cy="282786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3" name="Group 422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425" name="Group 42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6" name="Rectangle 4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7" name="Trapezoid 4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8" name="Straight Connector 447"/>
                  <p:cNvCxnSpPr>
                    <a:stCxn id="446" idx="3"/>
                    <a:endCxn id="4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4" name="Trapezoid 4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5" name="Straight Connector 444"/>
                  <p:cNvCxnSpPr>
                    <a:stCxn id="443" idx="3"/>
                    <a:endCxn id="4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0" name="Rectangle 4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1" name="Trapezoid 4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2" name="Straight Connector 441"/>
                  <p:cNvCxnSpPr>
                    <a:stCxn id="440" idx="3"/>
                    <a:endCxn id="4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Group 42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7" name="Rectangle 43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8" name="Trapezoid 43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9" name="Straight Connector 438"/>
                  <p:cNvCxnSpPr>
                    <a:stCxn id="437" idx="3"/>
                    <a:endCxn id="43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Group 42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5" name="Trapezoid 43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6" name="Straight Connector 435"/>
                  <p:cNvCxnSpPr>
                    <a:stCxn id="434" idx="3"/>
                    <a:endCxn id="43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Group 42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1" name="Rectangle 43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2" name="Trapezoid 43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3" name="Straight Connector 432"/>
                  <p:cNvCxnSpPr>
                    <a:stCxn id="431" idx="3"/>
                    <a:endCxn id="43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4" name="TextBox 423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3" name="TextBox 452"/>
            <p:cNvSpPr txBox="1"/>
            <p:nvPr/>
          </p:nvSpPr>
          <p:spPr>
            <a:xfrm>
              <a:off x="9801562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90700" y="1790700"/>
            <a:ext cx="111633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latin typeface="Seravek"/>
                <a:cs typeface="Seravek"/>
              </a:rPr>
              <a:t>Same performance as fixed-function chips, </a:t>
            </a:r>
            <a:r>
              <a:rPr lang="en-US" sz="2700" u="sng" dirty="0" smtClean="0">
                <a:latin typeface="Seravek"/>
                <a:cs typeface="Seravek"/>
              </a:rPr>
              <a:t>some</a:t>
            </a:r>
            <a:r>
              <a:rPr lang="en-US" sz="2700" i="1" dirty="0" smtClean="0">
                <a:latin typeface="Seravek"/>
                <a:cs typeface="Seravek"/>
              </a:rPr>
              <a:t> </a:t>
            </a:r>
            <a:r>
              <a:rPr lang="en-US" sz="2700" dirty="0" smtClean="0">
                <a:latin typeface="Seravek"/>
                <a:cs typeface="Seravek"/>
              </a:rPr>
              <a:t>programmability</a:t>
            </a:r>
            <a:r>
              <a:rPr lang="en-US" sz="2700" i="1" dirty="0" smtClean="0">
                <a:latin typeface="Seravek"/>
                <a:cs typeface="Seravek"/>
              </a:rPr>
              <a:t> </a:t>
            </a:r>
            <a:endParaRPr lang="en-US" sz="2700" dirty="0">
              <a:latin typeface="Seravek"/>
              <a:cs typeface="Seravek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509627" y="3073400"/>
            <a:ext cx="1224673" cy="3200400"/>
            <a:chOff x="6509627" y="3073400"/>
            <a:chExt cx="1224673" cy="3200400"/>
          </a:xfrm>
        </p:grpSpPr>
        <p:sp>
          <p:nvSpPr>
            <p:cNvPr id="258" name="Rectangle 257"/>
            <p:cNvSpPr/>
            <p:nvPr/>
          </p:nvSpPr>
          <p:spPr>
            <a:xfrm>
              <a:off x="6509627" y="3073400"/>
              <a:ext cx="1224673" cy="320040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867937" y="3720270"/>
              <a:ext cx="549824" cy="1795840"/>
              <a:chOff x="6867937" y="3720270"/>
              <a:chExt cx="549824" cy="1795840"/>
            </a:xfrm>
          </p:grpSpPr>
          <p:sp>
            <p:nvSpPr>
              <p:cNvPr id="259" name="Freeform 258"/>
              <p:cNvSpPr/>
              <p:nvPr/>
            </p:nvSpPr>
            <p:spPr>
              <a:xfrm>
                <a:off x="6867944" y="3720270"/>
                <a:ext cx="549817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260" name="Straight Connector 259"/>
              <p:cNvCxnSpPr/>
              <p:nvPr/>
            </p:nvCxnSpPr>
            <p:spPr>
              <a:xfrm>
                <a:off x="7312129" y="372027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>
                <a:off x="7189178" y="372027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2" name="Freeform 261"/>
              <p:cNvSpPr/>
              <p:nvPr/>
            </p:nvSpPr>
            <p:spPr>
              <a:xfrm>
                <a:off x="6867937" y="4223346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263" name="Straight Connector 262"/>
              <p:cNvCxnSpPr/>
              <p:nvPr/>
            </p:nvCxnSpPr>
            <p:spPr>
              <a:xfrm>
                <a:off x="7312121" y="4223346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7189170" y="4223346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Freeform 265"/>
              <p:cNvSpPr/>
              <p:nvPr/>
            </p:nvSpPr>
            <p:spPr>
              <a:xfrm>
                <a:off x="6867937" y="4720068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278" name="Straight Connector 277"/>
              <p:cNvCxnSpPr/>
              <p:nvPr/>
            </p:nvCxnSpPr>
            <p:spPr>
              <a:xfrm>
                <a:off x="7312121" y="4720068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>
                <a:off x="7189170" y="4720068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1" name="Freeform 290"/>
              <p:cNvSpPr/>
              <p:nvPr/>
            </p:nvSpPr>
            <p:spPr>
              <a:xfrm>
                <a:off x="6867937" y="5216789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294" name="Straight Connector 293"/>
              <p:cNvCxnSpPr/>
              <p:nvPr/>
            </p:nvCxnSpPr>
            <p:spPr>
              <a:xfrm>
                <a:off x="7312121" y="521678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>
                <a:off x="7189170" y="521678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8" name="Rectangle 297"/>
          <p:cNvSpPr/>
          <p:nvPr/>
        </p:nvSpPr>
        <p:spPr>
          <a:xfrm>
            <a:off x="11137900" y="3060700"/>
            <a:ext cx="330200" cy="32385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6844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5093"/>
    </mc:Choice>
    <mc:Fallback>
      <p:transition xmlns:p14="http://schemas.microsoft.com/office/powerpoint/2010/main" spd="slow" advTm="12509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/>
          <p:cNvGrpSpPr/>
          <p:nvPr/>
        </p:nvGrpSpPr>
        <p:grpSpPr>
          <a:xfrm>
            <a:off x="7033957" y="4493642"/>
            <a:ext cx="987248" cy="640812"/>
            <a:chOff x="7033957" y="4493642"/>
            <a:chExt cx="987248" cy="640812"/>
          </a:xfrm>
        </p:grpSpPr>
        <p:sp>
          <p:nvSpPr>
            <p:cNvPr id="100" name="Rectangle 99"/>
            <p:cNvSpPr/>
            <p:nvPr/>
          </p:nvSpPr>
          <p:spPr>
            <a:xfrm>
              <a:off x="7706946" y="4493642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Seravek"/>
                  <a:cs typeface="Seravek"/>
                </a:rPr>
                <a:t>b</a:t>
              </a:r>
              <a:r>
                <a:rPr lang="en-US" kern="0" baseline="-25000" dirty="0" smtClean="0">
                  <a:latin typeface="Seravek"/>
                  <a:cs typeface="Seravek"/>
                </a:rPr>
                <a:t>1</a:t>
              </a:r>
              <a:endParaRPr lang="en-US" kern="0" baseline="-25000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033957" y="4495583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Seravek"/>
                  <a:cs typeface="Seravek"/>
                </a:rPr>
                <a:t>b</a:t>
              </a:r>
              <a:r>
                <a:rPr lang="en-US" kern="0" baseline="-25000" dirty="0">
                  <a:latin typeface="Seravek"/>
                  <a:cs typeface="Seravek"/>
                </a:rPr>
                <a:t>3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372684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Seravek"/>
                  <a:cs typeface="Seravek"/>
                </a:rPr>
                <a:t>b</a:t>
              </a:r>
              <a:r>
                <a:rPr lang="en-US" kern="0" baseline="-25000" dirty="0">
                  <a:latin typeface="Seravek"/>
                  <a:cs typeface="Seravek"/>
                </a:rPr>
                <a:t>2</a:t>
              </a: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7705791" y="4492625"/>
            <a:ext cx="314259" cy="63839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Seravek"/>
                <a:cs typeface="Seravek"/>
              </a:rPr>
              <a:t>a</a:t>
            </a:r>
            <a:r>
              <a:rPr lang="en-US" kern="0" baseline="-25000" dirty="0" smtClean="0">
                <a:latin typeface="Seravek"/>
                <a:cs typeface="Seravek"/>
              </a:rPr>
              <a:t>1</a:t>
            </a:r>
            <a:endParaRPr lang="en-US" kern="0" baseline="-25000" dirty="0">
              <a:latin typeface="Seravek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of PIFOs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30" name="Group 29"/>
            <p:cNvGrpSpPr/>
            <p:nvPr/>
          </p:nvGrpSpPr>
          <p:grpSpPr>
            <a:xfrm>
              <a:off x="843390" y="2400301"/>
              <a:ext cx="4021552" cy="2438398"/>
              <a:chOff x="854974" y="2324100"/>
              <a:chExt cx="4021552" cy="2438398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54974" y="2743197"/>
                <a:ext cx="4021552" cy="2019301"/>
                <a:chOff x="2406219" y="2948058"/>
                <a:chExt cx="2740012" cy="1375815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>
                  <a:endCxn id="15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2406219" y="3207645"/>
                  <a:ext cx="774564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4332980" y="3241556"/>
                  <a:ext cx="81325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102654" y="3882574"/>
                  <a:ext cx="54604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2476499" y="2324100"/>
                <a:ext cx="6303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Seravek"/>
                    <a:cs typeface="Seravek"/>
                  </a:rPr>
                  <a:t>root</a:t>
                </a:r>
                <a:endParaRPr lang="en-US" b="1" dirty="0">
                  <a:latin typeface="Seravek"/>
                  <a:cs typeface="Seravek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723900" y="1900535"/>
              <a:ext cx="4457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Seravek"/>
                  <a:cs typeface="Seravek"/>
                </a:rPr>
                <a:t>Hierarchical Packet Fair Queuing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943600" y="1745159"/>
            <a:ext cx="6133608" cy="4243982"/>
            <a:chOff x="5943600" y="1745159"/>
            <a:chExt cx="6133608" cy="4243982"/>
          </a:xfrm>
        </p:grpSpPr>
        <p:grpSp>
          <p:nvGrpSpPr>
            <p:cNvPr id="126" name="Group 125"/>
            <p:cNvGrpSpPr/>
            <p:nvPr/>
          </p:nvGrpSpPr>
          <p:grpSpPr>
            <a:xfrm>
              <a:off x="5943600" y="4465141"/>
              <a:ext cx="2609604" cy="1524000"/>
              <a:chOff x="5943600" y="4465141"/>
              <a:chExt cx="2609604" cy="1524000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6452795" y="4465141"/>
                <a:ext cx="1603820" cy="699280"/>
                <a:chOff x="1652854" y="903111"/>
                <a:chExt cx="774257" cy="313268"/>
              </a:xfrm>
            </p:grpSpPr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1652854" y="903111"/>
                  <a:ext cx="77425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652854" y="1216378"/>
                  <a:ext cx="77425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07" name="Straight Connector 106"/>
                <p:cNvCxnSpPr/>
                <p:nvPr/>
              </p:nvCxnSpPr>
              <p:spPr>
                <a:xfrm flipV="1">
                  <a:off x="2427111" y="903111"/>
                  <a:ext cx="0" cy="31326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20" name="TextBox 119"/>
              <p:cNvSpPr txBox="1"/>
              <p:nvPr/>
            </p:nvSpPr>
            <p:spPr>
              <a:xfrm>
                <a:off x="5943600" y="5219700"/>
                <a:ext cx="26096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>
                    <a:solidFill>
                      <a:srgbClr val="FF6666"/>
                    </a:solidFill>
                    <a:latin typeface="Seravek"/>
                    <a:cs typeface="Seravek"/>
                  </a:rPr>
                  <a:t>PIFO-Red</a:t>
                </a:r>
              </a:p>
              <a:p>
                <a:pPr algn="ctr"/>
                <a:r>
                  <a:rPr lang="en-US" sz="2200" b="1" dirty="0" smtClean="0">
                    <a:solidFill>
                      <a:srgbClr val="FF6666"/>
                    </a:solidFill>
                    <a:latin typeface="Seravek"/>
                    <a:cs typeface="Seravek"/>
                  </a:rPr>
                  <a:t>(WFQ on a &amp; b)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7410696" y="1745159"/>
              <a:ext cx="4666512" cy="4243982"/>
              <a:chOff x="7410696" y="1745159"/>
              <a:chExt cx="4666512" cy="4243982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7486405" y="2636341"/>
                <a:ext cx="2856211" cy="699280"/>
                <a:chOff x="6553200" y="5528487"/>
                <a:chExt cx="3622511" cy="771493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6553200" y="5528487"/>
                  <a:ext cx="3622511" cy="771493"/>
                  <a:chOff x="1048252" y="903111"/>
                  <a:chExt cx="1378859" cy="313268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1062754" y="903111"/>
                    <a:ext cx="136435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1048252" y="1216378"/>
                    <a:ext cx="1378859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 flipV="1">
                    <a:off x="2427111" y="903111"/>
                    <a:ext cx="0" cy="313268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0" name="Rectangle 69"/>
                <p:cNvSpPr/>
                <p:nvPr/>
              </p:nvSpPr>
              <p:spPr>
                <a:xfrm>
                  <a:off x="9732228" y="555993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Seravek"/>
                      <a:cs typeface="Seravek"/>
                    </a:rPr>
                    <a:t>B</a:t>
                  </a:r>
                  <a:endParaRPr lang="en-US" kern="0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8878682" y="5562073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Seravek"/>
                      <a:cs typeface="Seravek"/>
                    </a:rPr>
                    <a:t>B</a:t>
                  </a:r>
                  <a:endParaRPr lang="en-US" kern="0" baseline="-25000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8014247" y="5566322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>
                      <a:latin typeface="Seravek"/>
                      <a:cs typeface="Seravek"/>
                    </a:rPr>
                    <a:t>B</a:t>
                  </a:r>
                  <a:endParaRPr lang="en-US" kern="0" baseline="-25000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73" name="Group 72"/>
                <p:cNvGrpSpPr/>
                <p:nvPr/>
              </p:nvGrpSpPr>
              <p:grpSpPr>
                <a:xfrm>
                  <a:off x="7581900" y="5562600"/>
                  <a:ext cx="2124959" cy="708040"/>
                  <a:chOff x="2178933" y="5549120"/>
                  <a:chExt cx="2124959" cy="708040"/>
                </a:xfrm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3905320" y="5549120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R</a:t>
                    </a:r>
                    <a:endParaRPr lang="en-US" kern="0" baseline="-25000" dirty="0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3047978" y="5552842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>
                        <a:latin typeface="Seravek"/>
                        <a:cs typeface="Seravek"/>
                      </a:rPr>
                      <a:t>R</a:t>
                    </a:r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2178933" y="5550171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>
                        <a:latin typeface="Seravek"/>
                        <a:cs typeface="Seravek"/>
                      </a:rPr>
                      <a:t>R</a:t>
                    </a:r>
                    <a:endParaRPr lang="en-US" kern="0" baseline="-25000" dirty="0"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77" name="Rectangle 76"/>
                <p:cNvSpPr/>
                <p:nvPr/>
              </p:nvSpPr>
              <p:spPr>
                <a:xfrm>
                  <a:off x="7145282" y="556365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>
                      <a:latin typeface="Seravek"/>
                      <a:cs typeface="Seravek"/>
                    </a:rPr>
                    <a:t>B</a:t>
                  </a:r>
                  <a:endParaRPr lang="en-US" kern="0" baseline="-25000" dirty="0"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80" name="TextBox 79"/>
              <p:cNvSpPr txBox="1"/>
              <p:nvPr/>
            </p:nvSpPr>
            <p:spPr>
              <a:xfrm>
                <a:off x="7410696" y="1745159"/>
                <a:ext cx="30668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Seravek"/>
                    <a:cs typeface="Seravek"/>
                  </a:rPr>
                  <a:t>PIFO-root </a:t>
                </a:r>
              </a:p>
              <a:p>
                <a:pPr algn="ctr"/>
                <a:r>
                  <a:rPr lang="en-US" sz="2200" dirty="0" smtClean="0">
                    <a:latin typeface="Seravek"/>
                    <a:cs typeface="Seravek"/>
                  </a:rPr>
                  <a:t>(WFQ on Red &amp; Blue)</a:t>
                </a: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772404" y="4451661"/>
                <a:ext cx="1751312" cy="699280"/>
                <a:chOff x="7954536" y="5528487"/>
                <a:chExt cx="2221176" cy="771493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7954536" y="5528487"/>
                  <a:ext cx="2221176" cy="771493"/>
                  <a:chOff x="1581651" y="903111"/>
                  <a:chExt cx="845460" cy="313268"/>
                </a:xfrm>
              </p:grpSpPr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1581651" y="903111"/>
                    <a:ext cx="845460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1581651" y="1216378"/>
                    <a:ext cx="845460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 flipV="1">
                    <a:off x="2427111" y="903111"/>
                    <a:ext cx="0" cy="313268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84" name="Rectangle 83"/>
                <p:cNvSpPr/>
                <p:nvPr/>
              </p:nvSpPr>
              <p:spPr>
                <a:xfrm>
                  <a:off x="9732228" y="555993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Seravek"/>
                      <a:cs typeface="Seravek"/>
                    </a:rPr>
                    <a:t>x</a:t>
                  </a:r>
                  <a:r>
                    <a:rPr lang="en-US" kern="0" baseline="-25000" dirty="0" smtClean="0">
                      <a:latin typeface="Seravek"/>
                      <a:cs typeface="Seravek"/>
                    </a:rPr>
                    <a:t>1</a:t>
                  </a:r>
                  <a:endParaRPr lang="en-US" kern="0" baseline="-25000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8878682" y="5562073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Seravek"/>
                      <a:cs typeface="Seravek"/>
                    </a:rPr>
                    <a:t>x</a:t>
                  </a:r>
                  <a:r>
                    <a:rPr lang="en-US" kern="0" baseline="-25000" dirty="0" smtClean="0">
                      <a:latin typeface="Seravek"/>
                      <a:cs typeface="Seravek"/>
                    </a:rPr>
                    <a:t>2</a:t>
                  </a:r>
                  <a:endParaRPr lang="en-US" kern="0" baseline="-25000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87" name="Group 86"/>
                <p:cNvGrpSpPr/>
                <p:nvPr/>
              </p:nvGrpSpPr>
              <p:grpSpPr>
                <a:xfrm>
                  <a:off x="8450945" y="5562600"/>
                  <a:ext cx="1255914" cy="708040"/>
                  <a:chOff x="3047978" y="5549120"/>
                  <a:chExt cx="1255914" cy="708040"/>
                </a:xfrm>
              </p:grpSpPr>
              <p:sp>
                <p:nvSpPr>
                  <p:cNvPr id="89" name="Rectangle 88"/>
                  <p:cNvSpPr/>
                  <p:nvPr/>
                </p:nvSpPr>
                <p:spPr>
                  <a:xfrm>
                    <a:off x="3905320" y="5549120"/>
                    <a:ext cx="398572" cy="704318"/>
                  </a:xfrm>
                  <a:prstGeom prst="rect">
                    <a:avLst/>
                  </a:prstGeom>
                  <a:solidFill>
                    <a:srgbClr val="A1B2DD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y</a:t>
                    </a:r>
                    <a:r>
                      <a:rPr lang="en-US" kern="0" baseline="-25000" dirty="0" smtClean="0">
                        <a:latin typeface="Seravek"/>
                        <a:cs typeface="Seravek"/>
                      </a:rPr>
                      <a:t>1</a:t>
                    </a:r>
                    <a:endParaRPr lang="en-US" kern="0" baseline="-25000" dirty="0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3047978" y="5552842"/>
                    <a:ext cx="398572" cy="704318"/>
                  </a:xfrm>
                  <a:prstGeom prst="rect">
                    <a:avLst/>
                  </a:prstGeom>
                  <a:solidFill>
                    <a:srgbClr val="A1B2DD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y</a:t>
                    </a:r>
                    <a:r>
                      <a:rPr lang="en-US" kern="0" baseline="-25000" dirty="0" smtClean="0">
                        <a:latin typeface="Seravek"/>
                        <a:cs typeface="Seravek"/>
                      </a:rPr>
                      <a:t>2</a:t>
                    </a:r>
                    <a:endParaRPr lang="en-US" kern="0" baseline="-2500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cxnSp>
            <p:nvCxnSpPr>
              <p:cNvPr id="110" name="Straight Connector 109"/>
              <p:cNvCxnSpPr>
                <a:stCxn id="75" idx="2"/>
              </p:cNvCxnSpPr>
              <p:nvPr/>
            </p:nvCxnSpPr>
            <p:spPr>
              <a:xfrm>
                <a:off x="9139834" y="3309027"/>
                <a:ext cx="1661270" cy="1118014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stCxn id="75" idx="2"/>
                <a:endCxn id="103" idx="0"/>
              </p:cNvCxnSpPr>
              <p:nvPr/>
            </p:nvCxnSpPr>
            <p:spPr>
              <a:xfrm flipH="1">
                <a:off x="7529814" y="3309027"/>
                <a:ext cx="1610020" cy="1187034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9467604" y="5219700"/>
                <a:ext cx="26096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>
                    <a:solidFill>
                      <a:srgbClr val="3366FF"/>
                    </a:solidFill>
                    <a:latin typeface="Seravek"/>
                    <a:cs typeface="Seravek"/>
                  </a:rPr>
                  <a:t>PIFO-Blue</a:t>
                </a:r>
              </a:p>
              <a:p>
                <a:pPr algn="ctr"/>
                <a:r>
                  <a:rPr lang="en-US" sz="2200" b="1" dirty="0" smtClean="0">
                    <a:solidFill>
                      <a:srgbClr val="3366FF"/>
                    </a:solidFill>
                    <a:latin typeface="Seravek"/>
                    <a:cs typeface="Seravek"/>
                  </a:rPr>
                  <a:t>(WFQ on x &amp; y)</a:t>
                </a:r>
              </a:p>
            </p:txBody>
          </p:sp>
        </p:grpSp>
      </p:grpSp>
      <p:sp>
        <p:nvSpPr>
          <p:cNvPr id="122" name="Rectangle 121"/>
          <p:cNvSpPr/>
          <p:nvPr/>
        </p:nvSpPr>
        <p:spPr>
          <a:xfrm>
            <a:off x="60960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a</a:t>
            </a:r>
            <a:r>
              <a:rPr lang="en-US" sz="2000" kern="0" baseline="-25000" dirty="0" smtClean="0">
                <a:latin typeface="Seravek"/>
                <a:cs typeface="Seravek"/>
              </a:rPr>
              <a:t>1</a:t>
            </a:r>
            <a:endParaRPr lang="en-US" sz="2000" kern="0" baseline="-25000" dirty="0">
              <a:latin typeface="Seravek"/>
              <a:cs typeface="Seravek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a</a:t>
            </a:r>
            <a:r>
              <a:rPr lang="en-US" sz="2000" kern="0" baseline="-25000" dirty="0" smtClean="0">
                <a:latin typeface="Seravek"/>
                <a:cs typeface="Seravek"/>
              </a:rPr>
              <a:t>1</a:t>
            </a:r>
            <a:endParaRPr lang="en-US" sz="2000" kern="0" baseline="-25000" dirty="0">
              <a:latin typeface="Seravek"/>
              <a:cs typeface="Seravek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610541" y="2667000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latin typeface="Seravek"/>
                <a:cs typeface="Seravek"/>
              </a:rPr>
              <a:t>R</a:t>
            </a:r>
            <a:endParaRPr lang="en-US" kern="0" baseline="-25000" dirty="0">
              <a:latin typeface="Seravek"/>
              <a:cs typeface="Seravek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73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3583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12"/>
    </mc:Choice>
    <mc:Fallback>
      <p:transition xmlns:p14="http://schemas.microsoft.com/office/powerpoint/2010/main" spd="slow" advTm="801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2568E-6 3.95187E-6 L 0.1275 0.3651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69" y="1825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-0.02813 -1.85185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092E-6 -1.63775E-6 L 0.11671 0.0927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6" y="462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4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4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2" grpId="0" animBg="1"/>
      <p:bldP spid="122" grpId="1" animBg="1"/>
      <p:bldP spid="122" grpId="2" animBg="1"/>
      <p:bldP spid="131" grpId="0" animBg="1"/>
      <p:bldP spid="131" grpId="1" animBg="1"/>
      <p:bldP spid="131" grpId="2" animBg="1"/>
      <p:bldP spid="1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023" y="1616870"/>
            <a:ext cx="11571906" cy="1812130"/>
          </a:xfrm>
        </p:spPr>
        <p:txBody>
          <a:bodyPr>
            <a:noAutofit/>
          </a:bodyPr>
          <a:lstStyle/>
          <a:p>
            <a:r>
              <a:rPr lang="en-US" dirty="0" smtClean="0"/>
              <a:t>A block </a:t>
            </a:r>
            <a:r>
              <a:rPr lang="en-US" dirty="0" smtClean="0"/>
              <a:t>of imperative </a:t>
            </a:r>
            <a:r>
              <a:rPr lang="en-US" dirty="0" smtClean="0"/>
              <a:t>code that </a:t>
            </a:r>
          </a:p>
          <a:p>
            <a:pPr lvl="1"/>
            <a:r>
              <a:rPr lang="en-US" dirty="0" smtClean="0"/>
              <a:t>runs </a:t>
            </a:r>
            <a:r>
              <a:rPr lang="en-US" dirty="0" smtClean="0"/>
              <a:t>to </a:t>
            </a:r>
            <a:r>
              <a:rPr lang="en-US" dirty="0" smtClean="0"/>
              <a:t>completion</a:t>
            </a:r>
            <a:r>
              <a:rPr lang="en-US" dirty="0"/>
              <a:t>, </a:t>
            </a:r>
            <a:r>
              <a:rPr lang="en-US" dirty="0" smtClean="0"/>
              <a:t>sequentially, </a:t>
            </a:r>
            <a:r>
              <a:rPr lang="en-US" dirty="0" smtClean="0"/>
              <a:t>one packet at a time, </a:t>
            </a:r>
            <a:endParaRPr lang="en-US" b="1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3023014" y="3284528"/>
            <a:ext cx="3299401" cy="27384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if </a:t>
            </a: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(count == </a:t>
            </a: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9):</a:t>
            </a:r>
            <a:endParaRPr lang="en-US" sz="2500" dirty="0">
              <a:solidFill>
                <a:schemeClr val="tx1"/>
              </a:solidFill>
              <a:latin typeface="Seravek"/>
              <a:cs typeface="Seravek"/>
            </a:endParaRPr>
          </a:p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    </a:t>
            </a:r>
            <a:r>
              <a:rPr lang="en-US" sz="2500" dirty="0" err="1" smtClean="0">
                <a:solidFill>
                  <a:schemeClr val="tx1"/>
                </a:solidFill>
                <a:latin typeface="Seravek"/>
                <a:cs typeface="Seravek"/>
              </a:rPr>
              <a:t>pkt.sample</a:t>
            </a: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= 1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  </a:t>
            </a: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  count </a:t>
            </a: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= 0</a:t>
            </a:r>
          </a:p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else:</a:t>
            </a:r>
            <a:endParaRPr lang="en-US" sz="2500" dirty="0">
              <a:solidFill>
                <a:schemeClr val="tx1"/>
              </a:solidFill>
              <a:latin typeface="Seravek"/>
              <a:cs typeface="Seravek"/>
            </a:endParaRP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   </a:t>
            </a:r>
            <a:r>
              <a:rPr lang="en-US" sz="2500" dirty="0" err="1" smtClean="0">
                <a:solidFill>
                  <a:schemeClr val="tx1"/>
                </a:solidFill>
                <a:latin typeface="Seravek"/>
                <a:cs typeface="Seravek"/>
              </a:rPr>
              <a:t>pkt.sample</a:t>
            </a: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= 0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   count++</a:t>
            </a:r>
            <a:endParaRPr lang="en-US" sz="25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1217" y="3216977"/>
            <a:ext cx="1154483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count</a:t>
            </a:r>
            <a:endParaRPr lang="en-US" sz="3000" dirty="0">
              <a:latin typeface="Seravek"/>
              <a:cs typeface="Seravek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756314" y="3044827"/>
            <a:ext cx="4953000" cy="3203573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95500" y="4419600"/>
            <a:ext cx="64770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8554281" y="3013073"/>
            <a:ext cx="2850733" cy="553998"/>
            <a:chOff x="8554281" y="3013073"/>
            <a:chExt cx="2850733" cy="553998"/>
          </a:xfrm>
        </p:grpSpPr>
        <p:sp>
          <p:nvSpPr>
            <p:cNvPr id="19" name="Rounded Rectangle 18"/>
            <p:cNvSpPr/>
            <p:nvPr/>
          </p:nvSpPr>
          <p:spPr>
            <a:xfrm>
              <a:off x="8554281" y="3053550"/>
              <a:ext cx="285073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672241" y="3013073"/>
              <a:ext cx="244410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Seravek"/>
                  <a:cs typeface="Seravek"/>
                </a:rPr>
                <a:t>p1.sample = 0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7734300" y="4457700"/>
            <a:ext cx="64770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8554281" y="3716375"/>
            <a:ext cx="2850733" cy="553998"/>
            <a:chOff x="8554281" y="3716375"/>
            <a:chExt cx="2850733" cy="553998"/>
          </a:xfrm>
        </p:grpSpPr>
        <p:sp>
          <p:nvSpPr>
            <p:cNvPr id="30" name="Rounded Rectangle 29"/>
            <p:cNvSpPr/>
            <p:nvPr/>
          </p:nvSpPr>
          <p:spPr>
            <a:xfrm>
              <a:off x="8554281" y="3756852"/>
              <a:ext cx="285073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672241" y="3716375"/>
              <a:ext cx="249180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Seravek"/>
                  <a:cs typeface="Seravek"/>
                </a:rPr>
                <a:t>p2.sample = 0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09546" y="3085635"/>
            <a:ext cx="611013" cy="553998"/>
            <a:chOff x="1209546" y="3085635"/>
            <a:chExt cx="611013" cy="553998"/>
          </a:xfrm>
        </p:grpSpPr>
        <p:sp>
          <p:nvSpPr>
            <p:cNvPr id="44" name="Rounded Rectangle 43"/>
            <p:cNvSpPr/>
            <p:nvPr/>
          </p:nvSpPr>
          <p:spPr>
            <a:xfrm>
              <a:off x="1209546" y="3126112"/>
              <a:ext cx="61101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19200" y="3085635"/>
              <a:ext cx="5289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Seravek"/>
                  <a:cs typeface="Seravek"/>
                </a:rPr>
                <a:t>p1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209546" y="3788937"/>
            <a:ext cx="611013" cy="553998"/>
            <a:chOff x="1209546" y="3788937"/>
            <a:chExt cx="611013" cy="553998"/>
          </a:xfrm>
        </p:grpSpPr>
        <p:sp>
          <p:nvSpPr>
            <p:cNvPr id="46" name="Rounded Rectangle 45"/>
            <p:cNvSpPr/>
            <p:nvPr/>
          </p:nvSpPr>
          <p:spPr>
            <a:xfrm>
              <a:off x="1209546" y="3829414"/>
              <a:ext cx="61101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14011" y="3788937"/>
              <a:ext cx="57668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Seravek"/>
                  <a:cs typeface="Seravek"/>
                </a:rPr>
                <a:t>p2</a:t>
              </a:r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64386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Seravek"/>
                <a:cs typeface="Seravek"/>
              </a:rPr>
              <a:t>0</a:t>
            </a:r>
            <a:endParaRPr lang="en-US" sz="30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438673" y="3752088"/>
            <a:ext cx="946391" cy="11476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Seravek"/>
                <a:cs typeface="Seravek"/>
              </a:rPr>
              <a:t>1</a:t>
            </a:r>
            <a:endParaRPr lang="en-US" sz="30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4386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Seravek"/>
                <a:cs typeface="Seravek"/>
              </a:rPr>
              <a:t>2</a:t>
            </a:r>
            <a:endParaRPr lang="en-US" sz="30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4386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Seravek"/>
                <a:cs typeface="Seravek"/>
              </a:rPr>
              <a:t>9</a:t>
            </a:r>
            <a:endParaRPr lang="en-US" sz="30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4386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Seravek"/>
                <a:cs typeface="Seravek"/>
              </a:rPr>
              <a:t>0</a:t>
            </a:r>
            <a:endParaRPr lang="en-US" sz="30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072060" y="5091613"/>
            <a:ext cx="756740" cy="1432220"/>
            <a:chOff x="1072060" y="5091613"/>
            <a:chExt cx="756740" cy="1432220"/>
          </a:xfrm>
        </p:grpSpPr>
        <p:sp>
          <p:nvSpPr>
            <p:cNvPr id="29" name="Rounded Rectangle 28"/>
            <p:cNvSpPr/>
            <p:nvPr/>
          </p:nvSpPr>
          <p:spPr>
            <a:xfrm>
              <a:off x="1072326" y="6010312"/>
              <a:ext cx="737014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72060" y="5969835"/>
              <a:ext cx="75674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Seravek"/>
                  <a:cs typeface="Seravek"/>
                </a:rPr>
                <a:t>p10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409700" y="50916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409700" y="53583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409700" y="56250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625573" y="5047958"/>
            <a:ext cx="2850733" cy="1435398"/>
            <a:chOff x="8625573" y="5047958"/>
            <a:chExt cx="2850733" cy="1435398"/>
          </a:xfrm>
        </p:grpSpPr>
        <p:sp>
          <p:nvSpPr>
            <p:cNvPr id="41" name="Oval 40"/>
            <p:cNvSpPr/>
            <p:nvPr/>
          </p:nvSpPr>
          <p:spPr>
            <a:xfrm>
              <a:off x="9984887" y="50479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9984887" y="53146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9984887" y="55813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625573" y="5969835"/>
              <a:ext cx="285073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743533" y="5929358"/>
              <a:ext cx="257913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Seravek"/>
                  <a:cs typeface="Seravek"/>
                </a:rPr>
                <a:t>p10.sample = </a:t>
              </a:r>
              <a:r>
                <a:rPr lang="en-US" sz="3000" dirty="0">
                  <a:solidFill>
                    <a:srgbClr val="000000"/>
                  </a:solidFill>
                  <a:latin typeface="Seravek"/>
                  <a:cs typeface="Seravek"/>
                </a:rPr>
                <a:t>1</a:t>
              </a:r>
              <a:endParaRPr lang="en-US" sz="3000" dirty="0" smtClean="0">
                <a:solidFill>
                  <a:srgbClr val="000000"/>
                </a:solidFill>
                <a:latin typeface="Seravek"/>
                <a:cs typeface="Seravek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5800" y="5410200"/>
            <a:ext cx="2857500" cy="1018520"/>
            <a:chOff x="609600" y="5410200"/>
            <a:chExt cx="2857500" cy="1018520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319000" y="5410200"/>
              <a:ext cx="1148100" cy="512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" y="5905500"/>
              <a:ext cx="2095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Seravek"/>
                  <a:cs typeface="Seravek"/>
                </a:rPr>
                <a:t>p</a:t>
              </a:r>
              <a:r>
                <a:rPr lang="en-US" sz="2800" dirty="0" smtClean="0">
                  <a:latin typeface="Seravek"/>
                  <a:cs typeface="Seravek"/>
                </a:rPr>
                <a:t>acket fields</a:t>
              </a:r>
              <a:endParaRPr lang="en-US" sz="2800" dirty="0">
                <a:latin typeface="Seravek"/>
                <a:cs typeface="Seravek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277100" y="4991100"/>
            <a:ext cx="3581400" cy="1219200"/>
            <a:chOff x="7277100" y="4991100"/>
            <a:chExt cx="3581400" cy="121920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7277100" y="4991100"/>
              <a:ext cx="1028700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153400" y="5687080"/>
              <a:ext cx="2705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Seravek"/>
                  <a:cs typeface="Seravek"/>
                </a:rPr>
                <a:t>persistent state</a:t>
              </a:r>
              <a:endParaRPr lang="en-US" sz="2800" dirty="0">
                <a:latin typeface="Seravek"/>
                <a:cs typeface="Seravek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7100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927"/>
    </mc:Choice>
    <mc:Fallback>
      <p:transition xmlns:p14="http://schemas.microsoft.com/office/powerpoint/2010/main" spd="slow" advTm="7992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0" grpId="0"/>
      <p:bldP spid="11" grpId="0" animBg="1"/>
      <p:bldP spid="34" grpId="0" animBg="1"/>
      <p:bldP spid="54" grpId="0" animBg="1"/>
      <p:bldP spid="55" grpId="0" animBg="1"/>
      <p:bldP spid="26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dirty="0" smtClean="0"/>
              <a:t>nder the hood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1600200" y="1828800"/>
            <a:ext cx="8724900" cy="4510445"/>
            <a:chOff x="1600200" y="1447800"/>
            <a:chExt cx="8724900" cy="4510445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16681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2776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036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580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210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2569375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1873276" y="1936467"/>
              <a:ext cx="8025679" cy="228411"/>
              <a:chOff x="1866900" y="2628900"/>
              <a:chExt cx="4419600" cy="19050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4469769" y="1447800"/>
              <a:ext cx="2654931" cy="56278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sz="2800" dirty="0" smtClean="0">
                  <a:latin typeface="Seravek"/>
                  <a:cs typeface="Seravek"/>
                </a:rPr>
                <a:t>pipeline</a:t>
              </a:r>
              <a:endParaRPr lang="en-US" sz="2800" dirty="0">
                <a:latin typeface="Seravek"/>
                <a:cs typeface="Seravek"/>
              </a:endParaRP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2010957" y="2171700"/>
              <a:ext cx="1996514" cy="3786545"/>
              <a:chOff x="2010957" y="2552700"/>
              <a:chExt cx="1996514" cy="378654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6" name="Rectangle 1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7" name="Trapezoid 1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8" name="Straight Connector 107"/>
                  <p:cNvCxnSpPr>
                    <a:stCxn id="106" idx="3"/>
                    <a:endCxn id="1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4" name="Trapezoid 1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5" name="Straight Connector 104"/>
                  <p:cNvCxnSpPr>
                    <a:stCxn id="103" idx="3"/>
                    <a:endCxn id="1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7" name="Group 8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0" name="Rectangle 9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1" name="Trapezoid 10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2" name="Straight Connector 101"/>
                  <p:cNvCxnSpPr>
                    <a:stCxn id="100" idx="3"/>
                    <a:endCxn id="10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7" name="Rectangle 9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8" name="Trapezoid 9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9" name="Straight Connector 98"/>
                  <p:cNvCxnSpPr>
                    <a:stCxn id="97" idx="3"/>
                    <a:endCxn id="9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5" name="Trapezoid 9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6" name="Straight Connector 95"/>
                  <p:cNvCxnSpPr>
                    <a:stCxn id="94" idx="3"/>
                    <a:endCxn id="9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1" name="Rectangle 9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2" name="Trapezoid 9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3" name="Straight Connector 92"/>
                  <p:cNvCxnSpPr>
                    <a:stCxn id="91" idx="3"/>
                    <a:endCxn id="9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4" name="TextBox 83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586088" y="5939135"/>
                <a:ext cx="9422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686300" y="2171700"/>
              <a:ext cx="1996514" cy="3786545"/>
              <a:chOff x="2010957" y="2552700"/>
              <a:chExt cx="1996514" cy="3786545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0" name="Group 129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133" name="Group 13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54" name="Rectangle 15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5" name="Trapezoid 15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6" name="Straight Connector 155"/>
                  <p:cNvCxnSpPr>
                    <a:stCxn id="154" idx="3"/>
                    <a:endCxn id="15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2" name="Trapezoid 15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3" name="Straight Connector 152"/>
                  <p:cNvCxnSpPr>
                    <a:stCxn id="151" idx="3"/>
                    <a:endCxn id="15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8" name="Rectangle 14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9" name="Trapezoid 14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0" name="Straight Connector 149"/>
                  <p:cNvCxnSpPr>
                    <a:stCxn id="148" idx="3"/>
                    <a:endCxn id="14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6" name="Trapezoid 14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7" name="Straight Connector 146"/>
                  <p:cNvCxnSpPr>
                    <a:stCxn id="145" idx="3"/>
                    <a:endCxn id="14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2" name="Rectangle 14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3" name="Trapezoid 14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4" name="Straight Connector 143"/>
                  <p:cNvCxnSpPr>
                    <a:stCxn id="142" idx="3"/>
                    <a:endCxn id="14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0" name="Trapezoid 13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1" name="Straight Connector 140"/>
                  <p:cNvCxnSpPr>
                    <a:stCxn id="139" idx="3"/>
                    <a:endCxn id="14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1" name="TextBox 130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2528567" y="5939135"/>
                <a:ext cx="9740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7810500" y="2171700"/>
              <a:ext cx="1996514" cy="3786545"/>
              <a:chOff x="2010957" y="2552700"/>
              <a:chExt cx="1996514" cy="3786545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84" name="Rectangle 18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85" name="Trapezoid 1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6" name="Straight Connector 185"/>
                  <p:cNvCxnSpPr>
                    <a:stCxn id="184" idx="3"/>
                    <a:endCxn id="1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Group 163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81" name="Rectangle 18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82" name="Trapezoid 18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3" name="Straight Connector 182"/>
                  <p:cNvCxnSpPr>
                    <a:stCxn id="181" idx="3"/>
                    <a:endCxn id="18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5" name="Group 164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8" name="Rectangle 17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9" name="Trapezoid 17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0" name="Straight Connector 179"/>
                  <p:cNvCxnSpPr>
                    <a:stCxn id="178" idx="3"/>
                    <a:endCxn id="17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6" name="Group 165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5" name="Rectangle 17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6" name="Trapezoid 17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7" name="Straight Connector 176"/>
                  <p:cNvCxnSpPr>
                    <a:stCxn id="175" idx="3"/>
                    <a:endCxn id="17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7" name="Group 166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2" name="Rectangle 17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3" name="Trapezoid 17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4" name="Straight Connector 173"/>
                  <p:cNvCxnSpPr>
                    <a:stCxn id="172" idx="3"/>
                    <a:endCxn id="17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8" name="Group 167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69" name="Rectangle 16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0" name="Trapezoid 16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1" name="Straight Connector 170"/>
                  <p:cNvCxnSpPr>
                    <a:stCxn id="169" idx="3"/>
                    <a:endCxn id="17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1" name="TextBox 160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452367" y="5939135"/>
                <a:ext cx="10825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16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2097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82"/>
    </mc:Choice>
    <mc:Fallback>
      <p:transition xmlns:p14="http://schemas.microsoft.com/office/powerpoint/2010/main" spd="slow" advTm="1808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10.1|14.6|13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2.5|1.2|10.2|2.2|6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3|5.7|11.5|7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2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30.3|17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21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5|2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5.8|3.5|5.1|6.4|5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8|26.5|1.5|1.7|7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0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6.7|10.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37|10.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3.7|2.9|2.3|5.9|6.7|3.4|1.8|24.1|4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5|15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2.7|9.2|15.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3|5.7|11.5|7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6.5|11.6|53.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3|5.7|11.5|7.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3|5.7|11.5|7.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3|5.7|11.5|7.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57.7|14.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2.1|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12.5|7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3.4|1.1|12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|36|15.6|2.6|3.1|0.6|0.8|0.7|0.6|1|2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8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1|15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8|31.7|24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14937</TotalTime>
  <Words>7896</Words>
  <Application>Microsoft Macintosh PowerPoint</Application>
  <PresentationFormat>Custom</PresentationFormat>
  <Paragraphs>1642</Paragraphs>
  <Slides>73</Slides>
  <Notes>61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Office Theme</vt:lpstr>
      <vt:lpstr>Programming Line-Rate Routers</vt:lpstr>
      <vt:lpstr>Joint work with</vt:lpstr>
      <vt:lpstr>Programmability at line-rate</vt:lpstr>
      <vt:lpstr>Software vs. Hardware routers</vt:lpstr>
      <vt:lpstr>Programmable switching chips</vt:lpstr>
      <vt:lpstr>Outline</vt:lpstr>
      <vt:lpstr>High-level programming for the data-plane</vt:lpstr>
      <vt:lpstr>Packet transactions</vt:lpstr>
      <vt:lpstr>Under the hood…</vt:lpstr>
      <vt:lpstr>A machine model for line-rate switches</vt:lpstr>
      <vt:lpstr>A machine model for line-rate switches</vt:lpstr>
      <vt:lpstr>A machine model for line-rate switches</vt:lpstr>
      <vt:lpstr>A machine model for line-rate switches</vt:lpstr>
      <vt:lpstr>We have designed a family of atoms</vt:lpstr>
      <vt:lpstr>Example Atoms</vt:lpstr>
      <vt:lpstr>Compiling transactions to atoms</vt:lpstr>
      <vt:lpstr>Compilation results</vt:lpstr>
      <vt:lpstr>Outline</vt:lpstr>
      <vt:lpstr>Programmable packet scheduling</vt:lpstr>
      <vt:lpstr>Why is programmable scheduling hard?</vt:lpstr>
      <vt:lpstr>What does the scheduler do?</vt:lpstr>
      <vt:lpstr>The Push-In First-Out Queue</vt:lpstr>
      <vt:lpstr>A programmable scheduler</vt:lpstr>
      <vt:lpstr>A programmable scheduler</vt:lpstr>
      <vt:lpstr>Weighted Fair Queuing</vt:lpstr>
      <vt:lpstr>Beyond a single PIFO</vt:lpstr>
      <vt:lpstr>Expressiveness of PIFOs</vt:lpstr>
      <vt:lpstr>Hardware implementation</vt:lpstr>
      <vt:lpstr>Summary</vt:lpstr>
      <vt:lpstr>PowerPoint Presentation</vt:lpstr>
      <vt:lpstr>Hardware feasibility</vt:lpstr>
      <vt:lpstr>PIFO in hardware</vt:lpstr>
      <vt:lpstr>A PIFO block</vt:lpstr>
      <vt:lpstr>A PIFO block</vt:lpstr>
      <vt:lpstr>A PIFO mesh</vt:lpstr>
      <vt:lpstr>Hardware feasibility</vt:lpstr>
      <vt:lpstr>Other future work</vt:lpstr>
      <vt:lpstr>Composing PIFOs: min. rate guarantees</vt:lpstr>
      <vt:lpstr>Traffic Shaping</vt:lpstr>
      <vt:lpstr>LSTF</vt:lpstr>
      <vt:lpstr>Instruction mapping: the SKETCH algorithm</vt:lpstr>
      <vt:lpstr>FAQ</vt:lpstr>
      <vt:lpstr>The quest for programmable routers</vt:lpstr>
      <vt:lpstr>Programmability at line-rate</vt:lpstr>
      <vt:lpstr>Programmable switching chips</vt:lpstr>
      <vt:lpstr>Programmable switching chips</vt:lpstr>
      <vt:lpstr>This Talk</vt:lpstr>
      <vt:lpstr>This Talk</vt:lpstr>
      <vt:lpstr>The SKETCH algorithm</vt:lpstr>
      <vt:lpstr>A machine model for line-rate routers</vt:lpstr>
      <vt:lpstr>Isn’t P4 sufficient?</vt:lpstr>
      <vt:lpstr>The Domino DSL</vt:lpstr>
      <vt:lpstr>Preprocessing</vt:lpstr>
      <vt:lpstr>Code Pipelining</vt:lpstr>
      <vt:lpstr>Code Pipelining</vt:lpstr>
      <vt:lpstr>Code Pipelining</vt:lpstr>
      <vt:lpstr>Code Pipelining</vt:lpstr>
      <vt:lpstr>Code Pipelining</vt:lpstr>
      <vt:lpstr>Code Pipelining</vt:lpstr>
      <vt:lpstr>Instruction mapping</vt:lpstr>
      <vt:lpstr>Instruction mapping: example</vt:lpstr>
      <vt:lpstr>Compiling packet transactions</vt:lpstr>
      <vt:lpstr>Evaluation</vt:lpstr>
      <vt:lpstr>Expressiveness of packet transactions</vt:lpstr>
      <vt:lpstr>Designing compiler targets</vt:lpstr>
      <vt:lpstr>Atoms used in targets</vt:lpstr>
      <vt:lpstr>Token bucket shaping</vt:lpstr>
      <vt:lpstr>Stateless vs. stateful atoms</vt:lpstr>
      <vt:lpstr>Example Atoms</vt:lpstr>
      <vt:lpstr>Shortest-Flow-First</vt:lpstr>
      <vt:lpstr>Shortest-Flow-First</vt:lpstr>
      <vt:lpstr>Programmable switching chips</vt:lpstr>
      <vt:lpstr>Tree of PIFOs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Mohammad Alizadeh</cp:lastModifiedBy>
  <cp:revision>3886</cp:revision>
  <dcterms:created xsi:type="dcterms:W3CDTF">2015-11-20T07:11:46Z</dcterms:created>
  <dcterms:modified xsi:type="dcterms:W3CDTF">2016-06-28T14:58:00Z</dcterms:modified>
</cp:coreProperties>
</file>