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56" r:id="rId2"/>
    <p:sldId id="303" r:id="rId3"/>
    <p:sldId id="284" r:id="rId4"/>
    <p:sldId id="283" r:id="rId5"/>
    <p:sldId id="302" r:id="rId6"/>
    <p:sldId id="285" r:id="rId7"/>
    <p:sldId id="304" r:id="rId8"/>
    <p:sldId id="310" r:id="rId9"/>
    <p:sldId id="305" r:id="rId10"/>
    <p:sldId id="306" r:id="rId11"/>
    <p:sldId id="307" r:id="rId12"/>
    <p:sldId id="308" r:id="rId13"/>
    <p:sldId id="309" r:id="rId14"/>
    <p:sldId id="258" r:id="rId15"/>
    <p:sldId id="259" r:id="rId16"/>
    <p:sldId id="313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311" r:id="rId25"/>
    <p:sldId id="272" r:id="rId26"/>
    <p:sldId id="275" r:id="rId27"/>
    <p:sldId id="276" r:id="rId28"/>
    <p:sldId id="277" r:id="rId29"/>
    <p:sldId id="278" r:id="rId30"/>
    <p:sldId id="280" r:id="rId31"/>
    <p:sldId id="281" r:id="rId32"/>
    <p:sldId id="316" r:id="rId33"/>
    <p:sldId id="312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17" r:id="rId46"/>
    <p:sldId id="314" r:id="rId47"/>
    <p:sldId id="301" r:id="rId48"/>
    <p:sldId id="299" r:id="rId49"/>
    <p:sldId id="282" r:id="rId50"/>
    <p:sldId id="298" r:id="rId51"/>
    <p:sldId id="318" r:id="rId52"/>
    <p:sldId id="319" r:id="rId53"/>
    <p:sldId id="32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2006" autoAdjust="0"/>
  </p:normalViewPr>
  <p:slideViewPr>
    <p:cSldViewPr showGuides="1">
      <p:cViewPr varScale="1">
        <p:scale>
          <a:sx n="63" d="100"/>
          <a:sy n="63" d="100"/>
        </p:scale>
        <p:origin x="1328" y="184"/>
      </p:cViewPr>
      <p:guideLst/>
    </p:cSldViewPr>
  </p:slideViewPr>
  <p:notesTextViewPr>
    <p:cViewPr>
      <p:scale>
        <a:sx n="1" d="1"/>
        <a:sy n="1" d="1"/>
      </p:scale>
      <p:origin x="0" y="-536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Performance scaling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SNAP</a:t>
                    </a:r>
                  </a:p>
                  <a:p>
                    <a:r>
                      <a:rPr lang="en-US" smtClean="0"/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Click</a:t>
                    </a:r>
                  </a:p>
                  <a:p>
                    <a:r>
                      <a:rPr lang="en-US" smtClean="0"/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mtClean="0"/>
                      <a:t>IXP 2400</a:t>
                    </a:r>
                  </a:p>
                  <a:p>
                    <a:r>
                      <a:rPr lang="is-IS" smtClean="0"/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RouteBricks</a:t>
                    </a:r>
                  </a:p>
                  <a:p>
                    <a:r>
                      <a:rPr lang="en-US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 smtClean="0"/>
                      <a:t>PacketShader</a:t>
                    </a:r>
                    <a:r>
                      <a:rPr lang="en-US" baseline="0" dirty="0" smtClean="0"/>
                      <a:t> </a:t>
                    </a:r>
                  </a:p>
                  <a:p>
                    <a:pPr>
                      <a:defRPr sz="1400" b="1"/>
                    </a:pPr>
                    <a:r>
                      <a:rPr lang="en-US" baseline="0" dirty="0" smtClean="0"/>
                      <a:t>(GPU)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0.000341915626005613"/>
                  <c:y val="0.0757707958059768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 smtClean="0"/>
                      <a:t>SoftNIC</a:t>
                    </a:r>
                    <a:endParaRPr lang="en-US" dirty="0" smtClean="0"/>
                  </a:p>
                  <a:p>
                    <a:r>
                      <a:rPr lang="en-US" dirty="0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Line-Rate router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Broadcom</a:t>
                    </a:r>
                  </a:p>
                  <a:p>
                    <a:r>
                      <a:rPr lang="en-US" dirty="0" smtClean="0"/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Tomahawk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71963920"/>
        <c:axId val="1372503296"/>
      </c:lineChart>
      <c:catAx>
        <c:axId val="1371963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503296"/>
        <c:crosses val="autoZero"/>
        <c:auto val="1"/>
        <c:lblAlgn val="ctr"/>
        <c:lblOffset val="100"/>
        <c:noMultiLvlLbl val="0"/>
      </c:catAx>
      <c:valAx>
        <c:axId val="1372503296"/>
        <c:scaling>
          <c:logBase val="10.0"/>
          <c:orientation val="minMax"/>
          <c:min val="0.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Gbit</a:t>
                </a:r>
                <a:r>
                  <a:rPr lang="en-US" dirty="0" smtClean="0"/>
                  <a:t>/s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96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5B68-7703-4B2D-8923-97CC0DFF0515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4910-0912-401B-9F58-2B7602DC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</a:t>
            </a:r>
            <a:r>
              <a:rPr lang="en-US" dirty="0" err="1" smtClean="0"/>
              <a:t>OpenFlow</a:t>
            </a:r>
            <a:r>
              <a:rPr lang="en-US" dirty="0" smtClean="0"/>
              <a:t> is based on match + action.</a:t>
            </a:r>
          </a:p>
          <a:p>
            <a:r>
              <a:rPr lang="en-US" dirty="0" smtClean="0"/>
              <a:t>But it is restricted to a</a:t>
            </a:r>
            <a:r>
              <a:rPr lang="en-US" baseline="0" dirty="0" smtClean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 with this pipeline model, here’s what a fixed function switch looks like</a:t>
            </a:r>
          </a:p>
          <a:p>
            <a:r>
              <a:rPr lang="en-US" dirty="0" smtClean="0"/>
              <a:t>Each table is hardwired</a:t>
            </a:r>
            <a:r>
              <a:rPr lang="en-US" baseline="0" dirty="0" smtClean="0"/>
              <a:t> to a specific task.</a:t>
            </a:r>
          </a:p>
          <a:p>
            <a:r>
              <a:rPr lang="en-US" baseline="0" dirty="0" smtClean="0"/>
              <a:t>If you want to size smaller or larger tables, you are out of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Trade width and height flexibly within</a:t>
            </a:r>
            <a:r>
              <a:rPr lang="en-US" baseline="0" dirty="0" smtClean="0"/>
              <a:t> the table.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show how different logical tables can share resources within and across stages.</a:t>
            </a:r>
          </a:p>
          <a:p>
            <a:r>
              <a:rPr lang="en-US" baseline="0" dirty="0" smtClean="0"/>
              <a:t>Maybe use Nick’s slides to illustrate this.</a:t>
            </a:r>
          </a:p>
          <a:p>
            <a:r>
              <a:rPr lang="en-US" baseline="0" dirty="0" smtClean="0"/>
              <a:t>Add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8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all you really need to know about the paper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rest is just how to make it run at 1 </a:t>
            </a:r>
            <a:r>
              <a:rPr lang="en-US" dirty="0" smtClean="0">
                <a:sym typeface="Wingdings" panose="05000000000000000000" pitchFamily="2" charset="2"/>
              </a:rPr>
              <a:t>GHz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idea that you can take different</a:t>
            </a:r>
            <a:r>
              <a:rPr lang="en-US" baseline="0" dirty="0" smtClean="0">
                <a:sym typeface="Wingdings" panose="05000000000000000000" pitchFamily="2" charset="2"/>
              </a:rPr>
              <a:t> logical tables and split them across pipelines in a flexible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program these things?</a:t>
            </a:r>
            <a:endParaRPr lang="en-US" dirty="0"/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baseline="0" dirty="0" smtClean="0"/>
              <a:t>Parse graph for the parser.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Table graph for the tables.  (one animation for each).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39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baseline="0" dirty="0" smtClean="0"/>
              <a:t>that it’s not very different from how grep works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make it possible to efficiently use multiple stages of match</a:t>
            </a:r>
            <a:r>
              <a:rPr lang="en-US" baseline="0" dirty="0" smtClean="0"/>
              <a:t> </a:t>
            </a:r>
            <a:r>
              <a:rPr lang="en-US" dirty="0" smtClean="0"/>
              <a:t>tables, it</a:t>
            </a:r>
            <a:r>
              <a:rPr lang="en-US" baseline="0" dirty="0" smtClean="0"/>
              <a:t> is assumed that the RMT Model can be configured to map Logical Tables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bigger tables, one table may traverse multiple stages.</a:t>
            </a:r>
          </a:p>
          <a:p>
            <a:r>
              <a:rPr lang="en-US" baseline="0" dirty="0" smtClean="0"/>
              <a:t>To create many smaller tables, several tables can be packed into one stage.</a:t>
            </a:r>
          </a:p>
          <a:p>
            <a:r>
              <a:rPr lang="en-US" baseline="0" dirty="0" smtClean="0"/>
              <a:t>To make the allocation even more flexible, the Action instructions and the Statistic could share the same table space. </a:t>
            </a:r>
          </a:p>
          <a:p>
            <a:r>
              <a:rPr lang="en-US" baseline="0" dirty="0" smtClean="0"/>
              <a:t>This slide gives a crude representation of how the the Logical Tables could be mapped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 smtClean="0"/>
          </a:p>
          <a:p>
            <a:r>
              <a:rPr lang="en-US" dirty="0" smtClean="0"/>
              <a:t>The control plane</a:t>
            </a:r>
            <a:r>
              <a:rPr lang="en-US" baseline="0" dirty="0" smtClean="0"/>
              <a:t> is assumed to know the number and size of the physical stages available. </a:t>
            </a:r>
          </a:p>
          <a:p>
            <a:r>
              <a:rPr lang="en-US" baseline="0" dirty="0" smtClean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 processing is assumed to be</a:t>
            </a:r>
            <a:r>
              <a:rPr lang="en-US" baseline="0" dirty="0" smtClean="0"/>
              <a:t> available in each physical stage of the pipeline.</a:t>
            </a:r>
          </a:p>
          <a:p>
            <a:r>
              <a:rPr lang="en-US" baseline="0" dirty="0" smtClean="0"/>
              <a:t>The headers are available along with the match result and metadata. Optional state could be available to the Action Processors.</a:t>
            </a:r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assumed to be some number of processors (could be 1, could be hundreds) to perform Actions on headers.</a:t>
            </a:r>
          </a:p>
          <a:p>
            <a:r>
              <a:rPr lang="en-US" baseline="0" dirty="0" smtClean="0"/>
              <a:t>The Action instruction set is assumed to be protocol independent  (e.g. “insert these 8 bits starting at bit 19 of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you to edit packet fields in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6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latency here: each stage about a</a:t>
            </a:r>
            <a:r>
              <a:rPr lang="en-US" baseline="0" dirty="0" smtClean="0"/>
              <a:t> few 10 ns.</a:t>
            </a:r>
          </a:p>
          <a:p>
            <a:r>
              <a:rPr lang="en-US" baseline="0" dirty="0" smtClean="0"/>
              <a:t>More parsers than pipelines.</a:t>
            </a:r>
          </a:p>
          <a:p>
            <a:r>
              <a:rPr lang="en-US" baseline="0" dirty="0" smtClean="0"/>
              <a:t>Q: What about latency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87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Burgeoning </a:t>
            </a:r>
            <a:r>
              <a:rPr lang="en-US" dirty="0" err="1" smtClean="0"/>
              <a:t>OpenFlow</a:t>
            </a:r>
            <a:r>
              <a:rPr lang="en-US" dirty="0" smtClean="0"/>
              <a:t> spec.</a:t>
            </a:r>
          </a:p>
          <a:p>
            <a:r>
              <a:rPr lang="en-US" dirty="0" smtClean="0"/>
              <a:t>This is really not all that revolutionary. Every other domain does this: NVIDIA’s GPUs, TI’s DSPs, mobile phones,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67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Prop:</a:t>
            </a:r>
            <a:r>
              <a:rPr lang="en-US" baseline="0" dirty="0" smtClean="0"/>
              <a:t> Explain the electronic design automation process on the blackboard here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Really simplify the area calculations and overheads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the students: what do you think is the makeup of the chip?</a:t>
            </a:r>
          </a:p>
          <a:p>
            <a:r>
              <a:rPr lang="en-US" baseline="0" dirty="0" smtClean="0"/>
              <a:t>What do you think a chip consists of?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39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context on what metrics matter in hardware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2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P4 API: a new API between the control-plane and the data plane.</a:t>
            </a:r>
          </a:p>
          <a:p>
            <a:r>
              <a:rPr lang="en-US" baseline="0" dirty="0" smtClean="0"/>
              <a:t>The data plane performs mostly stateless high-speed processing.</a:t>
            </a:r>
          </a:p>
          <a:p>
            <a:r>
              <a:rPr lang="en-US" baseline="0" dirty="0" smtClean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6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should be portable across a large spectrum of switch</a:t>
            </a:r>
            <a:r>
              <a:rPr lang="en-US" baseline="0" dirty="0" smtClean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expresses the behavior</a:t>
            </a:r>
            <a:r>
              <a:rPr lang="en-US" baseline="0" dirty="0" smtClean="0"/>
              <a:t> of significant data plane functions. It currently is not rich enough to describe the complete functionality of the data plane.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39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is packet processing performed in P4?</a:t>
            </a:r>
          </a:p>
          <a:p>
            <a:r>
              <a:rPr lang="en-US" dirty="0" smtClean="0"/>
              <a:t>This is a high-level view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Spend more time on the war stories and philosophical intuition.</a:t>
            </a:r>
          </a:p>
          <a:p>
            <a:endParaRPr lang="en-US" dirty="0" smtClean="0"/>
          </a:p>
          <a:p>
            <a:r>
              <a:rPr lang="en-US" dirty="0" smtClean="0"/>
              <a:t>How are people using programmable switches? (INT)</a:t>
            </a:r>
          </a:p>
          <a:p>
            <a:r>
              <a:rPr lang="en-US" dirty="0" smtClean="0"/>
              <a:t>People</a:t>
            </a:r>
            <a:r>
              <a:rPr lang="en-US" baseline="0" dirty="0" smtClean="0"/>
              <a:t> pushing parts of the application into the network.</a:t>
            </a:r>
          </a:p>
          <a:p>
            <a:r>
              <a:rPr lang="en-US" baseline="0" dirty="0" smtClean="0"/>
              <a:t>Give people a sense of how the opportunities are pretty diverse.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of the lessons for active networks: hard to conceive of killer applications for the data plane.</a:t>
            </a:r>
          </a:p>
          <a:p>
            <a:r>
              <a:rPr lang="en-US" baseline="0" dirty="0" smtClean="0"/>
              <a:t>The Road to SDN talks about how active networks was abandoned.</a:t>
            </a:r>
          </a:p>
          <a:p>
            <a:r>
              <a:rPr lang="en-US" baseline="0" dirty="0" smtClean="0"/>
              <a:t>Similar to how network virtualization was the reason for SDN.</a:t>
            </a:r>
          </a:p>
          <a:p>
            <a:r>
              <a:rPr lang="en-US" baseline="0" dirty="0" smtClean="0"/>
              <a:t>What’s the killer app for programmable data planes?: Measurement.</a:t>
            </a:r>
          </a:p>
          <a:p>
            <a:r>
              <a:rPr lang="en-US" baseline="0" dirty="0" smtClean="0"/>
              <a:t>We don’t know for sure. It’s still early.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Similar to how GPUs are now being used for totally unknown applications.</a:t>
            </a:r>
          </a:p>
          <a:p>
            <a:r>
              <a:rPr lang="en-US" baseline="0" dirty="0" smtClean="0"/>
              <a:t>Differences between how microprocessors build chips vs. how switch industry builds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put these as a reflection at the end of RMT + P4.</a:t>
            </a:r>
          </a:p>
          <a:p>
            <a:r>
              <a:rPr lang="en-US" baseline="0" smtClean="0"/>
              <a:t>If there’s enough of this, maybe no need for Domino &amp; PIFO.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81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P4 language has elements corresponding to the previously-described function blocks: parsing, match/action, and reassembly.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89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parser is essentially a state-machine</a:t>
            </a:r>
            <a:r>
              <a:rPr lang="en-US" baseline="0" dirty="0" smtClean="0"/>
              <a:t> driven by the packet header.</a:t>
            </a:r>
          </a:p>
          <a:p>
            <a:r>
              <a:rPr lang="en-US" baseline="0" dirty="0" smtClean="0"/>
              <a:t>It extracts packet fields into general-purpose registers (“metadata”).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Match performs</a:t>
            </a:r>
            <a:r>
              <a:rPr lang="en-US" baseline="0" dirty="0" smtClean="0"/>
              <a:t> table lookups based on metadata.</a:t>
            </a:r>
          </a:p>
          <a:p>
            <a:r>
              <a:rPr lang="en-US" baseline="0" dirty="0" smtClean="0"/>
              <a:t>The table contents is managed by the control plane.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18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Actions are</a:t>
            </a:r>
            <a:r>
              <a:rPr lang="en-US" baseline="0" dirty="0" smtClean="0"/>
              <a:t> code fragments that manipulate metadata. They are driven by information obtained from table look-ups.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 would _you_ design a programmable router?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supports conditional</a:t>
            </a:r>
            <a:r>
              <a:rPr lang="en-US" baseline="0" dirty="0" smtClean="0"/>
              <a:t> forward-only control-flow.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372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Lavanya’s</a:t>
            </a:r>
            <a:r>
              <a:rPr lang="en-US" dirty="0" smtClean="0"/>
              <a:t> work on compilers for P4, maybe add a few slides</a:t>
            </a:r>
            <a:r>
              <a:rPr lang="en-US" baseline="0" dirty="0" smtClean="0"/>
              <a:t>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9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contents is uploaded</a:t>
            </a:r>
            <a:r>
              <a:rPr lang="en-US" baseline="0" dirty="0" smtClean="0"/>
              <a:t> into the data plane by the control plane.</a:t>
            </a:r>
          </a:p>
          <a:p>
            <a:r>
              <a:rPr lang="en-US" dirty="0" smtClean="0"/>
              <a:t>P4 control plane</a:t>
            </a:r>
            <a:r>
              <a:rPr lang="en-US" baseline="0" dirty="0" smtClean="0"/>
              <a:t> is similar to </a:t>
            </a:r>
            <a:r>
              <a:rPr lang="en-US" baseline="0" dirty="0" err="1" smtClean="0"/>
              <a:t>OpenFlow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War stories from P4 working groups and such.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25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Could  be interesting to class.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0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early to say if this will be widely adopted or not.</a:t>
            </a:r>
          </a:p>
          <a:p>
            <a:r>
              <a:rPr lang="en-US" dirty="0" smtClean="0"/>
              <a:t>Staid companies</a:t>
            </a:r>
            <a:r>
              <a:rPr lang="en-US" baseline="0" dirty="0" smtClean="0"/>
              <a:t> such as AT&amp;T and CISCO showing up at the working group meetings.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more time on these slides and less time on paper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9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Flesh this out a little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28 nm CMOS earlier.</a:t>
            </a:r>
          </a:p>
          <a:p>
            <a:r>
              <a:rPr lang="en-US" dirty="0" smtClean="0"/>
              <a:t>Look at Nick’s slides on PISA.</a:t>
            </a:r>
          </a:p>
          <a:p>
            <a:r>
              <a:rPr lang="en-US" dirty="0" smtClean="0"/>
              <a:t>Figure out what points to emphasize:</a:t>
            </a:r>
            <a:r>
              <a:rPr lang="en-US" baseline="0" dirty="0" smtClean="0"/>
              <a:t> Logic doesn’t cost all that much relative to wires and memory isn’t too much. Add Nick’s slides on die area contributions of logic and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release the first version of the language soon.</a:t>
            </a:r>
          </a:p>
          <a:p>
            <a:r>
              <a:rPr lang="en-US" dirty="0" smtClean="0"/>
              <a:t>We are actively working on an improved version which fixed</a:t>
            </a:r>
            <a:r>
              <a:rPr lang="en-US" baseline="0" dirty="0" smtClean="0"/>
              <a:t> some shortcomings – which we plan to release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discuss the RMT model, let’s talk a bit about the switch architecture.</a:t>
            </a:r>
          </a:p>
          <a:p>
            <a:r>
              <a:rPr lang="en-US" dirty="0" smtClean="0"/>
              <a:t>The paper doesn’t go into much detail about this</a:t>
            </a:r>
            <a:r>
              <a:rPr lang="en-US" baseline="0" dirty="0" smtClean="0"/>
              <a:t> and assumes a switch is going to have a pipeline of match-action tables (fixed or not). Why is this a good architecture?</a:t>
            </a:r>
          </a:p>
          <a:p>
            <a:endParaRPr lang="en-US" dirty="0" smtClean="0"/>
          </a:p>
          <a:p>
            <a:r>
              <a:rPr lang="en-US" dirty="0" smtClean="0"/>
              <a:t>Q:</a:t>
            </a:r>
            <a:r>
              <a:rPr lang="en-US" baseline="0" dirty="0" smtClean="0"/>
              <a:t> Why is a switch architected as a pipeline? Are there other architectures?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Rhetorical</a:t>
            </a:r>
            <a:r>
              <a:rPr lang="en-US" baseline="0" dirty="0" smtClean="0"/>
              <a:t> question: What is the problem with this architecture?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6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 result is a reduction</a:t>
            </a:r>
            <a:r>
              <a:rPr lang="en-US" baseline="0" dirty="0" smtClean="0"/>
              <a:t> in die area.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Make sure to</a:t>
            </a:r>
            <a:r>
              <a:rPr lang="en-US" baseline="0" dirty="0" smtClean="0"/>
              <a:t> mention that these are very, very restricted units and not general purpose processors.</a:t>
            </a:r>
          </a:p>
          <a:p>
            <a:r>
              <a:rPr lang="en-US" baseline="0" dirty="0" smtClean="0"/>
              <a:t>The game is designing these atoms or primitives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514475"/>
            <a:ext cx="8458200" cy="1790700"/>
          </a:xfrm>
        </p:spPr>
        <p:txBody>
          <a:bodyPr/>
          <a:lstStyle/>
          <a:p>
            <a:r>
              <a:rPr lang="en-US" dirty="0" smtClean="0"/>
              <a:t>Programmable switches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courtesy Patrick </a:t>
            </a:r>
            <a:r>
              <a:rPr lang="en-US" dirty="0" err="1" smtClean="0"/>
              <a:t>Bosshart</a:t>
            </a:r>
            <a:r>
              <a:rPr lang="en-US" dirty="0" smtClean="0"/>
              <a:t> and Mihai </a:t>
            </a:r>
            <a:r>
              <a:rPr lang="en-US" dirty="0" err="1" smtClean="0"/>
              <a:t>Budiu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processor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14900" y="41529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358509" y="17145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2249" y="23608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52423" y="20864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3608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0869" y="2419369"/>
            <a:ext cx="851685" cy="159453"/>
            <a:chOff x="1133169" y="3629639"/>
            <a:chExt cx="851685" cy="587483"/>
          </a:xfrm>
        </p:grpSpPr>
        <p:sp>
          <p:nvSpPr>
            <p:cNvPr id="50" name="Rectangle 4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12727" y="2637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4078" y="2637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91347" y="2696368"/>
            <a:ext cx="851685" cy="159453"/>
            <a:chOff x="1133169" y="3629639"/>
            <a:chExt cx="851685" cy="587483"/>
          </a:xfrm>
        </p:grpSpPr>
        <p:sp>
          <p:nvSpPr>
            <p:cNvPr id="55" name="Rectangle 5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514220" y="3399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5571" y="3399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92840" y="34583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980717" y="2941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80717" y="3094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80717" y="32464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44099" y="6403333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GHz processor</a:t>
            </a:r>
            <a:endParaRPr lang="en-US" dirty="0"/>
          </a:p>
        </p:txBody>
      </p:sp>
      <p:sp>
        <p:nvSpPr>
          <p:cNvPr id="72" name="Down Arrow 71"/>
          <p:cNvSpPr/>
          <p:nvPr/>
        </p:nvSpPr>
        <p:spPr>
          <a:xfrm>
            <a:off x="5750011" y="3823161"/>
            <a:ext cx="533400" cy="384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390900" y="52578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96395" y="488846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057400" y="3238500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Can’t build a 10 GHz processor!</a:t>
            </a:r>
            <a:endParaRPr lang="en-US" sz="3000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5850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224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242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90869" y="188596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72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407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347" y="2162968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1422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557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92840" y="2924968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98071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8071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071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8563448">
            <a:off x="6928299" y="2177959"/>
            <a:ext cx="533400" cy="16732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4148830">
            <a:off x="3174974" y="533327"/>
            <a:ext cx="533400" cy="4364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 rot="3539565">
            <a:off x="4422874" y="2229015"/>
            <a:ext cx="533400" cy="17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10790" y="416438"/>
            <a:ext cx="533400" cy="4543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2" idx="3"/>
          </p:cNvCxnSpPr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1"/>
          </p:cNvCxnSpPr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16119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9859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0033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1210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8479" y="1908713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70337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88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48957" y="2185712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671830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3181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50450" y="2947712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138327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8327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327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Memory replication increases die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6300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30040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70214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1391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08660" y="1885969"/>
            <a:ext cx="851685" cy="159453"/>
            <a:chOff x="1133169" y="3629639"/>
            <a:chExt cx="851685" cy="587483"/>
          </a:xfrm>
        </p:grpSpPr>
        <p:sp>
          <p:nvSpPr>
            <p:cNvPr id="54" name="Rectangle 5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30518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1869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9138" y="21629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2011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3362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631" y="2924968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1498508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98508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98508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29500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83240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23414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14591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661860" y="1908713"/>
            <a:ext cx="851685" cy="159453"/>
            <a:chOff x="1133169" y="3629639"/>
            <a:chExt cx="851685" cy="587483"/>
          </a:xfrm>
        </p:grpSpPr>
        <p:sp>
          <p:nvSpPr>
            <p:cNvPr id="75" name="Rectangle 7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583718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5069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662338" y="2185712"/>
            <a:ext cx="851685" cy="159453"/>
            <a:chOff x="1133169" y="3629639"/>
            <a:chExt cx="851685" cy="587483"/>
          </a:xfrm>
        </p:grpSpPr>
        <p:sp>
          <p:nvSpPr>
            <p:cNvPr id="80" name="Rectangle 7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85211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16562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63831" y="2947712"/>
            <a:ext cx="851685" cy="159453"/>
            <a:chOff x="1133169" y="3629639"/>
            <a:chExt cx="851685" cy="587483"/>
          </a:xfrm>
        </p:grpSpPr>
        <p:sp>
          <p:nvSpPr>
            <p:cNvPr id="85" name="Rectangle 8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8051708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051708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51708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06931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22305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26323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65441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301679" y="1885969"/>
            <a:ext cx="851685" cy="159453"/>
            <a:chOff x="1133169" y="3629639"/>
            <a:chExt cx="851685" cy="587483"/>
          </a:xfrm>
        </p:grpSpPr>
        <p:sp>
          <p:nvSpPr>
            <p:cNvPr id="95" name="Rectangle 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022353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5488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0302157" y="2162968"/>
            <a:ext cx="851685" cy="159453"/>
            <a:chOff x="1133169" y="3629639"/>
            <a:chExt cx="851685" cy="587483"/>
          </a:xfrm>
        </p:grpSpPr>
        <p:sp>
          <p:nvSpPr>
            <p:cNvPr id="100" name="Rectangle 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1022503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5638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303650" y="2924968"/>
            <a:ext cx="851685" cy="159453"/>
            <a:chOff x="1133169" y="3629639"/>
            <a:chExt cx="851685" cy="587483"/>
          </a:xfrm>
        </p:grpSpPr>
        <p:sp>
          <p:nvSpPr>
            <p:cNvPr id="105" name="Rectangle 1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1069152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69152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69152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0800000" flipV="1">
            <a:off x="1267802" y="326465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0800000" flipV="1">
            <a:off x="3883884" y="3262241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0800000" flipV="1">
            <a:off x="7832891" y="326201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0800000" flipV="1">
            <a:off x="10477500" y="3231750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Function-parallel or pipelined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6293" y="244407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9289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9463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64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909" y="286763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620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339894" y="3143429"/>
            <a:ext cx="533400" cy="4071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574652" y="3156829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3544123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3532918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0452" y="2444076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ACL lookup table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13448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53622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44799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392068" y="2867639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own Arrow 66"/>
          <p:cNvSpPr/>
          <p:nvPr/>
        </p:nvSpPr>
        <p:spPr>
          <a:xfrm>
            <a:off x="10732968" y="3171416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8768" y="245866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Tunnel lookup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471764" y="28236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11938" y="2823688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03115" y="28236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50384" y="2882226"/>
            <a:ext cx="851685" cy="159453"/>
            <a:chOff x="1133169" y="3629639"/>
            <a:chExt cx="851685" cy="587483"/>
          </a:xfrm>
        </p:grpSpPr>
        <p:sp>
          <p:nvSpPr>
            <p:cNvPr id="73" name="Rectangle 7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152400" y="4026932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5" y="365760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 flipH="1" flipV="1">
            <a:off x="8066477" y="3900714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8" y="390071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0" y="3911190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3835942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4" y="3695700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8148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40201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10621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8" name="Rounded Rectangle 47"/>
          <p:cNvSpPr/>
          <p:nvPr/>
        </p:nvSpPr>
        <p:spPr>
          <a:xfrm>
            <a:off x="9982200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384226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Route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35378" y="3858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70450" y="385877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Tunnel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5103514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Factors out global state into per-stage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Replaces full-blown processor with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But, needs careful circuit design to run at 1 GHz</a:t>
            </a:r>
            <a:endParaRPr lang="en-US" sz="28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0" y="687578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7036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4111983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4111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301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8886352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8887021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8059699" y="468682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8165" y="38891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5690" y="327888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9524" y="6212919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786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90225" y="384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29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ACL Stage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7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L3 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5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L2 Stage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984971" y="1297136"/>
            <a:ext cx="1406906" cy="4627536"/>
            <a:chOff x="1204029" y="1315613"/>
            <a:chExt cx="1406906" cy="4627536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30842" cy="3143607"/>
              <a:chOff x="1656349" y="3158022"/>
              <a:chExt cx="1260580" cy="18126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L2 Table</a:t>
                </a:r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L2: 128k x 48</a:t>
              </a:r>
            </a:p>
            <a:p>
              <a:r>
                <a:rPr lang="en-US" dirty="0"/>
                <a:t>Exact match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91877" y="1429893"/>
            <a:ext cx="1506768" cy="4534130"/>
            <a:chOff x="2619692" y="1409020"/>
            <a:chExt cx="1506768" cy="4534130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0843" cy="3173467"/>
              <a:chOff x="1656349" y="3140804"/>
              <a:chExt cx="1260581" cy="182991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>
                    <a:solidFill>
                      <a:srgbClr val="000000"/>
                    </a:solidFill>
                  </a:rPr>
                  <a:t>dec</a:t>
                </a:r>
                <a:r>
                  <a:rPr lang="en-US" dirty="0">
                    <a:solidFill>
                      <a:srgbClr val="000000"/>
                    </a:solidFill>
                  </a:rPr>
                  <a:t> TTL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0970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L3 Table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L3: 16k x 32</a:t>
              </a:r>
            </a:p>
            <a:p>
              <a:r>
                <a:rPr lang="en-US" dirty="0"/>
                <a:t>Longest prefix</a:t>
              </a:r>
            </a:p>
            <a:p>
              <a:r>
                <a:rPr lang="en-US" dirty="0"/>
                <a:t>match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9469" y="1783564"/>
            <a:ext cx="1552641" cy="4142111"/>
            <a:chOff x="4257283" y="1801038"/>
            <a:chExt cx="1552641" cy="4142111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0843" cy="3143607"/>
              <a:chOff x="1656348" y="3158022"/>
              <a:chExt cx="1260581" cy="181269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permit/deny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ACL Table</a:t>
                </a: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ACL: 4k</a:t>
              </a:r>
            </a:p>
            <a:p>
              <a:r>
                <a:rPr lang="en-US" dirty="0"/>
                <a:t>Ternary match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2528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74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585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r>
              <a:rPr lang="en-US" dirty="0"/>
              <a:t> </a:t>
            </a:r>
            <a:r>
              <a:rPr lang="en-US" dirty="0" smtClean="0"/>
              <a:t>to a fixed-function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Flexibility to:</a:t>
            </a:r>
          </a:p>
          <a:p>
            <a:pPr lvl="1"/>
            <a:r>
              <a:rPr lang="en-US" dirty="0" smtClean="0"/>
              <a:t>Trade one memory size for another</a:t>
            </a:r>
          </a:p>
          <a:p>
            <a:pPr lvl="1"/>
            <a:r>
              <a:rPr lang="en-US" dirty="0" smtClean="0"/>
              <a:t>Add a new table</a:t>
            </a:r>
          </a:p>
          <a:p>
            <a:pPr lvl="1"/>
            <a:r>
              <a:rPr lang="en-US" dirty="0" smtClean="0"/>
              <a:t>Add a new header field</a:t>
            </a:r>
          </a:p>
          <a:p>
            <a:pPr lvl="1"/>
            <a:r>
              <a:rPr lang="en-US" dirty="0" smtClean="0"/>
              <a:t>Add a different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simple ideas in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parser</a:t>
            </a:r>
          </a:p>
          <a:p>
            <a:endParaRPr lang="en-US" dirty="0"/>
          </a:p>
          <a:p>
            <a:r>
              <a:rPr lang="en-US" dirty="0" smtClean="0"/>
              <a:t>Pipeline of match-action tables</a:t>
            </a:r>
          </a:p>
          <a:p>
            <a:pPr lvl="1"/>
            <a:r>
              <a:rPr lang="en-US" dirty="0" smtClean="0"/>
              <a:t>Match on any parsed field</a:t>
            </a:r>
          </a:p>
          <a:p>
            <a:pPr lvl="1"/>
            <a:r>
              <a:rPr lang="en-US" dirty="0" smtClean="0"/>
              <a:t>Actions combine packet-editing operations (pkt.f1 = pkt.f2 op pkt.f3)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0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RMT Abstract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graph</a:t>
            </a:r>
          </a:p>
          <a:p>
            <a:r>
              <a:rPr lang="en-US" dirty="0" smtClean="0"/>
              <a:t>Table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18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6603835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858543" y="2470453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320923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314023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199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19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4602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 for programmable switches</a:t>
            </a:r>
          </a:p>
          <a:p>
            <a:endParaRPr lang="en-US" dirty="0" smtClean="0"/>
          </a:p>
          <a:p>
            <a:r>
              <a:rPr lang="en-US" dirty="0" smtClean="0"/>
              <a:t>Early attempts at programmability</a:t>
            </a:r>
          </a:p>
          <a:p>
            <a:endParaRPr lang="en-US" dirty="0"/>
          </a:p>
          <a:p>
            <a:r>
              <a:rPr lang="en-US" dirty="0" smtClean="0"/>
              <a:t>Programmability without losing performance: The Reconfigurable Match-Action Table model</a:t>
            </a:r>
          </a:p>
          <a:p>
            <a:endParaRPr lang="en-US" dirty="0"/>
          </a:p>
          <a:p>
            <a:r>
              <a:rPr lang="en-US" dirty="0" smtClean="0"/>
              <a:t>The P4 programming language</a:t>
            </a:r>
          </a:p>
          <a:p>
            <a:endParaRPr lang="en-US" dirty="0"/>
          </a:p>
          <a:p>
            <a:r>
              <a:rPr lang="en-US" dirty="0" smtClean="0"/>
              <a:t>What’s happened since?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IPV4                    RCP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55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4320923" y="5162139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4320923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5089733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1925" y="5162139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26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Reconfigurable Match Tables:</a:t>
            </a:r>
            <a:br>
              <a:rPr lang="en-US" dirty="0" smtClean="0"/>
            </a:br>
            <a:r>
              <a:rPr lang="en-US" dirty="0" smtClean="0"/>
              <a:t>The Table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4704352" y="4270049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4704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04784" y="170646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99410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5616697" y="271520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26787" y="369444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7998" y="3752319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9016" y="3705051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5956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5943114" y="2380827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5955027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6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1998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39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617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95562" y="3263811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Changes to Parse Graph and Table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6526" y="1625256"/>
            <a:ext cx="1005403" cy="437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36526" y="169044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Ethernet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8218" y="2873434"/>
            <a:ext cx="1005403" cy="437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54369" y="2938623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" name="Rectangle 8"/>
          <p:cNvSpPr/>
          <p:nvPr/>
        </p:nvSpPr>
        <p:spPr>
          <a:xfrm>
            <a:off x="2086030" y="4525936"/>
            <a:ext cx="1005403" cy="437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12739" y="4591125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92006" y="4535480"/>
            <a:ext cx="1005403" cy="4372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97190" y="45854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13" name="Oval 12"/>
          <p:cNvSpPr/>
          <p:nvPr/>
        </p:nvSpPr>
        <p:spPr>
          <a:xfrm>
            <a:off x="3041159" y="5480821"/>
            <a:ext cx="555485" cy="5309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62376" y="5566999"/>
            <a:ext cx="68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Done</a:t>
            </a:r>
          </a:p>
        </p:txBody>
      </p:sp>
      <p:cxnSp>
        <p:nvCxnSpPr>
          <p:cNvPr id="17" name="Straight Arrow Connector 16"/>
          <p:cNvCxnSpPr>
            <a:stCxn id="5" idx="2"/>
            <a:endCxn id="13" idx="0"/>
          </p:cNvCxnSpPr>
          <p:nvPr/>
        </p:nvCxnSpPr>
        <p:spPr>
          <a:xfrm flipH="1">
            <a:off x="3318901" y="2062503"/>
            <a:ext cx="20326" cy="3418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>
            <a:off x="2600919" y="3310680"/>
            <a:ext cx="1007912" cy="122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2559389" y="3307956"/>
            <a:ext cx="29343" cy="1217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 flipH="1">
            <a:off x="2600919" y="2062502"/>
            <a:ext cx="738308" cy="81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81964" y="4954799"/>
            <a:ext cx="509468" cy="612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492006" y="4972727"/>
            <a:ext cx="495935" cy="594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113129" y="16680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99290" y="28944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113129" y="28944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13129" y="48400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>
            <a:off x="7321250" y="20842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0"/>
          </p:cNvCxnSpPr>
          <p:nvPr/>
        </p:nvCxnSpPr>
        <p:spPr>
          <a:xfrm flipH="1">
            <a:off x="6607411" y="20261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1" idx="0"/>
          </p:cNvCxnSpPr>
          <p:nvPr/>
        </p:nvCxnSpPr>
        <p:spPr>
          <a:xfrm flipH="1">
            <a:off x="7330541" y="3310681"/>
            <a:ext cx="13087" cy="1576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5" idx="4"/>
            <a:endCxn id="36" idx="1"/>
          </p:cNvCxnSpPr>
          <p:nvPr/>
        </p:nvCxnSpPr>
        <p:spPr>
          <a:xfrm>
            <a:off x="6651923" y="4201460"/>
            <a:ext cx="522162" cy="699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330541" y="11775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58671" y="48868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54778" y="29122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55" name="Oval 54"/>
          <p:cNvSpPr/>
          <p:nvPr/>
        </p:nvSpPr>
        <p:spPr>
          <a:xfrm>
            <a:off x="6443802" y="378525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607411" y="32907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99290" y="38144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13249" y="2894478"/>
            <a:ext cx="95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IPV4-DA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32400" y="1629915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7321250" y="5256217"/>
            <a:ext cx="15834" cy="310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43801" y="6207146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3109532" y="1947975"/>
            <a:ext cx="5229784" cy="1007454"/>
            <a:chOff x="1585532" y="1947975"/>
            <a:chExt cx="5229784" cy="1007454"/>
          </a:xfrm>
        </p:grpSpPr>
        <p:sp>
          <p:nvSpPr>
            <p:cNvPr id="30" name="Oval 29"/>
            <p:cNvSpPr/>
            <p:nvPr/>
          </p:nvSpPr>
          <p:spPr>
            <a:xfrm>
              <a:off x="6259571" y="1947975"/>
              <a:ext cx="416243" cy="4162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7" name="Straight Arrow Connector 36"/>
            <p:cNvCxnSpPr>
              <a:endCxn id="30" idx="2"/>
            </p:cNvCxnSpPr>
            <p:nvPr/>
          </p:nvCxnSpPr>
          <p:spPr>
            <a:xfrm>
              <a:off x="5977510" y="1984335"/>
              <a:ext cx="282061" cy="1717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2" idx="7"/>
            </p:cNvCxnSpPr>
            <p:nvPr/>
          </p:nvCxnSpPr>
          <p:spPr>
            <a:xfrm flipH="1">
              <a:off x="5944414" y="2340705"/>
              <a:ext cx="384746" cy="6147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3" idx="0"/>
            </p:cNvCxnSpPr>
            <p:nvPr/>
          </p:nvCxnSpPr>
          <p:spPr>
            <a:xfrm>
              <a:off x="6532975" y="2370224"/>
              <a:ext cx="142840" cy="4755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20069" y="1984335"/>
              <a:ext cx="69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VLAN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182728" y="2180163"/>
              <a:ext cx="1005403" cy="43724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27467" y="2245352"/>
              <a:ext cx="69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VLAN</a:t>
              </a: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>
              <a:off x="1585532" y="2596504"/>
              <a:ext cx="597196" cy="336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0" idx="0"/>
            </p:cNvCxnSpPr>
            <p:nvPr/>
          </p:nvCxnSpPr>
          <p:spPr>
            <a:xfrm flipH="1">
              <a:off x="2520013" y="2617409"/>
              <a:ext cx="20932" cy="2321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2035741" y="2061884"/>
              <a:ext cx="379060" cy="1398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3339227" y="2059778"/>
            <a:ext cx="5400630" cy="1227061"/>
            <a:chOff x="1815227" y="2059777"/>
            <a:chExt cx="5400630" cy="1227061"/>
          </a:xfrm>
        </p:grpSpPr>
        <p:sp>
          <p:nvSpPr>
            <p:cNvPr id="33" name="Oval 32"/>
            <p:cNvSpPr/>
            <p:nvPr/>
          </p:nvSpPr>
          <p:spPr>
            <a:xfrm>
              <a:off x="6467693" y="2845803"/>
              <a:ext cx="416243" cy="4162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8" name="Straight Arrow Connector 37"/>
            <p:cNvCxnSpPr>
              <a:endCxn id="33" idx="1"/>
            </p:cNvCxnSpPr>
            <p:nvPr/>
          </p:nvCxnSpPr>
          <p:spPr>
            <a:xfrm>
              <a:off x="5905297" y="2070205"/>
              <a:ext cx="623353" cy="836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259571" y="2842840"/>
              <a:ext cx="956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IPV6-DA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017311" y="2849592"/>
              <a:ext cx="1005403" cy="43724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28942" y="2914781"/>
              <a:ext cx="610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IPV6</a:t>
              </a:r>
            </a:p>
          </p:txBody>
        </p:sp>
        <p:cxnSp>
          <p:nvCxnSpPr>
            <p:cNvPr id="105" name="Straight Arrow Connector 104"/>
            <p:cNvCxnSpPr>
              <a:stCxn id="6" idx="2"/>
            </p:cNvCxnSpPr>
            <p:nvPr/>
          </p:nvCxnSpPr>
          <p:spPr>
            <a:xfrm>
              <a:off x="1815227" y="2059777"/>
              <a:ext cx="269604" cy="8136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3023692" y="3212173"/>
            <a:ext cx="5053509" cy="1696993"/>
            <a:chOff x="1499691" y="3212172"/>
            <a:chExt cx="5053509" cy="1696993"/>
          </a:xfrm>
        </p:grpSpPr>
        <p:cxnSp>
          <p:nvCxnSpPr>
            <p:cNvPr id="110" name="Straight Arrow Connector 109"/>
            <p:cNvCxnSpPr/>
            <p:nvPr/>
          </p:nvCxnSpPr>
          <p:spPr>
            <a:xfrm flipH="1">
              <a:off x="2493912" y="3281572"/>
              <a:ext cx="49306" cy="1248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5947699" y="3212172"/>
              <a:ext cx="605501" cy="16969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1499691" y="3319784"/>
              <a:ext cx="684540" cy="119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3023693" y="3286838"/>
            <a:ext cx="1513483" cy="1248642"/>
            <a:chOff x="1499692" y="3286838"/>
            <a:chExt cx="1513483" cy="124864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007772" y="3595810"/>
              <a:ext cx="1005403" cy="437246"/>
              <a:chOff x="2007772" y="3595810"/>
              <a:chExt cx="1005403" cy="437246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007772" y="3595810"/>
                <a:ext cx="1005403" cy="43724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152511" y="3660999"/>
                <a:ext cx="552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RCP</a:t>
                </a:r>
              </a:p>
            </p:txBody>
          </p:sp>
        </p:grpSp>
        <p:cxnSp>
          <p:nvCxnSpPr>
            <p:cNvPr id="116" name="Straight Arrow Connector 115"/>
            <p:cNvCxnSpPr>
              <a:stCxn id="90" idx="2"/>
              <a:endCxn id="83" idx="0"/>
            </p:cNvCxnSpPr>
            <p:nvPr/>
          </p:nvCxnSpPr>
          <p:spPr>
            <a:xfrm flipH="1">
              <a:off x="2510474" y="3286838"/>
              <a:ext cx="9539" cy="3089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11" idx="0"/>
            </p:cNvCxnSpPr>
            <p:nvPr/>
          </p:nvCxnSpPr>
          <p:spPr>
            <a:xfrm flipH="1">
              <a:off x="2470707" y="4029279"/>
              <a:ext cx="21086" cy="5062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1517158" y="4012368"/>
              <a:ext cx="576571" cy="5017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499692" y="3307955"/>
              <a:ext cx="572951" cy="2878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7340308" y="3255937"/>
            <a:ext cx="1080577" cy="1630949"/>
            <a:chOff x="5816307" y="3255936"/>
            <a:chExt cx="1080577" cy="1630949"/>
          </a:xfrm>
        </p:grpSpPr>
        <p:sp>
          <p:nvSpPr>
            <p:cNvPr id="124" name="Oval 123"/>
            <p:cNvSpPr/>
            <p:nvPr/>
          </p:nvSpPr>
          <p:spPr>
            <a:xfrm>
              <a:off x="6399012" y="3820158"/>
              <a:ext cx="416243" cy="4162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344554" y="3867028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  <p:cxnSp>
          <p:nvCxnSpPr>
            <p:cNvPr id="126" name="Straight Arrow Connector 125"/>
            <p:cNvCxnSpPr>
              <a:endCxn id="124" idx="0"/>
            </p:cNvCxnSpPr>
            <p:nvPr/>
          </p:nvCxnSpPr>
          <p:spPr>
            <a:xfrm flipH="1">
              <a:off x="6607134" y="3255936"/>
              <a:ext cx="78241" cy="5642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4" idx="1"/>
            </p:cNvCxnSpPr>
            <p:nvPr/>
          </p:nvCxnSpPr>
          <p:spPr>
            <a:xfrm>
              <a:off x="5816307" y="3284113"/>
              <a:ext cx="643662" cy="5969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5977510" y="4201460"/>
              <a:ext cx="558169" cy="685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2461430" y="6125518"/>
            <a:ext cx="1713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Parse Graph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21064" y="5566999"/>
            <a:ext cx="1159995" cy="640146"/>
            <a:chOff x="5197063" y="5566999"/>
            <a:chExt cx="1159995" cy="640146"/>
          </a:xfrm>
        </p:grpSpPr>
        <p:sp>
          <p:nvSpPr>
            <p:cNvPr id="79" name="Oval 78"/>
            <p:cNvSpPr/>
            <p:nvPr/>
          </p:nvSpPr>
          <p:spPr>
            <a:xfrm>
              <a:off x="5561611" y="5566999"/>
              <a:ext cx="416243" cy="4162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97063" y="5613869"/>
              <a:ext cx="1159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MY-TABLE</a:t>
              </a:r>
            </a:p>
          </p:txBody>
        </p:sp>
        <p:cxnSp>
          <p:nvCxnSpPr>
            <p:cNvPr id="22" name="Straight Arrow Connector 21"/>
            <p:cNvCxnSpPr>
              <a:stCxn id="79" idx="4"/>
              <a:endCxn id="72" idx="0"/>
            </p:cNvCxnSpPr>
            <p:nvPr/>
          </p:nvCxnSpPr>
          <p:spPr>
            <a:xfrm>
              <a:off x="5769733" y="5983201"/>
              <a:ext cx="4779" cy="2239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8093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the Parse Graph and Table Graph</a:t>
            </a:r>
            <a:br>
              <a:rPr lang="en-US" dirty="0" smtClean="0"/>
            </a:br>
            <a:r>
              <a:rPr lang="en-US" dirty="0" smtClean="0"/>
              <a:t>don’t show you how to build a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to capture parser’s operation (much like a finite automaton to detect regular expressions)</a:t>
            </a:r>
          </a:p>
          <a:p>
            <a:endParaRPr lang="en-US" dirty="0"/>
          </a:p>
          <a:p>
            <a:r>
              <a:rPr lang="en-US" dirty="0" smtClean="0"/>
              <a:t>Implemented as a ternary content-addressable memory (CAM with wildcard bits)</a:t>
            </a:r>
          </a:p>
          <a:p>
            <a:endParaRPr lang="en-US" dirty="0"/>
          </a:p>
          <a:p>
            <a:r>
              <a:rPr lang="en-US" dirty="0" smtClean="0"/>
              <a:t>Configure TCAM based on parse graph</a:t>
            </a:r>
          </a:p>
          <a:p>
            <a:endParaRPr lang="en-US" dirty="0"/>
          </a:p>
          <a:p>
            <a:r>
              <a:rPr lang="en-US" dirty="0" smtClean="0"/>
              <a:t>Gibb et al. </a:t>
            </a:r>
            <a:r>
              <a:rPr lang="en-US" dirty="0"/>
              <a:t>ANCS 2013: Design Principles for Packet Parsers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3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25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9927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01431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3674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2427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Parser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2863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8767424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8768093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7963068" y="336706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0518" y="3070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762" y="251287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grpSp>
        <p:nvGrpSpPr>
          <p:cNvPr id="12" name="Group 33"/>
          <p:cNvGrpSpPr/>
          <p:nvPr/>
        </p:nvGrpSpPr>
        <p:grpSpPr>
          <a:xfrm>
            <a:off x="3864729" y="2087631"/>
            <a:ext cx="1030842" cy="1969059"/>
            <a:chOff x="1656349" y="3158022"/>
            <a:chExt cx="1260580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60" y="4757749"/>
              <a:ext cx="10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78465" y="2087631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307390" y="3731676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17605" y="3667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61877" y="448415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9474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8772" y="3028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grpSp>
        <p:nvGrpSpPr>
          <p:cNvPr id="79" name="Group 75"/>
          <p:cNvGrpSpPr/>
          <p:nvPr/>
        </p:nvGrpSpPr>
        <p:grpSpPr>
          <a:xfrm>
            <a:off x="6993949" y="2087631"/>
            <a:ext cx="1062902" cy="1969059"/>
            <a:chOff x="1656349" y="3158022"/>
            <a:chExt cx="1299785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60" y="4757749"/>
              <a:ext cx="11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863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2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3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</p:spTree>
    <p:extLst>
      <p:ext uri="{BB962C8B-B14F-4D97-AF65-F5344CB8AC3E}">
        <p14:creationId xmlns:p14="http://schemas.microsoft.com/office/powerpoint/2010/main" val="40333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5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4282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009654" y="952300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23435" y="947538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7655" y="942437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5611" y="954742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8246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7654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9654" y="4737041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6" y="2776404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8245" y="1591054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654" y="2776404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8245" y="4141613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9654" y="4154336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9091" y="4484624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822" y="92701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991772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RMT Logical to Physical Table Mapping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26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468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94911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10629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2446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03033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65425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03033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24468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2712850" y="1914936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2640637" y="2000806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2532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1818750" y="19567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2679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3268314" y="2300825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3411154" y="3166659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2554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2720710" y="3153414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2690949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1818750" y="4128032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2532589" y="4147991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2679754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41880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70010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3636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2950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66117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1610629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818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46881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7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5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55409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9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535336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37193" y="1573342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2985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14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24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14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210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65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10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10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93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677878" y="5658062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75" name="Group 33"/>
          <p:cNvGrpSpPr/>
          <p:nvPr/>
        </p:nvGrpSpPr>
        <p:grpSpPr>
          <a:xfrm>
            <a:off x="4768246" y="1188224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6310040" y="1188225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9009654" y="1188225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9" grpId="0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5220497" y="3453358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19815" y="1753488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Processing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771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984428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7720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984428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838505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5367" y="4128157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5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5805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61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9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019357" y="110371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9865" y="5050118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6111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764119" y="5423648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9650" y="4934788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76864" y="317963"/>
            <a:ext cx="730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126934" y="128599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4511" y="146828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42088" y="165056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49665" y="1832844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7242" y="201512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64819" y="219740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72396" y="237969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79973" y="256197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50611"/>
            <a:ext cx="8229600" cy="96950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RMT switch </a:t>
            </a:r>
            <a:r>
              <a:rPr lang="en-US" sz="4000" dirty="0"/>
              <a:t>d</a:t>
            </a:r>
            <a:r>
              <a:rPr lang="en-US" sz="4000" dirty="0" smtClean="0"/>
              <a:t>esign, some specifics</a:t>
            </a:r>
            <a:endParaRPr lang="en-U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85876" y="1828801"/>
            <a:ext cx="8467725" cy="2705100"/>
          </a:xfrm>
        </p:spPr>
        <p:txBody>
          <a:bodyPr>
            <a:normAutofit/>
          </a:bodyPr>
          <a:lstStyle/>
          <a:p>
            <a:r>
              <a:rPr lang="en-US" dirty="0"/>
              <a:t>64 x 10Gb ports</a:t>
            </a:r>
          </a:p>
          <a:p>
            <a:pPr lvl="1"/>
            <a:r>
              <a:rPr lang="en-US" sz="2800" dirty="0"/>
              <a:t>960M packets/second</a:t>
            </a:r>
          </a:p>
          <a:p>
            <a:pPr lvl="1"/>
            <a:r>
              <a:rPr lang="en-US" sz="2800" dirty="0"/>
              <a:t>1GHz pipeline</a:t>
            </a:r>
          </a:p>
          <a:p>
            <a:r>
              <a:rPr lang="en-US" dirty="0" smtClean="0"/>
              <a:t>16 </a:t>
            </a:r>
            <a:r>
              <a:rPr lang="en-US" dirty="0"/>
              <a:t>p</a:t>
            </a:r>
            <a:r>
              <a:rPr lang="en-US" dirty="0" smtClean="0"/>
              <a:t>rogrammable parsers</a:t>
            </a:r>
            <a:endParaRPr lang="en-US" dirty="0"/>
          </a:p>
          <a:p>
            <a:r>
              <a:rPr lang="en-US" dirty="0"/>
              <a:t>32 Match/action stages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C4C12-25B6-45FE-A253-BAAE85734619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plane: packet-to-packet behavior of a switch, short timescales of a few ns</a:t>
            </a:r>
          </a:p>
          <a:p>
            <a:endParaRPr lang="en-US" dirty="0"/>
          </a:p>
          <a:p>
            <a:r>
              <a:rPr lang="en-US" dirty="0" smtClean="0"/>
              <a:t>Control plane: Establishing routes for end-to-end connectivity, longer timescales of a few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of Configurability:</a:t>
            </a:r>
            <a:br>
              <a:rPr lang="en-US" dirty="0" smtClean="0"/>
            </a:br>
            <a:r>
              <a:rPr lang="en-US" dirty="0" smtClean="0"/>
              <a:t>Comparison with Conventional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42277"/>
            <a:ext cx="11125200" cy="4183886"/>
          </a:xfrm>
        </p:spPr>
        <p:txBody>
          <a:bodyPr>
            <a:noAutofit/>
          </a:bodyPr>
          <a:lstStyle/>
          <a:p>
            <a:r>
              <a:rPr lang="en-US" dirty="0" smtClean="0"/>
              <a:t>Key </a:t>
            </a:r>
            <a:r>
              <a:rPr lang="en-US" dirty="0" smtClean="0"/>
              <a:t>takeaway:</a:t>
            </a:r>
          </a:p>
          <a:p>
            <a:pPr lvl="1"/>
            <a:r>
              <a:rPr lang="en-US" dirty="0" smtClean="0"/>
              <a:t>Memory and serial I/O lines dominate area</a:t>
            </a:r>
          </a:p>
          <a:p>
            <a:pPr lvl="1"/>
            <a:r>
              <a:rPr lang="en-US" dirty="0" smtClean="0"/>
              <a:t>Combinational logic for action units and parsing are small in comparison (Moore’s law for networking)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5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9265"/>
            <a:ext cx="9144000" cy="877921"/>
          </a:xfrm>
        </p:spPr>
        <p:txBody>
          <a:bodyPr>
            <a:noAutofit/>
          </a:bodyPr>
          <a:lstStyle/>
          <a:p>
            <a:r>
              <a:rPr lang="en-US" sz="3600" dirty="0"/>
              <a:t>Chip  Comparison with Fixed Function Switches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144467" y="1199237"/>
          <a:ext cx="822960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334928"/>
                <a:gridCol w="1985158"/>
                <a:gridCol w="19095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 % of chip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IO,</a:t>
                      </a:r>
                      <a:r>
                        <a:rPr lang="en-US" baseline="0" dirty="0" smtClean="0"/>
                        <a:t> buffer, queue, CPU,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Match memory &amp; 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VLIW action</a:t>
                      </a:r>
                      <a:r>
                        <a:rPr lang="en-US" baseline="0" dirty="0" smtClean="0"/>
                        <a:t> 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Parser + </a:t>
                      </a:r>
                      <a:r>
                        <a:rPr lang="en-US" dirty="0" err="1" smtClean="0"/>
                        <a:t>deparser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extra</a:t>
                      </a:r>
                      <a:r>
                        <a:rPr lang="en-US" baseline="0" dirty="0" smtClean="0"/>
                        <a:t> area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40468" y="6330044"/>
            <a:ext cx="2133600" cy="365125"/>
          </a:xfrm>
        </p:spPr>
        <p:txBody>
          <a:bodyPr/>
          <a:lstStyle/>
          <a:p>
            <a:fld id="{D5B0D96D-3F5C-E948-A9F0-6481128465F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74263" y="3739844"/>
          <a:ext cx="8199804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294461"/>
                <a:gridCol w="1995830"/>
                <a:gridCol w="1909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% of chip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leakage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 leakage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 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TCAM 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 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extra power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61764" y="856212"/>
            <a:ext cx="6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1764" y="342427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747818" y="1572004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732203" y="2015902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747818" y="2380274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726998" y="4156732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726998" y="4527756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726998" y="6038545"/>
            <a:ext cx="301894" cy="2914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40469" y="3029493"/>
            <a:ext cx="1184822" cy="39478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40468" y="6330044"/>
            <a:ext cx="1184822" cy="39478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 hardware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The high-level idea is great, but the hardware details are </a:t>
            </a:r>
            <a:r>
              <a:rPr lang="en-US" dirty="0" smtClean="0">
                <a:sym typeface="Wingdings" panose="05000000000000000000" pitchFamily="2" charset="2"/>
              </a:rPr>
              <a:t>confusing</a:t>
            </a:r>
          </a:p>
          <a:p>
            <a:r>
              <a:rPr lang="en-US" dirty="0"/>
              <a:t>RMT is presented as a theoretical model, no real-world demonstration</a:t>
            </a:r>
            <a:r>
              <a:rPr lang="en-US" dirty="0" smtClean="0"/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What’s the performance compared to traditional switches?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</a:t>
            </a:r>
            <a:r>
              <a:rPr lang="en-US" dirty="0" smtClean="0"/>
              <a:t>a pipeline </a:t>
            </a:r>
            <a:r>
              <a:rPr lang="en-US" dirty="0"/>
              <a:t>affect packet processing time</a:t>
            </a:r>
            <a:r>
              <a:rPr lang="en-US" dirty="0" smtClean="0"/>
              <a:t>?</a:t>
            </a:r>
          </a:p>
          <a:p>
            <a:r>
              <a:rPr lang="en-US" dirty="0"/>
              <a:t>I had not imagined table lookups to be this complicated</a:t>
            </a:r>
            <a:r>
              <a:rPr lang="en-US" dirty="0" smtClean="0"/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Can we handle some of the most frequently </a:t>
            </a:r>
            <a:r>
              <a:rPr lang="en-US">
                <a:sym typeface="Wingdings" panose="05000000000000000000" pitchFamily="2" charset="2"/>
              </a:rPr>
              <a:t>used </a:t>
            </a:r>
            <a:r>
              <a:rPr lang="en-US" smtClean="0">
                <a:sym typeface="Wingdings" panose="05000000000000000000" pitchFamily="2" charset="2"/>
              </a:rPr>
              <a:t>lookup rules </a:t>
            </a:r>
            <a:r>
              <a:rPr lang="en-US" dirty="0">
                <a:sym typeface="Wingdings" panose="05000000000000000000" pitchFamily="2" charset="2"/>
              </a:rPr>
              <a:t>quickly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0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the RMT/other programmable chips: 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provides flexibility, but programming it is akin to x86 assembly</a:t>
            </a:r>
          </a:p>
          <a:p>
            <a:endParaRPr lang="en-US" dirty="0"/>
          </a:p>
          <a:p>
            <a:r>
              <a:rPr lang="en-US" dirty="0" smtClean="0"/>
              <a:t>Concurrently, other programmable chips being developed: Intel </a:t>
            </a:r>
            <a:r>
              <a:rPr lang="en-US" dirty="0" err="1" smtClean="0"/>
              <a:t>FlexPipe</a:t>
            </a:r>
            <a:r>
              <a:rPr lang="en-US" dirty="0" smtClean="0"/>
              <a:t>, Cavium </a:t>
            </a:r>
            <a:r>
              <a:rPr lang="en-US" dirty="0" err="1" smtClean="0"/>
              <a:t>Xpliant</a:t>
            </a:r>
            <a:r>
              <a:rPr lang="en-US" dirty="0" smtClean="0"/>
              <a:t>, CORSA, …</a:t>
            </a:r>
          </a:p>
          <a:p>
            <a:endParaRPr lang="en-US" dirty="0"/>
          </a:p>
          <a:p>
            <a:r>
              <a:rPr lang="en-US" dirty="0" smtClean="0"/>
              <a:t>Portable language to program these chips</a:t>
            </a:r>
          </a:p>
          <a:p>
            <a:endParaRPr lang="en-US" dirty="0"/>
          </a:p>
          <a:p>
            <a:r>
              <a:rPr lang="en-US" dirty="0" smtClean="0"/>
              <a:t>How do we retain control / data plane separation?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1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502" y="1063230"/>
            <a:ext cx="8229600" cy="586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P4 Scope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28503" y="1723104"/>
            <a:ext cx="8143723" cy="1748426"/>
            <a:chOff x="299977" y="1539295"/>
            <a:chExt cx="15661966" cy="3481173"/>
          </a:xfrm>
        </p:grpSpPr>
        <p:sp>
          <p:nvSpPr>
            <p:cNvPr id="4" name="Rectangle 3"/>
            <p:cNvSpPr/>
            <p:nvPr/>
          </p:nvSpPr>
          <p:spPr>
            <a:xfrm>
              <a:off x="7103649" y="1912796"/>
              <a:ext cx="4337285" cy="11377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3649" y="3396082"/>
              <a:ext cx="4337285" cy="1137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642954" y="339608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42954" y="368684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42954" y="397760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642954" y="426837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440934" y="337077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1440934" y="3661537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40934" y="395230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440934" y="424306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541810" y="3050542"/>
              <a:ext cx="438222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8811" y="1824312"/>
              <a:ext cx="4573250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09574" y="2555805"/>
              <a:ext cx="250311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Control traffic</a:t>
              </a:r>
            </a:p>
          </p:txBody>
        </p:sp>
        <p:cxnSp>
          <p:nvCxnSpPr>
            <p:cNvPr id="28" name="Straight Arrow Connector 27"/>
            <p:cNvCxnSpPr>
              <a:stCxn id="61" idx="1"/>
              <a:endCxn id="15" idx="3"/>
            </p:cNvCxnSpPr>
            <p:nvPr/>
          </p:nvCxnSpPr>
          <p:spPr>
            <a:xfrm flipH="1">
              <a:off x="8980030" y="2404791"/>
              <a:ext cx="3540854" cy="818521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63" idx="7"/>
            </p:cNvCxnSpPr>
            <p:nvPr/>
          </p:nvCxnSpPr>
          <p:spPr>
            <a:xfrm flipH="1">
              <a:off x="10733147" y="2879162"/>
              <a:ext cx="1776426" cy="302085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240197" y="3364917"/>
              <a:ext cx="149735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Packets</a:t>
              </a:r>
              <a:endParaRPr lang="en-US" sz="2250" i="1" dirty="0"/>
            </a:p>
          </p:txBody>
        </p:sp>
        <p:cxnSp>
          <p:nvCxnSpPr>
            <p:cNvPr id="30" name="Straight Arrow Connector 29"/>
            <p:cNvCxnSpPr>
              <a:stCxn id="29" idx="1"/>
              <a:endCxn id="13" idx="3"/>
            </p:cNvCxnSpPr>
            <p:nvPr/>
          </p:nvCxnSpPr>
          <p:spPr>
            <a:xfrm flipH="1">
              <a:off x="11901629" y="3688274"/>
              <a:ext cx="1338569" cy="40940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1"/>
              <a:endCxn id="63" idx="6"/>
            </p:cNvCxnSpPr>
            <p:nvPr/>
          </p:nvCxnSpPr>
          <p:spPr>
            <a:xfrm flipH="1" flipV="1">
              <a:off x="10626381" y="3220678"/>
              <a:ext cx="2613816" cy="46759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20884" y="2081433"/>
              <a:ext cx="2274855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Table mgmt.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98" y="2494168"/>
              <a:ext cx="4603017" cy="853532"/>
            </a:xfrm>
            <a:prstGeom prst="rect">
              <a:avLst/>
            </a:prstGeom>
            <a:noFill/>
          </p:spPr>
          <p:txBody>
            <a:bodyPr wrap="square" lIns="81643" tIns="40821" rIns="81643" bIns="40821" rtlCol="0">
              <a:spAutoFit/>
            </a:bodyPr>
            <a:lstStyle/>
            <a:p>
              <a:r>
                <a:rPr lang="en-US" sz="2250" dirty="0"/>
                <a:t>Traditional switch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9977" y="1539295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10306081" y="2960182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28502" y="3662971"/>
            <a:ext cx="8149264" cy="1757455"/>
            <a:chOff x="347692" y="5314079"/>
            <a:chExt cx="15661967" cy="3481173"/>
          </a:xfrm>
        </p:grpSpPr>
        <p:sp>
          <p:nvSpPr>
            <p:cNvPr id="34" name="Rectangle 33"/>
            <p:cNvSpPr/>
            <p:nvPr/>
          </p:nvSpPr>
          <p:spPr>
            <a:xfrm>
              <a:off x="7114957" y="5916919"/>
              <a:ext cx="4337287" cy="1137747"/>
            </a:xfrm>
            <a:prstGeom prst="rect">
              <a:avLst/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4957" y="7400205"/>
              <a:ext cx="4337287" cy="1137747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654262" y="740020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654262" y="769096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654262" y="7981732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654262" y="827249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1452245" y="7374899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1452245" y="766566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1452245" y="795642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1452245" y="824718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8553117" y="7054666"/>
              <a:ext cx="809328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0119" y="5828436"/>
              <a:ext cx="4573252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41942" y="5690911"/>
              <a:ext cx="2436467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Program</a:t>
              </a:r>
            </a:p>
          </p:txBody>
        </p:sp>
        <p:cxnSp>
          <p:nvCxnSpPr>
            <p:cNvPr id="54" name="Straight Arrow Connector 53"/>
            <p:cNvCxnSpPr>
              <a:stCxn id="52" idx="1"/>
            </p:cNvCxnSpPr>
            <p:nvPr/>
          </p:nvCxnSpPr>
          <p:spPr>
            <a:xfrm flipH="1">
              <a:off x="7862565" y="6046899"/>
              <a:ext cx="4579377" cy="1068119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7446325" y="5690912"/>
              <a:ext cx="602284" cy="2000057"/>
            </a:xfrm>
            <a:prstGeom prst="downArrow">
              <a:avLst/>
            </a:prstGeom>
            <a:solidFill>
              <a:schemeClr val="accent2">
                <a:alpha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7692" y="6725168"/>
              <a:ext cx="4344463" cy="849147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2250" dirty="0"/>
                <a:t>P4-defined switch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693" y="5314079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10363480" y="6941173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14718" y="6325620"/>
              <a:ext cx="3070002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table mgmt.</a:t>
              </a:r>
            </a:p>
          </p:txBody>
        </p: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>
              <a:off x="9157201" y="6681608"/>
              <a:ext cx="3357518" cy="517552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3230"/>
            <a:ext cx="8229600" cy="979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Q: Which data </a:t>
            </a:r>
            <a:r>
              <a:rPr lang="en-US" dirty="0"/>
              <a:t>plane?</a:t>
            </a:r>
            <a:br>
              <a:rPr lang="en-US" dirty="0"/>
            </a:br>
            <a:r>
              <a:rPr lang="en-US" dirty="0" smtClean="0"/>
              <a:t>A: Any </a:t>
            </a:r>
            <a:r>
              <a:rPr lang="en-US" dirty="0"/>
              <a:t>data </a:t>
            </a:r>
            <a:r>
              <a:rPr lang="en-US" dirty="0" smtClean="0"/>
              <a:t>plane!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4038873" y="3653748"/>
            <a:ext cx="779943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2" name="Down Arrow 21"/>
          <p:cNvSpPr/>
          <p:nvPr/>
        </p:nvSpPr>
        <p:spPr>
          <a:xfrm>
            <a:off x="3053846" y="2483649"/>
            <a:ext cx="390010" cy="173639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7409655" y="2382175"/>
            <a:ext cx="3258347" cy="1398441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138" dirty="0"/>
              <a:t>Programmable switches</a:t>
            </a:r>
          </a:p>
          <a:p>
            <a:r>
              <a:rPr lang="en-US" sz="2138" dirty="0"/>
              <a:t>FPGA switches</a:t>
            </a:r>
          </a:p>
          <a:p>
            <a:r>
              <a:rPr lang="en-US" sz="2138" dirty="0"/>
              <a:t>Programmable NICs</a:t>
            </a:r>
          </a:p>
          <a:p>
            <a:r>
              <a:rPr lang="en-US" sz="2138" dirty="0"/>
              <a:t>Software </a:t>
            </a:r>
            <a:r>
              <a:rPr lang="en-US" sz="2138" dirty="0" smtClean="0"/>
              <a:t>switches</a:t>
            </a:r>
            <a:endParaRPr lang="en-US" sz="2138" dirty="0"/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 flipV="1">
            <a:off x="6709044" y="3169710"/>
            <a:ext cx="458081" cy="1267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7167125" y="2483649"/>
            <a:ext cx="242529" cy="1625647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3" name="Up-Down Arrow 22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257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plane programmability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48925" y="2842089"/>
            <a:ext cx="7559431" cy="2154278"/>
            <a:chOff x="824924" y="4108664"/>
            <a:chExt cx="4680128" cy="1410158"/>
          </a:xfrm>
        </p:grpSpPr>
        <p:sp>
          <p:nvSpPr>
            <p:cNvPr id="4" name="Rectangle 3"/>
            <p:cNvSpPr/>
            <p:nvPr/>
          </p:nvSpPr>
          <p:spPr>
            <a:xfrm>
              <a:off x="1234935" y="4138694"/>
              <a:ext cx="3860106" cy="13500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69" dirty="0"/>
            </a:p>
            <a:p>
              <a:pPr algn="ctr"/>
              <a:endParaRPr lang="en-US" sz="2869" dirty="0"/>
            </a:p>
            <a:p>
              <a:pPr algn="ctr"/>
              <a:endParaRPr lang="en-US" sz="2869" dirty="0"/>
            </a:p>
            <a:p>
              <a:pPr algn="ctr"/>
              <a:endParaRPr lang="en-US" sz="2869" dirty="0"/>
            </a:p>
            <a:p>
              <a:pPr algn="ctr"/>
              <a:endParaRPr lang="en-US" sz="2869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824924" y="4138694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824924" y="4483726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24924" y="4828758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4924" y="5173790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095041" y="4108664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095041" y="4453696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095041" y="4798728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095041" y="5143760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425206" y="3200400"/>
            <a:ext cx="1383388" cy="15417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P4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0303" y="3200400"/>
            <a:ext cx="1322982" cy="15417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P4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61535" y="3200400"/>
            <a:ext cx="1402706" cy="15417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P4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13251" y="2014242"/>
            <a:ext cx="1827195" cy="740440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pPr algn="ctr"/>
            <a:r>
              <a:rPr lang="en-US" sz="2138" i="1" dirty="0"/>
              <a:t>Programmable</a:t>
            </a:r>
            <a:br>
              <a:rPr lang="en-US" sz="2138" i="1" dirty="0"/>
            </a:br>
            <a:r>
              <a:rPr lang="en-US" sz="2138" i="1" dirty="0"/>
              <a:t>blocks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4808596" y="2754683"/>
            <a:ext cx="718253" cy="4667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5" idx="0"/>
          </p:cNvCxnSpPr>
          <p:nvPr/>
        </p:nvCxnSpPr>
        <p:spPr>
          <a:xfrm>
            <a:off x="5526848" y="2754682"/>
            <a:ext cx="614946" cy="4457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5526849" y="2754682"/>
            <a:ext cx="1934687" cy="4457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09922" y="5126150"/>
            <a:ext cx="1717357" cy="411440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pPr algn="ctr"/>
            <a:r>
              <a:rPr lang="en-US" sz="2138" i="1" dirty="0"/>
              <a:t>Fixed function</a:t>
            </a:r>
          </a:p>
        </p:txBody>
      </p:sp>
      <p:cxnSp>
        <p:nvCxnSpPr>
          <p:cNvPr id="37" name="Straight Arrow Connector 36"/>
          <p:cNvCxnSpPr>
            <a:stCxn id="34" idx="0"/>
          </p:cNvCxnSpPr>
          <p:nvPr/>
        </p:nvCxnSpPr>
        <p:spPr>
          <a:xfrm flipV="1">
            <a:off x="4868601" y="4797008"/>
            <a:ext cx="139463" cy="3291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5334001" y="3714751"/>
            <a:ext cx="202692" cy="572684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42" name="Right Arrow 41"/>
          <p:cNvSpPr/>
          <p:nvPr/>
        </p:nvSpPr>
        <p:spPr>
          <a:xfrm>
            <a:off x="4808594" y="3714751"/>
            <a:ext cx="202692" cy="572684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44" name="Right Arrow 43"/>
          <p:cNvSpPr/>
          <p:nvPr/>
        </p:nvSpPr>
        <p:spPr>
          <a:xfrm>
            <a:off x="7271779" y="3714751"/>
            <a:ext cx="202692" cy="572684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45" name="Right Arrow 44"/>
          <p:cNvSpPr/>
          <p:nvPr/>
        </p:nvSpPr>
        <p:spPr>
          <a:xfrm>
            <a:off x="8864242" y="3714751"/>
            <a:ext cx="202692" cy="572684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46" name="Right Arrow 45"/>
          <p:cNvSpPr/>
          <p:nvPr/>
        </p:nvSpPr>
        <p:spPr>
          <a:xfrm>
            <a:off x="6803285" y="3714751"/>
            <a:ext cx="202692" cy="572684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47" name="Right Arrow 46"/>
          <p:cNvSpPr/>
          <p:nvPr/>
        </p:nvSpPr>
        <p:spPr>
          <a:xfrm>
            <a:off x="3222515" y="3714751"/>
            <a:ext cx="202692" cy="572684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24425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49100" y="2469867"/>
            <a:ext cx="2392876" cy="322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 dirty="0"/>
          </a:p>
        </p:txBody>
      </p:sp>
      <p:sp>
        <p:nvSpPr>
          <p:cNvPr id="5" name="Rectangle 4"/>
          <p:cNvSpPr/>
          <p:nvPr/>
        </p:nvSpPr>
        <p:spPr>
          <a:xfrm>
            <a:off x="5037316" y="2244852"/>
            <a:ext cx="1590043" cy="712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/>
              <a:t>Programmable</a:t>
            </a:r>
          </a:p>
          <a:p>
            <a:pPr algn="ctr"/>
            <a:r>
              <a:rPr lang="en-US" sz="1575" dirty="0"/>
              <a:t>parser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514083" y="2514871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11" name="Right Arrow 10"/>
          <p:cNvSpPr/>
          <p:nvPr/>
        </p:nvSpPr>
        <p:spPr>
          <a:xfrm>
            <a:off x="4574086" y="3699962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12" name="Rectangle 11"/>
          <p:cNvSpPr/>
          <p:nvPr/>
        </p:nvSpPr>
        <p:spPr>
          <a:xfrm>
            <a:off x="2569444" y="2811975"/>
            <a:ext cx="1352963" cy="324813"/>
          </a:xfrm>
          <a:prstGeom prst="rect">
            <a:avLst/>
          </a:prstGeom>
        </p:spPr>
        <p:txBody>
          <a:bodyPr wrap="none" lIns="81643" tIns="40821" rIns="81643" bIns="40821">
            <a:spAutoFit/>
          </a:bodyPr>
          <a:lstStyle/>
          <a:p>
            <a:pPr algn="ctr"/>
            <a:r>
              <a:rPr lang="en-US" sz="1575" dirty="0"/>
              <a:t>Packet (byte[])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23288" y="2308608"/>
            <a:ext cx="841092" cy="324813"/>
          </a:xfrm>
          <a:prstGeom prst="rect">
            <a:avLst/>
          </a:prstGeom>
        </p:spPr>
        <p:txBody>
          <a:bodyPr wrap="none" lIns="81643" tIns="40821" rIns="81643" bIns="40821">
            <a:spAutoFit/>
          </a:bodyPr>
          <a:lstStyle/>
          <a:p>
            <a:pPr algn="ctr"/>
            <a:r>
              <a:rPr lang="en-US" sz="1575" dirty="0"/>
              <a:t>Headers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50696" y="2312357"/>
            <a:ext cx="521505" cy="32252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>
                <a:solidFill>
                  <a:srgbClr val="000000"/>
                </a:solidFill>
              </a:rPr>
              <a:t>eth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2201" y="2312357"/>
            <a:ext cx="521505" cy="322524"/>
          </a:xfrm>
          <a:prstGeom prst="rect">
            <a:avLst/>
          </a:prstGeom>
          <a:solidFill>
            <a:srgbClr val="D996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 err="1">
                <a:solidFill>
                  <a:srgbClr val="000000"/>
                </a:solidFill>
              </a:rPr>
              <a:t>vlan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93706" y="2312357"/>
            <a:ext cx="521505" cy="32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>
                <a:solidFill>
                  <a:srgbClr val="000000"/>
                </a:solidFill>
              </a:rPr>
              <a:t>ipv4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50696" y="2312357"/>
            <a:ext cx="1564515" cy="3225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 dirty="0"/>
          </a:p>
        </p:txBody>
      </p:sp>
      <p:sp>
        <p:nvSpPr>
          <p:cNvPr id="18" name="Rectangle 17"/>
          <p:cNvSpPr/>
          <p:nvPr/>
        </p:nvSpPr>
        <p:spPr>
          <a:xfrm>
            <a:off x="2824038" y="3441192"/>
            <a:ext cx="1590043" cy="712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/>
              <a:t>Programmable</a:t>
            </a:r>
          </a:p>
          <a:p>
            <a:pPr algn="ctr"/>
            <a:r>
              <a:rPr lang="en-US" sz="1575" dirty="0"/>
              <a:t>match-action</a:t>
            </a:r>
          </a:p>
          <a:p>
            <a:pPr algn="ctr"/>
            <a:r>
              <a:rPr lang="en-US" sz="1575" dirty="0"/>
              <a:t>units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95026" y="4086240"/>
            <a:ext cx="960163" cy="324813"/>
          </a:xfrm>
          <a:prstGeom prst="rect">
            <a:avLst/>
          </a:prstGeom>
        </p:spPr>
        <p:txBody>
          <a:bodyPr wrap="none" lIns="81643" tIns="40821" rIns="81643" bIns="40821">
            <a:spAutoFit/>
          </a:bodyPr>
          <a:lstStyle/>
          <a:p>
            <a:pPr algn="ctr"/>
            <a:r>
              <a:rPr lang="en-US" sz="1575" dirty="0"/>
              <a:t>Metadata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94100" y="3441191"/>
            <a:ext cx="521505" cy="32252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>
                <a:solidFill>
                  <a:srgbClr val="000000"/>
                </a:solidFill>
              </a:rPr>
              <a:t>eth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94100" y="3763715"/>
            <a:ext cx="521505" cy="322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 err="1">
                <a:solidFill>
                  <a:srgbClr val="000000"/>
                </a:solidFill>
              </a:rPr>
              <a:t>mtag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15605" y="3441191"/>
            <a:ext cx="622999" cy="32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>
                <a:solidFill>
                  <a:srgbClr val="000000"/>
                </a:solidFill>
              </a:rPr>
              <a:t>ipv4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6844147" y="4908069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25" name="Right Arrow 24"/>
          <p:cNvSpPr/>
          <p:nvPr/>
        </p:nvSpPr>
        <p:spPr>
          <a:xfrm>
            <a:off x="2304024" y="3699962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26" name="Rectangle 25"/>
          <p:cNvSpPr/>
          <p:nvPr/>
        </p:nvSpPr>
        <p:spPr>
          <a:xfrm>
            <a:off x="5094100" y="4656799"/>
            <a:ext cx="1590043" cy="712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/>
              <a:t>Programmable</a:t>
            </a:r>
          </a:p>
          <a:p>
            <a:pPr algn="ctr"/>
            <a:r>
              <a:rPr lang="en-US" sz="1575" dirty="0"/>
              <a:t>reassembly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4574086" y="4908069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28" name="Rectangle 27"/>
          <p:cNvSpPr/>
          <p:nvPr/>
        </p:nvSpPr>
        <p:spPr>
          <a:xfrm>
            <a:off x="7452143" y="4814311"/>
            <a:ext cx="2392876" cy="322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 dirty="0"/>
          </a:p>
        </p:txBody>
      </p:sp>
      <p:sp>
        <p:nvSpPr>
          <p:cNvPr id="29" name="Rectangle 28"/>
          <p:cNvSpPr/>
          <p:nvPr/>
        </p:nvSpPr>
        <p:spPr>
          <a:xfrm>
            <a:off x="8357910" y="5156419"/>
            <a:ext cx="697912" cy="324813"/>
          </a:xfrm>
          <a:prstGeom prst="rect">
            <a:avLst/>
          </a:prstGeom>
        </p:spPr>
        <p:txBody>
          <a:bodyPr wrap="none" lIns="81643" tIns="40821" rIns="81643" bIns="40821">
            <a:spAutoFit/>
          </a:bodyPr>
          <a:lstStyle/>
          <a:p>
            <a:pPr algn="ctr"/>
            <a:r>
              <a:rPr lang="en-US" sz="1575" dirty="0"/>
              <a:t>Packet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6728852" y="2563625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32" name="Rectangle 31"/>
          <p:cNvSpPr/>
          <p:nvPr/>
        </p:nvSpPr>
        <p:spPr>
          <a:xfrm>
            <a:off x="9103532" y="2676612"/>
            <a:ext cx="802812" cy="324813"/>
          </a:xfrm>
          <a:prstGeom prst="rect">
            <a:avLst/>
          </a:prstGeom>
        </p:spPr>
        <p:txBody>
          <a:bodyPr wrap="none" lIns="81643" tIns="40821" rIns="81643" bIns="40821">
            <a:spAutoFit/>
          </a:bodyPr>
          <a:lstStyle/>
          <a:p>
            <a:pPr algn="ctr"/>
            <a:r>
              <a:rPr lang="en-US" sz="1575" dirty="0"/>
              <a:t>Payload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15605" y="3763715"/>
            <a:ext cx="521505" cy="3225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>
                <a:solidFill>
                  <a:srgbClr val="000000"/>
                </a:solidFill>
              </a:rPr>
              <a:t>err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47109" y="3763715"/>
            <a:ext cx="781512" cy="3225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 err="1">
                <a:solidFill>
                  <a:srgbClr val="000000"/>
                </a:solidFill>
              </a:rPr>
              <a:t>bcast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33311" y="3444945"/>
            <a:ext cx="695310" cy="322524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>
                <a:solidFill>
                  <a:srgbClr val="000000"/>
                </a:solidFill>
              </a:rPr>
              <a:t>port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04962" y="3391943"/>
            <a:ext cx="1590043" cy="712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/>
              <a:t>Queuing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7140689" y="3654973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41" name="Rectangle 40"/>
          <p:cNvSpPr/>
          <p:nvPr/>
        </p:nvSpPr>
        <p:spPr>
          <a:xfrm>
            <a:off x="7350696" y="2676611"/>
            <a:ext cx="1130031" cy="322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 dirty="0"/>
          </a:p>
        </p:txBody>
      </p:sp>
      <p:sp>
        <p:nvSpPr>
          <p:cNvPr id="42" name="Right Arrow 41"/>
          <p:cNvSpPr/>
          <p:nvPr/>
        </p:nvSpPr>
        <p:spPr>
          <a:xfrm>
            <a:off x="10000796" y="2563625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43" name="Right Arrow 42"/>
          <p:cNvSpPr/>
          <p:nvPr/>
        </p:nvSpPr>
        <p:spPr>
          <a:xfrm>
            <a:off x="9537346" y="3649333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44" name="Rectangle 43"/>
          <p:cNvSpPr/>
          <p:nvPr/>
        </p:nvSpPr>
        <p:spPr>
          <a:xfrm>
            <a:off x="2724035" y="4746806"/>
            <a:ext cx="521505" cy="32252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>
                <a:solidFill>
                  <a:srgbClr val="000000"/>
                </a:solidFill>
              </a:rPr>
              <a:t>eth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45540" y="4746806"/>
            <a:ext cx="521505" cy="322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 err="1">
                <a:solidFill>
                  <a:srgbClr val="000000"/>
                </a:solidFill>
              </a:rPr>
              <a:t>mtag</a:t>
            </a:r>
            <a:endParaRPr lang="en-US" sz="1575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67045" y="4746806"/>
            <a:ext cx="521505" cy="32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81643" tIns="40821" rIns="81643" bIns="40821" rtlCol="0" anchor="ctr"/>
          <a:lstStyle/>
          <a:p>
            <a:pPr algn="ctr"/>
            <a:r>
              <a:rPr lang="en-US" sz="1575" dirty="0">
                <a:solidFill>
                  <a:srgbClr val="000000"/>
                </a:solidFill>
              </a:rPr>
              <a:t>ipv4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724035" y="4746806"/>
            <a:ext cx="1564515" cy="3225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 dirty="0"/>
          </a:p>
        </p:txBody>
      </p:sp>
      <p:sp>
        <p:nvSpPr>
          <p:cNvPr id="48" name="Rectangle 47"/>
          <p:cNvSpPr/>
          <p:nvPr/>
        </p:nvSpPr>
        <p:spPr>
          <a:xfrm>
            <a:off x="2724035" y="5111060"/>
            <a:ext cx="1130031" cy="322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 dirty="0"/>
          </a:p>
        </p:txBody>
      </p:sp>
      <p:sp>
        <p:nvSpPr>
          <p:cNvPr id="49" name="Rectangle 48"/>
          <p:cNvSpPr/>
          <p:nvPr/>
        </p:nvSpPr>
        <p:spPr>
          <a:xfrm>
            <a:off x="2953123" y="4497105"/>
            <a:ext cx="841092" cy="324813"/>
          </a:xfrm>
          <a:prstGeom prst="rect">
            <a:avLst/>
          </a:prstGeom>
        </p:spPr>
        <p:txBody>
          <a:bodyPr wrap="none" lIns="81643" tIns="40821" rIns="81643" bIns="40821">
            <a:spAutoFit/>
          </a:bodyPr>
          <a:lstStyle/>
          <a:p>
            <a:pPr algn="ctr"/>
            <a:r>
              <a:rPr lang="en-US" sz="1575" dirty="0"/>
              <a:t>Headers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9924231" y="4908069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  <p:sp>
        <p:nvSpPr>
          <p:cNvPr id="51" name="Right Arrow 50"/>
          <p:cNvSpPr/>
          <p:nvPr/>
        </p:nvSpPr>
        <p:spPr>
          <a:xfrm>
            <a:off x="1561191" y="2520499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52" name="Right Arrow 51"/>
          <p:cNvSpPr/>
          <p:nvPr/>
        </p:nvSpPr>
        <p:spPr>
          <a:xfrm>
            <a:off x="1839095" y="4950910"/>
            <a:ext cx="420011" cy="228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575"/>
          </a:p>
        </p:txBody>
      </p:sp>
    </p:spTree>
    <p:extLst>
      <p:ext uri="{BB962C8B-B14F-4D97-AF65-F5344CB8AC3E}">
        <p14:creationId xmlns:p14="http://schemas.microsoft.com/office/powerpoint/2010/main" val="115592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/>
      <p:bldP spid="14" grpId="0" animBg="1"/>
      <p:bldP spid="16" grpId="0" animBg="1"/>
      <p:bldP spid="17" grpId="0" animBg="1"/>
      <p:bldP spid="10" grpId="0" animBg="1"/>
      <p:bldP spid="18" grpId="0" animBg="1"/>
      <p:bldP spid="19" grpId="0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2" grpId="0"/>
      <p:bldP spid="3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214" y="1175544"/>
            <a:ext cx="8029575" cy="4714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P4 language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5872" y="1930684"/>
            <a:ext cx="1590043" cy="712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/>
              <a:t>Programmable</a:t>
            </a:r>
          </a:p>
          <a:p>
            <a:pPr algn="ctr"/>
            <a:r>
              <a:rPr lang="en-US" sz="1575" dirty="0"/>
              <a:t>parser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4038" y="3127024"/>
            <a:ext cx="1590043" cy="712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/>
              <a:t>Programmable</a:t>
            </a:r>
          </a:p>
          <a:p>
            <a:pPr algn="ctr"/>
            <a:r>
              <a:rPr lang="en-US" sz="1575" dirty="0"/>
              <a:t>match-action</a:t>
            </a:r>
          </a:p>
          <a:p>
            <a:pPr algn="ctr"/>
            <a:r>
              <a:rPr lang="en-US" sz="1575" dirty="0"/>
              <a:t>units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24038" y="4342631"/>
            <a:ext cx="1590043" cy="712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1575" dirty="0"/>
              <a:t>Programmable</a:t>
            </a:r>
          </a:p>
          <a:p>
            <a:pPr algn="ctr"/>
            <a:r>
              <a:rPr lang="en-US" sz="1575" dirty="0"/>
              <a:t>reassembly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2038" y="2019988"/>
            <a:ext cx="2137215" cy="740440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sz="2138" dirty="0"/>
              <a:t>State-machine; </a:t>
            </a:r>
            <a:br>
              <a:rPr lang="en-US" sz="2138" dirty="0"/>
            </a:br>
            <a:r>
              <a:rPr lang="en-US" sz="2138" dirty="0" err="1"/>
              <a:t>bitfield</a:t>
            </a:r>
            <a:r>
              <a:rPr lang="en-US" sz="2138" dirty="0"/>
              <a:t> extraction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600" y="3056527"/>
            <a:ext cx="2979818" cy="1069441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sz="2138" dirty="0"/>
              <a:t>Table lookup and update;</a:t>
            </a:r>
            <a:br>
              <a:rPr lang="en-US" sz="2138" dirty="0"/>
            </a:br>
            <a:r>
              <a:rPr lang="en-US" sz="2138" dirty="0" err="1"/>
              <a:t>bitfield</a:t>
            </a:r>
            <a:r>
              <a:rPr lang="en-US" sz="2138" dirty="0"/>
              <a:t> manipulation; </a:t>
            </a:r>
            <a:br>
              <a:rPr lang="en-US" sz="2138" dirty="0"/>
            </a:br>
            <a:r>
              <a:rPr lang="en-US" sz="2138" dirty="0"/>
              <a:t>control 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4559912"/>
            <a:ext cx="2051616" cy="411440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sz="2138" dirty="0" err="1"/>
              <a:t>Bitfield</a:t>
            </a:r>
            <a:r>
              <a:rPr lang="en-US" sz="2138" dirty="0"/>
              <a:t> assembly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0949" y="5198144"/>
            <a:ext cx="6235902" cy="411440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sz="2138" dirty="0"/>
              <a:t>No: memory (pointers), loops, recursion, 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4660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nector 29"/>
          <p:cNvSpPr/>
          <p:nvPr/>
        </p:nvSpPr>
        <p:spPr>
          <a:xfrm>
            <a:off x="3858906" y="4968948"/>
            <a:ext cx="381757" cy="274035"/>
          </a:xfrm>
          <a:prstGeom prst="flowChartConnector">
            <a:avLst/>
          </a:prstGeom>
          <a:solidFill>
            <a:srgbClr val="FF0D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9609"/>
            <a:endParaRPr lang="en-US" sz="4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= State machines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0395" y="2105106"/>
            <a:ext cx="3473479" cy="2021432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header_type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ethernet_t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b="1" dirty="0">
                <a:latin typeface="Courier"/>
                <a:cs typeface="Courier"/>
              </a:rPr>
              <a:t>fields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dstAddr</a:t>
            </a:r>
            <a:r>
              <a:rPr lang="en-US" dirty="0">
                <a:latin typeface="Courier"/>
                <a:cs typeface="Courier"/>
              </a:rPr>
              <a:t> : 48;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srcAddr</a:t>
            </a:r>
            <a:r>
              <a:rPr lang="en-US" dirty="0">
                <a:latin typeface="Courier"/>
                <a:cs typeface="Courier"/>
              </a:rPr>
              <a:t> : 48;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etherType</a:t>
            </a:r>
            <a:r>
              <a:rPr lang="en-US" dirty="0">
                <a:latin typeface="Courier"/>
                <a:cs typeface="Courier"/>
              </a:rPr>
              <a:t> : 16;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7204" y="2890029"/>
            <a:ext cx="4989919" cy="2575429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parser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parse_ethernet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b="1" dirty="0">
                <a:latin typeface="Courier"/>
                <a:cs typeface="Courier"/>
              </a:rPr>
              <a:t>extract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ethernet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b="1" dirty="0">
                <a:latin typeface="Courier"/>
                <a:cs typeface="Courier"/>
              </a:rPr>
              <a:t>return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select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latest</a:t>
            </a:r>
            <a:r>
              <a:rPr lang="en-US" dirty="0" err="1">
                <a:latin typeface="Courier"/>
                <a:cs typeface="Courier"/>
              </a:rPr>
              <a:t>.etherType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r>
              <a:rPr lang="en-US" dirty="0">
                <a:latin typeface="Courier"/>
                <a:cs typeface="Courier"/>
              </a:rPr>
              <a:t>    0x8100 : </a:t>
            </a:r>
            <a:r>
              <a:rPr lang="en-US" dirty="0" err="1">
                <a:latin typeface="Courier"/>
                <a:cs typeface="Courier"/>
              </a:rPr>
              <a:t>parse_vlan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   0x800  : parse_ipv4;</a:t>
            </a:r>
          </a:p>
          <a:p>
            <a:r>
              <a:rPr lang="en-US" dirty="0">
                <a:latin typeface="Courier"/>
                <a:cs typeface="Courier"/>
              </a:rPr>
              <a:t>    0x86DD : parse_ipv6;</a:t>
            </a: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40268" y="3963945"/>
            <a:ext cx="1260354" cy="1313661"/>
            <a:chOff x="1538170" y="2309664"/>
            <a:chExt cx="1260353" cy="1751548"/>
          </a:xfrm>
        </p:grpSpPr>
        <p:sp>
          <p:nvSpPr>
            <p:cNvPr id="9" name="Freeform 8"/>
            <p:cNvSpPr/>
            <p:nvPr/>
          </p:nvSpPr>
          <p:spPr>
            <a:xfrm flipH="1">
              <a:off x="2577447" y="2309664"/>
              <a:ext cx="221076" cy="434852"/>
            </a:xfrm>
            <a:custGeom>
              <a:avLst/>
              <a:gdLst>
                <a:gd name="connsiteX0" fmla="*/ 341022 w 353722"/>
                <a:gd name="connsiteY0" fmla="*/ 81185 h 521822"/>
                <a:gd name="connsiteX1" fmla="*/ 197089 w 353722"/>
                <a:gd name="connsiteY1" fmla="*/ 752 h 521822"/>
                <a:gd name="connsiteX2" fmla="*/ 10822 w 353722"/>
                <a:gd name="connsiteY2" fmla="*/ 123518 h 521822"/>
                <a:gd name="connsiteX3" fmla="*/ 44689 w 353722"/>
                <a:gd name="connsiteY3" fmla="*/ 432552 h 521822"/>
                <a:gd name="connsiteX4" fmla="*/ 230955 w 353722"/>
                <a:gd name="connsiteY4" fmla="*/ 521452 h 521822"/>
                <a:gd name="connsiteX5" fmla="*/ 353722 w 353722"/>
                <a:gd name="connsiteY5" fmla="*/ 466418 h 52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722" h="521822">
                  <a:moveTo>
                    <a:pt x="341022" y="81185"/>
                  </a:moveTo>
                  <a:cubicBezTo>
                    <a:pt x="296572" y="37441"/>
                    <a:pt x="252122" y="-6303"/>
                    <a:pt x="197089" y="752"/>
                  </a:cubicBezTo>
                  <a:cubicBezTo>
                    <a:pt x="142056" y="7807"/>
                    <a:pt x="36222" y="51551"/>
                    <a:pt x="10822" y="123518"/>
                  </a:cubicBezTo>
                  <a:cubicBezTo>
                    <a:pt x="-14578" y="195485"/>
                    <a:pt x="8000" y="366230"/>
                    <a:pt x="44689" y="432552"/>
                  </a:cubicBezTo>
                  <a:cubicBezTo>
                    <a:pt x="81378" y="498874"/>
                    <a:pt x="179450" y="515808"/>
                    <a:pt x="230955" y="521452"/>
                  </a:cubicBezTo>
                  <a:cubicBezTo>
                    <a:pt x="282460" y="527096"/>
                    <a:pt x="353722" y="466418"/>
                    <a:pt x="353722" y="466418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538170" y="2309664"/>
              <a:ext cx="1078030" cy="1751548"/>
              <a:chOff x="1538170" y="2309664"/>
              <a:chExt cx="1078030" cy="1751548"/>
            </a:xfrm>
          </p:grpSpPr>
          <p:sp>
            <p:nvSpPr>
              <p:cNvPr id="11" name="Connector 10"/>
              <p:cNvSpPr/>
              <p:nvPr/>
            </p:nvSpPr>
            <p:spPr>
              <a:xfrm>
                <a:off x="1538170" y="2309664"/>
                <a:ext cx="431525" cy="456726"/>
              </a:xfrm>
              <a:prstGeom prst="flowChartConnector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1" dirty="0"/>
              </a:p>
            </p:txBody>
          </p:sp>
          <p:sp>
            <p:nvSpPr>
              <p:cNvPr id="12" name="Connector 11"/>
              <p:cNvSpPr/>
              <p:nvPr/>
            </p:nvSpPr>
            <p:spPr>
              <a:xfrm>
                <a:off x="2156812" y="2311664"/>
                <a:ext cx="459388" cy="456726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onnector 12"/>
              <p:cNvSpPr/>
              <p:nvPr/>
            </p:nvSpPr>
            <p:spPr>
              <a:xfrm>
                <a:off x="1616017" y="2970837"/>
                <a:ext cx="415196" cy="456726"/>
              </a:xfrm>
              <a:prstGeom prst="flowChartConnector">
                <a:avLst/>
              </a:prstGeom>
              <a:solidFill>
                <a:srgbClr val="D92A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1" dirty="0"/>
              </a:p>
            </p:txBody>
          </p:sp>
          <p:sp>
            <p:nvSpPr>
              <p:cNvPr id="14" name="Connector 13"/>
              <p:cNvSpPr/>
              <p:nvPr/>
            </p:nvSpPr>
            <p:spPr>
              <a:xfrm>
                <a:off x="2157781" y="3007535"/>
                <a:ext cx="458419" cy="456726"/>
              </a:xfrm>
              <a:prstGeom prst="flowChartConnector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1" dirty="0"/>
              </a:p>
            </p:txBody>
          </p:sp>
          <p:sp>
            <p:nvSpPr>
              <p:cNvPr id="15" name="Connector 14"/>
              <p:cNvSpPr/>
              <p:nvPr/>
            </p:nvSpPr>
            <p:spPr>
              <a:xfrm>
                <a:off x="1574801" y="3604486"/>
                <a:ext cx="404440" cy="456726"/>
              </a:xfrm>
              <a:prstGeom prst="flowChartConnector">
                <a:avLst/>
              </a:prstGeom>
              <a:solidFill>
                <a:srgbClr val="5CFF37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1" dirty="0"/>
              </a:p>
            </p:txBody>
          </p:sp>
          <p:cxnSp>
            <p:nvCxnSpPr>
              <p:cNvPr id="17" name="Straight Arrow Connector 16"/>
              <p:cNvCxnSpPr>
                <a:stCxn id="11" idx="6"/>
                <a:endCxn id="12" idx="2"/>
              </p:cNvCxnSpPr>
              <p:nvPr/>
            </p:nvCxnSpPr>
            <p:spPr>
              <a:xfrm>
                <a:off x="1969695" y="2538028"/>
                <a:ext cx="187117" cy="200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2" idx="3"/>
                <a:endCxn id="13" idx="7"/>
              </p:cNvCxnSpPr>
              <p:nvPr/>
            </p:nvCxnSpPr>
            <p:spPr>
              <a:xfrm flipH="1">
                <a:off x="1970409" y="2701504"/>
                <a:ext cx="253679" cy="336218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1" idx="4"/>
                <a:endCxn id="13" idx="0"/>
              </p:cNvCxnSpPr>
              <p:nvPr/>
            </p:nvCxnSpPr>
            <p:spPr>
              <a:xfrm>
                <a:off x="1753933" y="2766390"/>
                <a:ext cx="69682" cy="204446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5"/>
                <a:endCxn id="14" idx="1"/>
              </p:cNvCxnSpPr>
              <p:nvPr/>
            </p:nvCxnSpPr>
            <p:spPr>
              <a:xfrm>
                <a:off x="1906500" y="2699504"/>
                <a:ext cx="318415" cy="374917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3" idx="4"/>
                <a:endCxn id="15" idx="0"/>
              </p:cNvCxnSpPr>
              <p:nvPr/>
            </p:nvCxnSpPr>
            <p:spPr>
              <a:xfrm flipH="1">
                <a:off x="1777021" y="3427562"/>
                <a:ext cx="46594" cy="176924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4" idx="3"/>
                <a:endCxn id="15" idx="7"/>
              </p:cNvCxnSpPr>
              <p:nvPr/>
            </p:nvCxnSpPr>
            <p:spPr>
              <a:xfrm flipH="1">
                <a:off x="1920012" y="3397375"/>
                <a:ext cx="304903" cy="273997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599717" y="3685267"/>
                <a:ext cx="383438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>
                    <a:solidFill>
                      <a:srgbClr val="000000"/>
                    </a:solidFill>
                  </a:rPr>
                  <a:t>TCP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161866" y="3675885"/>
                <a:ext cx="425116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>
                    <a:solidFill>
                      <a:schemeClr val="bg1"/>
                    </a:solidFill>
                  </a:rPr>
                  <a:t>New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50158" y="3065793"/>
                <a:ext cx="409086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>
                    <a:solidFill>
                      <a:schemeClr val="bg1"/>
                    </a:solidFill>
                  </a:rPr>
                  <a:t>IPv4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174881" y="3078927"/>
                <a:ext cx="409086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>
                    <a:solidFill>
                      <a:schemeClr val="bg1"/>
                    </a:solidFill>
                  </a:rPr>
                  <a:t>IPv6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73862" y="2421935"/>
                <a:ext cx="439544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</a:rPr>
                  <a:t>VLAN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617371" y="2407936"/>
                <a:ext cx="360996" cy="33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>
                    <a:solidFill>
                      <a:schemeClr val="bg1"/>
                    </a:solidFill>
                  </a:rPr>
                  <a:t>Eth</a:t>
                </a:r>
              </a:p>
            </p:txBody>
          </p:sp>
        </p:grpSp>
      </p:grpSp>
      <p:sp>
        <p:nvSpPr>
          <p:cNvPr id="32" name="Freeform 31"/>
          <p:cNvSpPr/>
          <p:nvPr/>
        </p:nvSpPr>
        <p:spPr>
          <a:xfrm>
            <a:off x="2937109" y="3766473"/>
            <a:ext cx="1830956" cy="1698984"/>
          </a:xfrm>
          <a:custGeom>
            <a:avLst/>
            <a:gdLst>
              <a:gd name="connsiteX0" fmla="*/ 1422952 w 1736614"/>
              <a:gd name="connsiteY0" fmla="*/ 0 h 1545464"/>
              <a:gd name="connsiteX1" fmla="*/ 719126 w 1736614"/>
              <a:gd name="connsiteY1" fmla="*/ 22952 h 1545464"/>
              <a:gd name="connsiteX2" fmla="*/ 0 w 1736614"/>
              <a:gd name="connsiteY2" fmla="*/ 229524 h 1545464"/>
              <a:gd name="connsiteX3" fmla="*/ 38251 w 1736614"/>
              <a:gd name="connsiteY3" fmla="*/ 627366 h 1545464"/>
              <a:gd name="connsiteX4" fmla="*/ 130054 w 1736614"/>
              <a:gd name="connsiteY4" fmla="*/ 1155273 h 1545464"/>
              <a:gd name="connsiteX5" fmla="*/ 336612 w 1736614"/>
              <a:gd name="connsiteY5" fmla="*/ 1407750 h 1545464"/>
              <a:gd name="connsiteX6" fmla="*/ 749727 w 1736614"/>
              <a:gd name="connsiteY6" fmla="*/ 1468956 h 1545464"/>
              <a:gd name="connsiteX7" fmla="*/ 1185793 w 1736614"/>
              <a:gd name="connsiteY7" fmla="*/ 1545464 h 1545464"/>
              <a:gd name="connsiteX8" fmla="*/ 1292897 w 1736614"/>
              <a:gd name="connsiteY8" fmla="*/ 1545464 h 1545464"/>
              <a:gd name="connsiteX9" fmla="*/ 1575958 w 1736614"/>
              <a:gd name="connsiteY9" fmla="*/ 1453655 h 1545464"/>
              <a:gd name="connsiteX10" fmla="*/ 1736614 w 1736614"/>
              <a:gd name="connsiteY10" fmla="*/ 1262384 h 1545464"/>
              <a:gd name="connsiteX11" fmla="*/ 1660111 w 1736614"/>
              <a:gd name="connsiteY11" fmla="*/ 780383 h 1545464"/>
              <a:gd name="connsiteX12" fmla="*/ 1652461 w 1736614"/>
              <a:gd name="connsiteY12" fmla="*/ 711525 h 1545464"/>
              <a:gd name="connsiteX13" fmla="*/ 1575958 w 1736614"/>
              <a:gd name="connsiteY13" fmla="*/ 374890 h 1545464"/>
              <a:gd name="connsiteX14" fmla="*/ 1537706 w 1736614"/>
              <a:gd name="connsiteY14" fmla="*/ 290731 h 1545464"/>
              <a:gd name="connsiteX15" fmla="*/ 1514756 w 1736614"/>
              <a:gd name="connsiteY15" fmla="*/ 260127 h 1545464"/>
              <a:gd name="connsiteX16" fmla="*/ 1499455 w 1736614"/>
              <a:gd name="connsiteY16" fmla="*/ 229524 h 1545464"/>
              <a:gd name="connsiteX17" fmla="*/ 1422952 w 1736614"/>
              <a:gd name="connsiteY17" fmla="*/ 0 h 154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36614" h="1545464">
                <a:moveTo>
                  <a:pt x="1422952" y="0"/>
                </a:moveTo>
                <a:lnTo>
                  <a:pt x="719126" y="22952"/>
                </a:lnTo>
                <a:lnTo>
                  <a:pt x="0" y="229524"/>
                </a:lnTo>
                <a:lnTo>
                  <a:pt x="38251" y="627366"/>
                </a:lnTo>
                <a:lnTo>
                  <a:pt x="130054" y="1155273"/>
                </a:lnTo>
                <a:lnTo>
                  <a:pt x="336612" y="1407750"/>
                </a:lnTo>
                <a:lnTo>
                  <a:pt x="749727" y="1468956"/>
                </a:lnTo>
                <a:lnTo>
                  <a:pt x="1185793" y="1545464"/>
                </a:lnTo>
                <a:lnTo>
                  <a:pt x="1292897" y="1545464"/>
                </a:lnTo>
                <a:lnTo>
                  <a:pt x="1575958" y="1453655"/>
                </a:lnTo>
                <a:lnTo>
                  <a:pt x="1736614" y="1262384"/>
                </a:lnTo>
                <a:lnTo>
                  <a:pt x="1660111" y="780383"/>
                </a:lnTo>
                <a:lnTo>
                  <a:pt x="1652461" y="711525"/>
                </a:lnTo>
                <a:lnTo>
                  <a:pt x="1575958" y="374890"/>
                </a:lnTo>
                <a:cubicBezTo>
                  <a:pt x="1554898" y="318725"/>
                  <a:pt x="1562933" y="326052"/>
                  <a:pt x="1537706" y="290731"/>
                </a:cubicBezTo>
                <a:cubicBezTo>
                  <a:pt x="1530295" y="280355"/>
                  <a:pt x="1521514" y="270940"/>
                  <a:pt x="1514756" y="260127"/>
                </a:cubicBezTo>
                <a:cubicBezTo>
                  <a:pt x="1508712" y="250455"/>
                  <a:pt x="1499455" y="229524"/>
                  <a:pt x="1499455" y="229524"/>
                </a:cubicBezTo>
                <a:lnTo>
                  <a:pt x="1422952" y="0"/>
                </a:lnTo>
                <a:close/>
              </a:path>
            </a:pathLst>
          </a:cu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3671787" y="4748644"/>
            <a:ext cx="377996" cy="220305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32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(as of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Separating control and data planes</a:t>
            </a:r>
          </a:p>
          <a:p>
            <a:endParaRPr lang="en-US" dirty="0" smtClean="0"/>
          </a:p>
          <a:p>
            <a:r>
              <a:rPr lang="en-US" dirty="0" smtClean="0"/>
              <a:t>Move control plane out of the switch into a central location</a:t>
            </a:r>
          </a:p>
          <a:p>
            <a:endParaRPr lang="en-US" dirty="0" smtClean="0"/>
          </a:p>
          <a:p>
            <a:r>
              <a:rPr lang="en-US" dirty="0" smtClean="0"/>
              <a:t>Well-defined API to data plane</a:t>
            </a:r>
          </a:p>
          <a:p>
            <a:endParaRPr lang="en-US" dirty="0" smtClean="0"/>
          </a:p>
          <a:p>
            <a:r>
              <a:rPr lang="en-US" dirty="0" err="1" smtClean="0"/>
              <a:t>OpenFlow</a:t>
            </a:r>
            <a:r>
              <a:rPr lang="en-US" dirty="0" smtClean="0"/>
              <a:t> was a pragmatic solution (lowest common denominator)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59286" y="1899141"/>
            <a:ext cx="3887053" cy="3129427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b="1" dirty="0">
                <a:latin typeface="Courier"/>
              </a:rPr>
              <a:t>﻿</a:t>
            </a:r>
          </a:p>
          <a:p>
            <a:r>
              <a:rPr lang="en-US" b="1" dirty="0">
                <a:latin typeface="Courier"/>
              </a:rPr>
              <a:t>table ipv4_lpm </a:t>
            </a:r>
          </a:p>
          <a:p>
            <a:r>
              <a:rPr lang="en-US" b="1" dirty="0">
                <a:latin typeface="Courier"/>
              </a:rPr>
              <a:t>{    </a:t>
            </a:r>
          </a:p>
          <a:p>
            <a:r>
              <a:rPr lang="en-US" b="1" dirty="0">
                <a:latin typeface="Courier"/>
              </a:rPr>
              <a:t>	reads {</a:t>
            </a:r>
          </a:p>
          <a:p>
            <a:r>
              <a:rPr lang="en-US" b="1" dirty="0">
                <a:latin typeface="Courier"/>
              </a:rPr>
              <a:t>        ipv4.dstAddr : </a:t>
            </a:r>
            <a:r>
              <a:rPr lang="en-US" b="1" dirty="0" err="1">
                <a:latin typeface="Courier"/>
              </a:rPr>
              <a:t>lpm</a:t>
            </a:r>
            <a:r>
              <a:rPr lang="en-US" b="1" dirty="0">
                <a:latin typeface="Courier"/>
              </a:rPr>
              <a:t>;</a:t>
            </a:r>
          </a:p>
          <a:p>
            <a:r>
              <a:rPr lang="en-US" b="1" dirty="0">
                <a:latin typeface="Courier"/>
              </a:rPr>
              <a:t>   }</a:t>
            </a:r>
          </a:p>
          <a:p>
            <a:r>
              <a:rPr lang="en-US" b="1" dirty="0">
                <a:latin typeface="Courier"/>
              </a:rPr>
              <a:t>   actions {</a:t>
            </a:r>
          </a:p>
          <a:p>
            <a:r>
              <a:rPr lang="en-US" b="1" dirty="0">
                <a:latin typeface="Courier"/>
              </a:rPr>
              <a:t>        </a:t>
            </a:r>
            <a:r>
              <a:rPr lang="en-US" b="1" dirty="0" err="1">
                <a:latin typeface="Courier"/>
              </a:rPr>
              <a:t>set_next_hop</a:t>
            </a:r>
            <a:r>
              <a:rPr lang="en-US" b="1" dirty="0">
                <a:latin typeface="Courier"/>
              </a:rPr>
              <a:t>;</a:t>
            </a:r>
          </a:p>
          <a:p>
            <a:r>
              <a:rPr lang="en-US" b="1" dirty="0">
                <a:latin typeface="Courier"/>
              </a:rPr>
              <a:t>        drop;    </a:t>
            </a:r>
          </a:p>
          <a:p>
            <a:r>
              <a:rPr lang="en-US" b="1" dirty="0">
                <a:latin typeface="Courier"/>
              </a:rPr>
              <a:t>	}</a:t>
            </a:r>
          </a:p>
          <a:p>
            <a:r>
              <a:rPr lang="en-US" b="1" dirty="0">
                <a:latin typeface="Courier"/>
              </a:rPr>
              <a:t>}</a:t>
            </a:r>
            <a:endParaRPr lang="en-US" dirty="0">
              <a:latin typeface="Courier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6756794" y="3708082"/>
          <a:ext cx="3010829" cy="1947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920"/>
                <a:gridCol w="1598909"/>
              </a:tblGrid>
              <a:tr h="32461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dstAddr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10.0.0.*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set_next_hop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224.*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192.168.*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10.0.1.*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set_next_hop</a:t>
                      </a:r>
                      <a:endParaRPr lang="en-US" sz="16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32" name="Right Brace 31"/>
          <p:cNvSpPr/>
          <p:nvPr/>
        </p:nvSpPr>
        <p:spPr>
          <a:xfrm rot="16200000">
            <a:off x="7303326" y="2841071"/>
            <a:ext cx="320478" cy="1413544"/>
          </a:xfrm>
          <a:prstGeom prst="rightBrace">
            <a:avLst>
              <a:gd name="adj1" fmla="val 11111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3" name="TextBox 32"/>
          <p:cNvSpPr txBox="1"/>
          <p:nvPr/>
        </p:nvSpPr>
        <p:spPr>
          <a:xfrm>
            <a:off x="6841556" y="3041355"/>
            <a:ext cx="1415608" cy="411440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sz="2138" dirty="0"/>
              <a:t>Lookup key</a:t>
            </a:r>
          </a:p>
        </p:txBody>
      </p:sp>
      <p:sp>
        <p:nvSpPr>
          <p:cNvPr id="34" name="Right Brace 33"/>
          <p:cNvSpPr/>
          <p:nvPr/>
        </p:nvSpPr>
        <p:spPr>
          <a:xfrm>
            <a:off x="6543140" y="3097578"/>
            <a:ext cx="213653" cy="225590"/>
          </a:xfrm>
          <a:prstGeom prst="rightBrace">
            <a:avLst>
              <a:gd name="adj1" fmla="val 11111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21654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4112" y="1926775"/>
            <a:ext cx="8615779" cy="1744433"/>
          </a:xfrm>
          <a:prstGeom prst="rect">
            <a:avLst/>
          </a:prstGeom>
        </p:spPr>
        <p:txBody>
          <a:bodyPr wrap="square" lIns="81643" tIns="40821" rIns="81643" bIns="40821">
            <a:spAutoFit/>
          </a:bodyPr>
          <a:lstStyle/>
          <a:p>
            <a:r>
              <a:rPr lang="en-US" b="1" dirty="0">
                <a:latin typeface="Courier"/>
              </a:rPr>
              <a:t>action </a:t>
            </a:r>
            <a:r>
              <a:rPr lang="en-US" b="1" dirty="0" err="1">
                <a:latin typeface="Courier"/>
              </a:rPr>
              <a:t>set_nhop</a:t>
            </a:r>
            <a:r>
              <a:rPr lang="en-US" b="1" dirty="0">
                <a:latin typeface="Courier"/>
              </a:rPr>
              <a:t>(nhop_ipv4_addr, port) </a:t>
            </a:r>
          </a:p>
          <a:p>
            <a:r>
              <a:rPr lang="en-US" b="1" dirty="0">
                <a:latin typeface="Courier"/>
              </a:rPr>
              <a:t>{    </a:t>
            </a:r>
          </a:p>
          <a:p>
            <a:r>
              <a:rPr lang="en-US" b="1" dirty="0">
                <a:latin typeface="Courier"/>
              </a:rPr>
              <a:t>	</a:t>
            </a:r>
            <a:r>
              <a:rPr lang="en-US" b="1" dirty="0" err="1">
                <a:latin typeface="Courier"/>
              </a:rPr>
              <a:t>modify_field</a:t>
            </a:r>
            <a:r>
              <a:rPr lang="en-US" b="1" dirty="0">
                <a:latin typeface="Courier"/>
              </a:rPr>
              <a:t>(metadata.nhop_ipv4_addr, nhop_ipv4_addr);    </a:t>
            </a:r>
          </a:p>
          <a:p>
            <a:r>
              <a:rPr lang="en-US" b="1" dirty="0">
                <a:latin typeface="Courier"/>
              </a:rPr>
              <a:t>	</a:t>
            </a:r>
            <a:r>
              <a:rPr lang="en-US" b="1" dirty="0" err="1">
                <a:latin typeface="Courier"/>
              </a:rPr>
              <a:t>modify_field</a:t>
            </a:r>
            <a:r>
              <a:rPr lang="en-US" b="1" dirty="0">
                <a:latin typeface="Courier"/>
              </a:rPr>
              <a:t>(</a:t>
            </a:r>
            <a:r>
              <a:rPr lang="en-US" b="1" dirty="0" err="1">
                <a:latin typeface="Courier"/>
              </a:rPr>
              <a:t>standard_metadata.egress_port</a:t>
            </a:r>
            <a:r>
              <a:rPr lang="en-US" b="1" dirty="0">
                <a:latin typeface="Courier"/>
              </a:rPr>
              <a:t>, port);    </a:t>
            </a:r>
          </a:p>
          <a:p>
            <a:r>
              <a:rPr lang="en-US" b="1" dirty="0">
                <a:latin typeface="Courier"/>
              </a:rPr>
              <a:t>	</a:t>
            </a:r>
            <a:r>
              <a:rPr lang="en-US" b="1" dirty="0" err="1">
                <a:latin typeface="Courier"/>
              </a:rPr>
              <a:t>add_to_field</a:t>
            </a:r>
            <a:r>
              <a:rPr lang="en-US" b="1" dirty="0">
                <a:latin typeface="Courier"/>
              </a:rPr>
              <a:t>(ipv4.ttl, -1);</a:t>
            </a:r>
          </a:p>
          <a:p>
            <a:r>
              <a:rPr lang="en-US" b="1" dirty="0">
                <a:latin typeface="Courier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99149" y="4231261"/>
          <a:ext cx="3062011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62"/>
                <a:gridCol w="1103849"/>
              </a:tblGrid>
              <a:tr h="30874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nhop_ipv4_addr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port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086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10.0.0.10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086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10.0.1.10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34290" marB="34290"/>
                </a:tc>
              </a:tr>
            </a:tbl>
          </a:graphicData>
        </a:graphic>
      </p:graphicFrame>
      <p:cxnSp>
        <p:nvCxnSpPr>
          <p:cNvPr id="10" name="Elbow Connector 9"/>
          <p:cNvCxnSpPr>
            <a:endCxn id="8" idx="1"/>
          </p:cNvCxnSpPr>
          <p:nvPr/>
        </p:nvCxnSpPr>
        <p:spPr>
          <a:xfrm>
            <a:off x="5433296" y="4388587"/>
            <a:ext cx="865853" cy="311305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5433296" y="4937125"/>
            <a:ext cx="865853" cy="450752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422467" y="3541397"/>
          <a:ext cx="3010829" cy="1947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920"/>
                <a:gridCol w="1598909"/>
              </a:tblGrid>
              <a:tr h="32461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dstAddr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10.0.0.*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set_next_hop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224.*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192.168.*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drop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10.0.1.*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set_next_hop</a:t>
                      </a:r>
                      <a:endParaRPr lang="en-US" sz="1600" dirty="0"/>
                    </a:p>
                  </a:txBody>
                  <a:tcPr marT="34290" marB="34290"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rot="16200000" flipV="1">
            <a:off x="4982513" y="2297456"/>
            <a:ext cx="1972654" cy="1894957"/>
          </a:xfrm>
          <a:prstGeom prst="bentConnector3">
            <a:avLst>
              <a:gd name="adj1" fmla="val 8774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V="1">
            <a:off x="6505128" y="2297456"/>
            <a:ext cx="1972654" cy="1894957"/>
          </a:xfrm>
          <a:prstGeom prst="bentConnector3">
            <a:avLst>
              <a:gd name="adj1" fmla="val 9432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9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Control-Flow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794985"/>
            <a:ext cx="5583030" cy="3614175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sz="1350" b="1" dirty="0">
                <a:latin typeface="Courier"/>
                <a:cs typeface="Courier"/>
              </a:rPr>
              <a:t>control </a:t>
            </a:r>
            <a:r>
              <a:rPr lang="en-US" sz="1350" dirty="0">
                <a:latin typeface="Courier"/>
                <a:cs typeface="Courier"/>
              </a:rPr>
              <a:t>ingress </a:t>
            </a:r>
          </a:p>
          <a:p>
            <a:r>
              <a:rPr lang="en-US" sz="1350" dirty="0">
                <a:latin typeface="Courier"/>
                <a:cs typeface="Courier"/>
              </a:rPr>
              <a:t>{</a:t>
            </a:r>
          </a:p>
          <a:p>
            <a:r>
              <a:rPr lang="en-US" sz="1350" dirty="0">
                <a:latin typeface="Courier"/>
                <a:cs typeface="Courier"/>
              </a:rPr>
              <a:t>    </a:t>
            </a:r>
            <a:r>
              <a:rPr lang="en-US" sz="1350" b="1" dirty="0">
                <a:latin typeface="Courier"/>
                <a:cs typeface="Courier"/>
              </a:rPr>
              <a:t>apply</a:t>
            </a:r>
            <a:r>
              <a:rPr lang="en-US" sz="1350" dirty="0">
                <a:latin typeface="Courier"/>
                <a:cs typeface="Courier"/>
              </a:rPr>
              <a:t>(port);</a:t>
            </a:r>
          </a:p>
          <a:p>
            <a:r>
              <a:rPr lang="en-US" sz="1350" dirty="0">
                <a:latin typeface="Courier"/>
                <a:cs typeface="Courier"/>
              </a:rPr>
              <a:t>    if (</a:t>
            </a:r>
            <a:r>
              <a:rPr lang="en-US" sz="1350" b="1" dirty="0">
                <a:latin typeface="Courier"/>
                <a:cs typeface="Courier"/>
              </a:rPr>
              <a:t>valid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vlan_tag</a:t>
            </a:r>
            <a:r>
              <a:rPr lang="en-US" sz="1350" dirty="0">
                <a:latin typeface="Courier"/>
                <a:cs typeface="Courier"/>
              </a:rPr>
              <a:t>[0])) {</a:t>
            </a:r>
          </a:p>
          <a:p>
            <a:r>
              <a:rPr lang="en-US" sz="1350" dirty="0">
                <a:latin typeface="Courier"/>
                <a:cs typeface="Courier"/>
              </a:rPr>
              <a:t>        </a:t>
            </a:r>
            <a:r>
              <a:rPr lang="en-US" sz="1350" b="1" dirty="0">
                <a:latin typeface="Courier"/>
                <a:cs typeface="Courier"/>
              </a:rPr>
              <a:t>apply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port_vlan</a:t>
            </a:r>
            <a:r>
              <a:rPr lang="en-US" sz="1350" dirty="0">
                <a:latin typeface="Courier"/>
                <a:cs typeface="Courier"/>
              </a:rPr>
              <a:t>);</a:t>
            </a:r>
          </a:p>
          <a:p>
            <a:r>
              <a:rPr lang="en-US" sz="1350" dirty="0">
                <a:latin typeface="Courier"/>
                <a:cs typeface="Courier"/>
              </a:rPr>
              <a:t>    }</a:t>
            </a:r>
          </a:p>
          <a:p>
            <a:r>
              <a:rPr lang="en-US" sz="1350" dirty="0">
                <a:latin typeface="Courier"/>
                <a:cs typeface="Courier"/>
              </a:rPr>
              <a:t>    </a:t>
            </a:r>
            <a:r>
              <a:rPr lang="en-US" sz="1350" b="1" dirty="0">
                <a:latin typeface="Courier"/>
                <a:cs typeface="Courier"/>
              </a:rPr>
              <a:t>apply 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bridge_domain</a:t>
            </a:r>
            <a:r>
              <a:rPr lang="en-US" sz="1350" dirty="0">
                <a:latin typeface="Courier"/>
                <a:cs typeface="Courier"/>
              </a:rPr>
              <a:t>);</a:t>
            </a:r>
          </a:p>
          <a:p>
            <a:r>
              <a:rPr lang="en-US" sz="1350" dirty="0">
                <a:latin typeface="Courier"/>
                <a:cs typeface="Courier"/>
              </a:rPr>
              <a:t>    if (</a:t>
            </a:r>
            <a:r>
              <a:rPr lang="en-US" sz="1350" b="1" dirty="0">
                <a:latin typeface="Courier"/>
                <a:cs typeface="Courier"/>
              </a:rPr>
              <a:t>valid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mpls_bos</a:t>
            </a:r>
            <a:r>
              <a:rPr lang="en-US" sz="1350" dirty="0">
                <a:latin typeface="Courier"/>
                <a:cs typeface="Courier"/>
              </a:rPr>
              <a:t>)) {</a:t>
            </a:r>
          </a:p>
          <a:p>
            <a:r>
              <a:rPr lang="en-US" sz="1350" dirty="0">
                <a:latin typeface="Courier"/>
                <a:cs typeface="Courier"/>
              </a:rPr>
              <a:t>        </a:t>
            </a:r>
            <a:r>
              <a:rPr lang="en-US" sz="1350" b="1" dirty="0">
                <a:latin typeface="Courier"/>
                <a:cs typeface="Courier"/>
              </a:rPr>
              <a:t>apply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mpls_label</a:t>
            </a:r>
            <a:r>
              <a:rPr lang="en-US" sz="1350" dirty="0">
                <a:latin typeface="Courier"/>
                <a:cs typeface="Courier"/>
              </a:rPr>
              <a:t>);</a:t>
            </a:r>
          </a:p>
          <a:p>
            <a:r>
              <a:rPr lang="en-US" sz="1350" dirty="0">
                <a:latin typeface="Courier"/>
                <a:cs typeface="Courier"/>
              </a:rPr>
              <a:t>    }</a:t>
            </a:r>
          </a:p>
          <a:p>
            <a:r>
              <a:rPr lang="en-US" sz="1350" dirty="0">
                <a:latin typeface="Courier"/>
                <a:cs typeface="Courier"/>
              </a:rPr>
              <a:t>    </a:t>
            </a:r>
            <a:r>
              <a:rPr lang="en-US" sz="1350" dirty="0" err="1">
                <a:latin typeface="Courier"/>
                <a:cs typeface="Courier"/>
              </a:rPr>
              <a:t>retrieve_tunnel_vni</a:t>
            </a:r>
            <a:r>
              <a:rPr lang="en-US" sz="1350" dirty="0">
                <a:latin typeface="Courier"/>
                <a:cs typeface="Courier"/>
              </a:rPr>
              <a:t>();</a:t>
            </a:r>
          </a:p>
          <a:p>
            <a:r>
              <a:rPr lang="en-US" sz="1350" dirty="0">
                <a:latin typeface="Courier"/>
                <a:cs typeface="Courier"/>
              </a:rPr>
              <a:t>    if (</a:t>
            </a:r>
            <a:r>
              <a:rPr lang="en-US" sz="1350" b="1" dirty="0">
                <a:latin typeface="Courier"/>
                <a:cs typeface="Courier"/>
              </a:rPr>
              <a:t>valid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vxlan</a:t>
            </a:r>
            <a:r>
              <a:rPr lang="en-US" sz="1350" dirty="0">
                <a:latin typeface="Courier"/>
                <a:cs typeface="Courier"/>
              </a:rPr>
              <a:t>) or </a:t>
            </a:r>
            <a:r>
              <a:rPr lang="en-US" sz="1350" b="1" dirty="0">
                <a:latin typeface="Courier"/>
                <a:cs typeface="Courier"/>
              </a:rPr>
              <a:t>valid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genv</a:t>
            </a:r>
            <a:r>
              <a:rPr lang="en-US" sz="1350" dirty="0">
                <a:latin typeface="Courier"/>
                <a:cs typeface="Courier"/>
              </a:rPr>
              <a:t>) or </a:t>
            </a:r>
            <a:r>
              <a:rPr lang="en-US" sz="1350" b="1" dirty="0">
                <a:latin typeface="Courier"/>
                <a:cs typeface="Courier"/>
              </a:rPr>
              <a:t>valid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nvgre</a:t>
            </a:r>
            <a:r>
              <a:rPr lang="en-US" sz="1350" dirty="0">
                <a:latin typeface="Courier"/>
                <a:cs typeface="Courier"/>
              </a:rPr>
              <a:t>))</a:t>
            </a:r>
            <a:br>
              <a:rPr lang="en-US" sz="1350" dirty="0">
                <a:latin typeface="Courier"/>
                <a:cs typeface="Courier"/>
              </a:rPr>
            </a:br>
            <a:r>
              <a:rPr lang="en-US" sz="1350" dirty="0">
                <a:latin typeface="Courier"/>
                <a:cs typeface="Courier"/>
              </a:rPr>
              <a:t>    {</a:t>
            </a:r>
          </a:p>
          <a:p>
            <a:r>
              <a:rPr lang="en-US" sz="1350" dirty="0">
                <a:latin typeface="Courier"/>
                <a:cs typeface="Courier"/>
              </a:rPr>
              <a:t>        </a:t>
            </a:r>
            <a:r>
              <a:rPr lang="en-US" sz="1350" b="1" dirty="0">
                <a:latin typeface="Courier"/>
                <a:cs typeface="Courier"/>
              </a:rPr>
              <a:t>apply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dest_vtep</a:t>
            </a:r>
            <a:r>
              <a:rPr lang="en-US" sz="1350" dirty="0">
                <a:latin typeface="Courier"/>
                <a:cs typeface="Courier"/>
              </a:rPr>
              <a:t>);</a:t>
            </a:r>
          </a:p>
          <a:p>
            <a:r>
              <a:rPr lang="en-US" sz="1350" dirty="0">
                <a:latin typeface="Courier"/>
                <a:cs typeface="Courier"/>
              </a:rPr>
              <a:t>        </a:t>
            </a:r>
            <a:r>
              <a:rPr lang="en-US" sz="1350" b="1" dirty="0">
                <a:latin typeface="Courier"/>
                <a:cs typeface="Courier"/>
              </a:rPr>
              <a:t>apply</a:t>
            </a:r>
            <a:r>
              <a:rPr lang="en-US" sz="1350" dirty="0">
                <a:latin typeface="Courier"/>
                <a:cs typeface="Courier"/>
              </a:rPr>
              <a:t>(</a:t>
            </a:r>
            <a:r>
              <a:rPr lang="en-US" sz="1350" dirty="0" err="1">
                <a:latin typeface="Courier"/>
                <a:cs typeface="Courier"/>
              </a:rPr>
              <a:t>src_vtep</a:t>
            </a:r>
            <a:r>
              <a:rPr lang="en-US" sz="1350" dirty="0">
                <a:latin typeface="Courier"/>
                <a:cs typeface="Courier"/>
              </a:rPr>
              <a:t>);</a:t>
            </a:r>
          </a:p>
          <a:p>
            <a:r>
              <a:rPr lang="en-US" sz="1350" dirty="0">
                <a:latin typeface="Courier"/>
                <a:cs typeface="Courier"/>
              </a:rPr>
              <a:t>    }</a:t>
            </a:r>
          </a:p>
          <a:p>
            <a:r>
              <a:rPr lang="en-US" sz="1350" dirty="0">
                <a:latin typeface="Courier"/>
                <a:cs typeface="Courier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066337" y="1794983"/>
            <a:ext cx="1170092" cy="3614176"/>
            <a:chOff x="13408599" y="1300305"/>
            <a:chExt cx="2080164" cy="6689298"/>
          </a:xfrm>
        </p:grpSpPr>
        <p:sp>
          <p:nvSpPr>
            <p:cNvPr id="9" name="Rectangle 8"/>
            <p:cNvSpPr/>
            <p:nvPr/>
          </p:nvSpPr>
          <p:spPr>
            <a:xfrm>
              <a:off x="13408599" y="1300305"/>
              <a:ext cx="1076171" cy="101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dirty="0"/>
                <a:t>M/A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12592" y="2766721"/>
              <a:ext cx="1076171" cy="101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dirty="0"/>
                <a:t>M/A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408599" y="4175316"/>
              <a:ext cx="1076171" cy="101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dirty="0"/>
                <a:t>M/A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412592" y="5488949"/>
              <a:ext cx="1076171" cy="101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dirty="0"/>
                <a:t>M/A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408599" y="6976680"/>
              <a:ext cx="1076171" cy="101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dirty="0"/>
                <a:t>M/A</a:t>
              </a:r>
            </a:p>
          </p:txBody>
        </p:sp>
        <p:cxnSp>
          <p:nvCxnSpPr>
            <p:cNvPr id="15" name="Straight Arrow Connector 14"/>
            <p:cNvCxnSpPr>
              <a:endCxn id="10" idx="0"/>
            </p:cNvCxnSpPr>
            <p:nvPr/>
          </p:nvCxnSpPr>
          <p:spPr>
            <a:xfrm>
              <a:off x="13946684" y="2313228"/>
              <a:ext cx="1003993" cy="4534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11" idx="0"/>
            </p:cNvCxnSpPr>
            <p:nvPr/>
          </p:nvCxnSpPr>
          <p:spPr>
            <a:xfrm>
              <a:off x="13946684" y="2313228"/>
              <a:ext cx="0" cy="1862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12" idx="0"/>
            </p:cNvCxnSpPr>
            <p:nvPr/>
          </p:nvCxnSpPr>
          <p:spPr>
            <a:xfrm>
              <a:off x="13946684" y="5188239"/>
              <a:ext cx="1003993" cy="3007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0"/>
            </p:cNvCxnSpPr>
            <p:nvPr/>
          </p:nvCxnSpPr>
          <p:spPr>
            <a:xfrm>
              <a:off x="13946684" y="5188240"/>
              <a:ext cx="0" cy="17884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2"/>
              <a:endCxn id="13" idx="0"/>
            </p:cNvCxnSpPr>
            <p:nvPr/>
          </p:nvCxnSpPr>
          <p:spPr>
            <a:xfrm flipH="1">
              <a:off x="13946684" y="6501872"/>
              <a:ext cx="1003993" cy="4748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2"/>
              <a:endCxn id="11" idx="0"/>
            </p:cNvCxnSpPr>
            <p:nvPr/>
          </p:nvCxnSpPr>
          <p:spPr>
            <a:xfrm flipH="1">
              <a:off x="13946684" y="3779644"/>
              <a:ext cx="1003993" cy="3956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605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214" y="1905001"/>
            <a:ext cx="8029575" cy="3602831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Driven by header types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add_header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(ipv6);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remove_header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vlan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78" y="1905001"/>
            <a:ext cx="2800176" cy="24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contents management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3699822" y="3653748"/>
            <a:ext cx="729061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9" name="Rectangle 18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0" name="Down Arrow 19"/>
          <p:cNvSpPr/>
          <p:nvPr/>
        </p:nvSpPr>
        <p:spPr>
          <a:xfrm>
            <a:off x="3053846" y="2395805"/>
            <a:ext cx="390010" cy="156546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TextBox 20"/>
          <p:cNvSpPr txBox="1"/>
          <p:nvPr/>
        </p:nvSpPr>
        <p:spPr>
          <a:xfrm>
            <a:off x="6907128" y="2832445"/>
            <a:ext cx="3248289" cy="463313"/>
          </a:xfrm>
          <a:prstGeom prst="rect">
            <a:avLst/>
          </a:prstGeom>
          <a:noFill/>
        </p:spPr>
        <p:txBody>
          <a:bodyPr wrap="none" lIns="81643" tIns="40821" rIns="81643" bIns="40821" rtlCol="0">
            <a:spAutoFit/>
          </a:bodyPr>
          <a:lstStyle/>
          <a:p>
            <a:r>
              <a:rPr lang="en-US" sz="2475" dirty="0"/>
              <a:t>Manage tables contents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4223867" y="3064102"/>
            <a:ext cx="2683260" cy="750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29054" y="3262389"/>
            <a:ext cx="3361497" cy="463313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475" dirty="0"/>
              <a:t>(Tied to P4 program)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9642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 programming this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these languages primarily intended for Google, Microsoft </a:t>
            </a:r>
            <a:r>
              <a:rPr lang="en-US" dirty="0" err="1" smtClean="0"/>
              <a:t>etc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It seems extremely possible to write code that just won’t compile.</a:t>
            </a:r>
          </a:p>
          <a:p>
            <a:r>
              <a:rPr lang="en-US" dirty="0" smtClean="0"/>
              <a:t>How does reconfiguring the switch work?</a:t>
            </a:r>
          </a:p>
          <a:p>
            <a:r>
              <a:rPr lang="en-US" dirty="0" smtClean="0"/>
              <a:t>Is it easy to reconfigure these switches?</a:t>
            </a:r>
          </a:p>
          <a:p>
            <a:r>
              <a:rPr lang="en-US" dirty="0"/>
              <a:t>It’s interesting that the authors present P4 as a “strawman proposal”, given the fact that P4 has received significant attention since </a:t>
            </a:r>
            <a:r>
              <a:rPr lang="en-US" dirty="0" smtClean="0"/>
              <a:t>then.</a:t>
            </a:r>
          </a:p>
          <a:p>
            <a:r>
              <a:rPr lang="en-US" dirty="0"/>
              <a:t>Virtual switch compared to a physical switch for running P4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2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happened since?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around p4.org in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P4 reference software switch</a:t>
            </a:r>
          </a:p>
          <a:p>
            <a:endParaRPr lang="en-US" dirty="0"/>
          </a:p>
          <a:p>
            <a:r>
              <a:rPr lang="en-US" dirty="0" smtClean="0"/>
              <a:t>P4 compiler</a:t>
            </a:r>
          </a:p>
          <a:p>
            <a:endParaRPr lang="en-US" dirty="0"/>
          </a:p>
          <a:p>
            <a:r>
              <a:rPr lang="en-US" dirty="0" smtClean="0"/>
              <a:t>Workshops</a:t>
            </a:r>
          </a:p>
          <a:p>
            <a:endParaRPr lang="en-US" dirty="0"/>
          </a:p>
          <a:p>
            <a:r>
              <a:rPr lang="en-US" dirty="0" smtClean="0"/>
              <a:t>Industry adoption (</a:t>
            </a:r>
            <a:r>
              <a:rPr lang="en-US" dirty="0" err="1" smtClean="0"/>
              <a:t>Netronome</a:t>
            </a:r>
            <a:r>
              <a:rPr lang="en-US" dirty="0" smtClean="0"/>
              <a:t>, Xilinx, Barefoot, CISCO, VMWare, …)</a:t>
            </a:r>
          </a:p>
          <a:p>
            <a:endParaRPr lang="en-US" dirty="0"/>
          </a:p>
          <a:p>
            <a:r>
              <a:rPr lang="en-US" dirty="0" smtClean="0"/>
              <a:t>Culture shift: move towards open source</a:t>
            </a:r>
          </a:p>
        </p:txBody>
      </p:sp>
    </p:spTree>
    <p:extLst>
      <p:ext uri="{BB962C8B-B14F-4D97-AF65-F5344CB8AC3E}">
        <p14:creationId xmlns:p14="http://schemas.microsoft.com/office/powerpoint/2010/main" val="35432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research interest in academia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P4 compilers (Jose et al.)</a:t>
            </a:r>
          </a:p>
          <a:p>
            <a:r>
              <a:rPr lang="en-US" sz="11200" dirty="0" err="1" smtClean="0"/>
              <a:t>Stateful</a:t>
            </a:r>
            <a:r>
              <a:rPr lang="en-US" sz="11200" dirty="0" smtClean="0"/>
              <a:t> algorithms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</a:t>
            </a:r>
            <a:r>
              <a:rPr lang="en-US" sz="11200" dirty="0"/>
              <a:t>Packet </a:t>
            </a:r>
            <a:r>
              <a:rPr lang="en-US" sz="11200" dirty="0" smtClean="0"/>
              <a:t>Transactions</a:t>
            </a:r>
            <a:r>
              <a:rPr lang="en-US" sz="11200" dirty="0"/>
              <a:t>)</a:t>
            </a:r>
            <a:endParaRPr lang="en-US" sz="11200" dirty="0" smtClean="0"/>
          </a:p>
          <a:p>
            <a:r>
              <a:rPr lang="en-US" sz="11200" dirty="0" smtClean="0"/>
              <a:t>Higher-level languages (</a:t>
            </a:r>
            <a:r>
              <a:rPr lang="en-US" sz="11200" dirty="0" err="1" smtClean="0"/>
              <a:t>Arashloo</a:t>
            </a:r>
            <a:r>
              <a:rPr lang="en-US" sz="11200" dirty="0" smtClean="0"/>
              <a:t> et al., SNAP)</a:t>
            </a:r>
          </a:p>
          <a:p>
            <a:r>
              <a:rPr lang="en-US" sz="11200" dirty="0" smtClean="0"/>
              <a:t>Programmable scheduling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PIFO; Mittal et al., UPS)</a:t>
            </a:r>
          </a:p>
          <a:p>
            <a:r>
              <a:rPr lang="en-US" sz="11200" dirty="0" smtClean="0"/>
              <a:t>Protocol-independent software switches (</a:t>
            </a:r>
            <a:r>
              <a:rPr lang="en-US" sz="11200" dirty="0" err="1" smtClean="0"/>
              <a:t>Shahbaz</a:t>
            </a:r>
            <a:r>
              <a:rPr lang="en-US" sz="11200" dirty="0" smtClean="0"/>
              <a:t> et al., PISCES)</a:t>
            </a:r>
          </a:p>
          <a:p>
            <a:r>
              <a:rPr lang="en-US" sz="11200" dirty="0" smtClean="0"/>
              <a:t>Programmable NICs (Kaufman et al., </a:t>
            </a:r>
            <a:r>
              <a:rPr lang="en-US" sz="11200" dirty="0" err="1" smtClean="0"/>
              <a:t>FlexNIC</a:t>
            </a:r>
            <a:r>
              <a:rPr lang="en-US" sz="11200" dirty="0" smtClean="0"/>
              <a:t>)</a:t>
            </a:r>
          </a:p>
          <a:p>
            <a:r>
              <a:rPr lang="en-US" sz="11200" dirty="0" smtClean="0"/>
              <a:t>Network measurement (Li et al., </a:t>
            </a:r>
            <a:r>
              <a:rPr lang="en-US" sz="11200" dirty="0" err="1" smtClean="0"/>
              <a:t>FlowRadar</a:t>
            </a:r>
            <a:r>
              <a:rPr lang="en-US" sz="11200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How do we design a flexible chip?</a:t>
            </a:r>
          </a:p>
          <a:p>
            <a:pPr lvl="1"/>
            <a:r>
              <a:rPr lang="en-US" dirty="0" smtClean="0"/>
              <a:t>The RMT switch model</a:t>
            </a:r>
          </a:p>
          <a:p>
            <a:pPr lvl="1"/>
            <a:r>
              <a:rPr lang="en-US" dirty="0" smtClean="0"/>
              <a:t>Bring processing close to the memories: </a:t>
            </a:r>
          </a:p>
          <a:p>
            <a:pPr lvl="2"/>
            <a:r>
              <a:rPr lang="en-US" dirty="0" smtClean="0"/>
              <a:t>pipeline of many stages</a:t>
            </a:r>
          </a:p>
          <a:p>
            <a:pPr lvl="1"/>
            <a:r>
              <a:rPr lang="en-US" dirty="0" smtClean="0"/>
              <a:t>Bring the processing to the wires: </a:t>
            </a:r>
          </a:p>
          <a:p>
            <a:pPr lvl="2"/>
            <a:r>
              <a:rPr lang="en-US" dirty="0" smtClean="0"/>
              <a:t>224 action CPUs per stage</a:t>
            </a:r>
          </a:p>
          <a:p>
            <a:r>
              <a:rPr lang="en-US" dirty="0" smtClean="0"/>
              <a:t>How much does it cost?</a:t>
            </a:r>
          </a:p>
          <a:p>
            <a:pPr lvl="1"/>
            <a:r>
              <a:rPr lang="en-US" dirty="0" smtClean="0"/>
              <a:t>15%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network isn’t truly </a:t>
            </a:r>
            <a:r>
              <a:rPr lang="en-US" dirty="0" smtClean="0"/>
              <a:t>software-defined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</a:t>
            </a:r>
            <a:r>
              <a:rPr lang="en-US" dirty="0"/>
              <a:t>“program” the data plane</a:t>
            </a:r>
          </a:p>
          <a:p>
            <a:endParaRPr lang="en-US" dirty="0" smtClean="0"/>
          </a:p>
          <a:p>
            <a:r>
              <a:rPr lang="en-US" dirty="0" smtClean="0"/>
              <a:t>Can’t </a:t>
            </a:r>
            <a:r>
              <a:rPr lang="en-US" dirty="0"/>
              <a:t>change </a:t>
            </a:r>
            <a:r>
              <a:rPr lang="en-US" dirty="0" smtClean="0"/>
              <a:t>headers (</a:t>
            </a:r>
            <a:r>
              <a:rPr lang="en-US" dirty="0" err="1" smtClean="0"/>
              <a:t>OpenFlow</a:t>
            </a:r>
            <a:r>
              <a:rPr lang="en-US" dirty="0" smtClean="0"/>
              <a:t> is very restricted in match and action)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Still </a:t>
            </a:r>
            <a:r>
              <a:rPr lang="en-US" dirty="0"/>
              <a:t>tied to vendor’s features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router algorithms never make it to production </a:t>
            </a:r>
            <a:r>
              <a:rPr lang="en-US" dirty="0" smtClean="0"/>
              <a:t>(RED, WFQ, PIE, XCP)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91853"/>
            <a:ext cx="9313863" cy="37437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Simple language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Parsing, bit-field manipulation, table lookup,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control flow, packet reassembly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Efficient execution (high speed switching)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Simple cost model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Abstract resources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Portable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Expressive: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New protocols, forwarding policies,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monitoring and 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71781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SDN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stages of match-action</a:t>
            </a:r>
          </a:p>
          <a:p>
            <a:pPr lvl="1"/>
            <a:r>
              <a:rPr lang="en-US" dirty="0" smtClean="0"/>
              <a:t>Flexible allocation</a:t>
            </a:r>
          </a:p>
          <a:p>
            <a:r>
              <a:rPr lang="en-US" dirty="0" smtClean="0"/>
              <a:t>Flexible actions</a:t>
            </a:r>
          </a:p>
          <a:p>
            <a:r>
              <a:rPr lang="en-US" dirty="0" smtClean="0"/>
              <a:t>Flexible header fields</a:t>
            </a:r>
          </a:p>
          <a:p>
            <a:endParaRPr lang="en-US" dirty="0"/>
          </a:p>
          <a:p>
            <a:r>
              <a:rPr lang="en-US" dirty="0" smtClean="0"/>
              <a:t>No coincidence </a:t>
            </a:r>
            <a:r>
              <a:rPr lang="en-US" dirty="0" err="1" smtClean="0"/>
              <a:t>OpenFlow</a:t>
            </a:r>
            <a:r>
              <a:rPr lang="en-US" dirty="0" smtClean="0"/>
              <a:t> built this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3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Hard about a </a:t>
            </a:r>
            <a:br>
              <a:rPr lang="en-US" dirty="0" smtClean="0"/>
            </a:br>
            <a:r>
              <a:rPr lang="en-US" dirty="0" smtClean="0"/>
              <a:t>Flexible Switch Chip?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chip</a:t>
            </a:r>
          </a:p>
          <a:p>
            <a:r>
              <a:rPr lang="en-US" dirty="0" smtClean="0"/>
              <a:t>High frequency (1 GHz)</a:t>
            </a:r>
          </a:p>
          <a:p>
            <a:r>
              <a:rPr lang="en-US" dirty="0" smtClean="0"/>
              <a:t>Wiring</a:t>
            </a:r>
            <a:r>
              <a:rPr lang="en-US" dirty="0"/>
              <a:t> </a:t>
            </a:r>
            <a:r>
              <a:rPr lang="en-US" dirty="0" smtClean="0"/>
              <a:t>intensive</a:t>
            </a:r>
          </a:p>
          <a:p>
            <a:r>
              <a:rPr lang="en-US" dirty="0" smtClean="0"/>
              <a:t>Many crossbars</a:t>
            </a:r>
          </a:p>
          <a:p>
            <a:r>
              <a:rPr lang="en-US" dirty="0" smtClean="0"/>
              <a:t>Lots of TCAM</a:t>
            </a:r>
          </a:p>
          <a:p>
            <a:r>
              <a:rPr lang="en-US" dirty="0" smtClean="0"/>
              <a:t>Interaction between physical design and architecture</a:t>
            </a:r>
          </a:p>
          <a:p>
            <a:r>
              <a:rPr lang="en-US" dirty="0" smtClean="0"/>
              <a:t>Good news? No need to read 7000 IETF RFC’s!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Active networks: Capsules + Java interpreters</a:t>
            </a:r>
          </a:p>
          <a:p>
            <a:endParaRPr lang="en-US" dirty="0"/>
          </a:p>
          <a:p>
            <a:r>
              <a:rPr lang="en-US" dirty="0" smtClean="0"/>
              <a:t>NPUs: Intel IXPs</a:t>
            </a:r>
          </a:p>
          <a:p>
            <a:endParaRPr lang="en-US" dirty="0"/>
          </a:p>
          <a:p>
            <a:r>
              <a:rPr lang="en-US" dirty="0" smtClean="0"/>
              <a:t>CPUs: Click, DPDK</a:t>
            </a:r>
          </a:p>
          <a:p>
            <a:endParaRPr lang="en-US" dirty="0" smtClean="0"/>
          </a:p>
          <a:p>
            <a:r>
              <a:rPr lang="en-US" dirty="0" smtClean="0"/>
              <a:t>FPGAs: </a:t>
            </a:r>
            <a:r>
              <a:rPr lang="en-US" dirty="0" err="1" smtClean="0"/>
              <a:t>NetFPGA</a:t>
            </a:r>
            <a:r>
              <a:rPr lang="en-US" dirty="0" smtClean="0"/>
              <a:t>, Arista 7124 FX</a:t>
            </a:r>
          </a:p>
          <a:p>
            <a:endParaRPr lang="en-US" dirty="0" smtClean="0"/>
          </a:p>
          <a:p>
            <a:r>
              <a:rPr lang="en-US" dirty="0" smtClean="0"/>
              <a:t>Programmability =&gt; Loss in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8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program the data plane?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Headers change occasionally (VXLAN, NVGRE)</a:t>
            </a:r>
          </a:p>
          <a:p>
            <a:pPr lvl="1"/>
            <a:r>
              <a:rPr lang="en-US" dirty="0" smtClean="0"/>
              <a:t>… requiring hardware redesign</a:t>
            </a:r>
          </a:p>
          <a:p>
            <a:endParaRPr lang="en-US" dirty="0" smtClean="0"/>
          </a:p>
          <a:p>
            <a:r>
              <a:rPr lang="en-US" dirty="0" smtClean="0"/>
              <a:t>Too constrained by a vendor’s whims</a:t>
            </a:r>
          </a:p>
          <a:p>
            <a:pPr lvl="1"/>
            <a:r>
              <a:rPr lang="en-US" dirty="0" smtClean="0"/>
              <a:t>Can’t try a new protocol in production</a:t>
            </a:r>
          </a:p>
          <a:p>
            <a:pPr lvl="1"/>
            <a:r>
              <a:rPr lang="en-US" dirty="0" smtClean="0"/>
              <a:t>Lengthy standardization process.</a:t>
            </a:r>
          </a:p>
          <a:p>
            <a:pPr lvl="1"/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ardware bugs are costly</a:t>
            </a:r>
          </a:p>
          <a:p>
            <a:endParaRPr lang="en-US" dirty="0"/>
          </a:p>
          <a:p>
            <a:r>
              <a:rPr lang="en-US" dirty="0" smtClean="0"/>
              <a:t>People can’t make up their minds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ECMP, VXLAN, NVGRE, …, what else??</a:t>
            </a:r>
          </a:p>
          <a:p>
            <a:endParaRPr lang="en-US" dirty="0" smtClean="0"/>
          </a:p>
          <a:p>
            <a:r>
              <a:rPr lang="en-US" dirty="0" smtClean="0"/>
              <a:t>Every other domain does this: GPUs, DSPs, mobile phones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7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 at programmable routers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2051050" y="1257300"/>
          <a:ext cx="8235950" cy="385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296" y="5334000"/>
            <a:ext cx="107644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10—100 x loss in performance relative to line-rate, fixed-function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Unpredictable performance (e.g., cache contention)</a:t>
            </a:r>
            <a:endParaRPr lang="en-US" sz="25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r>
              <a:rPr lang="en-US" dirty="0" smtClean="0"/>
              <a:t>The RMT model: programmability +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Performance: 640 </a:t>
            </a:r>
            <a:r>
              <a:rPr lang="en-US" dirty="0" err="1" smtClean="0"/>
              <a:t>Gbit</a:t>
            </a:r>
            <a:r>
              <a:rPr lang="en-US" dirty="0" smtClean="0"/>
              <a:t>/s (also called line rate)</a:t>
            </a:r>
          </a:p>
          <a:p>
            <a:endParaRPr lang="en-US" dirty="0"/>
          </a:p>
          <a:p>
            <a:r>
              <a:rPr lang="en-US" dirty="0" smtClean="0"/>
              <a:t>Programmability: New headers, new modifications to packet headers, flexibly size lookup tables, (limited) state modification</a:t>
            </a:r>
          </a:p>
          <a:p>
            <a:endParaRPr lang="en-US" dirty="0"/>
          </a:p>
          <a:p>
            <a:r>
              <a:rPr lang="en-US" dirty="0" smtClean="0"/>
              <a:t>Hardware architecture: Pipeline of match-action stages.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10515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capacity ~ 1 </a:t>
            </a:r>
            <a:r>
              <a:rPr lang="en-US" dirty="0" err="1" smtClean="0"/>
              <a:t>Tbit</a:t>
            </a:r>
            <a:r>
              <a:rPr lang="en-US" dirty="0" smtClean="0"/>
              <a:t>/s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 size ~ 1000 bits</a:t>
            </a:r>
          </a:p>
          <a:p>
            <a:endParaRPr lang="en-US" dirty="0"/>
          </a:p>
          <a:p>
            <a:r>
              <a:rPr lang="en-US" dirty="0" smtClean="0"/>
              <a:t>~10 operations per packet (e.g., routing, ACL, tunnels)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process 1 </a:t>
            </a:r>
            <a:r>
              <a:rPr lang="en-US" dirty="0" smtClean="0"/>
              <a:t>billion </a:t>
            </a:r>
            <a:r>
              <a:rPr lang="en-US" dirty="0"/>
              <a:t>packets per </a:t>
            </a:r>
            <a:r>
              <a:rPr lang="en-US" dirty="0" smtClean="0"/>
              <a:t>second, 10 ops per packet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</TotalTime>
  <Words>3315</Words>
  <Application>Microsoft Macintosh PowerPoint</Application>
  <PresentationFormat>Widescreen</PresentationFormat>
  <Paragraphs>911</Paragraphs>
  <Slides>53</Slides>
  <Notes>37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Calibri</vt:lpstr>
      <vt:lpstr>Calibri Light</vt:lpstr>
      <vt:lpstr>Consolas</vt:lpstr>
      <vt:lpstr>Courier</vt:lpstr>
      <vt:lpstr>Gadugi</vt:lpstr>
      <vt:lpstr>Wingdings</vt:lpstr>
      <vt:lpstr>Arial</vt:lpstr>
      <vt:lpstr>Office Theme</vt:lpstr>
      <vt:lpstr>Programmable switches</vt:lpstr>
      <vt:lpstr>Outline</vt:lpstr>
      <vt:lpstr>Recap</vt:lpstr>
      <vt:lpstr>SDN (as of 2013)</vt:lpstr>
      <vt:lpstr>The network isn’t truly software-defined</vt:lpstr>
      <vt:lpstr>Why program the data plane?</vt:lpstr>
      <vt:lpstr>Early attempts at programmable routers</vt:lpstr>
      <vt:lpstr>The RMT model: programmability + performance</vt:lpstr>
      <vt:lpstr>Performance requirements at line-rate</vt:lpstr>
      <vt:lpstr>Single processor architecture</vt:lpstr>
      <vt:lpstr>Packet-parallel architecture</vt:lpstr>
      <vt:lpstr>Packet-parallel architecture</vt:lpstr>
      <vt:lpstr>Function-parallel or pipelined architecture</vt:lpstr>
      <vt:lpstr>Fixed function switch</vt:lpstr>
      <vt:lpstr>Adding flexibility to a fixed-function switch</vt:lpstr>
      <vt:lpstr>Two simple ideas in RMT</vt:lpstr>
      <vt:lpstr>The RMT Abstract Model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Changes to Parse Graph and Table Graph</vt:lpstr>
      <vt:lpstr>But the Parse Graph and Table Graph don’t show you how to build a switch</vt:lpstr>
      <vt:lpstr>Programmable parser</vt:lpstr>
      <vt:lpstr>Match/Action Forwarding Model</vt:lpstr>
      <vt:lpstr>RMT Logical to Physical Table Mapping</vt:lpstr>
      <vt:lpstr>Action Processing Model</vt:lpstr>
      <vt:lpstr>PowerPoint Presentation</vt:lpstr>
      <vt:lpstr>RMT switch design, some specifics</vt:lpstr>
      <vt:lpstr>Cost of Configurability: Comparison with Conventional Switch</vt:lpstr>
      <vt:lpstr>Chip  Comparison with Fixed Function Switches</vt:lpstr>
      <vt:lpstr>Questions: hardware design</vt:lpstr>
      <vt:lpstr>Programming the RMT/other programmable chips: P4</vt:lpstr>
      <vt:lpstr>P4 Scope</vt:lpstr>
      <vt:lpstr>Q: Which data plane? A: Any data plane!</vt:lpstr>
      <vt:lpstr>Data plane programmability</vt:lpstr>
      <vt:lpstr>How does it work?</vt:lpstr>
      <vt:lpstr>P4 language</vt:lpstr>
      <vt:lpstr>Parsing = State machines</vt:lpstr>
      <vt:lpstr>Match</vt:lpstr>
      <vt:lpstr>Actions</vt:lpstr>
      <vt:lpstr>Control-Flow</vt:lpstr>
      <vt:lpstr>Reassembly</vt:lpstr>
      <vt:lpstr>Table contents management</vt:lpstr>
      <vt:lpstr>Questions: programming this chip</vt:lpstr>
      <vt:lpstr>What’s happened since?</vt:lpstr>
      <vt:lpstr>Momentum around p4.org in industry</vt:lpstr>
      <vt:lpstr>Growing research interest in academia</vt:lpstr>
      <vt:lpstr>Conclusion</vt:lpstr>
      <vt:lpstr>P4 Summary</vt:lpstr>
      <vt:lpstr>What does SDN want?</vt:lpstr>
      <vt:lpstr>What’s Hard about a  Flexible Switch Chip?</vt:lpstr>
      <vt:lpstr>Early attempts</vt:lpstr>
    </vt:vector>
  </TitlesOfParts>
  <Company>MIT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Reconfigurable Match-Action Tables</dc:title>
  <dc:creator>anirudh</dc:creator>
  <cp:lastModifiedBy>Microsoft Office User</cp:lastModifiedBy>
  <cp:revision>342</cp:revision>
  <dcterms:created xsi:type="dcterms:W3CDTF">2016-04-25T03:38:24Z</dcterms:created>
  <dcterms:modified xsi:type="dcterms:W3CDTF">2016-10-31T22:08:15Z</dcterms:modified>
</cp:coreProperties>
</file>