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93" r:id="rId3"/>
    <p:sldId id="315" r:id="rId4"/>
    <p:sldId id="316" r:id="rId5"/>
    <p:sldId id="354" r:id="rId6"/>
    <p:sldId id="319" r:id="rId7"/>
    <p:sldId id="320" r:id="rId8"/>
    <p:sldId id="295" r:id="rId9"/>
    <p:sldId id="344" r:id="rId10"/>
    <p:sldId id="346" r:id="rId11"/>
    <p:sldId id="345" r:id="rId12"/>
    <p:sldId id="348" r:id="rId13"/>
    <p:sldId id="347" r:id="rId14"/>
    <p:sldId id="317" r:id="rId15"/>
    <p:sldId id="349" r:id="rId16"/>
    <p:sldId id="355" r:id="rId17"/>
    <p:sldId id="260" r:id="rId18"/>
    <p:sldId id="323" r:id="rId19"/>
    <p:sldId id="324" r:id="rId20"/>
    <p:sldId id="325" r:id="rId21"/>
    <p:sldId id="266" r:id="rId22"/>
    <p:sldId id="329" r:id="rId23"/>
    <p:sldId id="330" r:id="rId24"/>
    <p:sldId id="333" r:id="rId25"/>
    <p:sldId id="334" r:id="rId26"/>
    <p:sldId id="270" r:id="rId27"/>
    <p:sldId id="366" r:id="rId28"/>
    <p:sldId id="310" r:id="rId29"/>
    <p:sldId id="337" r:id="rId30"/>
    <p:sldId id="367" r:id="rId31"/>
    <p:sldId id="368" r:id="rId32"/>
    <p:sldId id="369" r:id="rId33"/>
    <p:sldId id="308" r:id="rId34"/>
    <p:sldId id="341" r:id="rId35"/>
    <p:sldId id="340" r:id="rId36"/>
    <p:sldId id="343" r:id="rId37"/>
    <p:sldId id="298" r:id="rId38"/>
    <p:sldId id="280" r:id="rId39"/>
    <p:sldId id="281" r:id="rId40"/>
    <p:sldId id="282" r:id="rId41"/>
    <p:sldId id="283" r:id="rId42"/>
    <p:sldId id="284" r:id="rId43"/>
    <p:sldId id="286" r:id="rId44"/>
    <p:sldId id="356" r:id="rId45"/>
    <p:sldId id="311" r:id="rId46"/>
    <p:sldId id="312" r:id="rId47"/>
    <p:sldId id="313" r:id="rId48"/>
    <p:sldId id="358" r:id="rId49"/>
    <p:sldId id="350" r:id="rId50"/>
    <p:sldId id="375" r:id="rId51"/>
    <p:sldId id="357" r:id="rId52"/>
    <p:sldId id="289" r:id="rId53"/>
    <p:sldId id="300" r:id="rId54"/>
    <p:sldId id="363" r:id="rId55"/>
    <p:sldId id="364" r:id="rId56"/>
    <p:sldId id="365" r:id="rId57"/>
    <p:sldId id="273" r:id="rId58"/>
    <p:sldId id="287" r:id="rId59"/>
    <p:sldId id="259" r:id="rId60"/>
    <p:sldId id="262" r:id="rId61"/>
    <p:sldId id="305" r:id="rId62"/>
    <p:sldId id="306" r:id="rId63"/>
    <p:sldId id="301" r:id="rId64"/>
    <p:sldId id="271" r:id="rId65"/>
    <p:sldId id="299" r:id="rId66"/>
    <p:sldId id="288" r:id="rId67"/>
    <p:sldId id="326" r:id="rId68"/>
    <p:sldId id="327" r:id="rId69"/>
    <p:sldId id="272" r:id="rId70"/>
    <p:sldId id="374" r:id="rId71"/>
    <p:sldId id="332" r:id="rId72"/>
    <p:sldId id="370" r:id="rId73"/>
    <p:sldId id="371" r:id="rId74"/>
    <p:sldId id="335" r:id="rId75"/>
    <p:sldId id="336" r:id="rId76"/>
    <p:sldId id="353" r:id="rId77"/>
    <p:sldId id="352" r:id="rId78"/>
    <p:sldId id="372" r:id="rId79"/>
    <p:sldId id="373" r:id="rId80"/>
    <p:sldId id="307"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51" autoAdjust="0"/>
    <p:restoredTop sz="93943" autoAdjust="0"/>
  </p:normalViewPr>
  <p:slideViewPr>
    <p:cSldViewPr showGuides="1">
      <p:cViewPr varScale="1">
        <p:scale>
          <a:sx n="92" d="100"/>
          <a:sy n="92" d="100"/>
        </p:scale>
        <p:origin x="330" y="90"/>
      </p:cViewPr>
      <p:guideLst>
        <p:guide orient="horz" pos="168"/>
        <p:guide pos="3840"/>
      </p:guideLst>
    </p:cSldViewPr>
  </p:slid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Performance scaling</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Software router</c:v>
                </c:pt>
              </c:strCache>
            </c:strRef>
          </c:tx>
          <c:spPr>
            <a:ln w="63500" cap="rnd">
              <a:solidFill>
                <a:srgbClr val="0070C0"/>
              </a:solidFill>
              <a:round/>
            </a:ln>
            <a:effectLst/>
          </c:spPr>
          <c:marker>
            <c:symbol val="diamond"/>
            <c:size val="10"/>
            <c:spPr>
              <a:solidFill>
                <a:schemeClr val="accent1"/>
              </a:solidFill>
              <a:ln w="9525">
                <a:solidFill>
                  <a:schemeClr val="accent1"/>
                </a:solidFill>
              </a:ln>
              <a:effectLst/>
            </c:spPr>
          </c:marker>
          <c:dLbls>
            <c:dLbl>
              <c:idx val="0"/>
              <c:layout>
                <c:manualLayout>
                  <c:x val="-5.9988885118929212E-2"/>
                  <c:y val="6.2562771983825038E-2"/>
                </c:manualLayout>
              </c:layout>
              <c:tx>
                <c:rich>
                  <a:bodyPr/>
                  <a:lstStyle/>
                  <a:p>
                    <a:r>
                      <a:rPr lang="en-US" smtClean="0"/>
                      <a:t>SNAP</a:t>
                    </a:r>
                  </a:p>
                  <a:p>
                    <a:r>
                      <a:rPr lang="en-US" smtClean="0"/>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3164933135215507E-2"/>
                  <c:y val="6.8273659431002248E-2"/>
                </c:manualLayout>
              </c:layout>
              <c:tx>
                <c:rich>
                  <a:bodyPr/>
                  <a:lstStyle/>
                  <a:p>
                    <a:r>
                      <a:rPr lang="en-US" smtClean="0"/>
                      <a:t>Click</a:t>
                    </a:r>
                  </a:p>
                  <a:p>
                    <a:r>
                      <a:rPr lang="en-US" smtClean="0"/>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3354471107159207E-2"/>
                  <c:y val="7.3984546878179347E-2"/>
                </c:manualLayout>
              </c:layout>
              <c:tx>
                <c:rich>
                  <a:bodyPr/>
                  <a:lstStyle/>
                  <a:p>
                    <a:r>
                      <a:rPr lang="en-US" smtClean="0"/>
                      <a:t>IXP 2400</a:t>
                    </a:r>
                  </a:p>
                  <a:p>
                    <a:r>
                      <a:rPr lang="en-US" smtClean="0"/>
                      <a:t>(NPU)</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8.7908207195178376E-2"/>
                  <c:y val="7.7944973216260455E-2"/>
                </c:manualLayout>
              </c:layout>
              <c:tx>
                <c:rich>
                  <a:bodyPr/>
                  <a:lstStyle/>
                  <a:p>
                    <a:r>
                      <a:rPr lang="en-US" smtClean="0"/>
                      <a:t>RouteBricks</a:t>
                    </a:r>
                  </a:p>
                  <a:p>
                    <a:r>
                      <a:rPr lang="en-US"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157904588392488E-2"/>
                  <c:y val="6.36788948696414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r>
                      <a:rPr lang="en-US" dirty="0" err="1" smtClean="0"/>
                      <a:t>PacketShader</a:t>
                    </a:r>
                    <a:r>
                      <a:rPr lang="en-US" baseline="0" dirty="0" smtClean="0"/>
                      <a:t> </a:t>
                    </a:r>
                  </a:p>
                  <a:p>
                    <a:pPr>
                      <a:defRPr sz="1400" b="1"/>
                    </a:pPr>
                    <a:r>
                      <a:rPr lang="en-US" baseline="0" dirty="0" smtClean="0"/>
                      <a:t>(GPU)</a:t>
                    </a:r>
                    <a:endParaRPr lang="en-US" dirty="0"/>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3.4191562600561338E-4"/>
                  <c:y val="7.5770795805976773E-2"/>
                </c:manualLayout>
              </c:layout>
              <c:tx>
                <c:rich>
                  <a:bodyPr/>
                  <a:lstStyle/>
                  <a:p>
                    <a:r>
                      <a:rPr lang="en-US" dirty="0" err="1" smtClean="0"/>
                      <a:t>SoftNIC</a:t>
                    </a:r>
                    <a:endParaRPr lang="en-US" dirty="0" smtClean="0"/>
                  </a:p>
                  <a:p>
                    <a:r>
                      <a:rPr lang="en-US" dirty="0"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Line-Rate router</c:v>
                </c:pt>
              </c:strCache>
            </c:strRef>
          </c:tx>
          <c:spPr>
            <a:ln w="63500" cap="rnd">
              <a:solidFill>
                <a:srgbClr val="FF0000"/>
              </a:solidFill>
              <a:round/>
            </a:ln>
            <a:effectLst/>
          </c:spPr>
          <c:marker>
            <c:symbol val="triangle"/>
            <c:size val="10"/>
            <c:spPr>
              <a:solidFill>
                <a:schemeClr val="accent3"/>
              </a:solidFill>
              <a:ln w="9525">
                <a:solidFill>
                  <a:schemeClr val="accent3"/>
                </a:solidFill>
              </a:ln>
              <a:effectLst/>
            </c:spPr>
          </c:marker>
          <c:dLbls>
            <c:dLbl>
              <c:idx val="0"/>
              <c:layout/>
              <c:tx>
                <c:rich>
                  <a:bodyPr/>
                  <a:lstStyle/>
                  <a:p>
                    <a:r>
                      <a:rPr lang="en-US" dirty="0" smtClean="0"/>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057"/>
                  <c:y val="-6.1520422605671143E-2"/>
                </c:manualLayout>
              </c:layout>
              <c:tx>
                <c:rich>
                  <a:bodyPr/>
                  <a:lstStyle/>
                  <a:p>
                    <a:r>
                      <a:rPr lang="en-US" dirty="0" smtClean="0"/>
                      <a:t>Broadcom</a:t>
                    </a:r>
                  </a:p>
                  <a:p>
                    <a:r>
                      <a:rPr lang="en-US" dirty="0" smtClean="0"/>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mtClean="0"/>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mtClean="0"/>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dirty="0" smtClean="0"/>
                      <a:t>Tomahawk</a:t>
                    </a:r>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257183872"/>
        <c:axId val="257184264"/>
      </c:lineChart>
      <c:catAx>
        <c:axId val="25718387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Year</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7184264"/>
        <c:crosses val="autoZero"/>
        <c:auto val="1"/>
        <c:lblAlgn val="ctr"/>
        <c:lblOffset val="100"/>
        <c:noMultiLvlLbl val="0"/>
      </c:catAx>
      <c:valAx>
        <c:axId val="257184264"/>
        <c:scaling>
          <c:logBase val="10"/>
          <c:orientation val="minMax"/>
          <c:min val="1.0000000000000002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err="1" smtClean="0"/>
                  <a:t>Gbit</a:t>
                </a:r>
                <a:r>
                  <a:rPr lang="en-US" dirty="0" smtClean="0"/>
                  <a:t>/s</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71838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span"/>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204000680"/>
        <c:axId val="203282912"/>
      </c:scatterChart>
      <c:valAx>
        <c:axId val="20400068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3282912"/>
        <c:crosses val="autoZero"/>
        <c:crossBetween val="midCat"/>
      </c:valAx>
      <c:valAx>
        <c:axId val="203282912"/>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400068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it’s very deterministic, latency and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Make sure to mention that atoms are the smallest unit of atomic packet processing.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stress the definition of atom once.</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464087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1301487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Rambling a bit too much here.</a:t>
            </a:r>
          </a:p>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So the next packet doesn’t see any intermediate state.</a:t>
            </a:r>
          </a:p>
          <a:p>
            <a:pPr marL="457200" lvl="1" indent="0">
              <a:buFont typeface="Wingdings" panose="05000000000000000000" pitchFamily="2" charset="2"/>
              <a:buNone/>
            </a:pPr>
            <a:r>
              <a:rPr lang="en-US" baseline="0" dirty="0" smtClean="0">
                <a:sym typeface="Wingdings" panose="05000000000000000000" pitchFamily="2" charset="2"/>
              </a:rPr>
              <a:t>A compiler then translates this into a pipelined implementation suitable for a programmable switch.</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2029870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Should we introduce the term Domino here at all? Maybe remove it altogether.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What is the goal of the compiler?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goal of the compiler is to isolate portions of the code that need to execute atomically and schedule them based on dependencies between them.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the most important language restriction in the compiler: no loops.</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2386768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2008139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570898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744994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1907272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4070518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3489279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567593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237943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2634927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31669324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25970969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REQUIRES WORK: Stress the key idea</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689718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first example is </a:t>
            </a:r>
            <a:r>
              <a:rPr lang="en-US" dirty="0" err="1" smtClean="0"/>
              <a:t>pFabric</a:t>
            </a:r>
            <a:r>
              <a:rPr lang="en-US" dirty="0" smtClean="0"/>
              <a:t>,</a:t>
            </a:r>
            <a:r>
              <a:rPr lang="en-US" baseline="0" dirty="0" smtClean="0"/>
              <a:t> a recent datacenter scheduling algorithm that seeks to minimize flow completion time.</a:t>
            </a:r>
          </a:p>
          <a:p>
            <a:r>
              <a:rPr lang="en-US" baseline="0" dirty="0" err="1" smtClean="0"/>
              <a:t>pFabric</a:t>
            </a:r>
            <a:r>
              <a:rPr lang="en-US" baseline="0" dirty="0" smtClean="0"/>
              <a:t> boils down to the shortest remaining processing time discipline. </a:t>
            </a:r>
            <a:r>
              <a:rPr lang="en-US" baseline="0" dirty="0" err="1" smtClean="0"/>
              <a:t>pFabric</a:t>
            </a:r>
            <a:r>
              <a:rPr lang="en-US" baseline="0" dirty="0" smtClean="0"/>
              <a:t> implements SRPT by</a:t>
            </a:r>
          </a:p>
          <a:p>
            <a:r>
              <a:rPr lang="en-US" baseline="0" dirty="0" smtClean="0"/>
              <a:t>tracking the remaining flow size for each flow using TCP acknowledgements and inserting this as the packet’s priority in the flow’s packets.</a:t>
            </a:r>
          </a:p>
          <a:p>
            <a:endParaRPr lang="en-US" baseline="0" dirty="0" smtClean="0"/>
          </a:p>
          <a:p>
            <a:r>
              <a:rPr lang="en-US" baseline="0" dirty="0" smtClean="0"/>
              <a:t>Then, the scheduler itself simply schedules packets based on the remaining flow size. So this is an example where the end host determines</a:t>
            </a:r>
          </a:p>
          <a:p>
            <a:r>
              <a:rPr lang="en-US" baseline="0" dirty="0" smtClean="0"/>
              <a:t>the packet’s priority and the switch respects it.</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2755555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our second</a:t>
            </a:r>
            <a:r>
              <a:rPr lang="en-US" baseline="0" dirty="0" smtClean="0"/>
              <a:t> example, let’s look at </a:t>
            </a:r>
            <a:r>
              <a:rPr lang="en-US" dirty="0" smtClean="0"/>
              <a:t>Weighted Fair Queueing,</a:t>
            </a:r>
            <a:r>
              <a:rPr lang="en-US" baseline="0" dirty="0" smtClean="0"/>
              <a:t> an algorithm that divides link capacity equitably</a:t>
            </a:r>
          </a:p>
          <a:p>
            <a:r>
              <a:rPr lang="en-US" baseline="0" dirty="0" smtClean="0"/>
              <a:t>among flows. Most implementations of Weighted Fair Queueing use a virtual time calculation. Here, we look at the</a:t>
            </a:r>
          </a:p>
          <a:p>
            <a:r>
              <a:rPr lang="en-US" baseline="0" dirty="0" smtClean="0"/>
              <a:t>Virtual Start-Time Fair Queueing implementation, which schedules packets based on their virtual start time. Computing</a:t>
            </a:r>
          </a:p>
          <a:p>
            <a:r>
              <a:rPr lang="en-US" baseline="0" dirty="0" smtClean="0"/>
              <a:t>the virtual start-time requires the switch to track the virtual finish time of the last packet in each flow as shown in the simplified version of WFQ on the slides.</a:t>
            </a:r>
          </a:p>
          <a:p>
            <a:endParaRPr lang="en-US" baseline="0" dirty="0" smtClean="0"/>
          </a:p>
          <a:p>
            <a:r>
              <a:rPr lang="en-US" baseline="0" dirty="0" smtClean="0"/>
              <a:t>This algorithm can be implemented using PIFOs by maintaining this state on the ingress pipeline of a programmable switch</a:t>
            </a:r>
          </a:p>
          <a:p>
            <a:r>
              <a:rPr lang="en-US" baseline="0" dirty="0" smtClean="0"/>
              <a:t>architecture such as the RMT architecture and updating the virtual finish time every time a packet is </a:t>
            </a:r>
            <a:r>
              <a:rPr lang="en-US" baseline="0" dirty="0" err="1" smtClean="0"/>
              <a:t>enqueued</a:t>
            </a:r>
            <a:r>
              <a:rPr lang="en-US" baseline="0" dirty="0" smtClean="0"/>
              <a:t>.</a:t>
            </a:r>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27670329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Hari: In truth, we need a hierarchy of PIFOs and quickly skip over.</a:t>
            </a:r>
          </a:p>
          <a:p>
            <a:endParaRPr lang="en-US" baseline="0" dirty="0" smtClean="0"/>
          </a:p>
          <a:p>
            <a:r>
              <a:rPr lang="en-US" baseline="0" dirty="0" smtClean="0"/>
              <a:t>The idea in Hierarchical Packet Fair Queueing (HPFQ) is to divide link capacity between classes</a:t>
            </a:r>
          </a:p>
          <a:p>
            <a:r>
              <a:rPr lang="en-US" baseline="0" dirty="0" smtClean="0"/>
              <a:t>and then to recursively divide capacity between flows belonging to each class.</a:t>
            </a:r>
          </a:p>
          <a:p>
            <a:endParaRPr lang="en-US" baseline="0" dirty="0" smtClean="0"/>
          </a:p>
          <a:p>
            <a:r>
              <a:rPr lang="en-US" baseline="0" dirty="0" smtClean="0"/>
              <a:t>But, it turns out you can implement HPFQ using a tree of PIFOs that is isomorphic to the HPFQ tree.</a:t>
            </a:r>
          </a:p>
          <a:p>
            <a:r>
              <a:rPr lang="en-US" baseline="0" dirty="0" smtClean="0"/>
              <a:t>PIFO-root has classes A and B for entries while PIFO-A and PIFO-B have packets from either flow A or B.</a:t>
            </a:r>
          </a:p>
          <a:p>
            <a:r>
              <a:rPr lang="en-US" baseline="0" dirty="0" smtClean="0"/>
              <a:t>When a packet is </a:t>
            </a:r>
            <a:r>
              <a:rPr lang="en-US" baseline="0" dirty="0" err="1" smtClean="0"/>
              <a:t>enqueued</a:t>
            </a:r>
            <a:r>
              <a:rPr lang="en-US" baseline="0" dirty="0" smtClean="0"/>
              <a:t>, we </a:t>
            </a:r>
            <a:r>
              <a:rPr lang="en-US" baseline="0" dirty="0" err="1" smtClean="0"/>
              <a:t>enqueue</a:t>
            </a:r>
            <a:r>
              <a:rPr lang="en-US" baseline="0" dirty="0" smtClean="0"/>
              <a:t> the packet itself in either PIFO-A or PIFO-B and the packet’s class</a:t>
            </a:r>
          </a:p>
          <a:p>
            <a:r>
              <a:rPr lang="en-US" baseline="0" dirty="0" smtClean="0"/>
              <a:t>In PIFO-root.</a:t>
            </a:r>
          </a:p>
          <a:p>
            <a:endParaRPr lang="en-US" baseline="0" dirty="0" smtClean="0"/>
          </a:p>
          <a:p>
            <a:r>
              <a:rPr lang="en-US" baseline="0" dirty="0" smtClean="0"/>
              <a:t>We use PIFO-root to divide capacity between two classes A and B using some implementation of WFQ.</a:t>
            </a:r>
          </a:p>
          <a:p>
            <a:r>
              <a:rPr lang="en-US" baseline="0" dirty="0" smtClean="0"/>
              <a:t>Then, whenever PIFO-root is </a:t>
            </a:r>
            <a:r>
              <a:rPr lang="en-US" baseline="0" dirty="0" err="1" smtClean="0"/>
              <a:t>dequeued</a:t>
            </a:r>
            <a:r>
              <a:rPr lang="en-US" baseline="0" dirty="0" smtClean="0"/>
              <a:t> by the link’s transmitter, it returns a pointer to either PIFO-A or PIFO-B.</a:t>
            </a:r>
          </a:p>
          <a:p>
            <a:r>
              <a:rPr lang="en-US" baseline="0" dirty="0" smtClean="0"/>
              <a:t>We then recursively </a:t>
            </a:r>
            <a:r>
              <a:rPr lang="en-US" baseline="0" dirty="0" err="1" smtClean="0"/>
              <a:t>dequeue</a:t>
            </a:r>
            <a:r>
              <a:rPr lang="en-US" baseline="0" dirty="0" smtClean="0"/>
              <a:t> packets from either PIFO-A or PIFO-B to transmit a packet.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add a slide after this to talk about the PIFO abstraction in totality.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Mohammad: Composing PIFOs, give more than just one example. This is non-trivial about PIFOs: very different looking algorithms all boil down to a composition of a PIFO. This is the most surprising part of the PIFO. Take these very different looking algorithms can be mapped to composing PIFOs.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Mohammad: It’ll be good to have non-hierarchical scheduling algorithms using a combination of PIFOs. Try adding min. rate guarantees.</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41516312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33202090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that the numbers are the priorities of the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6798601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52</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55</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Say that we are going to look at the router architecture to see how my</a:t>
            </a:r>
            <a:r>
              <a:rPr lang="en-US" baseline="0" dirty="0" smtClean="0"/>
              <a:t> work fits into the router architecture.</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03401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arxiv.org/abs/1512.05023"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arxiv.org/abs/1602.06045"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processor architecture</a:t>
            </a:r>
            <a:endParaRPr lang="en-US" dirty="0"/>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43" name="TextBox 42"/>
          <p:cNvSpPr txBox="1"/>
          <p:nvPr/>
        </p:nvSpPr>
        <p:spPr>
          <a:xfrm>
            <a:off x="5358509" y="1714500"/>
            <a:ext cx="1398781" cy="369332"/>
          </a:xfrm>
          <a:prstGeom prst="rect">
            <a:avLst/>
          </a:prstGeom>
          <a:noFill/>
        </p:spPr>
        <p:txBody>
          <a:bodyPr wrap="none" rtlCol="0">
            <a:spAutoFit/>
          </a:bodyPr>
          <a:lstStyle/>
          <a:p>
            <a:r>
              <a:rPr lang="en-US" dirty="0" smtClean="0"/>
              <a:t>Lookup table</a:t>
            </a:r>
            <a:endParaRPr lang="en-US" dirty="0"/>
          </a:p>
        </p:txBody>
      </p:sp>
      <p:sp>
        <p:nvSpPr>
          <p:cNvPr id="44" name="TextBox 43"/>
          <p:cNvSpPr txBox="1"/>
          <p:nvPr/>
        </p:nvSpPr>
        <p:spPr>
          <a:xfrm>
            <a:off x="5512249" y="2360831"/>
            <a:ext cx="583750" cy="276999"/>
          </a:xfrm>
          <a:prstGeom prst="rect">
            <a:avLst/>
          </a:prstGeom>
          <a:noFill/>
        </p:spPr>
        <p:txBody>
          <a:bodyPr wrap="none" rtlCol="0">
            <a:spAutoFit/>
          </a:bodyPr>
          <a:lstStyle/>
          <a:p>
            <a:r>
              <a:rPr lang="en-US" sz="1200" dirty="0"/>
              <a:t>Match</a:t>
            </a:r>
          </a:p>
        </p:txBody>
      </p:sp>
      <p:sp>
        <p:nvSpPr>
          <p:cNvPr id="47" name="Rounded Rectangle 46"/>
          <p:cNvSpPr/>
          <p:nvPr/>
        </p:nvSpPr>
        <p:spPr>
          <a:xfrm>
            <a:off x="5552423" y="20864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943600" y="2360831"/>
            <a:ext cx="588623" cy="276999"/>
          </a:xfrm>
          <a:prstGeom prst="rect">
            <a:avLst/>
          </a:prstGeom>
          <a:noFill/>
        </p:spPr>
        <p:txBody>
          <a:bodyPr wrap="none" rtlCol="0">
            <a:spAutoFit/>
          </a:bodyPr>
          <a:lstStyle/>
          <a:p>
            <a:r>
              <a:rPr lang="en-US" sz="1200" dirty="0"/>
              <a:t>Action</a:t>
            </a:r>
          </a:p>
        </p:txBody>
      </p:sp>
      <p:grpSp>
        <p:nvGrpSpPr>
          <p:cNvPr id="49" name="Group 48"/>
          <p:cNvGrpSpPr/>
          <p:nvPr/>
        </p:nvGrpSpPr>
        <p:grpSpPr>
          <a:xfrm>
            <a:off x="5590869" y="2419369"/>
            <a:ext cx="851685" cy="159453"/>
            <a:chOff x="1133169" y="3629639"/>
            <a:chExt cx="851685" cy="587483"/>
          </a:xfrm>
        </p:grpSpPr>
        <p:sp>
          <p:nvSpPr>
            <p:cNvPr id="50" name="Rectangle 4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5512727" y="2637830"/>
            <a:ext cx="583750" cy="276999"/>
          </a:xfrm>
          <a:prstGeom prst="rect">
            <a:avLst/>
          </a:prstGeom>
          <a:noFill/>
        </p:spPr>
        <p:txBody>
          <a:bodyPr wrap="none" rtlCol="0">
            <a:spAutoFit/>
          </a:bodyPr>
          <a:lstStyle/>
          <a:p>
            <a:r>
              <a:rPr lang="en-US" sz="1200" dirty="0"/>
              <a:t>Match</a:t>
            </a:r>
          </a:p>
        </p:txBody>
      </p:sp>
      <p:sp>
        <p:nvSpPr>
          <p:cNvPr id="53" name="TextBox 52"/>
          <p:cNvSpPr txBox="1"/>
          <p:nvPr/>
        </p:nvSpPr>
        <p:spPr>
          <a:xfrm>
            <a:off x="5944078" y="2637830"/>
            <a:ext cx="588623" cy="276999"/>
          </a:xfrm>
          <a:prstGeom prst="rect">
            <a:avLst/>
          </a:prstGeom>
          <a:noFill/>
        </p:spPr>
        <p:txBody>
          <a:bodyPr wrap="none" rtlCol="0">
            <a:spAutoFit/>
          </a:bodyPr>
          <a:lstStyle/>
          <a:p>
            <a:r>
              <a:rPr lang="en-US" sz="1200" dirty="0"/>
              <a:t>Action</a:t>
            </a:r>
          </a:p>
        </p:txBody>
      </p:sp>
      <p:grpSp>
        <p:nvGrpSpPr>
          <p:cNvPr id="54" name="Group 53"/>
          <p:cNvGrpSpPr/>
          <p:nvPr/>
        </p:nvGrpSpPr>
        <p:grpSpPr>
          <a:xfrm>
            <a:off x="5591347" y="2696368"/>
            <a:ext cx="851685" cy="159453"/>
            <a:chOff x="1133169" y="3629639"/>
            <a:chExt cx="851685" cy="587483"/>
          </a:xfrm>
        </p:grpSpPr>
        <p:sp>
          <p:nvSpPr>
            <p:cNvPr id="55" name="Rectangle 5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5514220" y="3399830"/>
            <a:ext cx="583750" cy="276999"/>
          </a:xfrm>
          <a:prstGeom prst="rect">
            <a:avLst/>
          </a:prstGeom>
          <a:noFill/>
        </p:spPr>
        <p:txBody>
          <a:bodyPr wrap="none" rtlCol="0">
            <a:spAutoFit/>
          </a:bodyPr>
          <a:lstStyle/>
          <a:p>
            <a:r>
              <a:rPr lang="en-US" sz="1200" dirty="0"/>
              <a:t>Match</a:t>
            </a:r>
          </a:p>
        </p:txBody>
      </p:sp>
      <p:sp>
        <p:nvSpPr>
          <p:cNvPr id="58" name="TextBox 57"/>
          <p:cNvSpPr txBox="1"/>
          <p:nvPr/>
        </p:nvSpPr>
        <p:spPr>
          <a:xfrm>
            <a:off x="5945571" y="3399830"/>
            <a:ext cx="588623" cy="276999"/>
          </a:xfrm>
          <a:prstGeom prst="rect">
            <a:avLst/>
          </a:prstGeom>
          <a:noFill/>
        </p:spPr>
        <p:txBody>
          <a:bodyPr wrap="none" rtlCol="0">
            <a:spAutoFit/>
          </a:bodyPr>
          <a:lstStyle/>
          <a:p>
            <a:r>
              <a:rPr lang="en-US" sz="1200" dirty="0"/>
              <a:t>Action</a:t>
            </a:r>
          </a:p>
        </p:txBody>
      </p:sp>
      <p:grpSp>
        <p:nvGrpSpPr>
          <p:cNvPr id="59" name="Group 58"/>
          <p:cNvGrpSpPr/>
          <p:nvPr/>
        </p:nvGrpSpPr>
        <p:grpSpPr>
          <a:xfrm>
            <a:off x="5592840" y="3458368"/>
            <a:ext cx="851685" cy="159453"/>
            <a:chOff x="1133169" y="3629639"/>
            <a:chExt cx="851685" cy="587483"/>
          </a:xfrm>
        </p:grpSpPr>
        <p:sp>
          <p:nvSpPr>
            <p:cNvPr id="60" name="Rectangle 5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2" name="Oval 61"/>
          <p:cNvSpPr/>
          <p:nvPr/>
        </p:nvSpPr>
        <p:spPr>
          <a:xfrm>
            <a:off x="5980717" y="2941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980717" y="3094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0717" y="32464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5244099" y="6403333"/>
            <a:ext cx="1703800" cy="369332"/>
          </a:xfrm>
          <a:prstGeom prst="rect">
            <a:avLst/>
          </a:prstGeom>
          <a:noFill/>
        </p:spPr>
        <p:txBody>
          <a:bodyPr wrap="none" rtlCol="0">
            <a:spAutoFit/>
          </a:bodyPr>
          <a:lstStyle/>
          <a:p>
            <a:r>
              <a:rPr lang="en-US" dirty="0" smtClean="0"/>
              <a:t>1 GHz processor</a:t>
            </a:r>
            <a:endParaRPr lang="en-US" dirty="0"/>
          </a:p>
        </p:txBody>
      </p:sp>
      <p:sp>
        <p:nvSpPr>
          <p:cNvPr id="72" name="Down Arrow 71"/>
          <p:cNvSpPr/>
          <p:nvPr/>
        </p:nvSpPr>
        <p:spPr>
          <a:xfrm>
            <a:off x="5750011" y="3823161"/>
            <a:ext cx="533400" cy="38474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884409" cy="369332"/>
          </a:xfrm>
          <a:prstGeom prst="rect">
            <a:avLst/>
          </a:prstGeom>
          <a:noFill/>
        </p:spPr>
        <p:txBody>
          <a:bodyPr wrap="none" rtlCol="0">
            <a:spAutoFit/>
          </a:bodyPr>
          <a:lstStyle/>
          <a:p>
            <a:r>
              <a:rPr lang="en-US" dirty="0" smtClean="0"/>
              <a:t>Packets</a:t>
            </a:r>
            <a:endParaRPr lang="en-US" dirty="0"/>
          </a:p>
        </p:txBody>
      </p:sp>
      <p:sp>
        <p:nvSpPr>
          <p:cNvPr id="76" name="Rounded Rectangle 7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Only sustains 100 M packets per second</a:t>
            </a:r>
          </a:p>
        </p:txBody>
      </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6" name="TextBox 5"/>
          <p:cNvSpPr txBox="1"/>
          <p:nvPr/>
        </p:nvSpPr>
        <p:spPr>
          <a:xfrm>
            <a:off x="5358509" y="1181100"/>
            <a:ext cx="1398781" cy="369332"/>
          </a:xfrm>
          <a:prstGeom prst="rect">
            <a:avLst/>
          </a:prstGeom>
          <a:noFill/>
        </p:spPr>
        <p:txBody>
          <a:bodyPr wrap="none" rtlCol="0">
            <a:spAutoFit/>
          </a:bodyPr>
          <a:lstStyle/>
          <a:p>
            <a:r>
              <a:rPr lang="en-US" dirty="0" smtClean="0"/>
              <a:t>Lookup table</a:t>
            </a:r>
            <a:endParaRPr lang="en-US" dirty="0"/>
          </a:p>
        </p:txBody>
      </p:sp>
      <p:sp>
        <p:nvSpPr>
          <p:cNvPr id="7" name="TextBox 6"/>
          <p:cNvSpPr txBox="1"/>
          <p:nvPr/>
        </p:nvSpPr>
        <p:spPr>
          <a:xfrm>
            <a:off x="5512249" y="1827431"/>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5552423"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943600" y="1827431"/>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5590869" y="1885969"/>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5512727" y="2104430"/>
            <a:ext cx="583750" cy="276999"/>
          </a:xfrm>
          <a:prstGeom prst="rect">
            <a:avLst/>
          </a:prstGeom>
          <a:noFill/>
        </p:spPr>
        <p:txBody>
          <a:bodyPr wrap="none" rtlCol="0">
            <a:spAutoFit/>
          </a:bodyPr>
          <a:lstStyle/>
          <a:p>
            <a:r>
              <a:rPr lang="en-US" sz="1200" dirty="0"/>
              <a:t>Match</a:t>
            </a:r>
          </a:p>
        </p:txBody>
      </p:sp>
      <p:sp>
        <p:nvSpPr>
          <p:cNvPr id="14" name="TextBox 13"/>
          <p:cNvSpPr txBox="1"/>
          <p:nvPr/>
        </p:nvSpPr>
        <p:spPr>
          <a:xfrm>
            <a:off x="5944078" y="2104430"/>
            <a:ext cx="588623" cy="276999"/>
          </a:xfrm>
          <a:prstGeom prst="rect">
            <a:avLst/>
          </a:prstGeom>
          <a:noFill/>
        </p:spPr>
        <p:txBody>
          <a:bodyPr wrap="none" rtlCol="0">
            <a:spAutoFit/>
          </a:bodyPr>
          <a:lstStyle/>
          <a:p>
            <a:r>
              <a:rPr lang="en-US" sz="1200" dirty="0"/>
              <a:t>Action</a:t>
            </a:r>
          </a:p>
        </p:txBody>
      </p:sp>
      <p:grpSp>
        <p:nvGrpSpPr>
          <p:cNvPr id="15" name="Group 14"/>
          <p:cNvGrpSpPr/>
          <p:nvPr/>
        </p:nvGrpSpPr>
        <p:grpSpPr>
          <a:xfrm>
            <a:off x="5591347" y="2162968"/>
            <a:ext cx="851685" cy="159453"/>
            <a:chOff x="1133169" y="3629639"/>
            <a:chExt cx="851685" cy="587483"/>
          </a:xfrm>
        </p:grpSpPr>
        <p:sp>
          <p:nvSpPr>
            <p:cNvPr id="16" name="Rectangle 1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5514220" y="2866430"/>
            <a:ext cx="583750" cy="276999"/>
          </a:xfrm>
          <a:prstGeom prst="rect">
            <a:avLst/>
          </a:prstGeom>
          <a:noFill/>
        </p:spPr>
        <p:txBody>
          <a:bodyPr wrap="none" rtlCol="0">
            <a:spAutoFit/>
          </a:bodyPr>
          <a:lstStyle/>
          <a:p>
            <a:r>
              <a:rPr lang="en-US" sz="1200" dirty="0"/>
              <a:t>Match</a:t>
            </a:r>
          </a:p>
        </p:txBody>
      </p:sp>
      <p:sp>
        <p:nvSpPr>
          <p:cNvPr id="19" name="TextBox 18"/>
          <p:cNvSpPr txBox="1"/>
          <p:nvPr/>
        </p:nvSpPr>
        <p:spPr>
          <a:xfrm>
            <a:off x="5945571" y="2866430"/>
            <a:ext cx="588623" cy="276999"/>
          </a:xfrm>
          <a:prstGeom prst="rect">
            <a:avLst/>
          </a:prstGeom>
          <a:noFill/>
        </p:spPr>
        <p:txBody>
          <a:bodyPr wrap="none" rtlCol="0">
            <a:spAutoFit/>
          </a:bodyPr>
          <a:lstStyle/>
          <a:p>
            <a:r>
              <a:rPr lang="en-US" sz="1200" dirty="0"/>
              <a:t>Action</a:t>
            </a:r>
          </a:p>
        </p:txBody>
      </p:sp>
      <p:grpSp>
        <p:nvGrpSpPr>
          <p:cNvPr id="20" name="Group 19"/>
          <p:cNvGrpSpPr/>
          <p:nvPr/>
        </p:nvGrpSpPr>
        <p:grpSpPr>
          <a:xfrm>
            <a:off x="5592840" y="2924968"/>
            <a:ext cx="851685" cy="159453"/>
            <a:chOff x="1133169" y="3629639"/>
            <a:chExt cx="851685" cy="587483"/>
          </a:xfrm>
        </p:grpSpPr>
        <p:sp>
          <p:nvSpPr>
            <p:cNvPr id="21" name="Rectangle 2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5980717"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980717"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980717"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28299" y="2177959"/>
            <a:ext cx="533400" cy="167322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74974" y="533327"/>
            <a:ext cx="533400" cy="436403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422874" y="2229015"/>
            <a:ext cx="533400" cy="170766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10790" y="416438"/>
            <a:ext cx="533400" cy="454313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6" name="TextBox 5"/>
          <p:cNvSpPr txBox="1"/>
          <p:nvPr/>
        </p:nvSpPr>
        <p:spPr>
          <a:xfrm>
            <a:off x="3516119" y="1203844"/>
            <a:ext cx="1398781" cy="369332"/>
          </a:xfrm>
          <a:prstGeom prst="rect">
            <a:avLst/>
          </a:prstGeom>
          <a:noFill/>
        </p:spPr>
        <p:txBody>
          <a:bodyPr wrap="none" rtlCol="0">
            <a:spAutoFit/>
          </a:bodyPr>
          <a:lstStyle/>
          <a:p>
            <a:r>
              <a:rPr lang="en-US" dirty="0" smtClean="0"/>
              <a:t>Lookup table</a:t>
            </a:r>
            <a:endParaRPr lang="en-US" dirty="0"/>
          </a:p>
        </p:txBody>
      </p:sp>
      <p:sp>
        <p:nvSpPr>
          <p:cNvPr id="7" name="TextBox 6"/>
          <p:cNvSpPr txBox="1"/>
          <p:nvPr/>
        </p:nvSpPr>
        <p:spPr>
          <a:xfrm>
            <a:off x="3669859" y="1850175"/>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3710033" y="1575799"/>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101210" y="1850175"/>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3748479" y="1908713"/>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3670337" y="2127174"/>
            <a:ext cx="583750" cy="276999"/>
          </a:xfrm>
          <a:prstGeom prst="rect">
            <a:avLst/>
          </a:prstGeom>
          <a:noFill/>
        </p:spPr>
        <p:txBody>
          <a:bodyPr wrap="none" rtlCol="0">
            <a:spAutoFit/>
          </a:bodyPr>
          <a:lstStyle/>
          <a:p>
            <a:r>
              <a:rPr lang="en-US" sz="1200" dirty="0"/>
              <a:t>Match</a:t>
            </a:r>
          </a:p>
        </p:txBody>
      </p:sp>
      <p:sp>
        <p:nvSpPr>
          <p:cNvPr id="14" name="TextBox 13"/>
          <p:cNvSpPr txBox="1"/>
          <p:nvPr/>
        </p:nvSpPr>
        <p:spPr>
          <a:xfrm>
            <a:off x="4101688" y="2127174"/>
            <a:ext cx="588623" cy="276999"/>
          </a:xfrm>
          <a:prstGeom prst="rect">
            <a:avLst/>
          </a:prstGeom>
          <a:noFill/>
        </p:spPr>
        <p:txBody>
          <a:bodyPr wrap="none" rtlCol="0">
            <a:spAutoFit/>
          </a:bodyPr>
          <a:lstStyle/>
          <a:p>
            <a:r>
              <a:rPr lang="en-US" sz="1200" dirty="0"/>
              <a:t>Action</a:t>
            </a:r>
          </a:p>
        </p:txBody>
      </p:sp>
      <p:grpSp>
        <p:nvGrpSpPr>
          <p:cNvPr id="15" name="Group 14"/>
          <p:cNvGrpSpPr/>
          <p:nvPr/>
        </p:nvGrpSpPr>
        <p:grpSpPr>
          <a:xfrm>
            <a:off x="3748957" y="2185712"/>
            <a:ext cx="851685" cy="159453"/>
            <a:chOff x="1133169" y="3629639"/>
            <a:chExt cx="851685" cy="587483"/>
          </a:xfrm>
        </p:grpSpPr>
        <p:sp>
          <p:nvSpPr>
            <p:cNvPr id="16" name="Rectangle 1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3671830" y="2889174"/>
            <a:ext cx="583750" cy="276999"/>
          </a:xfrm>
          <a:prstGeom prst="rect">
            <a:avLst/>
          </a:prstGeom>
          <a:noFill/>
        </p:spPr>
        <p:txBody>
          <a:bodyPr wrap="none" rtlCol="0">
            <a:spAutoFit/>
          </a:bodyPr>
          <a:lstStyle/>
          <a:p>
            <a:r>
              <a:rPr lang="en-US" sz="1200" dirty="0"/>
              <a:t>Match</a:t>
            </a:r>
          </a:p>
        </p:txBody>
      </p:sp>
      <p:sp>
        <p:nvSpPr>
          <p:cNvPr id="19" name="TextBox 18"/>
          <p:cNvSpPr txBox="1"/>
          <p:nvPr/>
        </p:nvSpPr>
        <p:spPr>
          <a:xfrm>
            <a:off x="4103181" y="2889174"/>
            <a:ext cx="588623" cy="276999"/>
          </a:xfrm>
          <a:prstGeom prst="rect">
            <a:avLst/>
          </a:prstGeom>
          <a:noFill/>
        </p:spPr>
        <p:txBody>
          <a:bodyPr wrap="none" rtlCol="0">
            <a:spAutoFit/>
          </a:bodyPr>
          <a:lstStyle/>
          <a:p>
            <a:r>
              <a:rPr lang="en-US" sz="1200" dirty="0"/>
              <a:t>Action</a:t>
            </a:r>
          </a:p>
        </p:txBody>
      </p:sp>
      <p:grpSp>
        <p:nvGrpSpPr>
          <p:cNvPr id="20" name="Group 19"/>
          <p:cNvGrpSpPr/>
          <p:nvPr/>
        </p:nvGrpSpPr>
        <p:grpSpPr>
          <a:xfrm>
            <a:off x="3750450" y="2947712"/>
            <a:ext cx="851685" cy="159453"/>
            <a:chOff x="1133169" y="3629639"/>
            <a:chExt cx="851685" cy="587483"/>
          </a:xfrm>
        </p:grpSpPr>
        <p:sp>
          <p:nvSpPr>
            <p:cNvPr id="21" name="Rectangle 2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4138327" y="24309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138327" y="25833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138327" y="27357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47" name="TextBox 46"/>
          <p:cNvSpPr txBox="1"/>
          <p:nvPr/>
        </p:nvSpPr>
        <p:spPr>
          <a:xfrm>
            <a:off x="876300" y="1181100"/>
            <a:ext cx="1398781" cy="369332"/>
          </a:xfrm>
          <a:prstGeom prst="rect">
            <a:avLst/>
          </a:prstGeom>
          <a:noFill/>
        </p:spPr>
        <p:txBody>
          <a:bodyPr wrap="none" rtlCol="0">
            <a:spAutoFit/>
          </a:bodyPr>
          <a:lstStyle/>
          <a:p>
            <a:r>
              <a:rPr lang="en-US" dirty="0" smtClean="0"/>
              <a:t>Lookup table</a:t>
            </a:r>
            <a:endParaRPr lang="en-US" dirty="0"/>
          </a:p>
        </p:txBody>
      </p:sp>
      <p:sp>
        <p:nvSpPr>
          <p:cNvPr id="49" name="TextBox 48"/>
          <p:cNvSpPr txBox="1"/>
          <p:nvPr/>
        </p:nvSpPr>
        <p:spPr>
          <a:xfrm>
            <a:off x="1030040" y="1827431"/>
            <a:ext cx="583750" cy="276999"/>
          </a:xfrm>
          <a:prstGeom prst="rect">
            <a:avLst/>
          </a:prstGeom>
          <a:noFill/>
        </p:spPr>
        <p:txBody>
          <a:bodyPr wrap="none" rtlCol="0">
            <a:spAutoFit/>
          </a:bodyPr>
          <a:lstStyle/>
          <a:p>
            <a:r>
              <a:rPr lang="en-US" sz="1200" dirty="0"/>
              <a:t>Match</a:t>
            </a:r>
          </a:p>
        </p:txBody>
      </p:sp>
      <p:sp>
        <p:nvSpPr>
          <p:cNvPr id="50" name="Rounded Rectangle 49"/>
          <p:cNvSpPr/>
          <p:nvPr/>
        </p:nvSpPr>
        <p:spPr>
          <a:xfrm>
            <a:off x="1070214"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461391" y="1827431"/>
            <a:ext cx="588623" cy="276999"/>
          </a:xfrm>
          <a:prstGeom prst="rect">
            <a:avLst/>
          </a:prstGeom>
          <a:noFill/>
        </p:spPr>
        <p:txBody>
          <a:bodyPr wrap="none" rtlCol="0">
            <a:spAutoFit/>
          </a:bodyPr>
          <a:lstStyle/>
          <a:p>
            <a:r>
              <a:rPr lang="en-US" sz="1200" dirty="0"/>
              <a:t>Action</a:t>
            </a:r>
          </a:p>
        </p:txBody>
      </p:sp>
      <p:grpSp>
        <p:nvGrpSpPr>
          <p:cNvPr id="52" name="Group 51"/>
          <p:cNvGrpSpPr/>
          <p:nvPr/>
        </p:nvGrpSpPr>
        <p:grpSpPr>
          <a:xfrm>
            <a:off x="1108660" y="1885969"/>
            <a:ext cx="851685" cy="159453"/>
            <a:chOff x="1133169" y="3629639"/>
            <a:chExt cx="851685" cy="587483"/>
          </a:xfrm>
        </p:grpSpPr>
        <p:sp>
          <p:nvSpPr>
            <p:cNvPr id="54" name="Rectangle 53"/>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1030518" y="2104430"/>
            <a:ext cx="583750" cy="276999"/>
          </a:xfrm>
          <a:prstGeom prst="rect">
            <a:avLst/>
          </a:prstGeom>
          <a:noFill/>
        </p:spPr>
        <p:txBody>
          <a:bodyPr wrap="none" rtlCol="0">
            <a:spAutoFit/>
          </a:bodyPr>
          <a:lstStyle/>
          <a:p>
            <a:r>
              <a:rPr lang="en-US" sz="1200" dirty="0"/>
              <a:t>Match</a:t>
            </a:r>
          </a:p>
        </p:txBody>
      </p:sp>
      <p:sp>
        <p:nvSpPr>
          <p:cNvPr id="58" name="TextBox 57"/>
          <p:cNvSpPr txBox="1"/>
          <p:nvPr/>
        </p:nvSpPr>
        <p:spPr>
          <a:xfrm>
            <a:off x="1461869" y="2104430"/>
            <a:ext cx="588623" cy="276999"/>
          </a:xfrm>
          <a:prstGeom prst="rect">
            <a:avLst/>
          </a:prstGeom>
          <a:noFill/>
        </p:spPr>
        <p:txBody>
          <a:bodyPr wrap="none" rtlCol="0">
            <a:spAutoFit/>
          </a:bodyPr>
          <a:lstStyle/>
          <a:p>
            <a:r>
              <a:rPr lang="en-US" sz="1200" dirty="0"/>
              <a:t>Action</a:t>
            </a:r>
          </a:p>
        </p:txBody>
      </p:sp>
      <p:grpSp>
        <p:nvGrpSpPr>
          <p:cNvPr id="59" name="Group 58"/>
          <p:cNvGrpSpPr/>
          <p:nvPr/>
        </p:nvGrpSpPr>
        <p:grpSpPr>
          <a:xfrm>
            <a:off x="1109138" y="2162968"/>
            <a:ext cx="851685" cy="159453"/>
            <a:chOff x="1133169" y="3629639"/>
            <a:chExt cx="851685" cy="587483"/>
          </a:xfrm>
        </p:grpSpPr>
        <p:sp>
          <p:nvSpPr>
            <p:cNvPr id="60" name="Rectangle 5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1032011" y="2866430"/>
            <a:ext cx="583750" cy="276999"/>
          </a:xfrm>
          <a:prstGeom prst="rect">
            <a:avLst/>
          </a:prstGeom>
          <a:noFill/>
        </p:spPr>
        <p:txBody>
          <a:bodyPr wrap="none" rtlCol="0">
            <a:spAutoFit/>
          </a:bodyPr>
          <a:lstStyle/>
          <a:p>
            <a:r>
              <a:rPr lang="en-US" sz="1200" dirty="0"/>
              <a:t>Match</a:t>
            </a:r>
          </a:p>
        </p:txBody>
      </p:sp>
      <p:sp>
        <p:nvSpPr>
          <p:cNvPr id="63" name="TextBox 62"/>
          <p:cNvSpPr txBox="1"/>
          <p:nvPr/>
        </p:nvSpPr>
        <p:spPr>
          <a:xfrm>
            <a:off x="1463362" y="2866430"/>
            <a:ext cx="588623" cy="276999"/>
          </a:xfrm>
          <a:prstGeom prst="rect">
            <a:avLst/>
          </a:prstGeom>
          <a:noFill/>
        </p:spPr>
        <p:txBody>
          <a:bodyPr wrap="none" rtlCol="0">
            <a:spAutoFit/>
          </a:bodyPr>
          <a:lstStyle/>
          <a:p>
            <a:r>
              <a:rPr lang="en-US" sz="1200" dirty="0"/>
              <a:t>Action</a:t>
            </a:r>
          </a:p>
        </p:txBody>
      </p:sp>
      <p:grpSp>
        <p:nvGrpSpPr>
          <p:cNvPr id="64" name="Group 63"/>
          <p:cNvGrpSpPr/>
          <p:nvPr/>
        </p:nvGrpSpPr>
        <p:grpSpPr>
          <a:xfrm>
            <a:off x="1110631" y="2924968"/>
            <a:ext cx="851685" cy="159453"/>
            <a:chOff x="1133169" y="3629639"/>
            <a:chExt cx="851685" cy="587483"/>
          </a:xfrm>
        </p:grpSpPr>
        <p:sp>
          <p:nvSpPr>
            <p:cNvPr id="65" name="Rectangle 6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7" name="Oval 66"/>
          <p:cNvSpPr/>
          <p:nvPr/>
        </p:nvSpPr>
        <p:spPr>
          <a:xfrm>
            <a:off x="1498508"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1498508"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98508"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7429500" y="1203844"/>
            <a:ext cx="1398781" cy="369332"/>
          </a:xfrm>
          <a:prstGeom prst="rect">
            <a:avLst/>
          </a:prstGeom>
          <a:noFill/>
        </p:spPr>
        <p:txBody>
          <a:bodyPr wrap="none" rtlCol="0">
            <a:spAutoFit/>
          </a:bodyPr>
          <a:lstStyle/>
          <a:p>
            <a:r>
              <a:rPr lang="en-US" dirty="0" smtClean="0"/>
              <a:t>Lookup table</a:t>
            </a:r>
            <a:endParaRPr lang="en-US" dirty="0"/>
          </a:p>
        </p:txBody>
      </p:sp>
      <p:sp>
        <p:nvSpPr>
          <p:cNvPr id="71" name="TextBox 70"/>
          <p:cNvSpPr txBox="1"/>
          <p:nvPr/>
        </p:nvSpPr>
        <p:spPr>
          <a:xfrm>
            <a:off x="7583240" y="1850175"/>
            <a:ext cx="583750" cy="276999"/>
          </a:xfrm>
          <a:prstGeom prst="rect">
            <a:avLst/>
          </a:prstGeom>
          <a:noFill/>
        </p:spPr>
        <p:txBody>
          <a:bodyPr wrap="none" rtlCol="0">
            <a:spAutoFit/>
          </a:bodyPr>
          <a:lstStyle/>
          <a:p>
            <a:r>
              <a:rPr lang="en-US" sz="1200" dirty="0"/>
              <a:t>Match</a:t>
            </a:r>
          </a:p>
        </p:txBody>
      </p:sp>
      <p:sp>
        <p:nvSpPr>
          <p:cNvPr id="72" name="Rounded Rectangle 71"/>
          <p:cNvSpPr/>
          <p:nvPr/>
        </p:nvSpPr>
        <p:spPr>
          <a:xfrm>
            <a:off x="7623414" y="1575799"/>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8014591" y="1850175"/>
            <a:ext cx="588623" cy="276999"/>
          </a:xfrm>
          <a:prstGeom prst="rect">
            <a:avLst/>
          </a:prstGeom>
          <a:noFill/>
        </p:spPr>
        <p:txBody>
          <a:bodyPr wrap="none" rtlCol="0">
            <a:spAutoFit/>
          </a:bodyPr>
          <a:lstStyle/>
          <a:p>
            <a:r>
              <a:rPr lang="en-US" sz="1200" dirty="0"/>
              <a:t>Action</a:t>
            </a:r>
          </a:p>
        </p:txBody>
      </p:sp>
      <p:grpSp>
        <p:nvGrpSpPr>
          <p:cNvPr id="74" name="Group 73"/>
          <p:cNvGrpSpPr/>
          <p:nvPr/>
        </p:nvGrpSpPr>
        <p:grpSpPr>
          <a:xfrm>
            <a:off x="7661860" y="1908713"/>
            <a:ext cx="851685" cy="159453"/>
            <a:chOff x="1133169" y="3629639"/>
            <a:chExt cx="851685" cy="587483"/>
          </a:xfrm>
        </p:grpSpPr>
        <p:sp>
          <p:nvSpPr>
            <p:cNvPr id="75" name="Rectangle 7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7583718" y="2127174"/>
            <a:ext cx="583750" cy="276999"/>
          </a:xfrm>
          <a:prstGeom prst="rect">
            <a:avLst/>
          </a:prstGeom>
          <a:noFill/>
        </p:spPr>
        <p:txBody>
          <a:bodyPr wrap="none" rtlCol="0">
            <a:spAutoFit/>
          </a:bodyPr>
          <a:lstStyle/>
          <a:p>
            <a:r>
              <a:rPr lang="en-US" sz="1200" dirty="0"/>
              <a:t>Match</a:t>
            </a:r>
          </a:p>
        </p:txBody>
      </p:sp>
      <p:sp>
        <p:nvSpPr>
          <p:cNvPr id="78" name="TextBox 77"/>
          <p:cNvSpPr txBox="1"/>
          <p:nvPr/>
        </p:nvSpPr>
        <p:spPr>
          <a:xfrm>
            <a:off x="8015069" y="2127174"/>
            <a:ext cx="588623" cy="276999"/>
          </a:xfrm>
          <a:prstGeom prst="rect">
            <a:avLst/>
          </a:prstGeom>
          <a:noFill/>
        </p:spPr>
        <p:txBody>
          <a:bodyPr wrap="none" rtlCol="0">
            <a:spAutoFit/>
          </a:bodyPr>
          <a:lstStyle/>
          <a:p>
            <a:r>
              <a:rPr lang="en-US" sz="1200" dirty="0"/>
              <a:t>Action</a:t>
            </a:r>
          </a:p>
        </p:txBody>
      </p:sp>
      <p:grpSp>
        <p:nvGrpSpPr>
          <p:cNvPr id="79" name="Group 78"/>
          <p:cNvGrpSpPr/>
          <p:nvPr/>
        </p:nvGrpSpPr>
        <p:grpSpPr>
          <a:xfrm>
            <a:off x="7662338" y="2185712"/>
            <a:ext cx="851685" cy="159453"/>
            <a:chOff x="1133169" y="3629639"/>
            <a:chExt cx="851685" cy="587483"/>
          </a:xfrm>
        </p:grpSpPr>
        <p:sp>
          <p:nvSpPr>
            <p:cNvPr id="80" name="Rectangle 7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7585211" y="2889174"/>
            <a:ext cx="583750" cy="276999"/>
          </a:xfrm>
          <a:prstGeom prst="rect">
            <a:avLst/>
          </a:prstGeom>
          <a:noFill/>
        </p:spPr>
        <p:txBody>
          <a:bodyPr wrap="none" rtlCol="0">
            <a:spAutoFit/>
          </a:bodyPr>
          <a:lstStyle/>
          <a:p>
            <a:r>
              <a:rPr lang="en-US" sz="1200" dirty="0"/>
              <a:t>Match</a:t>
            </a:r>
          </a:p>
        </p:txBody>
      </p:sp>
      <p:sp>
        <p:nvSpPr>
          <p:cNvPr id="83" name="TextBox 82"/>
          <p:cNvSpPr txBox="1"/>
          <p:nvPr/>
        </p:nvSpPr>
        <p:spPr>
          <a:xfrm>
            <a:off x="8016562" y="2889174"/>
            <a:ext cx="588623" cy="276999"/>
          </a:xfrm>
          <a:prstGeom prst="rect">
            <a:avLst/>
          </a:prstGeom>
          <a:noFill/>
        </p:spPr>
        <p:txBody>
          <a:bodyPr wrap="none" rtlCol="0">
            <a:spAutoFit/>
          </a:bodyPr>
          <a:lstStyle/>
          <a:p>
            <a:r>
              <a:rPr lang="en-US" sz="1200" dirty="0"/>
              <a:t>Action</a:t>
            </a:r>
          </a:p>
        </p:txBody>
      </p:sp>
      <p:grpSp>
        <p:nvGrpSpPr>
          <p:cNvPr id="84" name="Group 83"/>
          <p:cNvGrpSpPr/>
          <p:nvPr/>
        </p:nvGrpSpPr>
        <p:grpSpPr>
          <a:xfrm>
            <a:off x="7663831" y="2947712"/>
            <a:ext cx="851685" cy="159453"/>
            <a:chOff x="1133169" y="3629639"/>
            <a:chExt cx="851685" cy="587483"/>
          </a:xfrm>
        </p:grpSpPr>
        <p:sp>
          <p:nvSpPr>
            <p:cNvPr id="85" name="Rectangle 8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7" name="Oval 86"/>
          <p:cNvSpPr/>
          <p:nvPr/>
        </p:nvSpPr>
        <p:spPr>
          <a:xfrm>
            <a:off x="8051708" y="24309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8051708" y="25833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8051708" y="27357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69319" y="1181100"/>
            <a:ext cx="1398781" cy="369332"/>
          </a:xfrm>
          <a:prstGeom prst="rect">
            <a:avLst/>
          </a:prstGeom>
          <a:noFill/>
        </p:spPr>
        <p:txBody>
          <a:bodyPr wrap="none" rtlCol="0">
            <a:spAutoFit/>
          </a:bodyPr>
          <a:lstStyle/>
          <a:p>
            <a:r>
              <a:rPr lang="en-US" dirty="0" smtClean="0"/>
              <a:t>Lookup table</a:t>
            </a:r>
            <a:endParaRPr lang="en-US" dirty="0"/>
          </a:p>
        </p:txBody>
      </p:sp>
      <p:sp>
        <p:nvSpPr>
          <p:cNvPr id="91" name="TextBox 90"/>
          <p:cNvSpPr txBox="1"/>
          <p:nvPr/>
        </p:nvSpPr>
        <p:spPr>
          <a:xfrm>
            <a:off x="10223059" y="1827431"/>
            <a:ext cx="583750" cy="276999"/>
          </a:xfrm>
          <a:prstGeom prst="rect">
            <a:avLst/>
          </a:prstGeom>
          <a:noFill/>
        </p:spPr>
        <p:txBody>
          <a:bodyPr wrap="none" rtlCol="0">
            <a:spAutoFit/>
          </a:bodyPr>
          <a:lstStyle/>
          <a:p>
            <a:r>
              <a:rPr lang="en-US" sz="1200" dirty="0"/>
              <a:t>Match</a:t>
            </a:r>
          </a:p>
        </p:txBody>
      </p:sp>
      <p:sp>
        <p:nvSpPr>
          <p:cNvPr id="92" name="Rounded Rectangle 91"/>
          <p:cNvSpPr/>
          <p:nvPr/>
        </p:nvSpPr>
        <p:spPr>
          <a:xfrm>
            <a:off x="10263233"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10654410" y="1827431"/>
            <a:ext cx="588623" cy="276999"/>
          </a:xfrm>
          <a:prstGeom prst="rect">
            <a:avLst/>
          </a:prstGeom>
          <a:noFill/>
        </p:spPr>
        <p:txBody>
          <a:bodyPr wrap="none" rtlCol="0">
            <a:spAutoFit/>
          </a:bodyPr>
          <a:lstStyle/>
          <a:p>
            <a:r>
              <a:rPr lang="en-US" sz="1200" dirty="0"/>
              <a:t>Action</a:t>
            </a:r>
          </a:p>
        </p:txBody>
      </p:sp>
      <p:grpSp>
        <p:nvGrpSpPr>
          <p:cNvPr id="94" name="Group 93"/>
          <p:cNvGrpSpPr/>
          <p:nvPr/>
        </p:nvGrpSpPr>
        <p:grpSpPr>
          <a:xfrm>
            <a:off x="10301679" y="1885969"/>
            <a:ext cx="851685" cy="159453"/>
            <a:chOff x="1133169" y="3629639"/>
            <a:chExt cx="851685" cy="587483"/>
          </a:xfrm>
        </p:grpSpPr>
        <p:sp>
          <p:nvSpPr>
            <p:cNvPr id="95" name="Rectangle 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10223537" y="2104430"/>
            <a:ext cx="583750" cy="276999"/>
          </a:xfrm>
          <a:prstGeom prst="rect">
            <a:avLst/>
          </a:prstGeom>
          <a:noFill/>
        </p:spPr>
        <p:txBody>
          <a:bodyPr wrap="none" rtlCol="0">
            <a:spAutoFit/>
          </a:bodyPr>
          <a:lstStyle/>
          <a:p>
            <a:r>
              <a:rPr lang="en-US" sz="1200" dirty="0"/>
              <a:t>Match</a:t>
            </a:r>
          </a:p>
        </p:txBody>
      </p:sp>
      <p:sp>
        <p:nvSpPr>
          <p:cNvPr id="98" name="TextBox 97"/>
          <p:cNvSpPr txBox="1"/>
          <p:nvPr/>
        </p:nvSpPr>
        <p:spPr>
          <a:xfrm>
            <a:off x="10654888" y="2104430"/>
            <a:ext cx="588623" cy="276999"/>
          </a:xfrm>
          <a:prstGeom prst="rect">
            <a:avLst/>
          </a:prstGeom>
          <a:noFill/>
        </p:spPr>
        <p:txBody>
          <a:bodyPr wrap="none" rtlCol="0">
            <a:spAutoFit/>
          </a:bodyPr>
          <a:lstStyle/>
          <a:p>
            <a:r>
              <a:rPr lang="en-US" sz="1200" dirty="0"/>
              <a:t>Action</a:t>
            </a:r>
          </a:p>
        </p:txBody>
      </p:sp>
      <p:grpSp>
        <p:nvGrpSpPr>
          <p:cNvPr id="99" name="Group 98"/>
          <p:cNvGrpSpPr/>
          <p:nvPr/>
        </p:nvGrpSpPr>
        <p:grpSpPr>
          <a:xfrm>
            <a:off x="10302157" y="2162968"/>
            <a:ext cx="851685" cy="159453"/>
            <a:chOff x="1133169" y="3629639"/>
            <a:chExt cx="851685" cy="587483"/>
          </a:xfrm>
        </p:grpSpPr>
        <p:sp>
          <p:nvSpPr>
            <p:cNvPr id="100" name="Rectangle 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10225030" y="2866430"/>
            <a:ext cx="583750" cy="276999"/>
          </a:xfrm>
          <a:prstGeom prst="rect">
            <a:avLst/>
          </a:prstGeom>
          <a:noFill/>
        </p:spPr>
        <p:txBody>
          <a:bodyPr wrap="none" rtlCol="0">
            <a:spAutoFit/>
          </a:bodyPr>
          <a:lstStyle/>
          <a:p>
            <a:r>
              <a:rPr lang="en-US" sz="1200" dirty="0"/>
              <a:t>Match</a:t>
            </a:r>
          </a:p>
        </p:txBody>
      </p:sp>
      <p:sp>
        <p:nvSpPr>
          <p:cNvPr id="103" name="TextBox 102"/>
          <p:cNvSpPr txBox="1"/>
          <p:nvPr/>
        </p:nvSpPr>
        <p:spPr>
          <a:xfrm>
            <a:off x="10656381" y="2866430"/>
            <a:ext cx="588623" cy="276999"/>
          </a:xfrm>
          <a:prstGeom prst="rect">
            <a:avLst/>
          </a:prstGeom>
          <a:noFill/>
        </p:spPr>
        <p:txBody>
          <a:bodyPr wrap="none" rtlCol="0">
            <a:spAutoFit/>
          </a:bodyPr>
          <a:lstStyle/>
          <a:p>
            <a:r>
              <a:rPr lang="en-US" sz="1200" dirty="0"/>
              <a:t>Action</a:t>
            </a:r>
          </a:p>
        </p:txBody>
      </p:sp>
      <p:grpSp>
        <p:nvGrpSpPr>
          <p:cNvPr id="104" name="Group 103"/>
          <p:cNvGrpSpPr/>
          <p:nvPr/>
        </p:nvGrpSpPr>
        <p:grpSpPr>
          <a:xfrm>
            <a:off x="10303650" y="2924968"/>
            <a:ext cx="851685" cy="159453"/>
            <a:chOff x="1133169" y="3629639"/>
            <a:chExt cx="851685" cy="587483"/>
          </a:xfrm>
        </p:grpSpPr>
        <p:sp>
          <p:nvSpPr>
            <p:cNvPr id="105" name="Rectangle 1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7" name="Oval 106"/>
          <p:cNvSpPr/>
          <p:nvPr/>
        </p:nvSpPr>
        <p:spPr>
          <a:xfrm>
            <a:off x="10691527"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0691527"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10691527"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Down Arrow 109"/>
          <p:cNvSpPr/>
          <p:nvPr/>
        </p:nvSpPr>
        <p:spPr>
          <a:xfrm rot="10800000" flipV="1">
            <a:off x="1267802" y="326465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Function-parallel or pipelined architecture</a:t>
            </a:r>
            <a:endParaRPr lang="en-US" dirty="0"/>
          </a:p>
        </p:txBody>
      </p:sp>
      <p:sp>
        <p:nvSpPr>
          <p:cNvPr id="6" name="TextBox 5"/>
          <p:cNvSpPr txBox="1"/>
          <p:nvPr/>
        </p:nvSpPr>
        <p:spPr>
          <a:xfrm>
            <a:off x="1626293" y="2444076"/>
            <a:ext cx="2013500" cy="369332"/>
          </a:xfrm>
          <a:prstGeom prst="rect">
            <a:avLst/>
          </a:prstGeom>
          <a:noFill/>
        </p:spPr>
        <p:txBody>
          <a:bodyPr wrap="none" rtlCol="0">
            <a:spAutoFit/>
          </a:bodyPr>
          <a:lstStyle/>
          <a:p>
            <a:r>
              <a:rPr lang="en-US" dirty="0" smtClean="0"/>
              <a:t>Route lookup table</a:t>
            </a:r>
            <a:endParaRPr lang="en-US" dirty="0"/>
          </a:p>
        </p:txBody>
      </p:sp>
      <p:sp>
        <p:nvSpPr>
          <p:cNvPr id="7" name="TextBox 6"/>
          <p:cNvSpPr txBox="1"/>
          <p:nvPr/>
        </p:nvSpPr>
        <p:spPr>
          <a:xfrm>
            <a:off x="2089289" y="2809101"/>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2129463" y="2809101"/>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20640" y="2809101"/>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2167909" y="2867639"/>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5574652" y="3156829"/>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4850452" y="2444076"/>
            <a:ext cx="1759392" cy="369332"/>
          </a:xfrm>
          <a:prstGeom prst="rect">
            <a:avLst/>
          </a:prstGeom>
          <a:noFill/>
        </p:spPr>
        <p:txBody>
          <a:bodyPr wrap="none" rtlCol="0">
            <a:spAutoFit/>
          </a:bodyPr>
          <a:lstStyle/>
          <a:p>
            <a:r>
              <a:rPr lang="en-US" dirty="0" smtClean="0"/>
              <a:t>ACL lookup table</a:t>
            </a:r>
            <a:endParaRPr lang="en-US" dirty="0"/>
          </a:p>
        </p:txBody>
      </p:sp>
      <p:sp>
        <p:nvSpPr>
          <p:cNvPr id="61" name="TextBox 60"/>
          <p:cNvSpPr txBox="1"/>
          <p:nvPr/>
        </p:nvSpPr>
        <p:spPr>
          <a:xfrm>
            <a:off x="5313448" y="2809101"/>
            <a:ext cx="583750" cy="276999"/>
          </a:xfrm>
          <a:prstGeom prst="rect">
            <a:avLst/>
          </a:prstGeom>
          <a:noFill/>
        </p:spPr>
        <p:txBody>
          <a:bodyPr wrap="none" rtlCol="0">
            <a:spAutoFit/>
          </a:bodyPr>
          <a:lstStyle/>
          <a:p>
            <a:r>
              <a:rPr lang="en-US" sz="1200" dirty="0"/>
              <a:t>Match</a:t>
            </a:r>
          </a:p>
        </p:txBody>
      </p:sp>
      <p:sp>
        <p:nvSpPr>
          <p:cNvPr id="62" name="Rounded Rectangle 61"/>
          <p:cNvSpPr/>
          <p:nvPr/>
        </p:nvSpPr>
        <p:spPr>
          <a:xfrm>
            <a:off x="5353622" y="2809101"/>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5744799" y="2809101"/>
            <a:ext cx="588623" cy="276999"/>
          </a:xfrm>
          <a:prstGeom prst="rect">
            <a:avLst/>
          </a:prstGeom>
          <a:noFill/>
        </p:spPr>
        <p:txBody>
          <a:bodyPr wrap="none" rtlCol="0">
            <a:spAutoFit/>
          </a:bodyPr>
          <a:lstStyle/>
          <a:p>
            <a:r>
              <a:rPr lang="en-US" sz="1200" dirty="0"/>
              <a:t>Action</a:t>
            </a:r>
          </a:p>
        </p:txBody>
      </p:sp>
      <p:grpSp>
        <p:nvGrpSpPr>
          <p:cNvPr id="64" name="Group 63"/>
          <p:cNvGrpSpPr/>
          <p:nvPr/>
        </p:nvGrpSpPr>
        <p:grpSpPr>
          <a:xfrm>
            <a:off x="5392068" y="2867639"/>
            <a:ext cx="851685" cy="159453"/>
            <a:chOff x="1133169" y="3629639"/>
            <a:chExt cx="851685" cy="587483"/>
          </a:xfrm>
        </p:grpSpPr>
        <p:sp>
          <p:nvSpPr>
            <p:cNvPr id="65" name="Rectangle 6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7" name="Down Arrow 66"/>
          <p:cNvSpPr/>
          <p:nvPr/>
        </p:nvSpPr>
        <p:spPr>
          <a:xfrm>
            <a:off x="10732968" y="3171416"/>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10008768" y="2458663"/>
            <a:ext cx="2038507" cy="369332"/>
          </a:xfrm>
          <a:prstGeom prst="rect">
            <a:avLst/>
          </a:prstGeom>
          <a:noFill/>
        </p:spPr>
        <p:txBody>
          <a:bodyPr wrap="none" rtlCol="0">
            <a:spAutoFit/>
          </a:bodyPr>
          <a:lstStyle/>
          <a:p>
            <a:r>
              <a:rPr lang="en-US" dirty="0" smtClean="0"/>
              <a:t>Tunnel lookup table</a:t>
            </a:r>
            <a:endParaRPr lang="en-US" dirty="0"/>
          </a:p>
        </p:txBody>
      </p:sp>
      <p:sp>
        <p:nvSpPr>
          <p:cNvPr id="69" name="TextBox 68"/>
          <p:cNvSpPr txBox="1"/>
          <p:nvPr/>
        </p:nvSpPr>
        <p:spPr>
          <a:xfrm>
            <a:off x="10471764" y="2823688"/>
            <a:ext cx="583750" cy="276999"/>
          </a:xfrm>
          <a:prstGeom prst="rect">
            <a:avLst/>
          </a:prstGeom>
          <a:noFill/>
        </p:spPr>
        <p:txBody>
          <a:bodyPr wrap="none" rtlCol="0">
            <a:spAutoFit/>
          </a:bodyPr>
          <a:lstStyle/>
          <a:p>
            <a:r>
              <a:rPr lang="en-US" sz="1200" dirty="0"/>
              <a:t>Match</a:t>
            </a:r>
          </a:p>
        </p:txBody>
      </p:sp>
      <p:sp>
        <p:nvSpPr>
          <p:cNvPr id="70" name="Rounded Rectangle 69"/>
          <p:cNvSpPr/>
          <p:nvPr/>
        </p:nvSpPr>
        <p:spPr>
          <a:xfrm>
            <a:off x="10511938" y="2823688"/>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0903115" y="2823688"/>
            <a:ext cx="588623" cy="276999"/>
          </a:xfrm>
          <a:prstGeom prst="rect">
            <a:avLst/>
          </a:prstGeom>
          <a:noFill/>
        </p:spPr>
        <p:txBody>
          <a:bodyPr wrap="none" rtlCol="0">
            <a:spAutoFit/>
          </a:bodyPr>
          <a:lstStyle/>
          <a:p>
            <a:r>
              <a:rPr lang="en-US" sz="1200" dirty="0"/>
              <a:t>Action</a:t>
            </a:r>
          </a:p>
        </p:txBody>
      </p:sp>
      <p:grpSp>
        <p:nvGrpSpPr>
          <p:cNvPr id="72" name="Group 71"/>
          <p:cNvGrpSpPr/>
          <p:nvPr/>
        </p:nvGrpSpPr>
        <p:grpSpPr>
          <a:xfrm>
            <a:off x="10550384" y="2882226"/>
            <a:ext cx="851685" cy="159453"/>
            <a:chOff x="1133169" y="3629639"/>
            <a:chExt cx="851685" cy="587483"/>
          </a:xfrm>
        </p:grpSpPr>
        <p:sp>
          <p:nvSpPr>
            <p:cNvPr id="73" name="Rectangle 72"/>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machine model for line-rate routers</a:t>
            </a:r>
            <a:endParaRPr lang="en-US" dirty="0"/>
          </a:p>
        </p:txBody>
      </p:sp>
      <p:sp>
        <p:nvSpPr>
          <p:cNvPr id="3" name="Content Placeholder 2"/>
          <p:cNvSpPr>
            <a:spLocks noGrp="1"/>
          </p:cNvSpPr>
          <p:nvPr>
            <p:ph idx="1"/>
          </p:nvPr>
        </p:nvSpPr>
        <p:spPr>
          <a:xfrm>
            <a:off x="435428" y="2743200"/>
            <a:ext cx="11353800" cy="4351338"/>
          </a:xfrm>
        </p:spPr>
        <p:txBody>
          <a:bodyPr>
            <a:normAutofit fontScale="92500" lnSpcReduction="20000"/>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a:p>
            <a:endParaRPr lang="en-US" dirty="0"/>
          </a:p>
          <a:p>
            <a:endParaRPr lang="en-US" dirty="0" smtClean="0"/>
          </a:p>
          <a:p>
            <a:r>
              <a:rPr lang="en-US" sz="3000" dirty="0" smtClean="0"/>
              <a:t>Deterministic pipeline</a:t>
            </a:r>
          </a:p>
          <a:p>
            <a:r>
              <a:rPr lang="en-US" sz="3000" dirty="0" smtClean="0"/>
              <a:t>Atoms: Smallest unit of atomic packet processing / state update</a:t>
            </a:r>
          </a:p>
          <a:p>
            <a:r>
              <a:rPr lang="en-US" sz="3000" dirty="0" smtClean="0"/>
              <a:t>A router’s atoms constitute its instruction set</a:t>
            </a:r>
            <a:endParaRPr lang="en-US" sz="3000" dirty="0"/>
          </a:p>
        </p:txBody>
      </p:sp>
      <p:pic>
        <p:nvPicPr>
          <p:cNvPr id="382" name="Picture 381"/>
          <p:cNvPicPr>
            <a:picLocks noChangeAspect="1"/>
          </p:cNvPicPr>
          <p:nvPr/>
        </p:nvPicPr>
        <p:blipFill>
          <a:blip r:embed="rId3"/>
          <a:stretch>
            <a:fillRect/>
          </a:stretch>
        </p:blipFill>
        <p:spPr>
          <a:xfrm>
            <a:off x="307346" y="1331794"/>
            <a:ext cx="11577307" cy="4194412"/>
          </a:xfrm>
          <a:prstGeom prst="rect">
            <a:avLst/>
          </a:prstGeom>
        </p:spPr>
      </p:pic>
      <p:pic>
        <p:nvPicPr>
          <p:cNvPr id="170" name="Picture 169"/>
          <p:cNvPicPr>
            <a:picLocks noChangeAspect="1"/>
          </p:cNvPicPr>
          <p:nvPr/>
        </p:nvPicPr>
        <p:blipFill>
          <a:blip r:embed="rId4"/>
          <a:stretch>
            <a:fillRect/>
          </a:stretch>
        </p:blipFill>
        <p:spPr>
          <a:xfrm>
            <a:off x="4724400" y="3848101"/>
            <a:ext cx="2606862" cy="2054160"/>
          </a:xfrm>
          <a:prstGeom prst="rect">
            <a:avLst/>
          </a:prstGeom>
        </p:spPr>
      </p:pic>
      <p:sp>
        <p:nvSpPr>
          <p:cNvPr id="172" name="Freeform 171"/>
          <p:cNvSpPr/>
          <p:nvPr/>
        </p:nvSpPr>
        <p:spPr>
          <a:xfrm>
            <a:off x="4038600" y="2657357"/>
            <a:ext cx="687224" cy="2802387"/>
          </a:xfrm>
          <a:custGeom>
            <a:avLst/>
            <a:gdLst>
              <a:gd name="connsiteX0" fmla="*/ 1045654 w 1045654"/>
              <a:gd name="connsiteY0" fmla="*/ 1854437 h 2032880"/>
              <a:gd name="connsiteX1" fmla="*/ 105617 w 1045654"/>
              <a:gd name="connsiteY1" fmla="*/ 1854437 h 2032880"/>
              <a:gd name="connsiteX2" fmla="*/ 62888 w 1045654"/>
              <a:gd name="connsiteY2" fmla="*/ 0 h 2032880"/>
            </a:gdLst>
            <a:ahLst/>
            <a:cxnLst>
              <a:cxn ang="0">
                <a:pos x="connsiteX0" y="connsiteY0"/>
              </a:cxn>
              <a:cxn ang="0">
                <a:pos x="connsiteX1" y="connsiteY1"/>
              </a:cxn>
              <a:cxn ang="0">
                <a:pos x="connsiteX2" y="connsiteY2"/>
              </a:cxn>
            </a:cxnLst>
            <a:rect l="l" t="t" r="r" b="b"/>
            <a:pathLst>
              <a:path w="1045654" h="2032880">
                <a:moveTo>
                  <a:pt x="1045654" y="1854437"/>
                </a:moveTo>
                <a:cubicBezTo>
                  <a:pt x="657532" y="2008973"/>
                  <a:pt x="269411" y="2163510"/>
                  <a:pt x="105617" y="1854437"/>
                </a:cubicBezTo>
                <a:cubicBezTo>
                  <a:pt x="-58177" y="1545364"/>
                  <a:pt x="2355" y="772682"/>
                  <a:pt x="62888" y="0"/>
                </a:cubicBezTo>
              </a:path>
            </a:pathLst>
          </a:custGeom>
          <a:noFill/>
          <a:ln w="63500">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58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10" fill="hold"/>
                                        <p:tgtEl>
                                          <p:spTgt spid="382"/>
                                        </p:tgtEl>
                                      </p:cBhvr>
                                      <p:by x="50000" y="50000"/>
                                    </p:animScale>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 0 L -0.00312 -0.17454 " pathEditMode="relative" rAng="0" ptsTypes="AA">
                                      <p:cBhvr>
                                        <p:cTn id="18" dur="10" fill="hold"/>
                                        <p:tgtEl>
                                          <p:spTgt spid="382"/>
                                        </p:tgtEl>
                                        <p:attrNameLst>
                                          <p:attrName>ppt_x</p:attrName>
                                          <p:attrName>ppt_y</p:attrName>
                                        </p:attrNameLst>
                                      </p:cBhvr>
                                      <p:rCtr x="-156" y="-8727"/>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 vs. </a:t>
            </a:r>
            <a:r>
              <a:rPr lang="en-US" dirty="0" err="1" smtClean="0"/>
              <a:t>stateful</a:t>
            </a:r>
            <a:r>
              <a:rPr lang="en-US" dirty="0" smtClean="0"/>
              <a:t> atoms</a:t>
            </a:r>
            <a:endParaRPr lang="en-US" dirty="0"/>
          </a:p>
        </p:txBody>
      </p:sp>
      <p:sp>
        <p:nvSpPr>
          <p:cNvPr id="5" name="Content Placeholder 4"/>
          <p:cNvSpPr>
            <a:spLocks noGrp="1"/>
          </p:cNvSpPr>
          <p:nvPr>
            <p:ph idx="1"/>
          </p:nvPr>
        </p:nvSpPr>
        <p:spPr/>
        <p:txBody>
          <a:bodyPr/>
          <a:lstStyle/>
          <a:p>
            <a:r>
              <a:rPr lang="en-US" dirty="0" smtClean="0"/>
              <a:t>Stateless operations</a:t>
            </a:r>
          </a:p>
          <a:p>
            <a:pPr lvl="1"/>
            <a:r>
              <a:rPr lang="en-US" dirty="0"/>
              <a:t>E.g., </a:t>
            </a:r>
            <a:r>
              <a:rPr lang="en-US" dirty="0" smtClean="0"/>
              <a:t>pkt.f4 </a:t>
            </a:r>
            <a:r>
              <a:rPr lang="en-US" dirty="0"/>
              <a:t>= </a:t>
            </a:r>
            <a:r>
              <a:rPr lang="en-US" dirty="0" smtClean="0"/>
              <a:t>pkt.f1 </a:t>
            </a:r>
            <a:r>
              <a:rPr lang="en-US" dirty="0"/>
              <a:t>+ </a:t>
            </a:r>
            <a:r>
              <a:rPr lang="en-US" dirty="0" smtClean="0"/>
              <a:t>pkt.f2 </a:t>
            </a:r>
            <a:r>
              <a:rPr lang="en-US" dirty="0"/>
              <a:t>– </a:t>
            </a:r>
            <a:r>
              <a:rPr lang="en-US" dirty="0" smtClean="0"/>
              <a:t>pkt.f3</a:t>
            </a:r>
            <a:endParaRPr lang="en-US" dirty="0"/>
          </a:p>
          <a:p>
            <a:pPr lvl="1"/>
            <a:r>
              <a:rPr lang="en-US" dirty="0" smtClean="0"/>
              <a:t>Can be easily pipelined into two stages</a:t>
            </a:r>
          </a:p>
          <a:p>
            <a:pPr lvl="1"/>
            <a:r>
              <a:rPr lang="en-US" dirty="0" smtClean="0"/>
              <a:t>Suffices to provide simple stateless atoms alone</a:t>
            </a:r>
          </a:p>
          <a:p>
            <a:endParaRPr lang="en-US" dirty="0" smtClean="0"/>
          </a:p>
          <a:p>
            <a:r>
              <a:rPr lang="en-US" dirty="0" err="1" smtClean="0"/>
              <a:t>Stateful</a:t>
            </a:r>
            <a:r>
              <a:rPr lang="en-US" dirty="0" smtClean="0"/>
              <a:t> operations</a:t>
            </a:r>
          </a:p>
          <a:p>
            <a:pPr lvl="1"/>
            <a:r>
              <a:rPr lang="en-US" dirty="0"/>
              <a:t>E.g., x = x + 1</a:t>
            </a:r>
          </a:p>
          <a:p>
            <a:pPr lvl="1"/>
            <a:r>
              <a:rPr lang="en-US" dirty="0" smtClean="0"/>
              <a:t>Cannot be pipelined; needs an atomic </a:t>
            </a:r>
            <a:r>
              <a:rPr lang="en-US" dirty="0" err="1" smtClean="0"/>
              <a:t>read+modify+write</a:t>
            </a:r>
            <a:r>
              <a:rPr lang="en-US" dirty="0" smtClean="0"/>
              <a:t> instruction</a:t>
            </a:r>
          </a:p>
          <a:p>
            <a:pPr lvl="1"/>
            <a:r>
              <a:rPr lang="en-US" dirty="0" smtClean="0"/>
              <a:t>Explicitly design each </a:t>
            </a:r>
            <a:r>
              <a:rPr lang="en-US" dirty="0" err="1" smtClean="0"/>
              <a:t>stateful</a:t>
            </a:r>
            <a:r>
              <a:rPr lang="en-US" dirty="0" smtClean="0"/>
              <a:t> operation in </a:t>
            </a:r>
            <a:r>
              <a:rPr lang="en-US" dirty="0"/>
              <a:t>hardware </a:t>
            </a:r>
            <a:r>
              <a:rPr lang="en-US" dirty="0" smtClean="0"/>
              <a:t>for atomicity</a:t>
            </a:r>
            <a:endParaRPr lang="en-US" dirty="0"/>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958119"/>
            <a:ext cx="113538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a:t>The machine model: Formalizing the computational capabilities of line-rate </a:t>
            </a:r>
            <a:r>
              <a:rPr lang="en-US" dirty="0" smtClean="0"/>
              <a:t>routers</a:t>
            </a:r>
          </a:p>
          <a:p>
            <a:pPr lvl="1"/>
            <a:endParaRPr lang="en-US" dirty="0"/>
          </a:p>
          <a:p>
            <a:pPr lvl="1"/>
            <a:r>
              <a:rPr lang="en-US" dirty="0"/>
              <a:t>Packet transactions: High-level programming for the router </a:t>
            </a:r>
            <a:r>
              <a:rPr lang="en-US" dirty="0" smtClean="0"/>
              <a:t>pipeline</a:t>
            </a:r>
          </a:p>
          <a:p>
            <a:pPr marL="457200" lvl="1" indent="0">
              <a:buNone/>
            </a:pPr>
            <a:endParaRPr lang="en-US" dirty="0" smtClean="0"/>
          </a:p>
          <a:p>
            <a:pPr lvl="1"/>
            <a:r>
              <a:rPr lang="en-US" dirty="0"/>
              <a:t>Push-In First-Out Queues: Programming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rot="16200000">
            <a:off x="645752" y="5135422"/>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402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105"/>
                                        </p:tgtEl>
                                        <p:attrNameLst>
                                          <p:attrName>fillcolor</p:attrName>
                                        </p:attrNameLst>
                                      </p:cBhvr>
                                      <p:to>
                                        <a:schemeClr val="accent1"/>
                                      </p:to>
                                    </p:animClr>
                                    <p:set>
                                      <p:cBhvr>
                                        <p:cTn id="7" dur="10" fill="hold"/>
                                        <p:tgtEl>
                                          <p:spTgt spid="105"/>
                                        </p:tgtEl>
                                        <p:attrNameLst>
                                          <p:attrName>fill.type</p:attrName>
                                        </p:attrNameLst>
                                      </p:cBhvr>
                                      <p:to>
                                        <p:strVal val="solid"/>
                                      </p:to>
                                    </p:set>
                                    <p:set>
                                      <p:cBhvr>
                                        <p:cTn id="8" dur="10" fill="hold"/>
                                        <p:tgtEl>
                                          <p:spTgt spid="105"/>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10" fill="hold"/>
                                        <p:tgtEl>
                                          <p:spTgt spid="143"/>
                                        </p:tgtEl>
                                        <p:attrNameLst>
                                          <p:attrName>fillcolor</p:attrName>
                                        </p:attrNameLst>
                                      </p:cBhvr>
                                      <p:to>
                                        <a:schemeClr val="accent1"/>
                                      </p:to>
                                    </p:animClr>
                                    <p:set>
                                      <p:cBhvr>
                                        <p:cTn id="11" dur="10" fill="hold"/>
                                        <p:tgtEl>
                                          <p:spTgt spid="143"/>
                                        </p:tgtEl>
                                        <p:attrNameLst>
                                          <p:attrName>fill.type</p:attrName>
                                        </p:attrNameLst>
                                      </p:cBhvr>
                                      <p:to>
                                        <p:strVal val="solid"/>
                                      </p:to>
                                    </p:set>
                                    <p:set>
                                      <p:cBhvr>
                                        <p:cTn id="12" dur="10" fill="hold"/>
                                        <p:tgtEl>
                                          <p:spTgt spid="143"/>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8363781" y="3053550"/>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2" name="Title 1"/>
          <p:cNvSpPr>
            <a:spLocks noGrp="1"/>
          </p:cNvSpPr>
          <p:nvPr>
            <p:ph type="title"/>
          </p:nvPr>
        </p:nvSpPr>
        <p:spPr/>
        <p:txBody>
          <a:bodyPr/>
          <a:lstStyle/>
          <a:p>
            <a:r>
              <a:rPr lang="en-US" dirty="0" smtClean="0"/>
              <a:t>Packet transactions</a:t>
            </a:r>
            <a:endParaRPr lang="en-US" dirty="0"/>
          </a:p>
        </p:txBody>
      </p:sp>
      <p:sp>
        <p:nvSpPr>
          <p:cNvPr id="3" name="Content Placeholder 2"/>
          <p:cNvSpPr>
            <a:spLocks noGrp="1"/>
          </p:cNvSpPr>
          <p:nvPr>
            <p:ph idx="1"/>
          </p:nvPr>
        </p:nvSpPr>
        <p:spPr>
          <a:xfrm>
            <a:off x="507023" y="1540670"/>
            <a:ext cx="10846777" cy="481012"/>
          </a:xfrm>
        </p:spPr>
        <p:txBody>
          <a:bodyPr>
            <a:noAutofit/>
          </a:bodyPr>
          <a:lstStyle/>
          <a:p>
            <a:r>
              <a:rPr lang="en-US" sz="2500" dirty="0" smtClean="0"/>
              <a:t>Packet transaction: Block of imperative code</a:t>
            </a:r>
          </a:p>
          <a:p>
            <a:r>
              <a:rPr lang="en-US" sz="2500" dirty="0" smtClean="0"/>
              <a:t>A transaction runs to completion, processes one packet at a time, serially</a:t>
            </a:r>
          </a:p>
          <a:p>
            <a:pPr marL="0" indent="0">
              <a:buNone/>
            </a:pPr>
            <a:endParaRPr lang="en-US" sz="2500" dirty="0" smtClean="0"/>
          </a:p>
        </p:txBody>
      </p:sp>
      <p:sp>
        <p:nvSpPr>
          <p:cNvPr id="6" name="Rounded Rectangle 5"/>
          <p:cNvSpPr/>
          <p:nvPr/>
        </p:nvSpPr>
        <p:spPr>
          <a:xfrm>
            <a:off x="3175414" y="2827328"/>
            <a:ext cx="3299401" cy="2738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sz="2500" dirty="0">
                <a:latin typeface="Gadugi" panose="020B0502040204020203" pitchFamily="34" charset="0"/>
              </a:rPr>
              <a:t>if (count == </a:t>
            </a:r>
            <a:r>
              <a:rPr lang="en-US" sz="2500" dirty="0" smtClean="0">
                <a:latin typeface="Gadugi" panose="020B0502040204020203" pitchFamily="34" charset="0"/>
              </a:rPr>
              <a:t>9):</a:t>
            </a:r>
            <a:endParaRPr lang="en-US" sz="2500" dirty="0">
              <a:latin typeface="Gadugi" panose="020B0502040204020203" pitchFamily="34" charset="0"/>
            </a:endParaRPr>
          </a:p>
          <a:p>
            <a:pPr>
              <a:lnSpc>
                <a:spcPct val="120000"/>
              </a:lnSpc>
            </a:pPr>
            <a:r>
              <a:rPr lang="en-US" sz="2500" dirty="0">
                <a:latin typeface="Gadugi" panose="020B0502040204020203" pitchFamily="34" charset="0"/>
              </a:rPr>
              <a:t>  </a:t>
            </a:r>
            <a:r>
              <a:rPr lang="en-US" sz="2500" dirty="0" err="1">
                <a:latin typeface="Gadugi" panose="020B0502040204020203" pitchFamily="34" charset="0"/>
              </a:rPr>
              <a:t>pkt.sample</a:t>
            </a:r>
            <a:r>
              <a:rPr lang="en-US" sz="2500" dirty="0">
                <a:latin typeface="Gadugi" panose="020B0502040204020203" pitchFamily="34" charset="0"/>
              </a:rPr>
              <a:t> = 1</a:t>
            </a:r>
          </a:p>
          <a:p>
            <a:pPr>
              <a:lnSpc>
                <a:spcPct val="120000"/>
              </a:lnSpc>
            </a:pPr>
            <a:r>
              <a:rPr lang="en-US" sz="2500" dirty="0">
                <a:latin typeface="Gadugi" panose="020B0502040204020203" pitchFamily="34" charset="0"/>
              </a:rPr>
              <a:t>  count = 0</a:t>
            </a:r>
          </a:p>
          <a:p>
            <a:pPr>
              <a:lnSpc>
                <a:spcPct val="120000"/>
              </a:lnSpc>
            </a:pPr>
            <a:r>
              <a:rPr lang="en-US" sz="2500" dirty="0">
                <a:latin typeface="Gadugi" panose="020B0502040204020203" pitchFamily="34" charset="0"/>
              </a:rPr>
              <a:t>else :</a:t>
            </a:r>
          </a:p>
          <a:p>
            <a:pPr>
              <a:lnSpc>
                <a:spcPct val="120000"/>
              </a:lnSpc>
            </a:pPr>
            <a:r>
              <a:rPr lang="en-US" sz="2500" dirty="0">
                <a:latin typeface="Gadugi" panose="020B0502040204020203" pitchFamily="34" charset="0"/>
              </a:rPr>
              <a:t>  </a:t>
            </a:r>
            <a:r>
              <a:rPr lang="en-US" sz="2500" dirty="0" err="1">
                <a:latin typeface="Gadugi" panose="020B0502040204020203" pitchFamily="34" charset="0"/>
              </a:rPr>
              <a:t>pkt.sample</a:t>
            </a:r>
            <a:r>
              <a:rPr lang="en-US" sz="2500" dirty="0">
                <a:latin typeface="Gadugi" panose="020B0502040204020203" pitchFamily="34" charset="0"/>
              </a:rPr>
              <a:t> = 0</a:t>
            </a:r>
          </a:p>
          <a:p>
            <a:pPr>
              <a:lnSpc>
                <a:spcPct val="120000"/>
              </a:lnSpc>
            </a:pPr>
            <a:r>
              <a:rPr lang="en-US" sz="2500" dirty="0">
                <a:latin typeface="Gadugi" panose="020B0502040204020203" pitchFamily="34" charset="0"/>
              </a:rPr>
              <a:t> </a:t>
            </a:r>
            <a:r>
              <a:rPr lang="en-US" sz="2500" dirty="0" smtClean="0">
                <a:latin typeface="Gadugi" panose="020B0502040204020203" pitchFamily="34" charset="0"/>
              </a:rPr>
              <a:t> count++</a:t>
            </a:r>
            <a:endParaRPr lang="en-US" sz="2500" dirty="0">
              <a:latin typeface="Gadugi" panose="020B0502040204020203" pitchFamily="34" charset="0"/>
            </a:endParaRPr>
          </a:p>
        </p:txBody>
      </p:sp>
      <p:sp>
        <p:nvSpPr>
          <p:cNvPr id="10" name="TextBox 9"/>
          <p:cNvSpPr txBox="1"/>
          <p:nvPr/>
        </p:nvSpPr>
        <p:spPr>
          <a:xfrm>
            <a:off x="6455721" y="2759777"/>
            <a:ext cx="1154483" cy="553998"/>
          </a:xfrm>
          <a:prstGeom prst="rect">
            <a:avLst/>
          </a:prstGeom>
          <a:noFill/>
        </p:spPr>
        <p:txBody>
          <a:bodyPr wrap="none" rtlCol="0">
            <a:spAutoFit/>
          </a:bodyPr>
          <a:lstStyle/>
          <a:p>
            <a:r>
              <a:rPr lang="en-US" sz="3000" dirty="0" smtClean="0">
                <a:latin typeface="Gadugi" panose="020B0502040204020203" pitchFamily="34" charset="0"/>
              </a:rPr>
              <a:t>count</a:t>
            </a:r>
            <a:endParaRPr lang="en-US" sz="3000" dirty="0">
              <a:latin typeface="Gadugi" panose="020B0502040204020203" pitchFamily="34" charset="0"/>
            </a:endParaRPr>
          </a:p>
        </p:txBody>
      </p:sp>
      <p:sp>
        <p:nvSpPr>
          <p:cNvPr id="11" name="Rounded Rectangle 10"/>
          <p:cNvSpPr/>
          <p:nvPr/>
        </p:nvSpPr>
        <p:spPr>
          <a:xfrm>
            <a:off x="2908714" y="2590800"/>
            <a:ext cx="4953000" cy="3203573"/>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603914" y="4003673"/>
            <a:ext cx="6477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81741" y="3013073"/>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p1.sample = 0</a:t>
            </a:r>
          </a:p>
        </p:txBody>
      </p:sp>
      <p:cxnSp>
        <p:nvCxnSpPr>
          <p:cNvPr id="27" name="Straight Arrow Connector 26"/>
          <p:cNvCxnSpPr/>
          <p:nvPr/>
        </p:nvCxnSpPr>
        <p:spPr>
          <a:xfrm>
            <a:off x="7658100" y="4006050"/>
            <a:ext cx="6477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8363781" y="3756852"/>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1" name="TextBox 30"/>
          <p:cNvSpPr txBox="1"/>
          <p:nvPr/>
        </p:nvSpPr>
        <p:spPr>
          <a:xfrm>
            <a:off x="8481741" y="3716375"/>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p2.sample = 0</a:t>
            </a:r>
          </a:p>
        </p:txBody>
      </p:sp>
      <p:sp>
        <p:nvSpPr>
          <p:cNvPr id="44" name="Rounded Rectangle 43"/>
          <p:cNvSpPr/>
          <p:nvPr/>
        </p:nvSpPr>
        <p:spPr>
          <a:xfrm>
            <a:off x="1866900" y="3126112"/>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5" name="TextBox 44"/>
          <p:cNvSpPr txBox="1"/>
          <p:nvPr/>
        </p:nvSpPr>
        <p:spPr>
          <a:xfrm>
            <a:off x="1866900" y="3085635"/>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a:t>
            </a:r>
          </a:p>
        </p:txBody>
      </p:sp>
      <p:sp>
        <p:nvSpPr>
          <p:cNvPr id="46" name="Rounded Rectangle 45"/>
          <p:cNvSpPr/>
          <p:nvPr/>
        </p:nvSpPr>
        <p:spPr>
          <a:xfrm>
            <a:off x="1866900" y="3829414"/>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7" name="TextBox 46"/>
          <p:cNvSpPr txBox="1"/>
          <p:nvPr/>
        </p:nvSpPr>
        <p:spPr>
          <a:xfrm>
            <a:off x="1866900" y="3788937"/>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p2</a:t>
            </a:r>
          </a:p>
        </p:txBody>
      </p:sp>
      <p:sp>
        <p:nvSpPr>
          <p:cNvPr id="34" name="Rounded Rectangle 33"/>
          <p:cNvSpPr/>
          <p:nvPr/>
        </p:nvSpPr>
        <p:spPr>
          <a:xfrm>
            <a:off x="6555893" y="3307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0</a:t>
            </a:r>
            <a:endParaRPr lang="en-US" sz="3000" dirty="0">
              <a:latin typeface="Gadugi" panose="020B0502040204020203" pitchFamily="34" charset="0"/>
            </a:endParaRPr>
          </a:p>
        </p:txBody>
      </p:sp>
      <p:sp>
        <p:nvSpPr>
          <p:cNvPr id="54" name="Rounded Rectangle 53"/>
          <p:cNvSpPr/>
          <p:nvPr/>
        </p:nvSpPr>
        <p:spPr>
          <a:xfrm>
            <a:off x="6549258" y="3302424"/>
            <a:ext cx="946391" cy="1147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1</a:t>
            </a:r>
            <a:endParaRPr lang="en-US" sz="3000" dirty="0">
              <a:latin typeface="Gadugi" panose="020B0502040204020203" pitchFamily="34" charset="0"/>
            </a:endParaRPr>
          </a:p>
        </p:txBody>
      </p:sp>
      <p:sp>
        <p:nvSpPr>
          <p:cNvPr id="55" name="Rounded Rectangle 54"/>
          <p:cNvSpPr/>
          <p:nvPr/>
        </p:nvSpPr>
        <p:spPr>
          <a:xfrm>
            <a:off x="6542922" y="3310424"/>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2</a:t>
            </a:r>
            <a:endParaRPr lang="en-US" sz="3000" dirty="0">
              <a:latin typeface="Gadugi" panose="020B0502040204020203" pitchFamily="34" charset="0"/>
            </a:endParaRPr>
          </a:p>
        </p:txBody>
      </p:sp>
      <p:sp>
        <p:nvSpPr>
          <p:cNvPr id="26" name="Rounded Rectangle 25"/>
          <p:cNvSpPr/>
          <p:nvPr/>
        </p:nvSpPr>
        <p:spPr>
          <a:xfrm>
            <a:off x="6549407" y="3304748"/>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9</a:t>
            </a:r>
            <a:endParaRPr lang="en-US" sz="3000" dirty="0">
              <a:latin typeface="Gadugi" panose="020B0502040204020203" pitchFamily="34" charset="0"/>
            </a:endParaRPr>
          </a:p>
        </p:txBody>
      </p:sp>
      <p:sp>
        <p:nvSpPr>
          <p:cNvPr id="28" name="Rounded Rectangle 27"/>
          <p:cNvSpPr/>
          <p:nvPr/>
        </p:nvSpPr>
        <p:spPr>
          <a:xfrm>
            <a:off x="6542921" y="3299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0</a:t>
            </a:r>
            <a:endParaRPr lang="en-US" sz="3000" dirty="0">
              <a:latin typeface="Gadugi" panose="020B0502040204020203" pitchFamily="34" charset="0"/>
            </a:endParaRPr>
          </a:p>
        </p:txBody>
      </p:sp>
      <p:sp>
        <p:nvSpPr>
          <p:cNvPr id="29" name="Rounded Rectangle 28"/>
          <p:cNvSpPr/>
          <p:nvPr/>
        </p:nvSpPr>
        <p:spPr>
          <a:xfrm>
            <a:off x="1729680" y="6010312"/>
            <a:ext cx="737014"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5" name="TextBox 34"/>
          <p:cNvSpPr txBox="1"/>
          <p:nvPr/>
        </p:nvSpPr>
        <p:spPr>
          <a:xfrm>
            <a:off x="1686054" y="5969835"/>
            <a:ext cx="824265"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p10</a:t>
            </a:r>
          </a:p>
        </p:txBody>
      </p:sp>
      <p:sp>
        <p:nvSpPr>
          <p:cNvPr id="36" name="Oval 35"/>
          <p:cNvSpPr/>
          <p:nvPr/>
        </p:nvSpPr>
        <p:spPr>
          <a:xfrm>
            <a:off x="2098187"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098187"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098187"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97943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97943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97943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8435073" y="5969835"/>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52" name="TextBox 51"/>
          <p:cNvSpPr txBox="1"/>
          <p:nvPr/>
        </p:nvSpPr>
        <p:spPr>
          <a:xfrm>
            <a:off x="8553033" y="5929358"/>
            <a:ext cx="280076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p10.sample = </a:t>
            </a:r>
            <a:r>
              <a:rPr lang="en-US" sz="3000" dirty="0">
                <a:solidFill>
                  <a:schemeClr val="bg1"/>
                </a:solidFill>
                <a:latin typeface="Gadugi" panose="020B0502040204020203" pitchFamily="34" charset="0"/>
              </a:rPr>
              <a:t>1</a:t>
            </a:r>
            <a:endParaRPr lang="en-US" sz="3000" dirty="0" smtClean="0">
              <a:solidFill>
                <a:schemeClr val="bg1"/>
              </a:solidFill>
              <a:latin typeface="Gadugi" panose="020B0502040204020203" pitchFamily="34" charset="0"/>
            </a:endParaRPr>
          </a:p>
        </p:txBody>
      </p:sp>
    </p:spTree>
    <p:extLst>
      <p:ext uri="{BB962C8B-B14F-4D97-AF65-F5344CB8AC3E}">
        <p14:creationId xmlns:p14="http://schemas.microsoft.com/office/powerpoint/2010/main" val="224759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4">
                                            <p:txEl>
                                              <p:pRg st="0" end="0"/>
                                            </p:txEl>
                                          </p:spTgt>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4">
                                            <p:bg/>
                                          </p:spTgt>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4">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54">
                                            <p:bg/>
                                          </p:spTgt>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55">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build="p"/>
      <p:bldP spid="6" grpId="0" animBg="1"/>
      <p:bldP spid="10" grpId="0"/>
      <p:bldP spid="11" grpId="0" animBg="1"/>
      <p:bldP spid="30" grpId="0" animBg="1"/>
      <p:bldP spid="44" grpId="0" animBg="1"/>
      <p:bldP spid="46" grpId="0" animBg="1"/>
      <p:bldP spid="34" grpId="0" animBg="1"/>
      <p:bldP spid="34" grpId="1" uiExpand="1" build="allAtOnce" animBg="1"/>
      <p:bldP spid="54" grpId="0" animBg="1"/>
      <p:bldP spid="54" grpId="1" uiExpand="1" build="allAtOnce" animBg="1"/>
      <p:bldP spid="55" grpId="0" animBg="1"/>
      <p:bldP spid="26" grpId="0" animBg="1"/>
      <p:bldP spid="28" grpId="0" animBg="1"/>
      <p:bldP spid="29" grpId="0" animBg="1"/>
      <p:bldP spid="36" grpId="0" animBg="1"/>
      <p:bldP spid="37" grpId="0" animBg="1"/>
      <p:bldP spid="38" grpId="0" animBg="1"/>
      <p:bldP spid="41" grpId="0" animBg="1"/>
      <p:bldP spid="42" grpId="0" animBg="1"/>
      <p:bldP spid="43" grpId="0" animBg="1"/>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t>
            </a:r>
            <a:r>
              <a:rPr lang="en-US" sz="4000" dirty="0" smtClean="0">
                <a:latin typeface="Gadugi" panose="020B0502040204020203" pitchFamily="34" charset="0"/>
              </a:rPr>
              <a:t>acket transactions</a:t>
            </a:r>
            <a:endParaRPr lang="en-US" sz="4000" dirty="0">
              <a:latin typeface="Gadugi" panose="020B0502040204020203" pitchFamily="34" charset="0"/>
            </a:endParaRPr>
          </a:p>
        </p:txBody>
      </p:sp>
      <p:sp>
        <p:nvSpPr>
          <p:cNvPr id="5" name="TextBox 4"/>
          <p:cNvSpPr txBox="1"/>
          <p:nvPr/>
        </p:nvSpPr>
        <p:spPr>
          <a:xfrm>
            <a:off x="533400" y="1996088"/>
            <a:ext cx="3026791" cy="3416320"/>
          </a:xfrm>
          <a:prstGeom prst="rect">
            <a:avLst/>
          </a:prstGeom>
          <a:noFill/>
        </p:spPr>
        <p:txBody>
          <a:bodyPr wrap="none" rtlCol="0">
            <a:spAutoFit/>
          </a:bodyPr>
          <a:lstStyle/>
          <a:p>
            <a:pPr>
              <a:lnSpc>
                <a:spcPct val="120000"/>
              </a:lnSpc>
            </a:pPr>
            <a:r>
              <a:rPr lang="en-US" sz="3000" dirty="0">
                <a:latin typeface="Gadugi" panose="020B0502040204020203" pitchFamily="34" charset="0"/>
              </a:rPr>
              <a:t>i</a:t>
            </a:r>
            <a:r>
              <a:rPr lang="en-US" sz="3000" dirty="0" smtClean="0">
                <a:latin typeface="Gadugi" panose="020B0502040204020203" pitchFamily="34" charset="0"/>
              </a:rPr>
              <a:t>f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9):</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1</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0</a:t>
            </a:r>
          </a:p>
          <a:p>
            <a:pPr>
              <a:lnSpc>
                <a:spcPct val="120000"/>
              </a:lnSpc>
            </a:pPr>
            <a:r>
              <a:rPr lang="en-US" sz="3000" dirty="0">
                <a:latin typeface="Gadugi" panose="020B0502040204020203" pitchFamily="34" charset="0"/>
              </a:rPr>
              <a:t>e</a:t>
            </a:r>
            <a:r>
              <a:rPr lang="en-US" sz="3000" dirty="0" smtClean="0">
                <a:latin typeface="Gadugi" panose="020B0502040204020203" pitchFamily="34" charset="0"/>
              </a:rPr>
              <a:t>lse :</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0</a:t>
            </a:r>
          </a:p>
          <a:p>
            <a:pPr>
              <a:lnSpc>
                <a:spcPct val="120000"/>
              </a:lnSpc>
            </a:pP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a:t>
            </a:r>
          </a:p>
        </p:txBody>
      </p:sp>
      <p:sp>
        <p:nvSpPr>
          <p:cNvPr id="20" name="Right Arrow 19"/>
          <p:cNvSpPr/>
          <p:nvPr/>
        </p:nvSpPr>
        <p:spPr>
          <a:xfrm>
            <a:off x="4000500" y="3442276"/>
            <a:ext cx="610299" cy="538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6906143" y="1424507"/>
            <a:ext cx="2896947" cy="369332"/>
          </a:xfrm>
          <a:prstGeom prst="rect">
            <a:avLst/>
          </a:prstGeom>
          <a:noFill/>
        </p:spPr>
        <p:txBody>
          <a:bodyPr wrap="none" rtlCol="0">
            <a:spAutoFit/>
          </a:bodyPr>
          <a:lstStyle/>
          <a:p>
            <a:r>
              <a:rPr lang="en-US" b="1" dirty="0" smtClean="0">
                <a:latin typeface="Gadugi" panose="020B0502040204020203" pitchFamily="34" charset="0"/>
              </a:rPr>
              <a:t>Packet sampling pipeline</a:t>
            </a:r>
            <a:endParaRPr lang="en-US" b="1" dirty="0">
              <a:latin typeface="Gadugi" panose="020B0502040204020203" pitchFamily="34" charset="0"/>
            </a:endParaRPr>
          </a:p>
        </p:txBody>
      </p:sp>
      <p:sp>
        <p:nvSpPr>
          <p:cNvPr id="11" name="TextBox 10"/>
          <p:cNvSpPr txBox="1"/>
          <p:nvPr/>
        </p:nvSpPr>
        <p:spPr>
          <a:xfrm>
            <a:off x="342900" y="1424507"/>
            <a:ext cx="3095719" cy="369332"/>
          </a:xfrm>
          <a:prstGeom prst="rect">
            <a:avLst/>
          </a:prstGeom>
          <a:noFill/>
        </p:spPr>
        <p:txBody>
          <a:bodyPr wrap="none" rtlCol="0">
            <a:spAutoFit/>
          </a:bodyPr>
          <a:lstStyle/>
          <a:p>
            <a:r>
              <a:rPr lang="en-US" b="1" dirty="0" smtClean="0">
                <a:latin typeface="Gadugi" panose="020B0502040204020203" pitchFamily="34" charset="0"/>
              </a:rPr>
              <a:t>Packet sampling algorithm</a:t>
            </a:r>
            <a:endParaRPr lang="en-US" b="1" dirty="0">
              <a:latin typeface="Gadugi" panose="020B0502040204020203" pitchFamily="34" charset="0"/>
            </a:endParaRPr>
          </a:p>
        </p:txBody>
      </p:sp>
      <p:grpSp>
        <p:nvGrpSpPr>
          <p:cNvPr id="45" name="Group 44"/>
          <p:cNvGrpSpPr/>
          <p:nvPr/>
        </p:nvGrpSpPr>
        <p:grpSpPr>
          <a:xfrm>
            <a:off x="4757382" y="2138564"/>
            <a:ext cx="7353577" cy="2244892"/>
            <a:chOff x="-2148095" y="1921050"/>
            <a:chExt cx="8484887" cy="3145951"/>
          </a:xfrm>
        </p:grpSpPr>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9" name="Freeform 48"/>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52" name="Freeform 51"/>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60" name="TextBox 405"/>
          <p:cNvSpPr txBox="1"/>
          <p:nvPr/>
        </p:nvSpPr>
        <p:spPr>
          <a:xfrm>
            <a:off x="9669931" y="243652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28" name="TextBox 405"/>
          <p:cNvSpPr txBox="1"/>
          <p:nvPr/>
        </p:nvSpPr>
        <p:spPr>
          <a:xfrm>
            <a:off x="5821831" y="243969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
        <p:nvSpPr>
          <p:cNvPr id="29" name="Right Arrow 28"/>
          <p:cNvSpPr/>
          <p:nvPr/>
        </p:nvSpPr>
        <p:spPr>
          <a:xfrm>
            <a:off x="4000500" y="5781478"/>
            <a:ext cx="610299" cy="5389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4880991" y="5715046"/>
            <a:ext cx="3895787" cy="698884"/>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FF0000"/>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prstClr val="white"/>
                </a:solidFill>
                <a:latin typeface="Gadugi"/>
              </a:rPr>
              <a:t>Reject code if it can’t be mapped</a:t>
            </a:r>
          </a:p>
        </p:txBody>
      </p:sp>
      <p:pic>
        <p:nvPicPr>
          <p:cNvPr id="17" name="Picture 16"/>
          <p:cNvPicPr>
            <a:picLocks noChangeAspect="1"/>
          </p:cNvPicPr>
          <p:nvPr/>
        </p:nvPicPr>
        <p:blipFill>
          <a:blip r:embed="rId3"/>
          <a:stretch>
            <a:fillRect/>
          </a:stretch>
        </p:blipFill>
        <p:spPr>
          <a:xfrm>
            <a:off x="7297423" y="4427874"/>
            <a:ext cx="4665977" cy="1339073"/>
          </a:xfrm>
          <a:prstGeom prst="rect">
            <a:avLst/>
          </a:prstGeom>
        </p:spPr>
      </p:pic>
      <p:sp>
        <p:nvSpPr>
          <p:cNvPr id="3" name="Freeform 2"/>
          <p:cNvSpPr/>
          <p:nvPr/>
        </p:nvSpPr>
        <p:spPr>
          <a:xfrm flipH="1">
            <a:off x="8191500" y="4267200"/>
            <a:ext cx="304800" cy="342900"/>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10515600" y="3847388"/>
            <a:ext cx="130929" cy="762711"/>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2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60" grpId="0"/>
      <p:bldP spid="28" grpId="0"/>
      <p:bldP spid="29" grpId="0" animBg="1"/>
      <p:bldP spid="30" grpId="0" animBg="1"/>
      <p:bldP spid="3"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6" name="TextBox 5"/>
          <p:cNvSpPr txBox="1"/>
          <p:nvPr/>
        </p:nvSpPr>
        <p:spPr>
          <a:xfrm>
            <a:off x="1572594" y="2738864"/>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20244"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01044"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Preprocessing</a:t>
            </a:r>
            <a:endParaRPr lang="en-US" dirty="0">
              <a:latin typeface="Gadugi" panose="020B0502040204020203" pitchFamily="34" charset="0"/>
            </a:endParaRPr>
          </a:p>
        </p:txBody>
      </p:sp>
      <p:sp>
        <p:nvSpPr>
          <p:cNvPr id="15" name="Right Arrow 14"/>
          <p:cNvSpPr/>
          <p:nvPr/>
        </p:nvSpPr>
        <p:spPr>
          <a:xfrm>
            <a:off x="3649044"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682985"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7725744"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8835885"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9940785"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2" name="TextBox 21"/>
          <p:cNvSpPr txBox="1"/>
          <p:nvPr/>
        </p:nvSpPr>
        <p:spPr>
          <a:xfrm>
            <a:off x="601044" y="4268279"/>
            <a:ext cx="2661306" cy="369332"/>
          </a:xfrm>
          <a:prstGeom prst="rect">
            <a:avLst/>
          </a:prstGeom>
          <a:noFill/>
        </p:spPr>
        <p:txBody>
          <a:bodyPr wrap="none" rtlCol="0">
            <a:spAutoFit/>
          </a:bodyPr>
          <a:lstStyle/>
          <a:p>
            <a:r>
              <a:rPr lang="en-US" dirty="0" smtClean="0">
                <a:latin typeface="Gadugi" panose="020B0502040204020203" pitchFamily="34" charset="0"/>
              </a:rPr>
              <a:t>Simplify sequential code</a:t>
            </a:r>
            <a:endParaRPr lang="en-US" dirty="0">
              <a:latin typeface="Gadugi" panose="020B0502040204020203" pitchFamily="34" charset="0"/>
            </a:endParaRPr>
          </a:p>
        </p:txBody>
      </p:sp>
      <p:sp>
        <p:nvSpPr>
          <p:cNvPr id="23" name="TextBox 22"/>
          <p:cNvSpPr txBox="1"/>
          <p:nvPr/>
        </p:nvSpPr>
        <p:spPr>
          <a:xfrm>
            <a:off x="4597227" y="4268279"/>
            <a:ext cx="2867058"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8375370" y="4268279"/>
            <a:ext cx="3511830" cy="369332"/>
          </a:xfrm>
          <a:prstGeom prst="rect">
            <a:avLst/>
          </a:prstGeom>
          <a:noFill/>
        </p:spPr>
        <p:txBody>
          <a:bodyPr wrap="square" rtlCol="0">
            <a:spAutoFit/>
          </a:bodyPr>
          <a:lstStyle/>
          <a:p>
            <a:r>
              <a:rPr lang="en-US" dirty="0" smtClean="0">
                <a:latin typeface="Gadugi" panose="020B0502040204020203" pitchFamily="34" charset="0"/>
              </a:rPr>
              <a:t>Respecting hardware constraints</a:t>
            </a:r>
            <a:endParaRPr lang="en-US" dirty="0">
              <a:latin typeface="Gadugi" panose="020B0502040204020203" pitchFamily="34" charset="0"/>
            </a:endParaRP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t>Joint work with</a:t>
            </a:r>
            <a:endParaRPr lang="en-US" dirty="0"/>
          </a:p>
        </p:txBody>
      </p:sp>
      <p:sp>
        <p:nvSpPr>
          <p:cNvPr id="3" name="Content Placeholder 2"/>
          <p:cNvSpPr>
            <a:spLocks noGrp="1"/>
          </p:cNvSpPr>
          <p:nvPr>
            <p:ph idx="1"/>
          </p:nvPr>
        </p:nvSpPr>
        <p:spPr/>
        <p:txBody>
          <a:bodyPr/>
          <a:lstStyle/>
          <a:p>
            <a:r>
              <a:rPr lang="en-US" dirty="0" smtClean="0">
                <a:solidFill>
                  <a:schemeClr val="accent5">
                    <a:lumMod val="75000"/>
                  </a:schemeClr>
                </a:solidFill>
              </a:rPr>
              <a:t>MIT: </a:t>
            </a:r>
            <a:r>
              <a:rPr lang="en-US" dirty="0" err="1" smtClean="0"/>
              <a:t>Suvinay</a:t>
            </a:r>
            <a:r>
              <a:rPr lang="en-US" dirty="0" smtClean="0"/>
              <a:t> Subramanian,</a:t>
            </a:r>
            <a:r>
              <a:rPr lang="en-US" dirty="0" smtClean="0">
                <a:solidFill>
                  <a:schemeClr val="accent5">
                    <a:lumMod val="75000"/>
                  </a:schemeClr>
                </a:solidFill>
              </a:rPr>
              <a:t> </a:t>
            </a:r>
            <a:r>
              <a:rPr lang="en-US" dirty="0" smtClean="0"/>
              <a:t>Hari </a:t>
            </a:r>
            <a:r>
              <a:rPr lang="en-US" dirty="0" err="1" smtClean="0"/>
              <a:t>Balakrishnan</a:t>
            </a:r>
            <a:r>
              <a:rPr lang="en-US" dirty="0" smtClean="0"/>
              <a:t>, Mohammad </a:t>
            </a:r>
            <a:r>
              <a:rPr lang="en-US" dirty="0" err="1" smtClean="0"/>
              <a:t>Alizadeh</a:t>
            </a:r>
            <a:endParaRPr lang="en-US" dirty="0" smtClean="0">
              <a:solidFill>
                <a:schemeClr val="accent5">
                  <a:lumMod val="75000"/>
                </a:schemeClr>
              </a:solidFill>
            </a:endParaRPr>
          </a:p>
          <a:p>
            <a:r>
              <a:rPr lang="en-US" dirty="0" smtClean="0">
                <a:solidFill>
                  <a:schemeClr val="accent5">
                    <a:lumMod val="75000"/>
                  </a:schemeClr>
                </a:solidFill>
              </a:rPr>
              <a:t>Barefoot Networks: </a:t>
            </a:r>
            <a:r>
              <a:rPr lang="en-US" dirty="0" err="1" smtClean="0"/>
              <a:t>Changhoon</a:t>
            </a:r>
            <a:r>
              <a:rPr lang="en-US" dirty="0" smtClean="0"/>
              <a:t> Kim, Mihai </a:t>
            </a:r>
            <a:r>
              <a:rPr lang="en-US" dirty="0" err="1" smtClean="0"/>
              <a:t>Budiu</a:t>
            </a:r>
            <a:r>
              <a:rPr lang="en-US" dirty="0" smtClean="0"/>
              <a:t>, Anurag Agrawal, Steve Licking</a:t>
            </a:r>
          </a:p>
          <a:p>
            <a:r>
              <a:rPr lang="en-US" dirty="0" smtClean="0">
                <a:solidFill>
                  <a:schemeClr val="accent5">
                    <a:lumMod val="75000"/>
                  </a:schemeClr>
                </a:solidFill>
              </a:rPr>
              <a:t>Cisco Systems: </a:t>
            </a:r>
            <a:r>
              <a:rPr lang="en-US" dirty="0" smtClean="0"/>
              <a:t>Shang-</a:t>
            </a:r>
            <a:r>
              <a:rPr lang="en-US" dirty="0" err="1" smtClean="0"/>
              <a:t>Tse</a:t>
            </a:r>
            <a:r>
              <a:rPr lang="en-US" dirty="0" smtClean="0"/>
              <a:t> Chuang, Sharad </a:t>
            </a:r>
            <a:r>
              <a:rPr lang="en-US" dirty="0" err="1" smtClean="0"/>
              <a:t>Chole</a:t>
            </a:r>
            <a:r>
              <a:rPr lang="en-US" dirty="0" smtClean="0"/>
              <a:t>, Tom </a:t>
            </a:r>
            <a:r>
              <a:rPr lang="en-US" dirty="0" err="1" smtClean="0"/>
              <a:t>Edsall</a:t>
            </a:r>
            <a:endParaRPr lang="en-US" dirty="0" smtClean="0"/>
          </a:p>
          <a:p>
            <a:r>
              <a:rPr lang="en-US" dirty="0" smtClean="0">
                <a:solidFill>
                  <a:schemeClr val="accent5">
                    <a:lumMod val="75000"/>
                  </a:schemeClr>
                </a:solidFill>
              </a:rPr>
              <a:t>Microsoft Research: </a:t>
            </a:r>
            <a:r>
              <a:rPr lang="en-US" dirty="0" smtClean="0"/>
              <a:t>George Varghese</a:t>
            </a:r>
          </a:p>
          <a:p>
            <a:r>
              <a:rPr lang="en-US" dirty="0" smtClean="0">
                <a:solidFill>
                  <a:schemeClr val="accent5">
                    <a:lumMod val="75000"/>
                  </a:schemeClr>
                </a:solidFill>
              </a:rPr>
              <a:t>Stanford University: </a:t>
            </a:r>
            <a:r>
              <a:rPr lang="en-US" dirty="0" err="1" smtClean="0"/>
              <a:t>Sachin</a:t>
            </a:r>
            <a:r>
              <a:rPr lang="en-US" dirty="0" smtClean="0"/>
              <a:t> </a:t>
            </a:r>
            <a:r>
              <a:rPr lang="en-US" dirty="0" err="1" smtClean="0"/>
              <a:t>Katti</a:t>
            </a:r>
            <a:r>
              <a:rPr lang="en-US" dirty="0" smtClean="0"/>
              <a:t>, Nick McKeown</a:t>
            </a:r>
          </a:p>
          <a:p>
            <a:r>
              <a:rPr lang="en-US" dirty="0" smtClean="0">
                <a:solidFill>
                  <a:schemeClr val="accent5">
                    <a:lumMod val="75000"/>
                  </a:schemeClr>
                </a:solidFill>
              </a:rPr>
              <a:t>University of Washington: </a:t>
            </a:r>
            <a:r>
              <a:rPr lang="en-US" dirty="0" smtClean="0"/>
              <a:t>Alvin Cheung</a:t>
            </a:r>
            <a:endParaRPr lang="en-US" dirty="0"/>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after preprocessing</a:t>
            </a:r>
            <a:endParaRPr lang="en-US" dirty="0"/>
          </a:p>
        </p:txBody>
      </p:sp>
      <p:sp>
        <p:nvSpPr>
          <p:cNvPr id="4" name="TextBox 3"/>
          <p:cNvSpPr txBox="1"/>
          <p:nvPr/>
        </p:nvSpPr>
        <p:spPr>
          <a:xfrm>
            <a:off x="5847292" y="1912431"/>
            <a:ext cx="6361037" cy="2862322"/>
          </a:xfrm>
          <a:prstGeom prst="rect">
            <a:avLst/>
          </a:prstGeom>
          <a:noFill/>
        </p:spPr>
        <p:txBody>
          <a:bodyPr wrap="none" rtlCol="0">
            <a:spAutoFit/>
          </a:bodyPr>
          <a:lstStyle/>
          <a:p>
            <a:pPr>
              <a:lnSpc>
                <a:spcPct val="120000"/>
              </a:lnSpc>
            </a:pPr>
            <a:r>
              <a:rPr lang="en-US" sz="3000" dirty="0" err="1" smtClean="0">
                <a:latin typeface="Gadugi" panose="020B0502040204020203" pitchFamily="34" charset="0"/>
              </a:rPr>
              <a:t>pkt.old</a:t>
            </a:r>
            <a:r>
              <a:rPr lang="en-US" sz="3000" dirty="0" smtClean="0">
                <a:latin typeface="Gadugi" panose="020B0502040204020203" pitchFamily="34" charset="0"/>
              </a:rPr>
              <a:t> </a:t>
            </a:r>
            <a:r>
              <a:rPr lang="en-US" sz="3000" dirty="0">
                <a:latin typeface="Gadugi" panose="020B0502040204020203" pitchFamily="34" charset="0"/>
              </a:rPr>
              <a:t>= </a:t>
            </a:r>
            <a:r>
              <a:rPr lang="en-US" sz="3000" dirty="0">
                <a:solidFill>
                  <a:srgbClr val="FF0000"/>
                </a:solidFill>
                <a:latin typeface="Gadugi" panose="020B0502040204020203" pitchFamily="34" charset="0"/>
              </a:rPr>
              <a:t>count</a:t>
            </a:r>
            <a:r>
              <a:rPr lang="en-US" sz="3000" dirty="0">
                <a:latin typeface="Gadugi" panose="020B0502040204020203" pitchFamily="34" charset="0"/>
              </a:rPr>
              <a:t>;</a:t>
            </a:r>
          </a:p>
          <a:p>
            <a:pPr>
              <a:lnSpc>
                <a:spcPct val="120000"/>
              </a:lnSpc>
            </a:pPr>
            <a:r>
              <a:rPr lang="en-US" sz="3000" dirty="0" err="1">
                <a:latin typeface="Gadugi" panose="020B0502040204020203" pitchFamily="34" charset="0"/>
              </a:rPr>
              <a:t>pkt.tmp</a:t>
            </a:r>
            <a:r>
              <a:rPr lang="en-US" sz="3000" dirty="0">
                <a:latin typeface="Gadugi" panose="020B0502040204020203" pitchFamily="34" charset="0"/>
              </a:rPr>
              <a:t> = </a:t>
            </a:r>
            <a:r>
              <a:rPr lang="en-US" sz="3000" dirty="0" err="1">
                <a:latin typeface="Gadugi" panose="020B0502040204020203" pitchFamily="34" charset="0"/>
              </a:rPr>
              <a:t>pkt.old</a:t>
            </a:r>
            <a:r>
              <a:rPr lang="en-US" sz="3000" dirty="0">
                <a:latin typeface="Gadugi" panose="020B0502040204020203" pitchFamily="34" charset="0"/>
              </a:rPr>
              <a:t> == </a:t>
            </a:r>
            <a:r>
              <a:rPr lang="en-US" sz="3000" dirty="0" smtClean="0">
                <a:latin typeface="Gadugi" panose="020B0502040204020203" pitchFamily="34" charset="0"/>
              </a:rPr>
              <a:t>9;</a:t>
            </a:r>
            <a:endParaRPr lang="en-US" sz="3000" dirty="0">
              <a:latin typeface="Gadugi" panose="020B0502040204020203" pitchFamily="34" charset="0"/>
            </a:endParaRPr>
          </a:p>
          <a:p>
            <a:pPr>
              <a:lnSpc>
                <a:spcPct val="120000"/>
              </a:lnSpc>
            </a:pPr>
            <a:r>
              <a:rPr lang="en-US" sz="3000" dirty="0" err="1">
                <a:latin typeface="Gadugi" panose="020B0502040204020203" pitchFamily="34" charset="0"/>
              </a:rPr>
              <a:t>pkt.new</a:t>
            </a:r>
            <a:r>
              <a:rPr lang="en-US" sz="3000" dirty="0">
                <a:latin typeface="Gadugi" panose="020B0502040204020203" pitchFamily="34" charset="0"/>
              </a:rPr>
              <a:t> = </a:t>
            </a:r>
            <a:r>
              <a:rPr lang="en-US" sz="3000" dirty="0" err="1">
                <a:latin typeface="Gadugi" panose="020B0502040204020203" pitchFamily="34" charset="0"/>
              </a:rPr>
              <a:t>pkt.tmp</a:t>
            </a:r>
            <a:r>
              <a:rPr lang="en-US" sz="3000" dirty="0">
                <a:latin typeface="Gadugi" panose="020B0502040204020203" pitchFamily="34" charset="0"/>
              </a:rPr>
              <a:t> ? 0 : (</a:t>
            </a:r>
            <a:r>
              <a:rPr lang="en-US" sz="3000" dirty="0" err="1">
                <a:latin typeface="Gadugi" panose="020B0502040204020203" pitchFamily="34" charset="0"/>
              </a:rPr>
              <a:t>pkt.old</a:t>
            </a:r>
            <a:r>
              <a:rPr lang="en-US" sz="3000" dirty="0">
                <a:latin typeface="Gadugi" panose="020B0502040204020203" pitchFamily="34" charset="0"/>
              </a:rPr>
              <a:t> + 1);</a:t>
            </a:r>
          </a:p>
          <a:p>
            <a:pPr>
              <a:lnSpc>
                <a:spcPct val="120000"/>
              </a:lnSpc>
            </a:pPr>
            <a:r>
              <a:rPr lang="en-US" sz="3000" dirty="0" err="1" smtClean="0">
                <a:latin typeface="Gadugi" panose="020B0502040204020203" pitchFamily="34" charset="0"/>
              </a:rPr>
              <a:t>pkt.sample</a:t>
            </a:r>
            <a:r>
              <a:rPr lang="en-US" sz="3000" dirty="0" smtClean="0">
                <a:latin typeface="Gadugi" panose="020B0502040204020203" pitchFamily="34" charset="0"/>
              </a:rPr>
              <a:t> = </a:t>
            </a:r>
            <a:r>
              <a:rPr lang="en-US" sz="3000" dirty="0" err="1" smtClean="0">
                <a:latin typeface="Gadugi" panose="020B0502040204020203" pitchFamily="34" charset="0"/>
              </a:rPr>
              <a:t>pkt.tmp</a:t>
            </a:r>
            <a:r>
              <a:rPr lang="en-US" sz="3000" dirty="0" smtClean="0">
                <a:latin typeface="Gadugi" panose="020B0502040204020203" pitchFamily="34" charset="0"/>
              </a:rPr>
              <a:t>;</a:t>
            </a:r>
          </a:p>
          <a:p>
            <a:pPr>
              <a:lnSpc>
                <a:spcPct val="120000"/>
              </a:lnSpc>
            </a:pPr>
            <a:r>
              <a:rPr lang="en-US" sz="3000" dirty="0">
                <a:solidFill>
                  <a:srgbClr val="FF0000"/>
                </a:solidFill>
                <a:latin typeface="Gadugi" panose="020B0502040204020203" pitchFamily="34" charset="0"/>
              </a:rPr>
              <a:t>count</a:t>
            </a:r>
            <a:r>
              <a:rPr lang="en-US" sz="3000" dirty="0">
                <a:latin typeface="Gadugi" panose="020B0502040204020203" pitchFamily="34" charset="0"/>
              </a:rPr>
              <a:t> = </a:t>
            </a:r>
            <a:r>
              <a:rPr lang="en-US" sz="3000" dirty="0" err="1">
                <a:latin typeface="Gadugi" panose="020B0502040204020203" pitchFamily="34" charset="0"/>
              </a:rPr>
              <a:t>pkt.new</a:t>
            </a:r>
            <a:r>
              <a:rPr lang="en-US" sz="3000" dirty="0" smtClean="0">
                <a:latin typeface="Gadugi" panose="020B0502040204020203" pitchFamily="34" charset="0"/>
              </a:rPr>
              <a:t>;</a:t>
            </a:r>
            <a:endParaRPr lang="en-US" sz="3000" dirty="0">
              <a:latin typeface="Gadugi" panose="020B0502040204020203" pitchFamily="34" charset="0"/>
            </a:endParaRPr>
          </a:p>
        </p:txBody>
      </p:sp>
      <p:sp>
        <p:nvSpPr>
          <p:cNvPr id="5" name="Rounded Rectangle 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sp>
        <p:nvSpPr>
          <p:cNvPr id="13" name="TextBox 12"/>
          <p:cNvSpPr txBox="1"/>
          <p:nvPr/>
        </p:nvSpPr>
        <p:spPr>
          <a:xfrm>
            <a:off x="647700" y="1580177"/>
            <a:ext cx="2919389" cy="3416320"/>
          </a:xfrm>
          <a:prstGeom prst="rect">
            <a:avLst/>
          </a:prstGeom>
          <a:noFill/>
        </p:spPr>
        <p:txBody>
          <a:bodyPr wrap="none" rtlCol="0">
            <a:spAutoFit/>
          </a:bodyPr>
          <a:lstStyle/>
          <a:p>
            <a:pPr>
              <a:lnSpc>
                <a:spcPct val="120000"/>
              </a:lnSpc>
            </a:pPr>
            <a:r>
              <a:rPr lang="en-US" sz="3000" dirty="0">
                <a:latin typeface="Gadugi" panose="020B0502040204020203" pitchFamily="34" charset="0"/>
              </a:rPr>
              <a:t>i</a:t>
            </a:r>
            <a:r>
              <a:rPr lang="en-US" sz="3000" dirty="0" smtClean="0">
                <a:latin typeface="Gadugi" panose="020B0502040204020203" pitchFamily="34" charset="0"/>
              </a:rPr>
              <a:t>f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9):</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1</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0</a:t>
            </a:r>
          </a:p>
          <a:p>
            <a:pPr>
              <a:lnSpc>
                <a:spcPct val="120000"/>
              </a:lnSpc>
            </a:pPr>
            <a:r>
              <a:rPr lang="en-US" sz="3000" dirty="0">
                <a:latin typeface="Gadugi" panose="020B0502040204020203" pitchFamily="34" charset="0"/>
              </a:rPr>
              <a:t>e</a:t>
            </a:r>
            <a:r>
              <a:rPr lang="en-US" sz="3000" dirty="0" smtClean="0">
                <a:latin typeface="Gadugi" panose="020B0502040204020203" pitchFamily="34" charset="0"/>
              </a:rPr>
              <a:t>lse :</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0</a:t>
            </a:r>
          </a:p>
          <a:p>
            <a:pPr>
              <a:lnSpc>
                <a:spcPct val="120000"/>
              </a:lnSpc>
            </a:pP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endParaRPr lang="en-US" sz="3000" dirty="0" smtClean="0">
              <a:latin typeface="Gadugi" panose="020B0502040204020203" pitchFamily="34" charset="0"/>
            </a:endParaRPr>
          </a:p>
        </p:txBody>
      </p:sp>
      <p:sp>
        <p:nvSpPr>
          <p:cNvPr id="14" name="Right Arrow 13"/>
          <p:cNvSpPr/>
          <p:nvPr/>
        </p:nvSpPr>
        <p:spPr>
          <a:xfrm>
            <a:off x="4743242" y="2880459"/>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2065309" cy="646331"/>
          </a:xfrm>
          <a:prstGeom prst="rect">
            <a:avLst/>
          </a:prstGeom>
          <a:noFill/>
        </p:spPr>
        <p:txBody>
          <a:bodyPr wrap="none" rtlCol="0">
            <a:spAutoFit/>
          </a:bodyPr>
          <a:lstStyle/>
          <a:p>
            <a:r>
              <a:rPr lang="en-US" dirty="0"/>
              <a:t>Create one node for</a:t>
            </a:r>
          </a:p>
          <a:p>
            <a:r>
              <a:rPr lang="en-US" dirty="0"/>
              <a:t>each instruction.</a:t>
            </a:r>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spTree>
    <p:extLst>
      <p:ext uri="{BB962C8B-B14F-4D97-AF65-F5344CB8AC3E}">
        <p14:creationId xmlns:p14="http://schemas.microsoft.com/office/powerpoint/2010/main" val="394233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1981200" cy="646331"/>
          </a:xfrm>
          <a:prstGeom prst="rect">
            <a:avLst/>
          </a:prstGeom>
          <a:noFill/>
        </p:spPr>
        <p:txBody>
          <a:bodyPr wrap="square" rtlCol="0">
            <a:spAutoFit/>
          </a:bodyPr>
          <a:lstStyle/>
          <a:p>
            <a:r>
              <a:rPr lang="en-US" dirty="0" smtClean="0"/>
              <a:t>Packet field dependencies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22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1981200" cy="646331"/>
          </a:xfrm>
          <a:prstGeom prst="rect">
            <a:avLst/>
          </a:prstGeom>
          <a:noFill/>
        </p:spPr>
        <p:txBody>
          <a:bodyPr wrap="square" rtlCol="0">
            <a:spAutoFit/>
          </a:bodyPr>
          <a:lstStyle/>
          <a:p>
            <a:r>
              <a:rPr lang="en-US" dirty="0" smtClean="0"/>
              <a:t>State</a:t>
            </a:r>
            <a:r>
              <a:rPr lang="en-US" dirty="0"/>
              <a:t> </a:t>
            </a:r>
            <a:r>
              <a:rPr lang="en-US" dirty="0" smtClean="0"/>
              <a:t>dependencies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6377" y="1875354"/>
            <a:ext cx="2198697" cy="3144321"/>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50023" y="1690688"/>
            <a:ext cx="2097877" cy="3429672"/>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373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1905000" y="3857876"/>
            <a:ext cx="4278693" cy="612833"/>
          </a:xfrm>
          <a:prstGeom prst="ellipse">
            <a:avLst/>
          </a:pr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1103" y="1295400"/>
            <a:ext cx="8599811" cy="4622195"/>
          </a:xfrm>
          <a:custGeom>
            <a:avLst/>
            <a:gdLst>
              <a:gd name="connsiteX0" fmla="*/ 471494 w 8290255"/>
              <a:gd name="connsiteY0" fmla="*/ 743746 h 4584891"/>
              <a:gd name="connsiteX1" fmla="*/ 3186119 w 8290255"/>
              <a:gd name="connsiteY1" fmla="*/ 796 h 4584891"/>
              <a:gd name="connsiteX2" fmla="*/ 7434269 w 8290255"/>
              <a:gd name="connsiteY2" fmla="*/ 638971 h 4584891"/>
              <a:gd name="connsiteX3" fmla="*/ 7748594 w 8290255"/>
              <a:gd name="connsiteY3" fmla="*/ 2305846 h 4584891"/>
              <a:gd name="connsiteX4" fmla="*/ 1423994 w 8290255"/>
              <a:gd name="connsiteY4" fmla="*/ 2448721 h 4584891"/>
              <a:gd name="connsiteX5" fmla="*/ 2166944 w 8290255"/>
              <a:gd name="connsiteY5" fmla="*/ 3267871 h 4584891"/>
              <a:gd name="connsiteX6" fmla="*/ 5805494 w 8290255"/>
              <a:gd name="connsiteY6" fmla="*/ 3277396 h 4584891"/>
              <a:gd name="connsiteX7" fmla="*/ 4014794 w 8290255"/>
              <a:gd name="connsiteY7" fmla="*/ 4582321 h 4584891"/>
              <a:gd name="connsiteX8" fmla="*/ 347669 w 8290255"/>
              <a:gd name="connsiteY8" fmla="*/ 3525046 h 4584891"/>
              <a:gd name="connsiteX9" fmla="*/ 471494 w 8290255"/>
              <a:gd name="connsiteY9" fmla="*/ 743746 h 458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90255" h="4584891">
                <a:moveTo>
                  <a:pt x="471494" y="743746"/>
                </a:moveTo>
                <a:cubicBezTo>
                  <a:pt x="944569" y="156371"/>
                  <a:pt x="2025657" y="18258"/>
                  <a:pt x="3186119" y="796"/>
                </a:cubicBezTo>
                <a:cubicBezTo>
                  <a:pt x="4346581" y="-16666"/>
                  <a:pt x="6673857" y="254796"/>
                  <a:pt x="7434269" y="638971"/>
                </a:cubicBezTo>
                <a:cubicBezTo>
                  <a:pt x="8194681" y="1023146"/>
                  <a:pt x="8750307" y="2004221"/>
                  <a:pt x="7748594" y="2305846"/>
                </a:cubicBezTo>
                <a:cubicBezTo>
                  <a:pt x="6746882" y="2607471"/>
                  <a:pt x="2354269" y="2288384"/>
                  <a:pt x="1423994" y="2448721"/>
                </a:cubicBezTo>
                <a:cubicBezTo>
                  <a:pt x="493719" y="2609058"/>
                  <a:pt x="1436694" y="3129759"/>
                  <a:pt x="2166944" y="3267871"/>
                </a:cubicBezTo>
                <a:cubicBezTo>
                  <a:pt x="2897194" y="3405984"/>
                  <a:pt x="5497519" y="3058321"/>
                  <a:pt x="5805494" y="3277396"/>
                </a:cubicBezTo>
                <a:cubicBezTo>
                  <a:pt x="6113469" y="3496471"/>
                  <a:pt x="4924432" y="4541046"/>
                  <a:pt x="4014794" y="4582321"/>
                </a:cubicBezTo>
                <a:cubicBezTo>
                  <a:pt x="3105156" y="4623596"/>
                  <a:pt x="936631" y="4163221"/>
                  <a:pt x="347669" y="3525046"/>
                </a:cubicBezTo>
                <a:cubicBezTo>
                  <a:pt x="-241293" y="2886871"/>
                  <a:pt x="-1581" y="1331121"/>
                  <a:pt x="471494" y="743746"/>
                </a:cubicBezTo>
                <a:close/>
              </a:path>
            </a:pathLst>
          </a:cu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763000" y="3332597"/>
            <a:ext cx="2476500" cy="646331"/>
          </a:xfrm>
          <a:prstGeom prst="rect">
            <a:avLst/>
          </a:prstGeom>
          <a:noFill/>
        </p:spPr>
        <p:txBody>
          <a:bodyPr wrap="square" rtlCol="0">
            <a:spAutoFit/>
          </a:bodyPr>
          <a:lstStyle/>
          <a:p>
            <a:r>
              <a:rPr lang="en-US" dirty="0"/>
              <a:t>S</a:t>
            </a:r>
            <a:r>
              <a:rPr lang="en-US" dirty="0" smtClean="0"/>
              <a:t>trongly connected components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6377" y="1875354"/>
            <a:ext cx="2198697" cy="3144321"/>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50023" y="1690688"/>
            <a:ext cx="2097877" cy="3429672"/>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36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8"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763000" y="3332597"/>
            <a:ext cx="2476500" cy="369332"/>
          </a:xfrm>
          <a:prstGeom prst="rect">
            <a:avLst/>
          </a:prstGeom>
          <a:noFill/>
        </p:spPr>
        <p:txBody>
          <a:bodyPr wrap="square" rtlCol="0">
            <a:spAutoFit/>
          </a:bodyPr>
          <a:lstStyle/>
          <a:p>
            <a:r>
              <a:rPr lang="en-US" dirty="0" smtClean="0"/>
              <a:t>Condensed DAG</a:t>
            </a:r>
            <a:endParaRPr lang="en-US" dirty="0"/>
          </a:p>
        </p:txBody>
      </p:sp>
      <p:grpSp>
        <p:nvGrpSpPr>
          <p:cNvPr id="21" name="Group 20"/>
          <p:cNvGrpSpPr/>
          <p:nvPr/>
        </p:nvGrpSpPr>
        <p:grpSpPr>
          <a:xfrm>
            <a:off x="811991" y="1631536"/>
            <a:ext cx="6342072" cy="2750937"/>
            <a:chOff x="-3240794" y="1313642"/>
            <a:chExt cx="10623211" cy="3174158"/>
          </a:xfrm>
        </p:grpSpPr>
        <p:sp>
          <p:nvSpPr>
            <p:cNvPr id="22" name="Rounded Rectangle 21"/>
            <p:cNvSpPr/>
            <p:nvPr/>
          </p:nvSpPr>
          <p:spPr>
            <a:xfrm>
              <a:off x="-322399" y="1313642"/>
              <a:ext cx="4786421"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55262" y="1724331"/>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4" y="2122526"/>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640988" y="2618599"/>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9" name="Straight Arrow Connector 28"/>
          <p:cNvCxnSpPr/>
          <p:nvPr/>
        </p:nvCxnSpPr>
        <p:spPr>
          <a:xfrm>
            <a:off x="3956689" y="3143032"/>
            <a:ext cx="0" cy="70506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7269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29" name="Rounded Rectangle 2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0" name="Right Arrow 2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6" name="TextBox 35"/>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7" name="Rounded Rectangle 3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8" name="TextBox 37"/>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grpSp>
        <p:nvGrpSpPr>
          <p:cNvPr id="39" name="Group 38"/>
          <p:cNvGrpSpPr/>
          <p:nvPr/>
        </p:nvGrpSpPr>
        <p:grpSpPr>
          <a:xfrm>
            <a:off x="1011089" y="1828800"/>
            <a:ext cx="7353577" cy="2244892"/>
            <a:chOff x="-2148095" y="1921050"/>
            <a:chExt cx="8484887" cy="3145951"/>
          </a:xfrm>
        </p:grpSpPr>
        <p:sp>
          <p:nvSpPr>
            <p:cNvPr id="40" name="Freeform 3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1" name="Freeform 40"/>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42" name="Freeform 41"/>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3" name="Freeform 42"/>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44" name="TextBox 405"/>
          <p:cNvSpPr txBox="1"/>
          <p:nvPr/>
        </p:nvSpPr>
        <p:spPr>
          <a:xfrm>
            <a:off x="5923638" y="212676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45" name="TextBox 405"/>
          <p:cNvSpPr txBox="1"/>
          <p:nvPr/>
        </p:nvSpPr>
        <p:spPr>
          <a:xfrm>
            <a:off x="2075538" y="2129927"/>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
        <p:nvSpPr>
          <p:cNvPr id="18" name="Rounded Rectangle 1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763000" y="3332597"/>
            <a:ext cx="2476500" cy="369332"/>
          </a:xfrm>
          <a:prstGeom prst="rect">
            <a:avLst/>
          </a:prstGeom>
          <a:noFill/>
        </p:spPr>
        <p:txBody>
          <a:bodyPr wrap="square" rtlCol="0">
            <a:spAutoFit/>
          </a:bodyPr>
          <a:lstStyle/>
          <a:p>
            <a:r>
              <a:rPr lang="en-US" dirty="0" smtClean="0"/>
              <a:t>Code pipeline</a:t>
            </a:r>
            <a:endParaRPr lang="en-US" dirty="0"/>
          </a:p>
        </p:txBody>
      </p:sp>
    </p:spTree>
    <p:extLst>
      <p:ext uri="{BB962C8B-B14F-4D97-AF65-F5344CB8AC3E}">
        <p14:creationId xmlns:p14="http://schemas.microsoft.com/office/powerpoint/2010/main" val="370898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18" grpId="0" animBg="1"/>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2361873" y="4532699"/>
            <a:ext cx="6713974" cy="2432446"/>
          </a:xfrm>
          <a:prstGeom prst="rect">
            <a:avLst/>
          </a:prstGeom>
        </p:spPr>
      </p:pic>
      <p:sp>
        <p:nvSpPr>
          <p:cNvPr id="18" name="Freeform 17"/>
          <p:cNvSpPr/>
          <p:nvPr/>
        </p:nvSpPr>
        <p:spPr>
          <a:xfrm flipH="1">
            <a:off x="3582979" y="4072454"/>
            <a:ext cx="379421" cy="766245"/>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flipH="1">
            <a:off x="6954689" y="3537624"/>
            <a:ext cx="45719" cy="1301075"/>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1011089" y="1828800"/>
            <a:ext cx="7353577" cy="2244892"/>
            <a:chOff x="-2148095" y="1921050"/>
            <a:chExt cx="8484887" cy="3145951"/>
          </a:xfrm>
        </p:grpSpPr>
        <p:sp>
          <p:nvSpPr>
            <p:cNvPr id="21" name="Freeform 20"/>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22" name="Freeform 21"/>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23" name="Freeform 22"/>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24" name="Freeform 23"/>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25" name="TextBox 405"/>
          <p:cNvSpPr txBox="1"/>
          <p:nvPr/>
        </p:nvSpPr>
        <p:spPr>
          <a:xfrm>
            <a:off x="5923638" y="212676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26" name="TextBox 405"/>
          <p:cNvSpPr txBox="1"/>
          <p:nvPr/>
        </p:nvSpPr>
        <p:spPr>
          <a:xfrm>
            <a:off x="2075538" y="2129927"/>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07591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5"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example</a:t>
            </a:r>
            <a:endParaRPr lang="en-US" dirty="0"/>
          </a:p>
        </p:txBody>
      </p:sp>
      <p:sp>
        <p:nvSpPr>
          <p:cNvPr id="105" name="TextBox 104"/>
          <p:cNvSpPr txBox="1"/>
          <p:nvPr/>
        </p:nvSpPr>
        <p:spPr>
          <a:xfrm>
            <a:off x="454024" y="3302886"/>
            <a:ext cx="3778599" cy="553998"/>
          </a:xfrm>
          <a:prstGeom prst="rect">
            <a:avLst/>
          </a:prstGeom>
          <a:noFill/>
        </p:spPr>
        <p:txBody>
          <a:bodyPr wrap="none" rtlCol="0">
            <a:spAutoFit/>
          </a:bodyPr>
          <a:lstStyle/>
          <a:p>
            <a:r>
              <a:rPr lang="en-US" sz="3000" dirty="0" smtClean="0">
                <a:latin typeface="Gadugi" panose="020B0502040204020203" pitchFamily="34" charset="0"/>
              </a:rPr>
              <a:t>x = x * x doesn’t map</a:t>
            </a:r>
            <a:endParaRPr lang="en-US" sz="3000" dirty="0">
              <a:latin typeface="Gadugi" panose="020B0502040204020203" pitchFamily="34" charset="0"/>
            </a:endParaRPr>
          </a:p>
        </p:txBody>
      </p:sp>
      <p:sp>
        <p:nvSpPr>
          <p:cNvPr id="109" name="TextBox 108"/>
          <p:cNvSpPr txBox="1"/>
          <p:nvPr/>
        </p:nvSpPr>
        <p:spPr>
          <a:xfrm>
            <a:off x="6286500" y="4018002"/>
            <a:ext cx="933269" cy="553998"/>
          </a:xfrm>
          <a:prstGeom prst="rect">
            <a:avLst/>
          </a:prstGeom>
          <a:noFill/>
        </p:spPr>
        <p:txBody>
          <a:bodyPr wrap="none" rtlCol="0">
            <a:spAutoFit/>
          </a:bodyPr>
          <a:lstStyle/>
          <a:p>
            <a:r>
              <a:rPr lang="en-US" sz="3000" b="1" dirty="0" smtClean="0">
                <a:latin typeface="Gadugi" panose="020B0502040204020203" pitchFamily="34" charset="0"/>
              </a:rPr>
              <a:t>Add</a:t>
            </a:r>
            <a:endParaRPr lang="en-US" sz="3000" b="1" dirty="0">
              <a:latin typeface="Gadugi" panose="020B0502040204020203" pitchFamily="34" charset="0"/>
            </a:endParaRPr>
          </a:p>
        </p:txBody>
      </p:sp>
      <p:sp>
        <p:nvSpPr>
          <p:cNvPr id="110" name="TextBox 109"/>
          <p:cNvSpPr txBox="1"/>
          <p:nvPr/>
        </p:nvSpPr>
        <p:spPr>
          <a:xfrm>
            <a:off x="10820413" y="2455902"/>
            <a:ext cx="405880" cy="553998"/>
          </a:xfrm>
          <a:prstGeom prst="rect">
            <a:avLst/>
          </a:prstGeom>
          <a:noFill/>
        </p:spPr>
        <p:txBody>
          <a:bodyPr wrap="none" rtlCol="0">
            <a:spAutoFit/>
          </a:bodyPr>
          <a:lstStyle/>
          <a:p>
            <a:r>
              <a:rPr lang="en-US" sz="3000" b="1" dirty="0" smtClean="0">
                <a:latin typeface="Gadugi" panose="020B0502040204020203" pitchFamily="34" charset="0"/>
              </a:rPr>
              <a:t>1</a:t>
            </a:r>
            <a:endParaRPr lang="en-US" sz="3000" b="1" dirty="0">
              <a:latin typeface="Gadugi" panose="020B0502040204020203" pitchFamily="34" charset="0"/>
            </a:endParaRPr>
          </a:p>
        </p:txBody>
      </p:sp>
      <p:sp>
        <p:nvSpPr>
          <p:cNvPr id="27" name="TextBox 26"/>
          <p:cNvSpPr txBox="1"/>
          <p:nvPr/>
        </p:nvSpPr>
        <p:spPr>
          <a:xfrm>
            <a:off x="454024" y="2873663"/>
            <a:ext cx="4876656" cy="553998"/>
          </a:xfrm>
          <a:prstGeom prst="rect">
            <a:avLst/>
          </a:prstGeom>
          <a:noFill/>
        </p:spPr>
        <p:txBody>
          <a:bodyPr wrap="none" rtlCol="0">
            <a:spAutoFit/>
          </a:bodyPr>
          <a:lstStyle/>
          <a:p>
            <a:r>
              <a:rPr lang="en-US" sz="3000" dirty="0" smtClean="0">
                <a:latin typeface="Gadugi" panose="020B0502040204020203" pitchFamily="34" charset="0"/>
              </a:rPr>
              <a:t>x = x + </a:t>
            </a:r>
            <a:r>
              <a:rPr lang="en-US" sz="3000" dirty="0">
                <a:latin typeface="Gadugi" panose="020B0502040204020203" pitchFamily="34" charset="0"/>
              </a:rPr>
              <a:t>1</a:t>
            </a:r>
            <a:r>
              <a:rPr lang="en-US" sz="3000" dirty="0" smtClean="0">
                <a:latin typeface="Gadugi" panose="020B0502040204020203" pitchFamily="34" charset="0"/>
              </a:rPr>
              <a:t> maps to this atom</a:t>
            </a:r>
            <a:endParaRPr lang="en-US" sz="3000" dirty="0">
              <a:latin typeface="Gadugi" panose="020B0502040204020203" pitchFamily="34" charset="0"/>
            </a:endParaRPr>
          </a:p>
        </p:txBody>
      </p:sp>
      <p:pic>
        <p:nvPicPr>
          <p:cNvPr id="25" name="Picture 24"/>
          <p:cNvPicPr>
            <a:picLocks noChangeAspect="1"/>
          </p:cNvPicPr>
          <p:nvPr/>
        </p:nvPicPr>
        <p:blipFill>
          <a:blip r:embed="rId3"/>
          <a:stretch>
            <a:fillRect/>
          </a:stretch>
        </p:blipFill>
        <p:spPr>
          <a:xfrm>
            <a:off x="7046620" y="2407534"/>
            <a:ext cx="3915307" cy="3085191"/>
          </a:xfrm>
          <a:prstGeom prst="rect">
            <a:avLst/>
          </a:prstGeom>
        </p:spPr>
      </p:pic>
    </p:spTree>
    <p:extLst>
      <p:ext uri="{BB962C8B-B14F-4D97-AF65-F5344CB8AC3E}">
        <p14:creationId xmlns:p14="http://schemas.microsoft.com/office/powerpoint/2010/main" val="199933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9" grpId="0"/>
      <p:bldP spid="110" grpId="0"/>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Expressiveness: Can we program real algorithms </a:t>
            </a:r>
            <a:r>
              <a:rPr lang="en-US" dirty="0"/>
              <a:t>using packet </a:t>
            </a:r>
            <a:r>
              <a:rPr lang="en-US" dirty="0" smtClean="0"/>
              <a:t>transactions?</a:t>
            </a:r>
            <a:endParaRPr lang="en-US" dirty="0"/>
          </a:p>
          <a:p>
            <a:endParaRPr lang="en-US" dirty="0" smtClean="0"/>
          </a:p>
          <a:p>
            <a:endParaRPr lang="en-US" dirty="0" smtClean="0"/>
          </a:p>
          <a:p>
            <a:endParaRPr lang="en-US" dirty="0"/>
          </a:p>
          <a:p>
            <a:r>
              <a:rPr lang="en-US" dirty="0" smtClean="0"/>
              <a:t>Feasibility: Can we design compiler targets with small area overheads?</a:t>
            </a:r>
          </a:p>
          <a:p>
            <a:endParaRPr lang="en-US" dirty="0" smtClean="0"/>
          </a:p>
          <a:p>
            <a:endParaRPr lang="en-US" dirty="0" smtClean="0"/>
          </a:p>
          <a:p>
            <a:endParaRPr lang="en-US" dirty="0"/>
          </a:p>
          <a:p>
            <a:r>
              <a:rPr lang="en-US" dirty="0" smtClean="0"/>
              <a:t>Compilation: Can the algorithms be compiled to the targets?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networking</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graphicFrame>
        <p:nvGraphicFramePr>
          <p:cNvPr id="13" name="Table 12"/>
          <p:cNvGraphicFramePr>
            <a:graphicFrameLocks noGrp="1"/>
          </p:cNvGraphicFramePr>
          <p:nvPr>
            <p:extLst/>
          </p:nvPr>
        </p:nvGraphicFramePr>
        <p:xfrm>
          <a:off x="2133600" y="1569726"/>
          <a:ext cx="3091981" cy="4863136"/>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graphicFrame>
        <p:nvGraphicFramePr>
          <p:cNvPr id="13" name="Table 12"/>
          <p:cNvGraphicFramePr>
            <a:graphicFrameLocks noGrp="1"/>
          </p:cNvGraphicFramePr>
          <p:nvPr>
            <p:extLst/>
          </p:nvPr>
        </p:nvGraphicFramePr>
        <p:xfrm>
          <a:off x="2133600" y="1569726"/>
          <a:ext cx="4305300" cy="4863136"/>
        </p:xfrm>
        <a:graphic>
          <a:graphicData uri="http://schemas.openxmlformats.org/drawingml/2006/table">
            <a:tbl>
              <a:tblPr firstRow="1" bandRow="1">
                <a:tableStyleId>{5C22544A-7EE6-4342-B048-85BDC9FD1C3A}</a:tableStyleId>
              </a:tblPr>
              <a:tblGrid>
                <a:gridCol w="2423445"/>
                <a:gridCol w="668536"/>
                <a:gridCol w="12133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133518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Design both stateless and </a:t>
            </a:r>
            <a:r>
              <a:rPr lang="en-US" dirty="0" err="1" smtClean="0"/>
              <a:t>stateful</a:t>
            </a:r>
            <a:r>
              <a:rPr lang="en-US" dirty="0" smtClean="0"/>
              <a:t> atoms</a:t>
            </a:r>
          </a:p>
          <a:p>
            <a:pPr lvl="1"/>
            <a:r>
              <a:rPr lang="en-US" dirty="0" smtClean="0"/>
              <a:t>Stateless: easy because stateless operations can be pipelined</a:t>
            </a:r>
          </a:p>
          <a:p>
            <a:pPr lvl="1"/>
            <a:r>
              <a:rPr lang="en-US" dirty="0" err="1" smtClean="0"/>
              <a:t>Stateful</a:t>
            </a:r>
            <a:r>
              <a:rPr lang="en-US" dirty="0" smtClean="0"/>
              <a:t>: determines which algorithms can run at line rate</a:t>
            </a:r>
          </a:p>
          <a:p>
            <a:endParaRPr lang="en-US" dirty="0" smtClean="0"/>
          </a:p>
          <a:p>
            <a:r>
              <a:rPr lang="en-US" dirty="0" smtClean="0"/>
              <a:t>1 GHz clock frequency</a:t>
            </a:r>
          </a:p>
          <a:p>
            <a:pPr lvl="1"/>
            <a:r>
              <a:rPr lang="en-US" dirty="0" smtClean="0"/>
              <a:t>300 each for </a:t>
            </a:r>
            <a:r>
              <a:rPr lang="en-US" dirty="0" err="1" smtClean="0"/>
              <a:t>stateful</a:t>
            </a:r>
            <a:r>
              <a:rPr lang="en-US" dirty="0" smtClean="0"/>
              <a:t>, stateless atoms (10 atoms per stage, 30 stages)</a:t>
            </a:r>
          </a:p>
          <a:p>
            <a:endParaRPr lang="en-US" dirty="0" smtClean="0"/>
          </a:p>
          <a:p>
            <a:r>
              <a:rPr lang="en-US" dirty="0" smtClean="0"/>
              <a:t>Synthesize atoms to 32-nm transistor library</a:t>
            </a:r>
          </a:p>
          <a:p>
            <a:pPr lvl="1"/>
            <a:r>
              <a:rPr lang="en-US" dirty="0"/>
              <a:t>E</a:t>
            </a:r>
            <a:r>
              <a:rPr lang="en-US" dirty="0" smtClean="0"/>
              <a:t>stimate area overhead relative to 200 sq. mm chip.</a:t>
            </a:r>
          </a:p>
        </p:txBody>
      </p:sp>
      <p:sp>
        <p:nvSpPr>
          <p:cNvPr id="12" name="Title 11"/>
          <p:cNvSpPr>
            <a:spLocks noGrp="1"/>
          </p:cNvSpPr>
          <p:nvPr>
            <p:ph type="title"/>
          </p:nvPr>
        </p:nvSpPr>
        <p:spPr/>
        <p:txBody>
          <a:bodyPr/>
          <a:lstStyle/>
          <a:p>
            <a:r>
              <a:rPr lang="en-US" dirty="0" smtClean="0"/>
              <a:t>Designing compiler targets</a:t>
            </a:r>
            <a:endParaRPr lang="en-US" dirty="0"/>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5167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90"/>
            <a:ext cx="3084499"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084499" cy="477054"/>
          </a:xfrm>
          <a:prstGeom prst="rect">
            <a:avLst/>
          </a:prstGeom>
          <a:noFill/>
        </p:spPr>
        <p:txBody>
          <a:bodyPr wrap="none" rtlCol="0">
            <a:spAutoFit/>
          </a:bodyPr>
          <a:lstStyle/>
          <a:p>
            <a:r>
              <a:rPr lang="en-US" sz="2500" dirty="0" smtClean="0">
                <a:latin typeface="Gadugi" panose="020B0502040204020203" pitchFamily="34" charset="0"/>
              </a:rPr>
              <a:t>x = (</a:t>
            </a:r>
            <a:r>
              <a:rPr lang="en-US" sz="2500" dirty="0" err="1" smtClean="0">
                <a:latin typeface="Gadugi" panose="020B0502040204020203" pitchFamily="34" charset="0"/>
              </a:rPr>
              <a:t>pkt.f</a:t>
            </a:r>
            <a:r>
              <a:rPr lang="en-US" sz="2500" dirty="0" smtClean="0">
                <a:latin typeface="Gadugi" panose="020B0502040204020203" pitchFamily="34" charset="0"/>
              </a:rPr>
              <a:t> | constant);</a:t>
            </a:r>
          </a:p>
        </p:txBody>
      </p:sp>
      <p:sp>
        <p:nvSpPr>
          <p:cNvPr id="79" name="TextBox 78"/>
          <p:cNvSpPr txBox="1"/>
          <p:nvPr/>
        </p:nvSpPr>
        <p:spPr>
          <a:xfrm>
            <a:off x="6415844" y="35615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135126"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135125" y="29166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134100"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357323053"/>
              </p:ext>
            </p:extLst>
          </p:nvPr>
        </p:nvGraphicFramePr>
        <p:xfrm>
          <a:off x="5864071" y="1913890"/>
          <a:ext cx="4461029" cy="4663440"/>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296578937"/>
              </p:ext>
            </p:extLst>
          </p:nvPr>
        </p:nvGraphicFramePr>
        <p:xfrm>
          <a:off x="5864071" y="1913890"/>
          <a:ext cx="5604029" cy="4663440"/>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c>
                  <a:txBody>
                    <a:bodyPr/>
                    <a:lstStyle/>
                    <a:p>
                      <a:r>
                        <a:rPr lang="en-US" dirty="0" smtClean="0"/>
                        <a:t>Overhead</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Domino algorithms</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417777315"/>
              </p:ext>
            </p:extLst>
          </p:nvPr>
        </p:nvGraphicFramePr>
        <p:xfrm>
          <a:off x="2133600" y="1569726"/>
          <a:ext cx="7696200" cy="4863136"/>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897062"/>
            <a:ext cx="105156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a:t>The machine model: Formalizing the computational capabilities of line-rate </a:t>
            </a:r>
            <a:r>
              <a:rPr lang="en-US" dirty="0" smtClean="0"/>
              <a:t>routers</a:t>
            </a:r>
          </a:p>
          <a:p>
            <a:pPr lvl="1"/>
            <a:endParaRPr lang="en-US" dirty="0" smtClean="0"/>
          </a:p>
          <a:p>
            <a:pPr lvl="1"/>
            <a:r>
              <a:rPr lang="en-US" dirty="0" smtClean="0"/>
              <a:t>Packet transactions: </a:t>
            </a:r>
            <a:r>
              <a:rPr lang="en-US" dirty="0"/>
              <a:t>High-level programming for the router pipeline</a:t>
            </a:r>
            <a:endParaRPr lang="en-US" dirty="0" smtClean="0"/>
          </a:p>
          <a:p>
            <a:pPr marL="457200" lvl="1" indent="0">
              <a:buNone/>
            </a:pPr>
            <a:endParaRPr lang="en-US" dirty="0" smtClean="0"/>
          </a:p>
          <a:p>
            <a:pPr lvl="1"/>
            <a:r>
              <a:rPr lang="en-US" dirty="0" smtClean="0"/>
              <a:t>Push-In First-Out Queues: </a:t>
            </a:r>
            <a:r>
              <a:rPr lang="en-US" dirty="0"/>
              <a:t>P</a:t>
            </a:r>
            <a:r>
              <a:rPr lang="en-US" dirty="0" smtClean="0"/>
              <a:t>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4" name="Down Arrow 263"/>
          <p:cNvSpPr/>
          <p:nvPr/>
        </p:nvSpPr>
        <p:spPr>
          <a:xfrm rot="16200000">
            <a:off x="617678" y="5604861"/>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686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76"/>
                                        </p:tgtEl>
                                        <p:attrNameLst>
                                          <p:attrName>fillcolor</p:attrName>
                                        </p:attrNameLst>
                                      </p:cBhvr>
                                      <p:to>
                                        <a:schemeClr val="accent1"/>
                                      </p:to>
                                    </p:animClr>
                                    <p:set>
                                      <p:cBhvr>
                                        <p:cTn id="7" dur="10" fill="hold"/>
                                        <p:tgtEl>
                                          <p:spTgt spid="76"/>
                                        </p:tgtEl>
                                        <p:attrNameLst>
                                          <p:attrName>fill.type</p:attrName>
                                        </p:attrNameLst>
                                      </p:cBhvr>
                                      <p:to>
                                        <p:strVal val="solid"/>
                                      </p:to>
                                    </p:set>
                                    <p:set>
                                      <p:cBhvr>
                                        <p:cTn id="8" dur="10" fill="hold"/>
                                        <p:tgtEl>
                                          <p:spTgt spid="76"/>
                                        </p:tgtEl>
                                        <p:attrNameLst>
                                          <p:attrName>fill.on</p:attrName>
                                        </p:attrNameLst>
                                      </p:cBhvr>
                                      <p:to>
                                        <p:strVal val="true"/>
                                      </p:to>
                                    </p:set>
                                  </p:childTnLst>
                                </p:cTn>
                              </p:par>
                              <p:par>
                                <p:cTn id="9" presetID="1" presetClass="entr" presetSubtype="0" fill="hold" grpId="0" nodeType="withEffect">
                                  <p:stCondLst>
                                    <p:cond delay="0"/>
                                  </p:stCondLst>
                                  <p:childTnLst>
                                    <p:set>
                                      <p:cBhvr>
                                        <p:cTn id="10"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Plenty of scheduling algorithms</a:t>
            </a:r>
          </a:p>
          <a:p>
            <a:r>
              <a:rPr lang="en-US" dirty="0" smtClean="0"/>
              <a:t>Yet, no consensus on the right abstractions for scheduling</a:t>
            </a:r>
          </a:p>
          <a:p>
            <a:r>
              <a:rPr lang="en-US" dirty="0" smtClean="0"/>
              <a:t>In contrast to</a:t>
            </a:r>
          </a:p>
          <a:p>
            <a:pPr lvl="1"/>
            <a:r>
              <a:rPr lang="en-US" dirty="0"/>
              <a:t>P</a:t>
            </a:r>
            <a:r>
              <a:rPr lang="en-US" dirty="0" smtClean="0"/>
              <a:t>arse graphs for parsing</a:t>
            </a:r>
          </a:p>
          <a:p>
            <a:pPr lvl="1"/>
            <a:r>
              <a:rPr lang="en-US" dirty="0" smtClean="0"/>
              <a:t>Match-action tables for forwarding</a:t>
            </a:r>
          </a:p>
          <a:p>
            <a:r>
              <a:rPr lang="en-US" dirty="0" smtClean="0"/>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Push-In First-Out Queue</a:t>
            </a:r>
            <a:endParaRPr lang="en-US" dirty="0"/>
          </a:p>
        </p:txBody>
      </p:sp>
      <p:sp>
        <p:nvSpPr>
          <p:cNvPr id="3" name="Content Placeholder 2"/>
          <p:cNvSpPr>
            <a:spLocks noGrp="1"/>
          </p:cNvSpPr>
          <p:nvPr>
            <p:ph idx="1"/>
          </p:nvPr>
        </p:nvSpPr>
        <p:spPr/>
        <p:txBody>
          <a:bodyPr>
            <a:normAutofit lnSpcReduction="10000"/>
          </a:bodyPr>
          <a:lstStyle/>
          <a:p>
            <a:r>
              <a:rPr lang="en-US" dirty="0" smtClean="0"/>
              <a:t>In many algorithms, relative scheduling order </a:t>
            </a:r>
            <a:r>
              <a:rPr lang="en-US" dirty="0"/>
              <a:t>of </a:t>
            </a:r>
            <a:r>
              <a:rPr lang="en-US" dirty="0" err="1" smtClean="0"/>
              <a:t>enqueued</a:t>
            </a:r>
            <a:r>
              <a:rPr lang="en-US" dirty="0" smtClean="0"/>
              <a:t> packets doesn’t </a:t>
            </a:r>
            <a:r>
              <a:rPr lang="en-US" dirty="0"/>
              <a:t>change with future arrivals</a:t>
            </a:r>
          </a:p>
          <a:p>
            <a:r>
              <a:rPr lang="en-US" dirty="0" smtClean="0"/>
              <a:t>i.e., we can determine scheduling order at packet arrival</a:t>
            </a:r>
          </a:p>
          <a:p>
            <a:r>
              <a:rPr lang="en-US" dirty="0" smtClean="0"/>
              <a:t>Examples</a:t>
            </a:r>
            <a:r>
              <a:rPr lang="en-US" dirty="0"/>
              <a:t>:</a:t>
            </a:r>
          </a:p>
          <a:p>
            <a:pPr lvl="1"/>
            <a:r>
              <a:rPr lang="en-US" dirty="0"/>
              <a:t>SJF: Order determined by flow size</a:t>
            </a:r>
          </a:p>
          <a:p>
            <a:pPr lvl="1"/>
            <a:r>
              <a:rPr lang="en-US" dirty="0" smtClean="0"/>
              <a:t>FCFS: </a:t>
            </a:r>
            <a:r>
              <a:rPr lang="en-US" dirty="0"/>
              <a:t>Order determined by arrival </a:t>
            </a:r>
            <a:r>
              <a:rPr lang="en-US" dirty="0" smtClean="0"/>
              <a:t>time</a:t>
            </a:r>
          </a:p>
          <a:p>
            <a:r>
              <a:rPr lang="en-US" dirty="0" smtClean="0"/>
              <a:t>Push-in first-out queues (PIFO): packets are pushed into an </a:t>
            </a:r>
            <a:r>
              <a:rPr lang="en-US" dirty="0"/>
              <a:t>arbitrary </a:t>
            </a:r>
            <a:r>
              <a:rPr lang="en-US" dirty="0" smtClean="0"/>
              <a:t>location based on a priority, and </a:t>
            </a:r>
            <a:r>
              <a:rPr lang="en-US" dirty="0" err="1" smtClean="0"/>
              <a:t>dequeued</a:t>
            </a:r>
            <a:r>
              <a:rPr lang="en-US" dirty="0" smtClean="0"/>
              <a:t> from the head</a:t>
            </a:r>
          </a:p>
          <a:p>
            <a:r>
              <a:rPr lang="en-US" dirty="0" smtClean="0"/>
              <a:t>First used as a proof construct by Chuang et. al</a:t>
            </a:r>
          </a:p>
          <a:p>
            <a:pPr marL="0" indent="0">
              <a:buNone/>
            </a:pPr>
            <a:endParaRPr lang="en-US" dirty="0" smtClean="0"/>
          </a:p>
          <a:p>
            <a:endParaRPr lang="en-US" dirty="0" smtClean="0"/>
          </a:p>
          <a:p>
            <a:endParaRPr lang="en-US" dirty="0"/>
          </a:p>
          <a:p>
            <a:endParaRPr lang="en-US" dirty="0" smtClean="0"/>
          </a:p>
        </p:txBody>
      </p:sp>
    </p:spTree>
    <p:extLst>
      <p:ext uri="{BB962C8B-B14F-4D97-AF65-F5344CB8AC3E}">
        <p14:creationId xmlns:p14="http://schemas.microsoft.com/office/powerpoint/2010/main" val="415687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the traditional view insufficient?</a:t>
            </a:r>
            <a:endParaRPr lang="en-US" dirty="0"/>
          </a:p>
        </p:txBody>
      </p:sp>
      <p:sp>
        <p:nvSpPr>
          <p:cNvPr id="3" name="Content Placeholder 2"/>
          <p:cNvSpPr>
            <a:spLocks noGrp="1"/>
          </p:cNvSpPr>
          <p:nvPr>
            <p:ph idx="1"/>
          </p:nvPr>
        </p:nvSpPr>
        <p:spPr/>
        <p:txBody>
          <a:bodyPr>
            <a:normAutofit/>
          </a:bodyPr>
          <a:lstStyle/>
          <a:p>
            <a:r>
              <a:rPr lang="en-US" dirty="0" smtClean="0"/>
              <a:t>Router features tied to ASIC design cycles (2-3 years)</a:t>
            </a:r>
          </a:p>
          <a:p>
            <a:pPr lvl="1"/>
            <a:r>
              <a:rPr lang="en-US" dirty="0" smtClean="0"/>
              <a:t>Long lag time for new </a:t>
            </a:r>
            <a:r>
              <a:rPr lang="en-US" dirty="0"/>
              <a:t>protocol formats (IPv6, VXLAN</a:t>
            </a:r>
            <a:r>
              <a:rPr lang="en-US" dirty="0" smtClean="0"/>
              <a:t>)</a:t>
            </a:r>
          </a:p>
          <a:p>
            <a:endParaRPr lang="en-US" dirty="0" smtClean="0"/>
          </a:p>
          <a:p>
            <a:r>
              <a:rPr lang="en-US" dirty="0" smtClean="0"/>
              <a:t>Operators (especially in datacenters) need greater control</a:t>
            </a:r>
          </a:p>
          <a:p>
            <a:pPr lvl="1"/>
            <a:r>
              <a:rPr lang="en-US" dirty="0"/>
              <a:t>A</a:t>
            </a:r>
            <a:r>
              <a:rPr lang="en-US" sz="2400" dirty="0" smtClean="0"/>
              <a:t>ccess control, l</a:t>
            </a:r>
            <a:r>
              <a:rPr lang="en-US" dirty="0" smtClean="0"/>
              <a:t>oad balancing, b</a:t>
            </a:r>
            <a:r>
              <a:rPr lang="en-US" sz="2400" dirty="0" smtClean="0"/>
              <a:t>andwidth sharing, m</a:t>
            </a:r>
            <a:r>
              <a:rPr lang="en-US" dirty="0" smtClean="0"/>
              <a:t>easurement</a:t>
            </a:r>
          </a:p>
          <a:p>
            <a:endParaRPr lang="en-US" dirty="0" smtClean="0"/>
          </a:p>
          <a:p>
            <a:r>
              <a:rPr lang="en-US" dirty="0" smtClean="0"/>
              <a:t>Many proposals never make it to production</a:t>
            </a:r>
          </a:p>
          <a:p>
            <a:endParaRPr lang="en-US" dirty="0"/>
          </a:p>
          <a:p>
            <a:r>
              <a:rPr lang="en-US" dirty="0" smtClean="0"/>
              <a:t>Ideally, we would have a programmable router</a:t>
            </a:r>
            <a:endParaRPr lang="en-US" dirty="0"/>
          </a:p>
          <a:p>
            <a:endParaRPr lang="en-US" dirty="0" smtClean="0"/>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programmable scheduler</a:t>
            </a:r>
            <a:endParaRPr lang="en-US" dirty="0"/>
          </a:p>
        </p:txBody>
      </p:sp>
      <p:cxnSp>
        <p:nvCxnSpPr>
          <p:cNvPr id="5" name="Straight Arrow Connector 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6" name="Rectangle 5"/>
          <p:cNvSpPr/>
          <p:nvPr/>
        </p:nvSpPr>
        <p:spPr>
          <a:xfrm>
            <a:off x="5468281" y="3543301"/>
            <a:ext cx="1758180" cy="1092505"/>
          </a:xfrm>
          <a:prstGeom prst="rect">
            <a:avLst/>
          </a:prstGeom>
          <a:noFill/>
          <a:ln w="12700" cap="flat" cmpd="sng" algn="ctr">
            <a:no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Classification &amp; Transmission Order Computation</a:t>
            </a:r>
          </a:p>
        </p:txBody>
      </p:sp>
      <p:cxnSp>
        <p:nvCxnSpPr>
          <p:cNvPr id="7" name="Straight Arrow Connector 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9" name="Group 8"/>
          <p:cNvGrpSpPr/>
          <p:nvPr/>
        </p:nvGrpSpPr>
        <p:grpSpPr>
          <a:xfrm>
            <a:off x="7641125" y="3939392"/>
            <a:ext cx="1717776" cy="316285"/>
            <a:chOff x="931333" y="903111"/>
            <a:chExt cx="1495778" cy="313268"/>
          </a:xfrm>
        </p:grpSpPr>
        <p:cxnSp>
          <p:nvCxnSpPr>
            <p:cNvPr id="22" name="Straight Connector 21"/>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23" name="Straight Connector 22"/>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24" name="Straight Connector 2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0" name="Rectangle 9"/>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1" name="Rectangle 10"/>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7" name="Straight Arrow Connector 16"/>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8" name="Straight Arrow Connector 17"/>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9" name="Straight Arrow Connector 18"/>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20" name="TextBox 19"/>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1" name="Rectangle 20"/>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5" name="Rounded Rectangle 2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8" name="Rounded Rectangle 27"/>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30" name="Rounded Rectangle 29"/>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524001" y="3581401"/>
            <a:ext cx="1752600" cy="1092505"/>
          </a:xfrm>
          <a:prstGeom prst="rect">
            <a:avLst/>
          </a:prstGeom>
          <a:noFill/>
          <a:ln w="12700" cap="flat" cmpd="sng" algn="ctr">
            <a:no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Classification &amp; Transmission Order Computation</a:t>
            </a: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57" name="Straight Connector 56"/>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3200400" y="4083120"/>
            <a:ext cx="4343400" cy="7116"/>
          </a:xfrm>
          <a:prstGeom prst="straightConnector1">
            <a:avLst/>
          </a:prstGeom>
          <a:noFill/>
          <a:ln w="25400" cap="flat" cmpd="sng" algn="ctr">
            <a:solidFill>
              <a:srgbClr val="1F497D">
                <a:lumMod val="60000"/>
                <a:lumOff val="40000"/>
              </a:srgbClr>
            </a:solidFill>
            <a:prstDash val="solid"/>
            <a:tailEnd type="none"/>
          </a:ln>
          <a:effectLst/>
        </p:spPr>
      </p:cxnSp>
      <p:sp>
        <p:nvSpPr>
          <p:cNvPr id="62" name="Rounded Rectangle 61"/>
          <p:cNvSpPr/>
          <p:nvPr/>
        </p:nvSpPr>
        <p:spPr>
          <a:xfrm>
            <a:off x="1567158" y="3316636"/>
            <a:ext cx="1684039"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1307604" y="2003939"/>
            <a:ext cx="8639132"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solidFill>
                  <a:schemeClr val="tx1"/>
                </a:solidFill>
                <a:latin typeface="Gadugi" panose="020B0502040204020203" pitchFamily="34" charset="0"/>
              </a:rPr>
              <a:t>Key idea: separate priority computation from enforcement</a:t>
            </a:r>
            <a:endParaRPr lang="en-US" sz="2500" dirty="0">
              <a:solidFill>
                <a:schemeClr val="tx1"/>
              </a:solidFill>
              <a:latin typeface="Gadugi" panose="020B0502040204020203" pitchFamily="34" charset="0"/>
            </a:endParaRPr>
          </a:p>
        </p:txBody>
      </p:sp>
    </p:spTree>
    <p:extLst>
      <p:ext uri="{BB962C8B-B14F-4D97-AF65-F5344CB8AC3E}">
        <p14:creationId xmlns:p14="http://schemas.microsoft.com/office/powerpoint/2010/main" val="12403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0"/>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6"/>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8"/>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9"/>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0" grpId="0" animBg="1"/>
      <p:bldP spid="11" grpId="0" animBg="1"/>
      <p:bldP spid="12" grpId="0" animBg="1"/>
      <p:bldP spid="13" grpId="0" animBg="1"/>
      <p:bldP spid="14" grpId="0" animBg="1"/>
      <p:bldP spid="15" grpId="0" animBg="1"/>
      <p:bldP spid="16" grpId="0" animBg="1"/>
      <p:bldP spid="20" grpId="0"/>
      <p:bldP spid="21" grpId="0" animBg="1"/>
      <p:bldP spid="25" grpId="0" animBg="1"/>
      <p:bldP spid="26" grpId="0"/>
      <p:bldP spid="28" grpId="0" animBg="1"/>
      <p:bldP spid="28" grpId="1" animBg="1"/>
      <p:bldP spid="29" grpId="0"/>
      <p:bldP spid="29" grpId="1"/>
      <p:bldP spid="30" grpId="0" animBg="1"/>
      <p:bldP spid="30" grpId="1" animBg="1"/>
      <p:bldP spid="51" grpId="0"/>
      <p:bldP spid="62" grpId="0" animBg="1"/>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processing time</a:t>
            </a:r>
            <a:endParaRPr lang="en-US" dirty="0"/>
          </a:p>
        </p:txBody>
      </p:sp>
      <p:sp>
        <p:nvSpPr>
          <p:cNvPr id="3" name="Content Placeholder 2"/>
          <p:cNvSpPr>
            <a:spLocks noGrp="1"/>
          </p:cNvSpPr>
          <p:nvPr>
            <p:ph idx="1"/>
          </p:nvPr>
        </p:nvSpPr>
        <p:spPr/>
        <p:txBody>
          <a:bodyPr/>
          <a:lstStyle/>
          <a:p>
            <a:endParaRPr lang="en-US" dirty="0"/>
          </a:p>
        </p:txBody>
      </p:sp>
      <p:cxnSp>
        <p:nvCxnSpPr>
          <p:cNvPr id="6" name="Straight Arrow Connector 5"/>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7" name="Group 6"/>
          <p:cNvGrpSpPr/>
          <p:nvPr/>
        </p:nvGrpSpPr>
        <p:grpSpPr>
          <a:xfrm>
            <a:off x="7641125" y="3939392"/>
            <a:ext cx="1717776" cy="316285"/>
            <a:chOff x="931333" y="903111"/>
            <a:chExt cx="1495778" cy="313268"/>
          </a:xfrm>
        </p:grpSpPr>
        <p:cxnSp>
          <p:nvCxnSpPr>
            <p:cNvPr id="8" name="Straight Connector 7"/>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9" name="Straight Connector 8"/>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0" name="Straight Connector 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1" name="Rectangle 10"/>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7" name="Rectangle 16"/>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1" name="TextBox 20"/>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3" name="Rounded Rectangle 22"/>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9" name="Rectangle 28"/>
          <p:cNvSpPr/>
          <p:nvPr/>
        </p:nvSpPr>
        <p:spPr>
          <a:xfrm>
            <a:off x="1558980" y="3581401"/>
            <a:ext cx="2593920" cy="1092505"/>
          </a:xfrm>
          <a:prstGeom prst="rect">
            <a:avLst/>
          </a:prstGeom>
          <a:noFill/>
          <a:ln w="12700" cap="flat" cmpd="sng" algn="ctr">
            <a:noFill/>
            <a:prstDash val="solid"/>
          </a:ln>
          <a:effectLst/>
        </p:spPr>
        <p:txBody>
          <a:bodyPr rtlCol="0" anchor="ctr"/>
          <a:lstStyle/>
          <a:p>
            <a:pPr marL="342900" indent="-342900" defTabSz="457200">
              <a:buFontTx/>
              <a:buAutoNum type="arabicPeriod"/>
              <a:defRPr/>
            </a:pPr>
            <a:r>
              <a:rPr lang="en-US" b="1" kern="0" dirty="0">
                <a:solidFill>
                  <a:prstClr val="black"/>
                </a:solidFill>
                <a:latin typeface="Gadugi" panose="020B0502040204020203" pitchFamily="34" charset="0"/>
              </a:rPr>
              <a:t>f = flow(p)</a:t>
            </a:r>
          </a:p>
          <a:p>
            <a:pPr marL="342900" indent="-342900" defTabSz="457200">
              <a:buFontTx/>
              <a:buAutoNum type="arabicPeriod"/>
              <a:defRPr/>
            </a:pPr>
            <a:r>
              <a:rPr lang="en-US" b="1" kern="0" dirty="0" err="1">
                <a:solidFill>
                  <a:prstClr val="black"/>
                </a:solidFill>
                <a:latin typeface="Gadugi" panose="020B0502040204020203" pitchFamily="34" charset="0"/>
              </a:rPr>
              <a:t>p.prio</a:t>
            </a:r>
            <a:r>
              <a:rPr lang="en-US" b="1" kern="0" dirty="0">
                <a:solidFill>
                  <a:prstClr val="black"/>
                </a:solidFill>
                <a:latin typeface="Gadugi" panose="020B0502040204020203" pitchFamily="34" charset="0"/>
              </a:rPr>
              <a:t> = </a:t>
            </a:r>
            <a:r>
              <a:rPr lang="en-US" b="1" kern="0" dirty="0" err="1">
                <a:solidFill>
                  <a:prstClr val="black"/>
                </a:solidFill>
                <a:latin typeface="Gadugi" panose="020B0502040204020203" pitchFamily="34" charset="0"/>
              </a:rPr>
              <a:t>f.rem_size</a:t>
            </a:r>
            <a:endParaRPr lang="en-US" b="1" kern="0" dirty="0">
              <a:solidFill>
                <a:prstClr val="black"/>
              </a:solidFill>
              <a:latin typeface="Gadugi" panose="020B0502040204020203"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33" name="Straight Connector 32"/>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00400" y="54102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200400" y="4083120"/>
            <a:ext cx="4343400" cy="7116"/>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39" name="Straight Arrow Connector 38"/>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45" name="Straight Arrow Connector 44"/>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46" name="Rectangle 45"/>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ounded Rectangle 47"/>
          <p:cNvSpPr/>
          <p:nvPr/>
        </p:nvSpPr>
        <p:spPr>
          <a:xfrm>
            <a:off x="1583006" y="3339036"/>
            <a:ext cx="2583740"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522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fair </a:t>
            </a:r>
            <a:r>
              <a:rPr lang="en-US" dirty="0"/>
              <a:t>q</a:t>
            </a:r>
            <a:r>
              <a:rPr lang="en-US" dirty="0" smtClean="0"/>
              <a:t>ueuing</a:t>
            </a:r>
            <a:endParaRPr lang="en-US" dirty="0"/>
          </a:p>
        </p:txBody>
      </p:sp>
      <p:sp>
        <p:nvSpPr>
          <p:cNvPr id="3" name="Content Placeholder 2"/>
          <p:cNvSpPr>
            <a:spLocks noGrp="1"/>
          </p:cNvSpPr>
          <p:nvPr>
            <p:ph idx="1"/>
          </p:nvPr>
        </p:nvSpPr>
        <p:spPr/>
        <p:txBody>
          <a:bodyPr/>
          <a:lstStyle/>
          <a:p>
            <a:endParaRPr lang="en-US" dirty="0"/>
          </a:p>
        </p:txBody>
      </p:sp>
      <p:cxnSp>
        <p:nvCxnSpPr>
          <p:cNvPr id="4" name="Straight Arrow Connector 3"/>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5" name="Rectangle 4"/>
          <p:cNvSpPr/>
          <p:nvPr/>
        </p:nvSpPr>
        <p:spPr>
          <a:xfrm>
            <a:off x="3867788" y="3467101"/>
            <a:ext cx="3521304" cy="1331779"/>
          </a:xfrm>
          <a:prstGeom prst="rect">
            <a:avLst/>
          </a:prstGeom>
          <a:noFill/>
          <a:ln w="12700" cap="flat" cmpd="sng" algn="ctr">
            <a:noFill/>
            <a:prstDash val="solid"/>
          </a:ln>
          <a:effectLst/>
        </p:spPr>
        <p:txBody>
          <a:bodyPr rtlCol="0" anchor="ctr"/>
          <a:lstStyle/>
          <a:p>
            <a:pPr marL="342900" indent="-342900" defTabSz="457200">
              <a:buFontTx/>
              <a:buAutoNum type="arabicPeriod"/>
              <a:defRPr/>
            </a:pPr>
            <a:r>
              <a:rPr lang="en-US" sz="1500" b="1" kern="0" dirty="0">
                <a:solidFill>
                  <a:prstClr val="black"/>
                </a:solidFill>
                <a:latin typeface="Gadugi" panose="020B0502040204020203" pitchFamily="34" charset="0"/>
              </a:rPr>
              <a:t>f = flow(p)</a:t>
            </a:r>
          </a:p>
          <a:p>
            <a:pPr marL="342900" indent="-342900" defTabSz="457200">
              <a:buFontTx/>
              <a:buAutoNum type="arabicPeriod"/>
              <a:defRPr/>
            </a:pPr>
            <a:r>
              <a:rPr lang="en-US" sz="1500" b="1" kern="0" dirty="0" err="1">
                <a:solidFill>
                  <a:prstClr val="black"/>
                </a:solidFill>
                <a:latin typeface="Gadugi" panose="020B0502040204020203" pitchFamily="34" charset="0"/>
              </a:rPr>
              <a:t>p.start</a:t>
            </a:r>
            <a:r>
              <a:rPr lang="en-US" sz="1500" b="1" kern="0" dirty="0">
                <a:solidFill>
                  <a:prstClr val="black"/>
                </a:solidFill>
                <a:latin typeface="Gadugi" panose="020B0502040204020203" pitchFamily="34" charset="0"/>
              </a:rPr>
              <a:t> = </a:t>
            </a:r>
            <a:r>
              <a:rPr lang="en-US" sz="1500" b="1" kern="0" dirty="0" smtClean="0">
                <a:solidFill>
                  <a:prstClr val="black"/>
                </a:solidFill>
                <a:latin typeface="Gadugi" panose="020B0502040204020203" pitchFamily="34" charset="0"/>
              </a:rPr>
              <a:t>max(T[f</a:t>
            </a:r>
            <a:r>
              <a:rPr lang="en-US" sz="1500" b="1" kern="0" dirty="0">
                <a:solidFill>
                  <a:prstClr val="black"/>
                </a:solidFill>
                <a:latin typeface="Gadugi" panose="020B0502040204020203" pitchFamily="34" charset="0"/>
              </a:rPr>
              <a:t>].</a:t>
            </a:r>
            <a:r>
              <a:rPr lang="en-US" sz="1500" b="1" kern="0" dirty="0" smtClean="0">
                <a:solidFill>
                  <a:prstClr val="black"/>
                </a:solidFill>
                <a:latin typeface="Gadugi" panose="020B0502040204020203" pitchFamily="34" charset="0"/>
              </a:rPr>
              <a:t>finish,                	                       </a:t>
            </a:r>
            <a:r>
              <a:rPr lang="en-US" sz="1500" b="1" kern="0" dirty="0" err="1" smtClean="0">
                <a:solidFill>
                  <a:prstClr val="black"/>
                </a:solidFill>
                <a:latin typeface="Gadugi" panose="020B0502040204020203" pitchFamily="34" charset="0"/>
              </a:rPr>
              <a:t>virtual_time</a:t>
            </a:r>
            <a:r>
              <a:rPr lang="en-US" sz="1500" b="1" kern="0" dirty="0" smtClean="0">
                <a:solidFill>
                  <a:prstClr val="black"/>
                </a:solidFill>
                <a:latin typeface="Gadugi" panose="020B0502040204020203" pitchFamily="34" charset="0"/>
              </a:rPr>
              <a:t>)</a:t>
            </a:r>
          </a:p>
          <a:p>
            <a:pPr marL="342900" indent="-342900" defTabSz="457200">
              <a:buFontTx/>
              <a:buAutoNum type="arabicPeriod"/>
              <a:defRPr/>
            </a:pPr>
            <a:r>
              <a:rPr lang="en-US" sz="1500" b="1" kern="0" dirty="0" smtClean="0">
                <a:solidFill>
                  <a:prstClr val="black"/>
                </a:solidFill>
                <a:latin typeface="Gadugi" panose="020B0502040204020203" pitchFamily="34" charset="0"/>
              </a:rPr>
              <a:t>T[f].finish = </a:t>
            </a:r>
            <a:r>
              <a:rPr lang="en-US" sz="1500" b="1" kern="0" dirty="0" err="1" smtClean="0">
                <a:solidFill>
                  <a:prstClr val="black"/>
                </a:solidFill>
                <a:latin typeface="Gadugi" panose="020B0502040204020203" pitchFamily="34" charset="0"/>
              </a:rPr>
              <a:t>p.start</a:t>
            </a:r>
            <a:r>
              <a:rPr lang="en-US" sz="1500" b="1" kern="0" dirty="0" smtClean="0">
                <a:solidFill>
                  <a:prstClr val="black"/>
                </a:solidFill>
                <a:latin typeface="Gadugi" panose="020B0502040204020203" pitchFamily="34" charset="0"/>
              </a:rPr>
              <a:t> + </a:t>
            </a:r>
            <a:r>
              <a:rPr lang="en-US" sz="1500" b="1" kern="0" dirty="0" err="1" smtClean="0">
                <a:solidFill>
                  <a:prstClr val="black"/>
                </a:solidFill>
                <a:latin typeface="Gadugi" panose="020B0502040204020203" pitchFamily="34" charset="0"/>
              </a:rPr>
              <a:t>p.len</a:t>
            </a:r>
            <a:r>
              <a:rPr lang="en-US" sz="1500" b="1" kern="0" dirty="0" smtClean="0">
                <a:solidFill>
                  <a:prstClr val="black"/>
                </a:solidFill>
                <a:latin typeface="Gadugi" panose="020B0502040204020203" pitchFamily="34" charset="0"/>
              </a:rPr>
              <a:t> / </a:t>
            </a:r>
            <a:r>
              <a:rPr lang="en-US" sz="1500" b="1" kern="0" dirty="0" err="1" smtClean="0">
                <a:solidFill>
                  <a:prstClr val="black"/>
                </a:solidFill>
                <a:latin typeface="Gadugi" panose="020B0502040204020203" pitchFamily="34" charset="0"/>
              </a:rPr>
              <a:t>p.w</a:t>
            </a:r>
            <a:endParaRPr lang="en-US" sz="1500" b="1" kern="0" dirty="0" smtClean="0">
              <a:solidFill>
                <a:prstClr val="black"/>
              </a:solidFill>
              <a:latin typeface="Gadugi" panose="020B0502040204020203" pitchFamily="34" charset="0"/>
            </a:endParaRPr>
          </a:p>
          <a:p>
            <a:pPr marL="342900" indent="-342900" defTabSz="457200">
              <a:buFontTx/>
              <a:buAutoNum type="arabicPeriod"/>
              <a:defRPr/>
            </a:pPr>
            <a:r>
              <a:rPr lang="en-US" sz="1500" b="1" kern="0" dirty="0" err="1" smtClean="0">
                <a:solidFill>
                  <a:prstClr val="black"/>
                </a:solidFill>
                <a:latin typeface="Gadugi" panose="020B0502040204020203" pitchFamily="34" charset="0"/>
              </a:rPr>
              <a:t>p.prio</a:t>
            </a:r>
            <a:r>
              <a:rPr lang="en-US" sz="1500" b="1" kern="0" dirty="0" smtClean="0">
                <a:solidFill>
                  <a:prstClr val="black"/>
                </a:solidFill>
                <a:latin typeface="Gadugi" panose="020B0502040204020203" pitchFamily="34" charset="0"/>
              </a:rPr>
              <a:t> </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p.start</a:t>
            </a:r>
            <a:endParaRPr lang="en-US" sz="1500" b="1" kern="0" dirty="0">
              <a:solidFill>
                <a:prstClr val="black"/>
              </a:solidFill>
              <a:latin typeface="Gadugi" panose="020B0502040204020203" pitchFamily="34" charset="0"/>
            </a:endParaRPr>
          </a:p>
        </p:txBody>
      </p:sp>
      <p:cxnSp>
        <p:nvCxnSpPr>
          <p:cNvPr id="6" name="Straight Arrow Connector 5"/>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7" name="Group 6"/>
          <p:cNvGrpSpPr/>
          <p:nvPr/>
        </p:nvGrpSpPr>
        <p:grpSpPr>
          <a:xfrm>
            <a:off x="7641125" y="3939392"/>
            <a:ext cx="1717776" cy="316285"/>
            <a:chOff x="931333" y="903111"/>
            <a:chExt cx="1495778" cy="313268"/>
          </a:xfrm>
        </p:grpSpPr>
        <p:cxnSp>
          <p:nvCxnSpPr>
            <p:cNvPr id="8" name="Straight Connector 7"/>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9" name="Straight Connector 8"/>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0" name="Straight Connector 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1" name="Rectangle 10"/>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7" name="Rectangle 16"/>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8" name="Straight Arrow Connector 17"/>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9" name="Straight Arrow Connector 18"/>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20" name="Straight Arrow Connector 19"/>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21" name="TextBox 20"/>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2" name="Rectangle 21"/>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3" name="Rounded Rectangle 22"/>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5" name="Rounded Rectangle 24"/>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27" name="Rounded Rectangle 26"/>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33" name="Straight Connector 32"/>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64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65127"/>
            <a:ext cx="8058150" cy="1325563"/>
          </a:xfrm>
        </p:spPr>
        <p:txBody>
          <a:bodyPr/>
          <a:lstStyle/>
          <a:p>
            <a:r>
              <a:rPr lang="en-US" dirty="0" smtClean="0"/>
              <a:t>Composing PIFOs</a:t>
            </a:r>
            <a:endParaRPr lang="en-US" dirty="0"/>
          </a:p>
        </p:txBody>
      </p:sp>
      <p:sp>
        <p:nvSpPr>
          <p:cNvPr id="3" name="Content Placeholder 2"/>
          <p:cNvSpPr>
            <a:spLocks noGrp="1"/>
          </p:cNvSpPr>
          <p:nvPr>
            <p:ph idx="1"/>
          </p:nvPr>
        </p:nvSpPr>
        <p:spPr/>
        <p:txBody>
          <a:bodyPr/>
          <a:lstStyle/>
          <a:p>
            <a:pPr marL="0" indent="0">
              <a:buNone/>
            </a:pPr>
            <a:r>
              <a:rPr lang="en-US" dirty="0" smtClean="0"/>
              <a:t>Hierarchical packet-fair</a:t>
            </a:r>
          </a:p>
          <a:p>
            <a:pPr marL="0" indent="0">
              <a:buNone/>
            </a:pPr>
            <a:r>
              <a:rPr lang="en-US" dirty="0" smtClean="0"/>
              <a:t>queueing (HPFQ)</a:t>
            </a:r>
          </a:p>
        </p:txBody>
      </p:sp>
      <p:cxnSp>
        <p:nvCxnSpPr>
          <p:cNvPr id="5" name="Straight Connector 4"/>
          <p:cNvCxnSpPr/>
          <p:nvPr/>
        </p:nvCxnSpPr>
        <p:spPr>
          <a:xfrm flipH="1">
            <a:off x="3048001" y="2948059"/>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713353" y="2948058"/>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781300" y="3506569"/>
            <a:ext cx="266700" cy="342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0" y="3506569"/>
            <a:ext cx="266700" cy="342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007813" y="3522247"/>
            <a:ext cx="305364" cy="3272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313178" y="3522247"/>
            <a:ext cx="257997" cy="32722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20748" y="3186967"/>
            <a:ext cx="803425" cy="369332"/>
          </a:xfrm>
          <a:prstGeom prst="rect">
            <a:avLst/>
          </a:prstGeom>
          <a:noFill/>
        </p:spPr>
        <p:txBody>
          <a:bodyPr wrap="none" rtlCol="0">
            <a:spAutoFit/>
          </a:bodyPr>
          <a:lstStyle/>
          <a:p>
            <a:r>
              <a:rPr lang="en-US" dirty="0"/>
              <a:t>A (</a:t>
            </a:r>
            <a:r>
              <a:rPr lang="en-US" dirty="0" smtClean="0"/>
              <a:t>0.3)</a:t>
            </a:r>
            <a:endParaRPr lang="en-US" dirty="0"/>
          </a:p>
        </p:txBody>
      </p:sp>
      <p:sp>
        <p:nvSpPr>
          <p:cNvPr id="27" name="TextBox 26"/>
          <p:cNvSpPr txBox="1"/>
          <p:nvPr/>
        </p:nvSpPr>
        <p:spPr>
          <a:xfrm>
            <a:off x="4195690" y="3186967"/>
            <a:ext cx="795411" cy="369332"/>
          </a:xfrm>
          <a:prstGeom prst="rect">
            <a:avLst/>
          </a:prstGeom>
          <a:noFill/>
        </p:spPr>
        <p:txBody>
          <a:bodyPr wrap="none" rtlCol="0">
            <a:spAutoFit/>
          </a:bodyPr>
          <a:lstStyle/>
          <a:p>
            <a:r>
              <a:rPr lang="en-US" dirty="0"/>
              <a:t>B (</a:t>
            </a:r>
            <a:r>
              <a:rPr lang="en-US" dirty="0" smtClean="0"/>
              <a:t>0.7)</a:t>
            </a:r>
            <a:endParaRPr lang="en-US" dirty="0"/>
          </a:p>
        </p:txBody>
      </p:sp>
      <p:sp>
        <p:nvSpPr>
          <p:cNvPr id="28" name="TextBox 27"/>
          <p:cNvSpPr txBox="1"/>
          <p:nvPr/>
        </p:nvSpPr>
        <p:spPr>
          <a:xfrm>
            <a:off x="2514601" y="3849470"/>
            <a:ext cx="617477" cy="646331"/>
          </a:xfrm>
          <a:prstGeom prst="rect">
            <a:avLst/>
          </a:prstGeom>
          <a:noFill/>
        </p:spPr>
        <p:txBody>
          <a:bodyPr wrap="none" rtlCol="0">
            <a:spAutoFit/>
          </a:bodyPr>
          <a:lstStyle/>
          <a:p>
            <a:r>
              <a:rPr lang="en-US" dirty="0"/>
              <a:t>1</a:t>
            </a:r>
          </a:p>
          <a:p>
            <a:r>
              <a:rPr lang="en-US" dirty="0"/>
              <a:t>(0.1)</a:t>
            </a:r>
          </a:p>
        </p:txBody>
      </p:sp>
      <p:sp>
        <p:nvSpPr>
          <p:cNvPr id="29" name="TextBox 28"/>
          <p:cNvSpPr txBox="1"/>
          <p:nvPr/>
        </p:nvSpPr>
        <p:spPr>
          <a:xfrm>
            <a:off x="3154424" y="3849470"/>
            <a:ext cx="617477" cy="646331"/>
          </a:xfrm>
          <a:prstGeom prst="rect">
            <a:avLst/>
          </a:prstGeom>
          <a:noFill/>
        </p:spPr>
        <p:txBody>
          <a:bodyPr wrap="none" rtlCol="0">
            <a:spAutoFit/>
          </a:bodyPr>
          <a:lstStyle/>
          <a:p>
            <a:r>
              <a:rPr lang="en-US" dirty="0"/>
              <a:t>2</a:t>
            </a:r>
          </a:p>
          <a:p>
            <a:r>
              <a:rPr lang="en-US" dirty="0"/>
              <a:t>(0.9)</a:t>
            </a:r>
          </a:p>
        </p:txBody>
      </p:sp>
      <p:sp>
        <p:nvSpPr>
          <p:cNvPr id="30" name="TextBox 29"/>
          <p:cNvSpPr txBox="1"/>
          <p:nvPr/>
        </p:nvSpPr>
        <p:spPr>
          <a:xfrm>
            <a:off x="3810001" y="3849470"/>
            <a:ext cx="617477" cy="646331"/>
          </a:xfrm>
          <a:prstGeom prst="rect">
            <a:avLst/>
          </a:prstGeom>
          <a:noFill/>
        </p:spPr>
        <p:txBody>
          <a:bodyPr wrap="none" rtlCol="0">
            <a:spAutoFit/>
          </a:bodyPr>
          <a:lstStyle/>
          <a:p>
            <a:r>
              <a:rPr lang="en-US" dirty="0"/>
              <a:t>3</a:t>
            </a:r>
          </a:p>
          <a:p>
            <a:r>
              <a:rPr lang="en-US" dirty="0"/>
              <a:t>(0.3)</a:t>
            </a:r>
          </a:p>
        </p:txBody>
      </p:sp>
      <p:sp>
        <p:nvSpPr>
          <p:cNvPr id="31" name="TextBox 30"/>
          <p:cNvSpPr txBox="1"/>
          <p:nvPr/>
        </p:nvSpPr>
        <p:spPr>
          <a:xfrm>
            <a:off x="4419601" y="3845906"/>
            <a:ext cx="617477" cy="646331"/>
          </a:xfrm>
          <a:prstGeom prst="rect">
            <a:avLst/>
          </a:prstGeom>
          <a:noFill/>
        </p:spPr>
        <p:txBody>
          <a:bodyPr wrap="none" rtlCol="0">
            <a:spAutoFit/>
          </a:bodyPr>
          <a:lstStyle/>
          <a:p>
            <a:r>
              <a:rPr lang="en-US" dirty="0"/>
              <a:t>4</a:t>
            </a:r>
          </a:p>
          <a:p>
            <a:r>
              <a:rPr lang="en-US" dirty="0"/>
              <a:t>(0.7)</a:t>
            </a: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438901" y="2838441"/>
            <a:ext cx="2005677" cy="646331"/>
          </a:xfrm>
          <a:prstGeom prst="rect">
            <a:avLst/>
          </a:prstGeom>
          <a:noFill/>
        </p:spPr>
        <p:txBody>
          <a:bodyPr wrap="none" rtlCol="0">
            <a:spAutoFit/>
          </a:bodyPr>
          <a:lstStyle/>
          <a:p>
            <a:r>
              <a:rPr lang="en-US" dirty="0">
                <a:latin typeface="Gadugi" panose="020B0502040204020203" pitchFamily="34" charset="0"/>
              </a:rPr>
              <a:t>PIFO-root</a:t>
            </a:r>
          </a:p>
          <a:p>
            <a:r>
              <a:rPr lang="en-US" dirty="0">
                <a:latin typeface="Gadugi" panose="020B0502040204020203" pitchFamily="34" charset="0"/>
              </a:rPr>
              <a:t>(WFQ on A and B)</a:t>
            </a:r>
          </a:p>
        </p:txBody>
      </p:sp>
      <p:sp>
        <p:nvSpPr>
          <p:cNvPr id="143" name="TextBox 142"/>
          <p:cNvSpPr txBox="1"/>
          <p:nvPr/>
        </p:nvSpPr>
        <p:spPr>
          <a:xfrm>
            <a:off x="6781801" y="4219576"/>
            <a:ext cx="1973617" cy="646331"/>
          </a:xfrm>
          <a:prstGeom prst="rect">
            <a:avLst/>
          </a:prstGeom>
          <a:noFill/>
        </p:spPr>
        <p:txBody>
          <a:bodyPr wrap="none" rtlCol="0">
            <a:spAutoFit/>
          </a:bodyPr>
          <a:lstStyle/>
          <a:p>
            <a:r>
              <a:rPr lang="en-US" dirty="0">
                <a:latin typeface="Gadugi" panose="020B0502040204020203" pitchFamily="34" charset="0"/>
              </a:rPr>
              <a:t>PIFO-A</a:t>
            </a:r>
          </a:p>
          <a:p>
            <a:r>
              <a:rPr lang="en-US" dirty="0">
                <a:latin typeface="Gadugi" panose="020B0502040204020203" pitchFamily="34" charset="0"/>
              </a:rPr>
              <a:t>(WFQ on 1 and 2)</a:t>
            </a:r>
          </a:p>
        </p:txBody>
      </p:sp>
      <p:sp>
        <p:nvSpPr>
          <p:cNvPr id="144" name="TextBox 143"/>
          <p:cNvSpPr txBox="1"/>
          <p:nvPr/>
        </p:nvSpPr>
        <p:spPr>
          <a:xfrm>
            <a:off x="8724901" y="4230470"/>
            <a:ext cx="1973617" cy="646331"/>
          </a:xfrm>
          <a:prstGeom prst="rect">
            <a:avLst/>
          </a:prstGeom>
          <a:noFill/>
        </p:spPr>
        <p:txBody>
          <a:bodyPr wrap="none" rtlCol="0">
            <a:spAutoFit/>
          </a:bodyPr>
          <a:lstStyle/>
          <a:p>
            <a:r>
              <a:rPr lang="en-US" dirty="0">
                <a:latin typeface="Gadugi" panose="020B0502040204020203" pitchFamily="34" charset="0"/>
              </a:rPr>
              <a:t>PIFO-B</a:t>
            </a:r>
          </a:p>
          <a:p>
            <a:r>
              <a:rPr lang="en-US" dirty="0">
                <a:latin typeface="Gadugi" panose="020B0502040204020203" pitchFamily="34" charset="0"/>
              </a:rPr>
              <a:t>(WFQ on 3 and 4)</a:t>
            </a: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119861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p:txBody>
          <a:bodyPr/>
          <a:lstStyle/>
          <a:p>
            <a:r>
              <a:rPr lang="en-US" dirty="0" smtClean="0"/>
              <a:t>Fine-grained priorities: shortest-job first, earliest deadline first.</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endParaRPr lang="en-US" dirty="0"/>
          </a:p>
        </p:txBody>
      </p:sp>
    </p:spTree>
    <p:extLst>
      <p:ext uri="{BB962C8B-B14F-4D97-AF65-F5344CB8AC3E}">
        <p14:creationId xmlns:p14="http://schemas.microsoft.com/office/powerpoint/2010/main" val="42518383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lnSpcReduction="10000"/>
          </a:bodyPr>
          <a:lstStyle/>
          <a:p>
            <a:r>
              <a:rPr lang="en-US" dirty="0" smtClean="0"/>
              <a:t>Performance requirements:</a:t>
            </a:r>
          </a:p>
          <a:p>
            <a:pPr lvl="1"/>
            <a:r>
              <a:rPr lang="en-US" dirty="0" smtClean="0"/>
              <a:t>Comparable to single-chip shared-memory switches (e.g., Broadcom Trident)</a:t>
            </a:r>
          </a:p>
          <a:p>
            <a:pPr lvl="1"/>
            <a:r>
              <a:rPr lang="en-US" dirty="0" smtClean="0"/>
              <a:t>1 GHz pipeline</a:t>
            </a:r>
          </a:p>
          <a:p>
            <a:pPr lvl="1"/>
            <a:r>
              <a:rPr lang="en-US" dirty="0" smtClean="0"/>
              <a:t>~ 1K flows/physical queues</a:t>
            </a:r>
          </a:p>
          <a:p>
            <a:pPr lvl="1"/>
            <a:r>
              <a:rPr lang="en-US" dirty="0" smtClean="0"/>
              <a:t>~ 60K packets</a:t>
            </a:r>
          </a:p>
          <a:p>
            <a:pPr lvl="1"/>
            <a:endParaRPr lang="en-US" dirty="0" smtClean="0"/>
          </a:p>
          <a:p>
            <a:r>
              <a:rPr lang="en-US" dirty="0" smtClean="0"/>
              <a:t>Naive solution: flat, sorted array, doesn’t scale</a:t>
            </a:r>
          </a:p>
          <a:p>
            <a:endParaRPr lang="en-US" dirty="0"/>
          </a:p>
          <a:p>
            <a:r>
              <a:rPr lang="en-US" dirty="0" smtClean="0"/>
              <a:t>Scalable solution: use the fact that priorities increase within a flow</a:t>
            </a:r>
          </a:p>
        </p:txBody>
      </p:sp>
    </p:spTree>
    <p:extLst>
      <p:ext uri="{BB962C8B-B14F-4D97-AF65-F5344CB8AC3E}">
        <p14:creationId xmlns:p14="http://schemas.microsoft.com/office/powerpoint/2010/main" val="27324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scalable PIFO block</a:t>
            </a:r>
            <a:endParaRPr lang="en-US" dirty="0"/>
          </a:p>
        </p:txBody>
      </p:sp>
      <p:cxnSp>
        <p:nvCxnSpPr>
          <p:cNvPr id="13" name="Straight Connector 12"/>
          <p:cNvCxnSpPr/>
          <p:nvPr/>
        </p:nvCxnSpPr>
        <p:spPr>
          <a:xfrm>
            <a:off x="7443704" y="26289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2262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631264"/>
            <a:ext cx="329538" cy="553998"/>
          </a:xfrm>
          <a:prstGeom prst="rect">
            <a:avLst/>
          </a:prstGeom>
          <a:noFill/>
        </p:spPr>
        <p:txBody>
          <a:bodyPr wrap="square" rtlCol="0">
            <a:spAutoFit/>
          </a:bodyPr>
          <a:lstStyle/>
          <a:p>
            <a:r>
              <a:rPr lang="en-US" sz="3000" dirty="0">
                <a:latin typeface="Gadugi" panose="020B0502040204020203" pitchFamily="34" charset="0"/>
              </a:rPr>
              <a:t>2</a:t>
            </a:r>
          </a:p>
        </p:txBody>
      </p:sp>
      <p:cxnSp>
        <p:nvCxnSpPr>
          <p:cNvPr id="79" name="Straight Connector 78"/>
          <p:cNvCxnSpPr/>
          <p:nvPr/>
        </p:nvCxnSpPr>
        <p:spPr>
          <a:xfrm>
            <a:off x="7453975" y="26289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391400" y="1590879"/>
            <a:ext cx="2196781" cy="861774"/>
          </a:xfrm>
          <a:prstGeom prst="rect">
            <a:avLst/>
          </a:prstGeom>
          <a:noFill/>
        </p:spPr>
        <p:txBody>
          <a:bodyPr wrap="square" rtlCol="0">
            <a:spAutoFit/>
          </a:bodyPr>
          <a:lstStyle/>
          <a:p>
            <a:r>
              <a:rPr lang="en-US" sz="2500" dirty="0" smtClean="0">
                <a:latin typeface="Gadugi" panose="020B0502040204020203" pitchFamily="34" charset="0"/>
              </a:rPr>
              <a:t>Priority</a:t>
            </a:r>
          </a:p>
          <a:p>
            <a:r>
              <a:rPr lang="en-US" sz="2500" dirty="0" smtClean="0">
                <a:latin typeface="Gadugi" panose="020B0502040204020203" pitchFamily="34" charset="0"/>
              </a:rPr>
              <a:t>Store</a:t>
            </a:r>
            <a:endParaRPr lang="en-US" sz="2500" dirty="0">
              <a:latin typeface="Gadugi" panose="020B0502040204020203" pitchFamily="34" charset="0"/>
            </a:endParaRPr>
          </a:p>
        </p:txBody>
      </p:sp>
      <p:sp>
        <p:nvSpPr>
          <p:cNvPr id="105" name="TextBox 104"/>
          <p:cNvSpPr txBox="1"/>
          <p:nvPr/>
        </p:nvSpPr>
        <p:spPr>
          <a:xfrm>
            <a:off x="2705100" y="1593387"/>
            <a:ext cx="2196781" cy="861774"/>
          </a:xfrm>
          <a:prstGeom prst="rect">
            <a:avLst/>
          </a:prstGeom>
          <a:noFill/>
        </p:spPr>
        <p:txBody>
          <a:bodyPr wrap="square" rtlCol="0">
            <a:spAutoFit/>
          </a:bodyPr>
          <a:lstStyle/>
          <a:p>
            <a:r>
              <a:rPr lang="en-US" sz="2500" dirty="0">
                <a:latin typeface="Gadugi" panose="020B0502040204020203" pitchFamily="34" charset="0"/>
              </a:rPr>
              <a:t>Flow Scheduler</a:t>
            </a:r>
          </a:p>
        </p:txBody>
      </p:sp>
      <p:sp>
        <p:nvSpPr>
          <p:cNvPr id="106" name="TextBox 105"/>
          <p:cNvSpPr txBox="1"/>
          <p:nvPr/>
        </p:nvSpPr>
        <p:spPr>
          <a:xfrm>
            <a:off x="7088502" y="2635830"/>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107" name="TextBox 106"/>
          <p:cNvSpPr txBox="1"/>
          <p:nvPr/>
        </p:nvSpPr>
        <p:spPr>
          <a:xfrm>
            <a:off x="7083814" y="3189828"/>
            <a:ext cx="241014" cy="553998"/>
          </a:xfrm>
          <a:prstGeom prst="rect">
            <a:avLst/>
          </a:prstGeom>
          <a:noFill/>
        </p:spPr>
        <p:txBody>
          <a:bodyPr wrap="square" rtlCol="0">
            <a:spAutoFit/>
          </a:bodyPr>
          <a:lstStyle/>
          <a:p>
            <a:r>
              <a:rPr lang="en-US" sz="3000" dirty="0">
                <a:latin typeface="Gadugi" panose="020B0502040204020203" pitchFamily="34" charset="0"/>
              </a:rPr>
              <a:t>B</a:t>
            </a:r>
          </a:p>
        </p:txBody>
      </p:sp>
      <p:cxnSp>
        <p:nvCxnSpPr>
          <p:cNvPr id="140" name="Straight Arrow Connector 139"/>
          <p:cNvCxnSpPr/>
          <p:nvPr/>
        </p:nvCxnSpPr>
        <p:spPr>
          <a:xfrm flipH="1" flipV="1">
            <a:off x="1296174" y="37658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495300" y="2521542"/>
            <a:ext cx="1221331"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Dequeue</a:t>
            </a:r>
            <a:endParaRPr lang="en-US" sz="2000" dirty="0">
              <a:latin typeface="Gadugi" panose="020B0502040204020203" pitchFamily="34" charset="0"/>
            </a:endParaRPr>
          </a:p>
        </p:txBody>
      </p:sp>
      <p:cxnSp>
        <p:nvCxnSpPr>
          <p:cNvPr id="143" name="Straight Arrow Connector 142"/>
          <p:cNvCxnSpPr/>
          <p:nvPr/>
        </p:nvCxnSpPr>
        <p:spPr>
          <a:xfrm flipH="1" flipV="1">
            <a:off x="10036655" y="37606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521542"/>
            <a:ext cx="1221331"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Enqueue</a:t>
            </a:r>
            <a:endParaRPr lang="en-US" sz="2000" dirty="0">
              <a:latin typeface="Gadugi" panose="020B0502040204020203" pitchFamily="34" charset="0"/>
            </a:endParaRPr>
          </a:p>
        </p:txBody>
      </p:sp>
      <p:sp>
        <p:nvSpPr>
          <p:cNvPr id="145" name="Rounded Rectangle 144"/>
          <p:cNvSpPr/>
          <p:nvPr/>
        </p:nvSpPr>
        <p:spPr>
          <a:xfrm>
            <a:off x="1638301" y="15621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1853489" y="33777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Gadugi" panose="020B0502040204020203" pitchFamily="34" charset="0"/>
                </a:rPr>
                <a:t>0</a:t>
              </a:r>
              <a:endParaRPr lang="en-US" sz="3000" dirty="0">
                <a:latin typeface="Gadugi" panose="020B0502040204020203" pitchFamily="34" charset="0"/>
              </a:endParaRPr>
            </a:p>
          </p:txBody>
        </p:sp>
      </p:grpSp>
      <p:grpSp>
        <p:nvGrpSpPr>
          <p:cNvPr id="9" name="Group 8"/>
          <p:cNvGrpSpPr/>
          <p:nvPr/>
        </p:nvGrpSpPr>
        <p:grpSpPr>
          <a:xfrm>
            <a:off x="3050454" y="33777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Gadugi" panose="020B0502040204020203" pitchFamily="34" charset="0"/>
                </a:rPr>
                <a:t>B</a:t>
              </a:r>
              <a:endParaRPr lang="en-US" sz="3000" dirty="0">
                <a:latin typeface="Gadugi" panose="020B0502040204020203" pitchFamily="34" charset="0"/>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Gadugi" panose="020B0502040204020203" pitchFamily="34" charset="0"/>
                </a:rPr>
                <a:t>1</a:t>
              </a:r>
            </a:p>
          </p:txBody>
        </p:sp>
      </p:grpSp>
      <p:grpSp>
        <p:nvGrpSpPr>
          <p:cNvPr id="16" name="Group 15"/>
          <p:cNvGrpSpPr/>
          <p:nvPr/>
        </p:nvGrpSpPr>
        <p:grpSpPr>
          <a:xfrm>
            <a:off x="4315714" y="33892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Gadugi" panose="020B0502040204020203" pitchFamily="34" charset="0"/>
                </a:rPr>
                <a:t>3</a:t>
              </a:r>
            </a:p>
          </p:txBody>
        </p:sp>
      </p:grpSp>
      <p:cxnSp>
        <p:nvCxnSpPr>
          <p:cNvPr id="85" name="Straight Connector 84"/>
          <p:cNvCxnSpPr/>
          <p:nvPr/>
        </p:nvCxnSpPr>
        <p:spPr>
          <a:xfrm>
            <a:off x="7436694" y="37438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3074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3753416"/>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88" name="TextBox 87"/>
          <p:cNvSpPr txBox="1"/>
          <p:nvPr/>
        </p:nvSpPr>
        <p:spPr>
          <a:xfrm>
            <a:off x="7446184" y="3226234"/>
            <a:ext cx="331462" cy="553998"/>
          </a:xfrm>
          <a:prstGeom prst="rect">
            <a:avLst/>
          </a:prstGeom>
          <a:noFill/>
        </p:spPr>
        <p:txBody>
          <a:bodyPr wrap="square" rtlCol="0">
            <a:spAutoFit/>
          </a:bodyPr>
          <a:lstStyle/>
          <a:p>
            <a:r>
              <a:rPr lang="en-US" sz="3000" dirty="0">
                <a:latin typeface="Gadugi" panose="020B0502040204020203" pitchFamily="34" charset="0"/>
              </a:rPr>
              <a:t>2</a:t>
            </a:r>
          </a:p>
        </p:txBody>
      </p:sp>
      <p:sp>
        <p:nvSpPr>
          <p:cNvPr id="89" name="TextBox 88"/>
          <p:cNvSpPr txBox="1"/>
          <p:nvPr/>
        </p:nvSpPr>
        <p:spPr>
          <a:xfrm>
            <a:off x="7442288" y="3753416"/>
            <a:ext cx="335358" cy="553998"/>
          </a:xfrm>
          <a:prstGeom prst="rect">
            <a:avLst/>
          </a:prstGeom>
          <a:noFill/>
        </p:spPr>
        <p:txBody>
          <a:bodyPr wrap="square" rtlCol="0">
            <a:spAutoFit/>
          </a:bodyPr>
          <a:lstStyle/>
          <a:p>
            <a:r>
              <a:rPr lang="en-US" sz="3000" dirty="0" smtClean="0">
                <a:latin typeface="Gadugi" panose="020B0502040204020203" pitchFamily="34" charset="0"/>
              </a:rPr>
              <a:t>4</a:t>
            </a:r>
            <a:endParaRPr lang="en-US" sz="3000" dirty="0">
              <a:latin typeface="Gadugi" panose="020B0502040204020203" pitchFamily="34" charset="0"/>
            </a:endParaRPr>
          </a:p>
        </p:txBody>
      </p:sp>
      <p:cxnSp>
        <p:nvCxnSpPr>
          <p:cNvPr id="92" name="Straight Connector 91"/>
          <p:cNvCxnSpPr/>
          <p:nvPr/>
        </p:nvCxnSpPr>
        <p:spPr>
          <a:xfrm>
            <a:off x="7857827" y="26503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630739"/>
            <a:ext cx="329538" cy="553998"/>
          </a:xfrm>
          <a:prstGeom prst="rect">
            <a:avLst/>
          </a:prstGeom>
          <a:noFill/>
        </p:spPr>
        <p:txBody>
          <a:bodyPr wrap="square" rtlCol="0">
            <a:spAutoFit/>
          </a:bodyPr>
          <a:lstStyle/>
          <a:p>
            <a:r>
              <a:rPr lang="en-US" sz="3000" dirty="0">
                <a:latin typeface="Gadugi" panose="020B0502040204020203" pitchFamily="34" charset="0"/>
              </a:rPr>
              <a:t>3</a:t>
            </a:r>
          </a:p>
        </p:txBody>
      </p:sp>
      <p:sp>
        <p:nvSpPr>
          <p:cNvPr id="94" name="TextBox 93"/>
          <p:cNvSpPr txBox="1"/>
          <p:nvPr/>
        </p:nvSpPr>
        <p:spPr>
          <a:xfrm>
            <a:off x="7865244" y="3225709"/>
            <a:ext cx="331462" cy="553998"/>
          </a:xfrm>
          <a:prstGeom prst="rect">
            <a:avLst/>
          </a:prstGeom>
          <a:noFill/>
        </p:spPr>
        <p:txBody>
          <a:bodyPr wrap="square" rtlCol="0">
            <a:spAutoFit/>
          </a:bodyPr>
          <a:lstStyle/>
          <a:p>
            <a:r>
              <a:rPr lang="en-US" sz="3000" dirty="0" smtClean="0">
                <a:latin typeface="Gadugi" panose="020B0502040204020203" pitchFamily="34" charset="0"/>
              </a:rPr>
              <a:t>4</a:t>
            </a:r>
            <a:endParaRPr lang="en-US" sz="3000" dirty="0">
              <a:latin typeface="Gadugi" panose="020B0502040204020203" pitchFamily="34" charset="0"/>
            </a:endParaRPr>
          </a:p>
        </p:txBody>
      </p:sp>
      <p:sp>
        <p:nvSpPr>
          <p:cNvPr id="95" name="TextBox 94"/>
          <p:cNvSpPr txBox="1"/>
          <p:nvPr/>
        </p:nvSpPr>
        <p:spPr>
          <a:xfrm>
            <a:off x="7861348" y="3752891"/>
            <a:ext cx="335358" cy="553998"/>
          </a:xfrm>
          <a:prstGeom prst="rect">
            <a:avLst/>
          </a:prstGeom>
          <a:noFill/>
        </p:spPr>
        <p:txBody>
          <a:bodyPr wrap="square" rtlCol="0">
            <a:spAutoFit/>
          </a:bodyPr>
          <a:lstStyle/>
          <a:p>
            <a:r>
              <a:rPr lang="en-US" sz="3000" dirty="0">
                <a:latin typeface="Gadugi" panose="020B0502040204020203" pitchFamily="34" charset="0"/>
              </a:rPr>
              <a:t>5</a:t>
            </a:r>
          </a:p>
        </p:txBody>
      </p:sp>
      <p:cxnSp>
        <p:nvCxnSpPr>
          <p:cNvPr id="96" name="Straight Connector 95"/>
          <p:cNvCxnSpPr/>
          <p:nvPr/>
        </p:nvCxnSpPr>
        <p:spPr>
          <a:xfrm>
            <a:off x="8305800" y="26503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97" idx="0"/>
            <a:endCxn id="97" idx="2"/>
          </p:cNvCxnSpPr>
          <p:nvPr/>
        </p:nvCxnSpPr>
        <p:spPr>
          <a:xfrm>
            <a:off x="11237977"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525431"/>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100" name="TextBox 99"/>
          <p:cNvSpPr txBox="1"/>
          <p:nvPr/>
        </p:nvSpPr>
        <p:spPr>
          <a:xfrm>
            <a:off x="11263443" y="3525431"/>
            <a:ext cx="357057" cy="553998"/>
          </a:xfrm>
          <a:prstGeom prst="rect">
            <a:avLst/>
          </a:prstGeom>
          <a:noFill/>
        </p:spPr>
        <p:txBody>
          <a:bodyPr wrap="square" rtlCol="0">
            <a:spAutoFit/>
          </a:bodyPr>
          <a:lstStyle/>
          <a:p>
            <a:r>
              <a:rPr lang="en-US" sz="3000" dirty="0">
                <a:latin typeface="Gadugi" panose="020B0502040204020203" pitchFamily="34" charset="0"/>
              </a:rPr>
              <a:t>6</a:t>
            </a:r>
          </a:p>
        </p:txBody>
      </p:sp>
      <p:grpSp>
        <p:nvGrpSpPr>
          <p:cNvPr id="8" name="Group 7"/>
          <p:cNvGrpSpPr/>
          <p:nvPr/>
        </p:nvGrpSpPr>
        <p:grpSpPr>
          <a:xfrm>
            <a:off x="10759938" y="33892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Gadugi" panose="020B0502040204020203" pitchFamily="34" charset="0"/>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Gadugi" panose="020B0502040204020203" pitchFamily="34" charset="0"/>
                </a:rPr>
                <a:t>4</a:t>
              </a:r>
            </a:p>
          </p:txBody>
        </p:sp>
      </p:grpSp>
      <p:grpSp>
        <p:nvGrpSpPr>
          <p:cNvPr id="62" name="Group 61"/>
          <p:cNvGrpSpPr/>
          <p:nvPr/>
        </p:nvGrpSpPr>
        <p:grpSpPr>
          <a:xfrm>
            <a:off x="4889837" y="21037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Gadugi" panose="020B0502040204020203" pitchFamily="34" charset="0"/>
                </a:rPr>
                <a:t>2</a:t>
              </a:r>
            </a:p>
          </p:txBody>
        </p:sp>
      </p:grpSp>
      <p:cxnSp>
        <p:nvCxnSpPr>
          <p:cNvPr id="55" name="Straight Connector 54"/>
          <p:cNvCxnSpPr/>
          <p:nvPr/>
        </p:nvCxnSpPr>
        <p:spPr>
          <a:xfrm>
            <a:off x="7453975" y="48000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3053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3157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3176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254387"/>
            <a:ext cx="239154" cy="553998"/>
          </a:xfrm>
          <a:prstGeom prst="rect">
            <a:avLst/>
          </a:prstGeom>
          <a:noFill/>
        </p:spPr>
        <p:txBody>
          <a:bodyPr wrap="square" rtlCol="0">
            <a:spAutoFit/>
          </a:bodyPr>
          <a:lstStyle/>
          <a:p>
            <a:r>
              <a:rPr lang="en-US" sz="3000" dirty="0" smtClean="0">
                <a:latin typeface="Gadugi" panose="020B0502040204020203" pitchFamily="34" charset="0"/>
              </a:rPr>
              <a:t>D</a:t>
            </a:r>
            <a:endParaRPr lang="en-US" sz="3000" dirty="0">
              <a:latin typeface="Gadugi" panose="020B0502040204020203" pitchFamily="34" charset="0"/>
            </a:endParaRPr>
          </a:p>
        </p:txBody>
      </p:sp>
      <p:cxnSp>
        <p:nvCxnSpPr>
          <p:cNvPr id="10" name="Straight Arrow Connector 9"/>
          <p:cNvCxnSpPr>
            <a:stCxn id="106" idx="1"/>
            <a:endCxn id="63" idx="3"/>
          </p:cNvCxnSpPr>
          <p:nvPr/>
        </p:nvCxnSpPr>
        <p:spPr>
          <a:xfrm flipH="1" flipV="1">
            <a:off x="5843742" y="25294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5294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73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5"/>
            <a:ext cx="11087100" cy="4351338"/>
          </a:xfrm>
        </p:spPr>
        <p:txBody>
          <a:bodyPr/>
          <a:lstStyle/>
          <a:p>
            <a:r>
              <a:rPr lang="en-US" dirty="0" smtClean="0"/>
              <a:t>Priority store is just a bank of FIFOs (stable hardware IP)</a:t>
            </a:r>
          </a:p>
          <a:p>
            <a:endParaRPr lang="en-US" dirty="0" smtClean="0"/>
          </a:p>
          <a:p>
            <a:endParaRPr lang="en-US" dirty="0"/>
          </a:p>
          <a:p>
            <a:r>
              <a:rPr lang="en-US" dirty="0" smtClean="0"/>
              <a:t>Flow scheduler for 60K packets, 1K flows meets timing at 1GHz on a 16-nm transistor library</a:t>
            </a:r>
          </a:p>
          <a:p>
            <a:endParaRPr lang="en-US" dirty="0" smtClean="0"/>
          </a:p>
          <a:p>
            <a:endParaRPr lang="en-US" dirty="0"/>
          </a:p>
          <a:p>
            <a:r>
              <a:rPr lang="en-US" dirty="0" smtClean="0"/>
              <a:t>E.g., 4% area overhead to program 5-level hierarchies</a:t>
            </a:r>
            <a:endParaRPr lang="en-US" dirty="0"/>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forward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end of Moore’s law =&gt; more specialized hardware</a:t>
            </a:r>
          </a:p>
          <a:p>
            <a:endParaRPr lang="en-US" dirty="0"/>
          </a:p>
          <a:p>
            <a:r>
              <a:rPr lang="en-US" dirty="0" smtClean="0"/>
              <a:t>The solution: high-performance abstractions </a:t>
            </a:r>
            <a:r>
              <a:rPr lang="en-US" smtClean="0"/>
              <a:t>for programming </a:t>
            </a:r>
            <a:r>
              <a:rPr lang="en-US" dirty="0" smtClean="0"/>
              <a:t>specific router functionality</a:t>
            </a:r>
          </a:p>
          <a:p>
            <a:pPr lvl="1"/>
            <a:r>
              <a:rPr lang="en-US" dirty="0" err="1" smtClean="0"/>
              <a:t>Stateful</a:t>
            </a:r>
            <a:r>
              <a:rPr lang="en-US" dirty="0" smtClean="0"/>
              <a:t> algorithms: Packet transactions, atoms</a:t>
            </a:r>
          </a:p>
          <a:p>
            <a:pPr lvl="1"/>
            <a:r>
              <a:rPr lang="en-US" dirty="0" smtClean="0"/>
              <a:t>Scheduling: PIFOs</a:t>
            </a:r>
          </a:p>
          <a:p>
            <a:pPr lvl="1"/>
            <a:r>
              <a:rPr lang="en-US" dirty="0" smtClean="0"/>
              <a:t>Network diagnostics/measurement: ?</a:t>
            </a:r>
          </a:p>
          <a:p>
            <a:endParaRPr lang="en-US" dirty="0" smtClean="0"/>
          </a:p>
          <a:p>
            <a:r>
              <a:rPr lang="en-US" dirty="0" smtClean="0"/>
              <a:t>Preprints</a:t>
            </a:r>
            <a:r>
              <a:rPr lang="en-US" dirty="0"/>
              <a:t>: </a:t>
            </a:r>
            <a:endParaRPr lang="en-US" dirty="0" smtClean="0"/>
          </a:p>
          <a:p>
            <a:pPr lvl="1"/>
            <a:r>
              <a:rPr lang="en-US" dirty="0" smtClean="0">
                <a:hlinkClick r:id="rId3"/>
              </a:rPr>
              <a:t>http</a:t>
            </a:r>
            <a:r>
              <a:rPr lang="en-US" dirty="0">
                <a:hlinkClick r:id="rId3"/>
              </a:rPr>
              <a:t>://</a:t>
            </a:r>
            <a:r>
              <a:rPr lang="en-US" dirty="0" smtClean="0">
                <a:hlinkClick r:id="rId3"/>
              </a:rPr>
              <a:t>arxiv.org/abs/1512.05023</a:t>
            </a:r>
            <a:r>
              <a:rPr lang="en-US" dirty="0" smtClean="0"/>
              <a:t> (Packet transactions)</a:t>
            </a:r>
          </a:p>
          <a:p>
            <a:pPr lvl="1"/>
            <a:r>
              <a:rPr lang="en-US" dirty="0">
                <a:hlinkClick r:id="rId4"/>
              </a:rPr>
              <a:t>http://</a:t>
            </a:r>
            <a:r>
              <a:rPr lang="en-US" dirty="0" smtClean="0">
                <a:hlinkClick r:id="rId4"/>
              </a:rPr>
              <a:t>arxiv.org/abs/1602.06045</a:t>
            </a:r>
            <a:r>
              <a:rPr lang="en-US" dirty="0" smtClean="0"/>
              <a:t> (PIFOs)</a:t>
            </a:r>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sp>
        <p:nvSpPr>
          <p:cNvPr id="5" name="Content Placeholder 4"/>
          <p:cNvSpPr>
            <a:spLocks noGrp="1"/>
          </p:cNvSpPr>
          <p:nvPr>
            <p:ph idx="1"/>
          </p:nvPr>
        </p:nvSpPr>
        <p:spPr/>
        <p:txBody>
          <a:bodyPr/>
          <a:lstStyle/>
          <a:p>
            <a:r>
              <a:rPr lang="en-US" dirty="0" smtClean="0"/>
              <a:t>Early routers (late 60s to mid 90s) built out of commodity CPUs</a:t>
            </a:r>
          </a:p>
          <a:p>
            <a:pPr lvl="1"/>
            <a:r>
              <a:rPr lang="en-US" dirty="0" smtClean="0"/>
              <a:t>IMPs (1969): Honeywell DDP-516</a:t>
            </a:r>
          </a:p>
          <a:p>
            <a:pPr lvl="1"/>
            <a:r>
              <a:rPr lang="en-US" dirty="0" err="1" smtClean="0"/>
              <a:t>Fuzzball</a:t>
            </a:r>
            <a:r>
              <a:rPr lang="en-US" dirty="0" smtClean="0"/>
              <a:t> (1971): DEC LSI-11</a:t>
            </a:r>
          </a:p>
          <a:p>
            <a:pPr lvl="1"/>
            <a:r>
              <a:rPr lang="en-US" dirty="0" smtClean="0"/>
              <a:t>Stanford multiprotocol router (1981): DEC PDP 11</a:t>
            </a:r>
          </a:p>
          <a:p>
            <a:pPr lvl="1"/>
            <a:r>
              <a:rPr lang="en-US" dirty="0" err="1"/>
              <a:t>Proteon</a:t>
            </a:r>
            <a:r>
              <a:rPr lang="en-US" dirty="0"/>
              <a:t> / MIT C gateway (1980s): DEC MicroVAX </a:t>
            </a:r>
            <a:r>
              <a:rPr lang="en-US" dirty="0" smtClean="0"/>
              <a:t>II</a:t>
            </a:r>
            <a:endParaRPr lang="en-US" dirty="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SKETCH algorithm</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r>
              <a:rPr lang="en-US" dirty="0"/>
              <a:t>We have an automated search procedure that configures the atoms  appropriately to match the specification, using a SAT solver to verify equivalence.</a:t>
            </a:r>
          </a:p>
          <a:p>
            <a:r>
              <a:rPr lang="en-US" dirty="0"/>
              <a:t>This procedure uses 2 SAT solvers:</a:t>
            </a:r>
          </a:p>
          <a:p>
            <a:pPr>
              <a:buAutoNum type="arabicPeriod"/>
            </a:pPr>
            <a:r>
              <a:rPr lang="en-US" dirty="0"/>
              <a:t>Generate random input x.</a:t>
            </a:r>
          </a:p>
          <a:p>
            <a:pPr>
              <a:buAutoNum type="arabicPeriod"/>
            </a:pPr>
            <a:r>
              <a:rPr lang="en-US" dirty="0"/>
              <a:t>Does there exist configuration such that spec and </a:t>
            </a:r>
            <a:r>
              <a:rPr lang="en-US" dirty="0" err="1"/>
              <a:t>impl</a:t>
            </a:r>
            <a:r>
              <a:rPr lang="en-US" dirty="0"/>
              <a:t>. </a:t>
            </a:r>
            <a:r>
              <a:rPr lang="en-US" dirty="0" smtClean="0"/>
              <a:t>agree </a:t>
            </a:r>
            <a:r>
              <a:rPr lang="en-US" dirty="0"/>
              <a:t>on random input?</a:t>
            </a:r>
          </a:p>
          <a:p>
            <a:pPr>
              <a:buAutoNum type="arabicPeriod"/>
            </a:pPr>
            <a:r>
              <a:rPr lang="en-US" dirty="0"/>
              <a:t>Can we use the same configuration for all x?</a:t>
            </a:r>
          </a:p>
          <a:p>
            <a:pPr>
              <a:buAutoNum type="arabicPeriod"/>
            </a:pPr>
            <a:r>
              <a:rPr lang="en-US" dirty="0"/>
              <a:t>If not, add the x to set of counter examples and go back to step 1.</a:t>
            </a:r>
          </a:p>
          <a:p>
            <a:endParaRPr lang="en-US" dirty="0"/>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 of PIFOs</a:t>
            </a:r>
            <a:endParaRPr lang="en-US" dirty="0"/>
          </a:p>
        </p:txBody>
      </p:sp>
      <p:sp>
        <p:nvSpPr>
          <p:cNvPr id="3" name="Content Placeholder 2"/>
          <p:cNvSpPr>
            <a:spLocks noGrp="1"/>
          </p:cNvSpPr>
          <p:nvPr>
            <p:ph idx="1"/>
          </p:nvPr>
        </p:nvSpPr>
        <p:spPr/>
        <p:txBody>
          <a:bodyPr/>
          <a:lstStyle/>
          <a:p>
            <a:r>
              <a:rPr lang="en-US" dirty="0" smtClean="0"/>
              <a:t>Number of flows handled by a PIFO affects timing.</a:t>
            </a:r>
          </a:p>
          <a:p>
            <a:endParaRPr lang="en-US" dirty="0"/>
          </a:p>
          <a:p>
            <a:r>
              <a:rPr lang="en-US" dirty="0" smtClean="0"/>
              <a:t>Number of logical PIFOs within a PIFO, priority and metadata width, and number of PIFO blocks only increases area.</a:t>
            </a:r>
            <a:endParaRPr lang="en-US" dirty="0"/>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future work</a:t>
            </a:r>
            <a:endParaRPr lang="en-US" dirty="0"/>
          </a:p>
        </p:txBody>
      </p:sp>
      <p:sp>
        <p:nvSpPr>
          <p:cNvPr id="3" name="Content Placeholder 2"/>
          <p:cNvSpPr>
            <a:spLocks noGrp="1"/>
          </p:cNvSpPr>
          <p:nvPr>
            <p:ph idx="1"/>
          </p:nvPr>
        </p:nvSpPr>
        <p:spPr/>
        <p:txBody>
          <a:bodyPr>
            <a:normAutofit/>
          </a:bodyPr>
          <a:lstStyle/>
          <a:p>
            <a:r>
              <a:rPr lang="en-US" dirty="0"/>
              <a:t>I</a:t>
            </a:r>
            <a:r>
              <a:rPr lang="en-US" dirty="0" smtClean="0"/>
              <a:t>nstruction-set design for programmable routers</a:t>
            </a:r>
          </a:p>
          <a:p>
            <a:endParaRPr lang="en-US" dirty="0"/>
          </a:p>
          <a:p>
            <a:r>
              <a:rPr lang="en-US" dirty="0" smtClean="0"/>
              <a:t>Approximate semantics for packet transactions</a:t>
            </a:r>
          </a:p>
          <a:p>
            <a:endParaRPr lang="en-US" dirty="0"/>
          </a:p>
          <a:p>
            <a:r>
              <a:rPr lang="en-US" dirty="0" smtClean="0"/>
              <a:t>Sharing memory between pipeline stages</a:t>
            </a:r>
          </a:p>
          <a:p>
            <a:endParaRPr lang="en-US" dirty="0"/>
          </a:p>
          <a:p>
            <a:r>
              <a:rPr lang="en-US" dirty="0" smtClean="0"/>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bin packing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t>Composing PIFOs: min. rate guarantees</a:t>
            </a:r>
            <a:endParaRPr lang="en-US" dirty="0"/>
          </a:p>
        </p:txBody>
      </p:sp>
      <p:sp>
        <p:nvSpPr>
          <p:cNvPr id="3" name="Content Placeholder 2"/>
          <p:cNvSpPr>
            <a:spLocks noGrp="1"/>
          </p:cNvSpPr>
          <p:nvPr>
            <p:ph idx="1"/>
          </p:nvPr>
        </p:nvSpPr>
        <p:spPr/>
        <p:txBody>
          <a:bodyPr/>
          <a:lstStyle/>
          <a:p>
            <a:pPr marL="0" indent="0">
              <a:buNone/>
            </a:pPr>
            <a:r>
              <a:rPr lang="en-US" dirty="0" smtClean="0"/>
              <a:t>Minimum rate guarantees:</a:t>
            </a:r>
          </a:p>
          <a:p>
            <a:pPr marL="0" indent="0">
              <a:buNone/>
            </a:pPr>
            <a:endParaRPr lang="en-US" dirty="0"/>
          </a:p>
          <a:p>
            <a:pPr marL="0" indent="0">
              <a:buNone/>
            </a:pPr>
            <a:r>
              <a:rPr lang="en-US" dirty="0" smtClean="0"/>
              <a:t>Provide each flow a guaranteed</a:t>
            </a:r>
          </a:p>
          <a:p>
            <a:pPr marL="0" indent="0">
              <a:buNone/>
            </a:pPr>
            <a:r>
              <a:rPr lang="en-US" dirty="0" smtClean="0"/>
              <a:t>rate provided the sum of these</a:t>
            </a:r>
          </a:p>
          <a:p>
            <a:pPr marL="0" indent="0">
              <a:buNone/>
            </a:pPr>
            <a:r>
              <a:rPr lang="en-US" dirty="0" smtClean="0"/>
              <a:t>guarantees  is below capacity.</a:t>
            </a:r>
            <a:endParaRPr lang="en-US" dirty="0"/>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Shaping</a:t>
            </a:r>
            <a:endParaRPr lang="en-US" dirty="0"/>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t>LSTF</a:t>
            </a:r>
            <a:endParaRPr lang="en-US" dirty="0"/>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transactions: conclusion</a:t>
            </a:r>
            <a:endParaRPr lang="en-US" dirty="0"/>
          </a:p>
        </p:txBody>
      </p:sp>
      <p:sp>
        <p:nvSpPr>
          <p:cNvPr id="3" name="Content Placeholder 2"/>
          <p:cNvSpPr>
            <a:spLocks noGrp="1"/>
          </p:cNvSpPr>
          <p:nvPr>
            <p:ph idx="1"/>
          </p:nvPr>
        </p:nvSpPr>
        <p:spPr/>
        <p:txBody>
          <a:bodyPr>
            <a:normAutofit/>
          </a:bodyPr>
          <a:lstStyle/>
          <a:p>
            <a:r>
              <a:rPr lang="en-US" dirty="0" smtClean="0"/>
              <a:t>More familiar abstraction</a:t>
            </a:r>
          </a:p>
          <a:p>
            <a:r>
              <a:rPr lang="en-US" dirty="0" smtClean="0"/>
              <a:t>Programming line-rate switches need not be hard</a:t>
            </a:r>
          </a:p>
          <a:p>
            <a:r>
              <a:rPr lang="en-US" dirty="0" smtClean="0"/>
              <a:t>Simple user interface: code that compiles runs at line rate</a:t>
            </a:r>
          </a:p>
          <a:p>
            <a:endParaRPr lang="en-US" dirty="0" smtClean="0"/>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smtClean="0"/>
              <a:t>PIFO abstraction in one slide</a:t>
            </a:r>
            <a:endParaRPr lang="en-US" dirty="0"/>
          </a:p>
        </p:txBody>
      </p:sp>
      <p:sp>
        <p:nvSpPr>
          <p:cNvPr id="3" name="Content Placeholder 2"/>
          <p:cNvSpPr>
            <a:spLocks noGrp="1"/>
          </p:cNvSpPr>
          <p:nvPr>
            <p:ph idx="1"/>
          </p:nvPr>
        </p:nvSpPr>
        <p:spPr/>
        <p:txBody>
          <a:bodyPr/>
          <a:lstStyle/>
          <a:p>
            <a:r>
              <a:rPr lang="en-US" dirty="0" smtClean="0"/>
              <a:t>PIFO: A sorted array that let us insert an entry (packet or PIFO pointer) into a PIFO based on a programmable priority</a:t>
            </a:r>
          </a:p>
          <a:p>
            <a:r>
              <a:rPr lang="en-US" dirty="0" smtClean="0"/>
              <a:t>Entries are always </a:t>
            </a:r>
            <a:r>
              <a:rPr lang="en-US" dirty="0" err="1" smtClean="0"/>
              <a:t>dequeued</a:t>
            </a:r>
            <a:r>
              <a:rPr lang="en-US" dirty="0" smtClean="0"/>
              <a:t> from the head</a:t>
            </a:r>
          </a:p>
          <a:p>
            <a:r>
              <a:rPr lang="en-US" dirty="0" smtClean="0"/>
              <a:t>If an entry is a packet, </a:t>
            </a:r>
            <a:r>
              <a:rPr lang="en-US" dirty="0" err="1" smtClean="0"/>
              <a:t>dequeue</a:t>
            </a:r>
            <a:r>
              <a:rPr lang="en-US" dirty="0" smtClean="0"/>
              <a:t> and transmit it</a:t>
            </a:r>
          </a:p>
          <a:p>
            <a:r>
              <a:rPr lang="en-US" dirty="0" smtClean="0"/>
              <a:t>If an entry is a PIFO, </a:t>
            </a:r>
            <a:r>
              <a:rPr lang="en-US" dirty="0" err="1" smtClean="0"/>
              <a:t>dequeue</a:t>
            </a:r>
            <a:r>
              <a:rPr lang="en-US" dirty="0" smtClean="0"/>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Motivating packet transactions</a:t>
            </a:r>
            <a:endParaRPr lang="en-US" dirty="0"/>
          </a:p>
        </p:txBody>
      </p:sp>
      <p:sp>
        <p:nvSpPr>
          <p:cNvPr id="3" name="Content Placeholder 2"/>
          <p:cNvSpPr>
            <a:spLocks noGrp="1"/>
          </p:cNvSpPr>
          <p:nvPr>
            <p:ph idx="1"/>
          </p:nvPr>
        </p:nvSpPr>
        <p:spPr/>
        <p:txBody>
          <a:bodyPr>
            <a:normAutofit lnSpcReduction="10000"/>
          </a:bodyPr>
          <a:lstStyle/>
          <a:p>
            <a:r>
              <a:rPr lang="en-US" smtClean="0"/>
              <a:t>Example: count number of packets</a:t>
            </a:r>
          </a:p>
          <a:p>
            <a:r>
              <a:rPr lang="en-US" smtClean="0"/>
              <a:t>On enqueue:</a:t>
            </a:r>
          </a:p>
          <a:p>
            <a:r>
              <a:rPr lang="en-US" smtClean="0"/>
              <a:t>    Calculate average queue size</a:t>
            </a:r>
          </a:p>
          <a:p>
            <a:r>
              <a:rPr lang="en-US" smtClean="0"/>
              <a:t>     if min &lt; avg &lt; max </a:t>
            </a:r>
          </a:p>
          <a:p>
            <a:r>
              <a:rPr lang="en-US" smtClean="0"/>
              <a:t>        calculate probability p</a:t>
            </a:r>
          </a:p>
          <a:p>
            <a:r>
              <a:rPr lang="en-US" smtClean="0"/>
              <a:t>         mark packet with probability p</a:t>
            </a:r>
          </a:p>
          <a:p>
            <a:r>
              <a:rPr lang="en-US" smtClean="0"/>
              <a:t>     else if avg &gt; max:</a:t>
            </a:r>
          </a:p>
          <a:p>
            <a:r>
              <a:rPr lang="en-US" smtClean="0"/>
              <a:t>          mark packet</a:t>
            </a:r>
          </a:p>
          <a:p>
            <a:r>
              <a:rPr lang="en-US" smtClean="0"/>
              <a:t>Runs to completion, process one packet at a time</a:t>
            </a:r>
          </a:p>
          <a:p>
            <a:endParaRPr lang="en-US" smtClean="0"/>
          </a:p>
          <a:p>
            <a:endParaRPr lang="en-US" dirty="0" smtClean="0"/>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graphicFrame>
        <p:nvGraphicFramePr>
          <p:cNvPr id="7" name="Chart 6"/>
          <p:cNvGraphicFramePr/>
          <p:nvPr>
            <p:extLst>
              <p:ext uri="{D42A27DB-BD31-4B8C-83A1-F6EECF244321}">
                <p14:modId xmlns:p14="http://schemas.microsoft.com/office/powerpoint/2010/main" val="993158502"/>
              </p:ext>
            </p:extLst>
          </p:nvPr>
        </p:nvGraphicFramePr>
        <p:xfrm>
          <a:off x="2051050" y="1257300"/>
          <a:ext cx="8235950" cy="385663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622296" y="5334000"/>
            <a:ext cx="10764485" cy="861774"/>
          </a:xfrm>
          <a:prstGeom prst="rect">
            <a:avLst/>
          </a:prstGeom>
          <a:noFill/>
        </p:spPr>
        <p:txBody>
          <a:bodyPr wrap="none" rtlCol="0">
            <a:spAutoFit/>
          </a:bodyPr>
          <a:lstStyle/>
          <a:p>
            <a:pPr marL="285750" indent="-285750">
              <a:buFont typeface="Arial" panose="020B0604020202020204" pitchFamily="34" charset="0"/>
              <a:buChar char="•"/>
            </a:pPr>
            <a:r>
              <a:rPr lang="en-US" sz="2500" dirty="0" smtClean="0">
                <a:latin typeface="Gadugi" panose="020B0502040204020203" pitchFamily="34" charset="0"/>
              </a:rPr>
              <a:t>10—100 x loss in performance relative to line-rate, fixed-function routers</a:t>
            </a:r>
          </a:p>
          <a:p>
            <a:pPr marL="285750" indent="-285750">
              <a:buFont typeface="Arial" panose="020B0604020202020204" pitchFamily="34" charset="0"/>
              <a:buChar char="•"/>
            </a:pPr>
            <a:r>
              <a:rPr lang="en-US" sz="2500" dirty="0" smtClean="0">
                <a:latin typeface="Gadugi" panose="020B0502040204020203" pitchFamily="34" charset="0"/>
              </a:rPr>
              <a:t>Unpredictable performance (e.g., cache contention)</a:t>
            </a:r>
            <a:endParaRPr lang="en-US" sz="2500" dirty="0">
              <a:latin typeface="Gadugi" panose="020B0502040204020203" pitchFamily="34" charset="0"/>
            </a:endParaRP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chart seriesIdx="0" categoryIdx="-4" bldStep="series"/>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constraints on </a:t>
            </a:r>
            <a:r>
              <a:rPr lang="en-US" dirty="0"/>
              <a:t>D</a:t>
            </a:r>
            <a:r>
              <a:rPr lang="en-US" dirty="0" smtClean="0"/>
              <a:t>omino</a:t>
            </a:r>
            <a:endParaRPr lang="en-US" dirty="0"/>
          </a:p>
        </p:txBody>
      </p:sp>
      <p:sp>
        <p:nvSpPr>
          <p:cNvPr id="7" name="Content Placeholder 6"/>
          <p:cNvSpPr>
            <a:spLocks noGrp="1"/>
          </p:cNvSpPr>
          <p:nvPr>
            <p:ph idx="1"/>
          </p:nvPr>
        </p:nvSpPr>
        <p:spPr/>
        <p:txBody>
          <a:bodyPr/>
          <a:lstStyle/>
          <a:p>
            <a:r>
              <a:rPr lang="en-US" dirty="0" smtClean="0"/>
              <a:t>No loops (for, while, do-while)</a:t>
            </a:r>
          </a:p>
          <a:p>
            <a:r>
              <a:rPr lang="en-US" dirty="0" smtClean="0"/>
              <a:t>No unstructured control flow (break, continue, </a:t>
            </a:r>
            <a:r>
              <a:rPr lang="en-US" dirty="0" err="1" smtClean="0"/>
              <a:t>goto</a:t>
            </a:r>
            <a:r>
              <a:rPr lang="en-US" dirty="0" smtClean="0"/>
              <a:t>)</a:t>
            </a:r>
          </a:p>
          <a:p>
            <a:r>
              <a:rPr lang="en-US" dirty="0" smtClean="0"/>
              <a:t>No pointers, heaps</a:t>
            </a:r>
          </a:p>
          <a:p>
            <a:endParaRPr lang="en-US" dirty="0"/>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Single-Assignment</a:t>
            </a:r>
            <a:endParaRPr lang="en-US" dirty="0"/>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Flattening</a:t>
            </a:r>
            <a:endParaRPr lang="en-US" dirty="0"/>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Generic method to handle fairly complex templates</a:t>
            </a:r>
          </a:p>
          <a:p>
            <a:endParaRPr lang="en-US" dirty="0"/>
          </a:p>
          <a:p>
            <a:r>
              <a:rPr lang="en-US" dirty="0" smtClean="0"/>
              <a:t>Templates determine if a Domino program can run at line rate.</a:t>
            </a:r>
          </a:p>
          <a:p>
            <a:endParaRPr lang="en-US" dirty="0"/>
          </a:p>
          <a:p>
            <a:r>
              <a:rPr lang="en-US" dirty="0" smtClean="0"/>
              <a:t>Example results:</a:t>
            </a:r>
          </a:p>
          <a:p>
            <a:pPr lvl="1"/>
            <a:r>
              <a:rPr lang="en-US" dirty="0" err="1" smtClean="0"/>
              <a:t>Flowlet</a:t>
            </a:r>
            <a:r>
              <a:rPr lang="en-US" dirty="0" smtClean="0"/>
              <a:t> switching needs conditional execution to save next hop information:</a:t>
            </a:r>
          </a:p>
          <a:p>
            <a:pPr marL="457200" lvl="1" indent="0">
              <a:buNone/>
            </a:pPr>
            <a:r>
              <a:rPr lang="en-US" dirty="0"/>
              <a:t> </a:t>
            </a:r>
            <a:r>
              <a:rPr lang="en-US" dirty="0" smtClean="0"/>
              <a:t>  </a:t>
            </a:r>
            <a:r>
              <a:rPr lang="en-US" dirty="0" err="1" smtClean="0"/>
              <a:t>saved_hop</a:t>
            </a:r>
            <a:r>
              <a:rPr lang="en-US" dirty="0" smtClean="0"/>
              <a:t>[pkt.id] = pkt.tmp2 ? </a:t>
            </a:r>
            <a:r>
              <a:rPr lang="en-US" dirty="0" err="1" smtClean="0"/>
              <a:t>pkt.new_hop</a:t>
            </a:r>
            <a:r>
              <a:rPr lang="en-US" dirty="0" smtClean="0"/>
              <a:t> : </a:t>
            </a:r>
            <a:r>
              <a:rPr lang="en-US" dirty="0" err="1" smtClean="0"/>
              <a:t>saved_hop</a:t>
            </a:r>
            <a:r>
              <a:rPr lang="en-US" dirty="0" smtClean="0"/>
              <a:t>[pkt.id]</a:t>
            </a:r>
          </a:p>
          <a:p>
            <a:pPr lvl="1"/>
            <a:r>
              <a:rPr lang="en-US" dirty="0" smtClean="0"/>
              <a:t>Simple increment suffices for heavy-hitter detection</a:t>
            </a:r>
          </a:p>
          <a:p>
            <a:pPr marL="457200" lvl="1" indent="0">
              <a:buNone/>
            </a:pPr>
            <a:r>
              <a:rPr lang="en-US" dirty="0"/>
              <a:t> </a:t>
            </a:r>
            <a:r>
              <a:rPr lang="en-US" dirty="0" smtClean="0"/>
              <a:t>  </a:t>
            </a:r>
            <a:r>
              <a:rPr lang="en-US" dirty="0" err="1" smtClean="0"/>
              <a:t>count_min_sketch</a:t>
            </a:r>
            <a:r>
              <a:rPr lang="en-US" dirty="0" smtClean="0"/>
              <a:t>[hash] = </a:t>
            </a:r>
            <a:r>
              <a:rPr lang="en-US" dirty="0" err="1" smtClean="0"/>
              <a:t>count_min_sketch</a:t>
            </a:r>
            <a:r>
              <a:rPr lang="en-US" dirty="0" smtClean="0"/>
              <a:t>[hash] + 1</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P4 code</a:t>
            </a:r>
            <a:endParaRPr lang="en-US" dirty="0"/>
          </a:p>
        </p:txBody>
      </p:sp>
      <p:sp>
        <p:nvSpPr>
          <p:cNvPr id="3" name="Content Placeholder 2"/>
          <p:cNvSpPr>
            <a:spLocks noGrp="1"/>
          </p:cNvSpPr>
          <p:nvPr>
            <p:ph idx="1"/>
          </p:nvPr>
        </p:nvSpPr>
        <p:spPr>
          <a:ln>
            <a:noFill/>
          </a:ln>
        </p:spPr>
        <p:txBody>
          <a:bodyPr wrap="square"/>
          <a:lstStyle/>
          <a:p>
            <a:r>
              <a:rPr lang="en-US" dirty="0" smtClean="0"/>
              <a:t>Required changes to P4</a:t>
            </a:r>
          </a:p>
          <a:p>
            <a:pPr lvl="1"/>
            <a:r>
              <a:rPr lang="en-US" dirty="0" smtClean="0"/>
              <a:t>Sequential execution semantics (required for read from, modify, and write back to state)</a:t>
            </a:r>
          </a:p>
          <a:p>
            <a:pPr lvl="1"/>
            <a:r>
              <a:rPr lang="en-US" dirty="0" smtClean="0"/>
              <a:t>Expression support</a:t>
            </a:r>
            <a:endParaRPr lang="en-US" dirty="0"/>
          </a:p>
          <a:p>
            <a:pPr lvl="1"/>
            <a:r>
              <a:rPr lang="en-US" dirty="0" smtClean="0"/>
              <a:t>Both available in v1.1</a:t>
            </a:r>
          </a:p>
          <a:p>
            <a:r>
              <a:rPr lang="en-US" dirty="0" smtClean="0"/>
              <a:t>Encapsulate </a:t>
            </a:r>
            <a:r>
              <a:rPr lang="en-US" dirty="0"/>
              <a:t>every </a:t>
            </a:r>
            <a:r>
              <a:rPr lang="en-US" dirty="0" err="1" smtClean="0"/>
              <a:t>codelet</a:t>
            </a:r>
            <a:r>
              <a:rPr lang="en-US" dirty="0" smtClean="0"/>
              <a:t> </a:t>
            </a:r>
            <a:r>
              <a:rPr lang="en-US" dirty="0"/>
              <a:t>in a </a:t>
            </a:r>
            <a:r>
              <a:rPr lang="en-US" dirty="0" smtClean="0"/>
              <a:t>table’s default action</a:t>
            </a:r>
          </a:p>
          <a:p>
            <a:r>
              <a:rPr lang="en-US" dirty="0" smtClean="0"/>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Relationship to prior compiler techniques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 </a:t>
            </a:r>
            <a:r>
              <a:rPr lang="en-US" dirty="0" err="1" smtClean="0"/>
              <a:t>HotNets</a:t>
            </a:r>
            <a:r>
              <a:rPr lang="en-US" dirty="0" smtClean="0"/>
              <a:t> version</a:t>
            </a:r>
            <a:endParaRPr lang="en-US" dirty="0"/>
          </a:p>
        </p:txBody>
      </p:sp>
      <p:sp>
        <p:nvSpPr>
          <p:cNvPr id="129" name="Content Placeholder 128"/>
          <p:cNvSpPr>
            <a:spLocks noGrp="1"/>
          </p:cNvSpPr>
          <p:nvPr>
            <p:ph idx="1"/>
          </p:nvPr>
        </p:nvSpPr>
        <p:spPr/>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3900" dirty="0"/>
          </a:p>
          <a:p>
            <a:r>
              <a:rPr lang="en-US" sz="4800" dirty="0"/>
              <a:t>Meets timing at 1 GHz on a 16 nm node</a:t>
            </a:r>
          </a:p>
          <a:p>
            <a:r>
              <a:rPr lang="en-US" sz="4800" dirty="0"/>
              <a:t>5 % area overhead for 3-level hierarchy</a:t>
            </a:r>
          </a:p>
          <a:p>
            <a:r>
              <a:rPr lang="en-US" sz="4800" dirty="0"/>
              <a:t>Challenges wisdom that sorting is hard</a:t>
            </a:r>
          </a:p>
          <a:p>
            <a:endParaRPr lang="en-US" dirty="0"/>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Branch Removal</a:t>
            </a:r>
            <a:endParaRPr lang="en-US" dirty="0"/>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State Variables</a:t>
            </a:r>
            <a:endParaRPr lang="en-US" dirty="0"/>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Instruction mapping: the SKETCH algorithm</a:t>
            </a:r>
            <a:endParaRPr lang="en-US" dirty="0"/>
          </a:p>
        </p:txBody>
      </p:sp>
      <p:sp>
        <p:nvSpPr>
          <p:cNvPr id="3" name="Content Placeholder 2"/>
          <p:cNvSpPr>
            <a:spLocks noGrp="1"/>
          </p:cNvSpPr>
          <p:nvPr>
            <p:ph idx="1"/>
          </p:nvPr>
        </p:nvSpPr>
        <p:spPr/>
        <p:txBody>
          <a:bodyPr>
            <a:normAutofit/>
          </a:bodyPr>
          <a:lstStyle/>
          <a:p>
            <a:r>
              <a:rPr lang="en-US" dirty="0" smtClean="0"/>
              <a:t>Map each </a:t>
            </a:r>
            <a:r>
              <a:rPr lang="en-US" dirty="0" err="1" smtClean="0"/>
              <a:t>codelet</a:t>
            </a:r>
            <a:r>
              <a:rPr lang="en-US" dirty="0" smtClean="0"/>
              <a:t> to an atom template</a:t>
            </a:r>
          </a:p>
          <a:p>
            <a:r>
              <a:rPr lang="en-US" dirty="0" smtClean="0"/>
              <a:t>Convert </a:t>
            </a:r>
            <a:r>
              <a:rPr lang="en-US" dirty="0" err="1" smtClean="0"/>
              <a:t>codelet</a:t>
            </a:r>
            <a:r>
              <a:rPr lang="en-US" dirty="0" smtClean="0"/>
              <a:t> and template both to functions of bit vectors</a:t>
            </a:r>
          </a:p>
          <a:p>
            <a:r>
              <a:rPr lang="en-US" dirty="0" smtClean="0"/>
              <a:t>Q: Does there exist a template </a:t>
            </a:r>
            <a:r>
              <a:rPr lang="en-US" dirty="0" err="1" smtClean="0"/>
              <a:t>config</a:t>
            </a:r>
            <a:r>
              <a:rPr lang="en-US" dirty="0"/>
              <a:t> </a:t>
            </a:r>
            <a:r>
              <a:rPr lang="en-US" dirty="0" err="1" smtClean="0"/>
              <a:t>s.t.</a:t>
            </a:r>
            <a:endParaRPr lang="en-US" dirty="0" smtClean="0"/>
          </a:p>
          <a:p>
            <a:pPr marL="0" indent="0">
              <a:buNone/>
            </a:pPr>
            <a:r>
              <a:rPr lang="en-US" dirty="0"/>
              <a:t> </a:t>
            </a:r>
            <a:r>
              <a:rPr lang="en-US" dirty="0" smtClean="0"/>
              <a:t>                for all inputs,</a:t>
            </a:r>
          </a:p>
          <a:p>
            <a:pPr marL="0" indent="0">
              <a:buNone/>
            </a:pPr>
            <a:r>
              <a:rPr lang="en-US" dirty="0"/>
              <a:t> </a:t>
            </a:r>
            <a:r>
              <a:rPr lang="en-US" dirty="0" smtClean="0"/>
              <a:t>                </a:t>
            </a:r>
            <a:r>
              <a:rPr lang="en-US" dirty="0" err="1" smtClean="0"/>
              <a:t>codelet</a:t>
            </a:r>
            <a:r>
              <a:rPr lang="en-US" dirty="0" smtClean="0"/>
              <a:t> and template functions agree?</a:t>
            </a:r>
          </a:p>
          <a:p>
            <a:r>
              <a:rPr lang="en-US" dirty="0" smtClean="0"/>
              <a:t>Quantified </a:t>
            </a:r>
            <a:r>
              <a:rPr lang="en-US" dirty="0" err="1" smtClean="0"/>
              <a:t>boolean</a:t>
            </a:r>
            <a:r>
              <a:rPr lang="en-US" dirty="0" smtClean="0"/>
              <a:t> satisfiability (QBF) problem</a:t>
            </a:r>
          </a:p>
          <a:p>
            <a:r>
              <a:rPr lang="en-US" dirty="0" smtClean="0"/>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vision: programmability at line-rate</a:t>
            </a:r>
            <a:endParaRPr lang="en-US" dirty="0"/>
          </a:p>
        </p:txBody>
      </p:sp>
      <p:sp>
        <p:nvSpPr>
          <p:cNvPr id="3" name="Content Placeholder 2"/>
          <p:cNvSpPr>
            <a:spLocks noGrp="1"/>
          </p:cNvSpPr>
          <p:nvPr>
            <p:ph idx="1"/>
          </p:nvPr>
        </p:nvSpPr>
        <p:spPr/>
        <p:txBody>
          <a:bodyPr/>
          <a:lstStyle/>
          <a:p>
            <a:r>
              <a:rPr lang="en-US" dirty="0" smtClean="0"/>
              <a:t>Performance and predictability of hardware, line-rate routers</a:t>
            </a:r>
          </a:p>
          <a:p>
            <a:endParaRPr lang="en-US" dirty="0"/>
          </a:p>
          <a:p>
            <a:endParaRPr lang="en-US" dirty="0" smtClean="0"/>
          </a:p>
          <a:p>
            <a:r>
              <a:rPr lang="en-US" dirty="0" smtClean="0"/>
              <a:t>More programmable than fixed-function routers</a:t>
            </a:r>
          </a:p>
          <a:p>
            <a:pPr lvl="1"/>
            <a:r>
              <a:rPr lang="en-US" dirty="0" smtClean="0"/>
              <a:t>…, but less than software routers</a:t>
            </a:r>
          </a:p>
          <a:p>
            <a:endParaRPr lang="en-US" dirty="0"/>
          </a:p>
          <a:p>
            <a:endParaRPr lang="en-US" dirty="0" smtClean="0"/>
          </a:p>
          <a:p>
            <a:r>
              <a:rPr lang="en-US" dirty="0" smtClean="0"/>
              <a:t>Chipsets emerging around this paradigm: RMT, </a:t>
            </a:r>
            <a:r>
              <a:rPr lang="en-US" dirty="0" err="1" smtClean="0"/>
              <a:t>FlexPipe</a:t>
            </a:r>
            <a:r>
              <a:rPr lang="en-US" dirty="0" smtClean="0"/>
              <a:t>, </a:t>
            </a:r>
            <a:r>
              <a:rPr lang="en-US" dirty="0" err="1" smtClean="0"/>
              <a:t>Xpliant</a:t>
            </a:r>
            <a:endParaRPr lang="en-US" dirty="0" smtClean="0"/>
          </a:p>
          <a:p>
            <a:pPr lvl="1"/>
            <a:r>
              <a:rPr lang="en-US" dirty="0" smtClean="0"/>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Does predication require you to do twice the amount of work (for both the if and the else branch)?</a:t>
            </a:r>
          </a:p>
          <a:p>
            <a:pPr lvl="1"/>
            <a:r>
              <a:rPr lang="en-US" dirty="0" smtClean="0"/>
              <a:t>Yes, but it’s done in parallel, so it doesn’t affect timing.</a:t>
            </a:r>
          </a:p>
          <a:p>
            <a:pPr lvl="1"/>
            <a:r>
              <a:rPr lang="en-US" dirty="0" smtClean="0"/>
              <a:t>The additional area overhead is negligible.</a:t>
            </a:r>
            <a:endParaRPr lang="en-US" dirty="0"/>
          </a:p>
          <a:p>
            <a:r>
              <a:rPr lang="en-US" dirty="0" smtClean="0"/>
              <a:t>What do you do when code doesn’t map?</a:t>
            </a:r>
          </a:p>
          <a:p>
            <a:pPr lvl="1"/>
            <a:r>
              <a:rPr lang="en-US" dirty="0" smtClean="0"/>
              <a:t>We reject it and the programmer retries</a:t>
            </a:r>
            <a:endParaRPr lang="en-US" dirty="0"/>
          </a:p>
          <a:p>
            <a:r>
              <a:rPr lang="en-US" dirty="0" smtClean="0"/>
              <a:t>Why can’t you give better diagnostics?</a:t>
            </a:r>
          </a:p>
          <a:p>
            <a:pPr lvl="1"/>
            <a:r>
              <a:rPr lang="en-US" dirty="0" smtClean="0"/>
              <a:t>It’s hard to say why a SAT solver says </a:t>
            </a:r>
            <a:r>
              <a:rPr lang="en-US" dirty="0" err="1" smtClean="0"/>
              <a:t>unsatisfiable</a:t>
            </a:r>
            <a:r>
              <a:rPr lang="en-US" dirty="0" smtClean="0"/>
              <a:t>, which is at the heart of these issues.</a:t>
            </a:r>
            <a:endParaRPr lang="en-US" dirty="0"/>
          </a:p>
          <a:p>
            <a:r>
              <a:rPr lang="en-US" dirty="0" smtClean="0"/>
              <a:t>Approximating square root.</a:t>
            </a:r>
          </a:p>
          <a:p>
            <a:pPr lvl="1"/>
            <a:r>
              <a:rPr lang="en-US" dirty="0" smtClean="0"/>
              <a:t>Approximation is a good next step, especially for algorithms that are ok with sampling.</a:t>
            </a:r>
            <a:endParaRPr lang="en-US" dirty="0"/>
          </a:p>
          <a:p>
            <a:r>
              <a:rPr lang="en-US" dirty="0" smtClean="0"/>
              <a:t>How do you handle wrap arounds in the PIFO?</a:t>
            </a:r>
          </a:p>
          <a:p>
            <a:pPr lvl="1"/>
            <a:r>
              <a:rPr lang="en-US" dirty="0" smtClean="0"/>
              <a:t>We don’t right now.</a:t>
            </a:r>
          </a:p>
          <a:p>
            <a:r>
              <a:rPr lang="en-US" dirty="0" smtClean="0"/>
              <a:t>Is the compiler optimal?</a:t>
            </a:r>
          </a:p>
          <a:p>
            <a:pPr lvl="1"/>
            <a:r>
              <a:rPr lang="en-US" dirty="0" smtClean="0"/>
              <a:t>No, it’s only correct.</a:t>
            </a:r>
            <a:endParaRPr lang="en-US" dirty="0"/>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958119"/>
            <a:ext cx="113538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smtClean="0"/>
              <a:t>The machine model: Formalizing the computational capabilities of line-rate routers</a:t>
            </a:r>
          </a:p>
          <a:p>
            <a:pPr lvl="1"/>
            <a:endParaRPr lang="en-US" dirty="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a:t>
            </a:r>
            <a:r>
              <a:rPr lang="en-US" dirty="0"/>
              <a:t>P</a:t>
            </a:r>
            <a:r>
              <a:rPr lang="en-US" dirty="0" smtClean="0"/>
              <a:t>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rot="16200000">
            <a:off x="672968" y="4576161"/>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609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mph" presetSubtype="2" fill="hold" nodeType="withEffect">
                                  <p:stCondLst>
                                    <p:cond delay="0"/>
                                  </p:stCondLst>
                                  <p:childTnLst>
                                    <p:animClr clrSpc="rgb" dir="cw">
                                      <p:cBhvr>
                                        <p:cTn id="8" dur="10" fill="hold"/>
                                        <p:tgtEl>
                                          <p:spTgt spid="105"/>
                                        </p:tgtEl>
                                        <p:attrNameLst>
                                          <p:attrName>fillcolor</p:attrName>
                                        </p:attrNameLst>
                                      </p:cBhvr>
                                      <p:to>
                                        <a:schemeClr val="accent1"/>
                                      </p:to>
                                    </p:animClr>
                                    <p:set>
                                      <p:cBhvr>
                                        <p:cTn id="9" dur="10" fill="hold"/>
                                        <p:tgtEl>
                                          <p:spTgt spid="105"/>
                                        </p:tgtEl>
                                        <p:attrNameLst>
                                          <p:attrName>fill.type</p:attrName>
                                        </p:attrNameLst>
                                      </p:cBhvr>
                                      <p:to>
                                        <p:strVal val="solid"/>
                                      </p:to>
                                    </p:set>
                                    <p:set>
                                      <p:cBhvr>
                                        <p:cTn id="10" dur="10" fill="hold"/>
                                        <p:tgtEl>
                                          <p:spTgt spid="105"/>
                                        </p:tgtEl>
                                        <p:attrNameLst>
                                          <p:attrName>fill.on</p:attrName>
                                        </p:attrNameLst>
                                      </p:cBhvr>
                                      <p:to>
                                        <p:strVal val="true"/>
                                      </p:to>
                                    </p:set>
                                  </p:childTnLst>
                                </p:cTn>
                              </p:par>
                              <p:par>
                                <p:cTn id="11" presetID="1" presetClass="emph" presetSubtype="2" fill="hold" nodeType="withEffect">
                                  <p:stCondLst>
                                    <p:cond delay="0"/>
                                  </p:stCondLst>
                                  <p:childTnLst>
                                    <p:animClr clrSpc="rgb" dir="cw">
                                      <p:cBhvr>
                                        <p:cTn id="12" dur="10" fill="hold"/>
                                        <p:tgtEl>
                                          <p:spTgt spid="143"/>
                                        </p:tgtEl>
                                        <p:attrNameLst>
                                          <p:attrName>fillcolor</p:attrName>
                                        </p:attrNameLst>
                                      </p:cBhvr>
                                      <p:to>
                                        <a:schemeClr val="accent1"/>
                                      </p:to>
                                    </p:animClr>
                                    <p:set>
                                      <p:cBhvr>
                                        <p:cTn id="13" dur="10" fill="hold"/>
                                        <p:tgtEl>
                                          <p:spTgt spid="143"/>
                                        </p:tgtEl>
                                        <p:attrNameLst>
                                          <p:attrName>fill.type</p:attrName>
                                        </p:attrNameLst>
                                      </p:cBhvr>
                                      <p:to>
                                        <p:strVal val="solid"/>
                                      </p:to>
                                    </p:set>
                                    <p:set>
                                      <p:cBhvr>
                                        <p:cTn id="14" dur="10" fill="hold"/>
                                        <p:tgtEl>
                                          <p:spTgt spid="143"/>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par>
                                <p:cTn id="23" presetID="1" presetClass="emph" presetSubtype="2" fill="hold" nodeType="withEffect">
                                  <p:stCondLst>
                                    <p:cond delay="0"/>
                                  </p:stCondLst>
                                  <p:childTnLst>
                                    <p:animClr clrSpc="rgb" dir="cw">
                                      <p:cBhvr>
                                        <p:cTn id="24" dur="10" fill="hold"/>
                                        <p:tgtEl>
                                          <p:spTgt spid="76"/>
                                        </p:tgtEl>
                                        <p:attrNameLst>
                                          <p:attrName>fillcolor</p:attrName>
                                        </p:attrNameLst>
                                      </p:cBhvr>
                                      <p:to>
                                        <a:srgbClr val="5B9BD5"/>
                                      </p:to>
                                    </p:animClr>
                                    <p:set>
                                      <p:cBhvr>
                                        <p:cTn id="25" dur="10" fill="hold"/>
                                        <p:tgtEl>
                                          <p:spTgt spid="76"/>
                                        </p:tgtEl>
                                        <p:attrNameLst>
                                          <p:attrName>fill.type</p:attrName>
                                        </p:attrNameLst>
                                      </p:cBhvr>
                                      <p:to>
                                        <p:strVal val="solid"/>
                                      </p:to>
                                    </p:set>
                                    <p:set>
                                      <p:cBhvr>
                                        <p:cTn id="26" dur="10" fill="hold"/>
                                        <p:tgtEl>
                                          <p:spTgt spid="76"/>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mph" presetSubtype="2" fill="hold" nodeType="withEffect">
                                  <p:stCondLst>
                                    <p:cond delay="0"/>
                                  </p:stCondLst>
                                  <p:childTnLst>
                                    <p:animClr clrSpc="rgb" dir="cw">
                                      <p:cBhvr>
                                        <p:cTn id="32" dur="10" fill="hold"/>
                                        <p:tgtEl>
                                          <p:spTgt spid="76"/>
                                        </p:tgtEl>
                                        <p:attrNameLst>
                                          <p:attrName>fillcolor</p:attrName>
                                        </p:attrNameLst>
                                      </p:cBhvr>
                                      <p:to>
                                        <a:schemeClr val="bg1"/>
                                      </p:to>
                                    </p:animClr>
                                    <p:set>
                                      <p:cBhvr>
                                        <p:cTn id="33" dur="10" fill="hold"/>
                                        <p:tgtEl>
                                          <p:spTgt spid="76"/>
                                        </p:tgtEl>
                                        <p:attrNameLst>
                                          <p:attrName>fill.type</p:attrName>
                                        </p:attrNameLst>
                                      </p:cBhvr>
                                      <p:to>
                                        <p:strVal val="solid"/>
                                      </p:to>
                                    </p:set>
                                    <p:set>
                                      <p:cBhvr>
                                        <p:cTn id="34" dur="10" fill="hold"/>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targets: diagram</a:t>
            </a:r>
            <a:endParaRPr lang="en-US" dirty="0"/>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Performance requirements at line-rate</a:t>
            </a:r>
            <a:endParaRPr lang="en-US" dirty="0"/>
          </a:p>
        </p:txBody>
      </p:sp>
      <p:sp>
        <p:nvSpPr>
          <p:cNvPr id="3" name="Content Placeholder 2"/>
          <p:cNvSpPr>
            <a:spLocks noGrp="1"/>
          </p:cNvSpPr>
          <p:nvPr>
            <p:ph idx="1"/>
          </p:nvPr>
        </p:nvSpPr>
        <p:spPr/>
        <p:txBody>
          <a:bodyPr/>
          <a:lstStyle/>
          <a:p>
            <a:r>
              <a:rPr lang="en-US" dirty="0" smtClean="0"/>
              <a:t>Aggregate capacity ~ 1 </a:t>
            </a:r>
            <a:r>
              <a:rPr lang="en-US" dirty="0" err="1" smtClean="0"/>
              <a:t>Tbit</a:t>
            </a:r>
            <a:r>
              <a:rPr lang="en-US" dirty="0" smtClean="0"/>
              <a:t>/s</a:t>
            </a:r>
          </a:p>
          <a:p>
            <a:endParaRPr lang="en-US" dirty="0" smtClean="0"/>
          </a:p>
          <a:p>
            <a:r>
              <a:rPr lang="en-US" dirty="0"/>
              <a:t>P</a:t>
            </a:r>
            <a:r>
              <a:rPr lang="en-US" dirty="0" smtClean="0"/>
              <a:t>acket size ~ 1000 bits</a:t>
            </a:r>
          </a:p>
          <a:p>
            <a:endParaRPr lang="en-US" dirty="0"/>
          </a:p>
          <a:p>
            <a:r>
              <a:rPr lang="en-US" dirty="0" smtClean="0"/>
              <a:t>~10 operations per packet (e.g., routing, ACL, tunnels)</a:t>
            </a:r>
          </a:p>
          <a:p>
            <a:endParaRPr lang="en-US" dirty="0"/>
          </a:p>
          <a:p>
            <a:pPr marL="0" indent="0">
              <a:buNone/>
            </a:pPr>
            <a:r>
              <a:rPr lang="en-US" dirty="0"/>
              <a:t>Need to process 1 </a:t>
            </a:r>
            <a:r>
              <a:rPr lang="en-US" dirty="0" smtClean="0"/>
              <a:t>billion </a:t>
            </a:r>
            <a:r>
              <a:rPr lang="en-US" dirty="0"/>
              <a:t>packets per </a:t>
            </a:r>
            <a:r>
              <a:rPr lang="en-US" dirty="0" smtClean="0"/>
              <a:t>second, 10 ops per packet</a:t>
            </a:r>
            <a:endParaRPr lang="en-US" dirty="0"/>
          </a:p>
          <a:p>
            <a:endParaRPr lang="en-US" dirty="0"/>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5976</TotalTime>
  <Words>9327</Words>
  <Application>Microsoft Office PowerPoint</Application>
  <PresentationFormat>Widescreen</PresentationFormat>
  <Paragraphs>1865</Paragraphs>
  <Slides>80</Slides>
  <Notes>71</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Calibri</vt:lpstr>
      <vt:lpstr>Calibri Light</vt:lpstr>
      <vt:lpstr>Gadugi</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My work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Stateless vs. stateful atoms</vt:lpstr>
      <vt:lpstr>My work</vt:lpstr>
      <vt:lpstr>Packet transactions</vt:lpstr>
      <vt:lpstr>Programming with packet transactions</vt:lpstr>
      <vt:lpstr>The Domino compiler</vt:lpstr>
      <vt:lpstr>Code after preprocessing</vt:lpstr>
      <vt:lpstr>Code Pipelining</vt:lpstr>
      <vt:lpstr>Code Pipelining</vt:lpstr>
      <vt:lpstr>Code Pipelining</vt:lpstr>
      <vt:lpstr>Code Pipelining</vt:lpstr>
      <vt:lpstr>Code Pipelining</vt:lpstr>
      <vt:lpstr>Code Pipelining</vt:lpstr>
      <vt:lpstr>Instruction mapping</vt:lpstr>
      <vt:lpstr>Instruction mapping: example</vt:lpstr>
      <vt:lpstr>Evaluation</vt:lpstr>
      <vt:lpstr>Expressiveness of packet transactions</vt:lpstr>
      <vt:lpstr>Expressiveness of packet transactions</vt:lpstr>
      <vt:lpstr>Designing compiler targets</vt:lpstr>
      <vt:lpstr>Atoms used in targets</vt:lpstr>
      <vt:lpstr>Atoms used in targets</vt:lpstr>
      <vt:lpstr>Atoms used in targets</vt:lpstr>
      <vt:lpstr>Compiling Domino algorithms</vt:lpstr>
      <vt:lpstr>My work</vt:lpstr>
      <vt:lpstr>Why is programmable scheduling hard?</vt:lpstr>
      <vt:lpstr>The Push-In First-Out Queue</vt:lpstr>
      <vt:lpstr>A programmable scheduler</vt:lpstr>
      <vt:lpstr>Shortest remaining processing time</vt:lpstr>
      <vt:lpstr>Weighted fair queuing</vt:lpstr>
      <vt:lpstr>Composing PIFOs</vt:lpstr>
      <vt:lpstr>Expressiveness of PIFOs</vt:lpstr>
      <vt:lpstr>PIFO in hardware</vt:lpstr>
      <vt:lpstr>A scalable PIFO block</vt:lpstr>
      <vt:lpstr>Hardware feasibility</vt:lpstr>
      <vt:lpstr>Looking forward</vt:lpstr>
      <vt:lpstr>Backup slides</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2376</cp:revision>
  <dcterms:created xsi:type="dcterms:W3CDTF">2015-11-20T07:11:46Z</dcterms:created>
  <dcterms:modified xsi:type="dcterms:W3CDTF">2016-03-24T22:09:28Z</dcterms:modified>
</cp:coreProperties>
</file>