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3.xml" ContentType="application/vnd.openxmlformats-officedocument.presentationml.tags+xml"/>
  <Override PartName="/ppt/notesSlides/notesSlide30.xml" ContentType="application/vnd.openxmlformats-officedocument.presentationml.notesSlide+xml"/>
  <Override PartName="/ppt/tags/tag4.xml" ContentType="application/vnd.openxmlformats-officedocument.presentationml.tags+xml"/>
  <Override PartName="/ppt/notesSlides/notesSlide31.xml" ContentType="application/vnd.openxmlformats-officedocument.presentationml.notesSlide+xml"/>
  <Override PartName="/ppt/tags/tag5.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6.xml" ContentType="application/vnd.openxmlformats-officedocument.presentationml.tags+xml"/>
  <Override PartName="/ppt/notesSlides/notesSlide35.xml" ContentType="application/vnd.openxmlformats-officedocument.presentationml.notesSlide+xml"/>
  <Override PartName="/ppt/tags/tag7.xml" ContentType="application/vnd.openxmlformats-officedocument.presentationml.tags+xml"/>
  <Override PartName="/ppt/notesSlides/notesSlide36.xml" ContentType="application/vnd.openxmlformats-officedocument.presentationml.notesSlide+xml"/>
  <Override PartName="/ppt/tags/tag8.xml" ContentType="application/vnd.openxmlformats-officedocument.presentationml.tags+xml"/>
  <Override PartName="/ppt/notesSlides/notesSlide37.xml" ContentType="application/vnd.openxmlformats-officedocument.presentationml.notesSlide+xml"/>
  <Override PartName="/ppt/tags/tag9.xml" ContentType="application/vnd.openxmlformats-officedocument.presentationml.tags+xml"/>
  <Override PartName="/ppt/notesSlides/notesSlide38.xml" ContentType="application/vnd.openxmlformats-officedocument.presentationml.notesSlide+xml"/>
  <Override PartName="/ppt/tags/tag10.xml" ContentType="application/vnd.openxmlformats-officedocument.presentationml.tags+xml"/>
  <Override PartName="/ppt/notesSlides/notesSlide39.xml" ContentType="application/vnd.openxmlformats-officedocument.presentationml.notesSlide+xml"/>
  <Override PartName="/ppt/tags/tag11.xml" ContentType="application/vnd.openxmlformats-officedocument.presentationml.tags+xml"/>
  <Override PartName="/ppt/notesSlides/notesSlide40.xml" ContentType="application/vnd.openxmlformats-officedocument.presentationml.notesSlide+xml"/>
  <Override PartName="/ppt/tags/tag12.xml" ContentType="application/vnd.openxmlformats-officedocument.presentationml.tags+xml"/>
  <Override PartName="/ppt/notesSlides/notesSlide41.xml" ContentType="application/vnd.openxmlformats-officedocument.presentationml.notesSlide+xml"/>
  <Override PartName="/ppt/tags/tag13.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14.xml" ContentType="application/vnd.openxmlformats-officedocument.presentationml.tags+xml"/>
  <Override PartName="/ppt/notesSlides/notesSlide47.xml" ContentType="application/vnd.openxmlformats-officedocument.presentationml.notesSlide+xml"/>
  <Override PartName="/ppt/tags/tag15.xml" ContentType="application/vnd.openxmlformats-officedocument.presentationml.tags+xml"/>
  <Override PartName="/ppt/notesSlides/notesSlide48.xml" ContentType="application/vnd.openxmlformats-officedocument.presentationml.notesSlide+xml"/>
  <Override PartName="/ppt/tags/tag16.xml" ContentType="application/vnd.openxmlformats-officedocument.presentationml.tags+xml"/>
  <Override PartName="/ppt/notesSlides/notesSlide49.xml" ContentType="application/vnd.openxmlformats-officedocument.presentationml.notesSlide+xml"/>
  <Override PartName="/ppt/tags/tag17.xml" ContentType="application/vnd.openxmlformats-officedocument.presentationml.tags+xml"/>
  <Override PartName="/ppt/notesSlides/notesSlide50.xml" ContentType="application/vnd.openxmlformats-officedocument.presentationml.notesSlide+xml"/>
  <Override PartName="/ppt/tags/tag18.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256" r:id="rId2"/>
    <p:sldId id="315" r:id="rId3"/>
    <p:sldId id="316" r:id="rId4"/>
    <p:sldId id="529" r:id="rId5"/>
    <p:sldId id="543" r:id="rId6"/>
    <p:sldId id="319" r:id="rId7"/>
    <p:sldId id="527" r:id="rId8"/>
    <p:sldId id="512" r:id="rId9"/>
    <p:sldId id="533" r:id="rId10"/>
    <p:sldId id="482" r:id="rId11"/>
    <p:sldId id="545" r:id="rId12"/>
    <p:sldId id="524" r:id="rId13"/>
    <p:sldId id="504" r:id="rId14"/>
    <p:sldId id="530" r:id="rId15"/>
    <p:sldId id="531" r:id="rId16"/>
    <p:sldId id="470" r:id="rId17"/>
    <p:sldId id="471" r:id="rId18"/>
    <p:sldId id="472" r:id="rId19"/>
    <p:sldId id="473" r:id="rId20"/>
    <p:sldId id="474" r:id="rId21"/>
    <p:sldId id="475" r:id="rId22"/>
    <p:sldId id="505" r:id="rId23"/>
    <p:sldId id="564" r:id="rId24"/>
    <p:sldId id="567" r:id="rId25"/>
    <p:sldId id="517" r:id="rId26"/>
    <p:sldId id="516" r:id="rId27"/>
    <p:sldId id="537" r:id="rId28"/>
    <p:sldId id="538" r:id="rId29"/>
    <p:sldId id="546" r:id="rId30"/>
    <p:sldId id="547" r:id="rId31"/>
    <p:sldId id="548" r:id="rId32"/>
    <p:sldId id="549" r:id="rId33"/>
    <p:sldId id="550" r:id="rId34"/>
    <p:sldId id="551" r:id="rId35"/>
    <p:sldId id="552" r:id="rId36"/>
    <p:sldId id="553" r:id="rId37"/>
    <p:sldId id="554" r:id="rId38"/>
    <p:sldId id="555" r:id="rId39"/>
    <p:sldId id="556" r:id="rId40"/>
    <p:sldId id="568" r:id="rId41"/>
    <p:sldId id="560" r:id="rId42"/>
    <p:sldId id="561" r:id="rId43"/>
    <p:sldId id="565" r:id="rId44"/>
    <p:sldId id="566" r:id="rId45"/>
    <p:sldId id="358" r:id="rId46"/>
    <p:sldId id="544" r:id="rId47"/>
    <p:sldId id="350" r:id="rId48"/>
    <p:sldId id="569" r:id="rId49"/>
    <p:sldId id="570" r:id="rId50"/>
    <p:sldId id="571" r:id="rId51"/>
    <p:sldId id="540" r:id="rId52"/>
    <p:sldId id="541" r:id="rId53"/>
    <p:sldId id="508" r:id="rId54"/>
    <p:sldId id="526" r:id="rId55"/>
    <p:sldId id="514" r:id="rId56"/>
    <p:sldId id="507" r:id="rId57"/>
    <p:sldId id="509" r:id="rId58"/>
    <p:sldId id="510" r:id="rId59"/>
    <p:sldId id="464" r:id="rId60"/>
    <p:sldId id="465" r:id="rId61"/>
    <p:sldId id="375" r:id="rId62"/>
    <p:sldId id="299" r:id="rId63"/>
    <p:sldId id="357" r:id="rId64"/>
    <p:sldId id="305" r:id="rId65"/>
    <p:sldId id="306" r:id="rId66"/>
    <p:sldId id="301" r:id="rId67"/>
    <p:sldId id="271" r:id="rId68"/>
    <p:sldId id="326" r:id="rId69"/>
    <p:sldId id="327" r:id="rId70"/>
    <p:sldId id="272" r:id="rId71"/>
    <p:sldId id="374" r:id="rId72"/>
    <p:sldId id="468" r:id="rId73"/>
    <p:sldId id="332" r:id="rId74"/>
    <p:sldId id="370" r:id="rId75"/>
    <p:sldId id="371" r:id="rId76"/>
    <p:sldId id="335" r:id="rId77"/>
    <p:sldId id="372" r:id="rId78"/>
    <p:sldId id="373" r:id="rId79"/>
    <p:sldId id="307" r:id="rId80"/>
    <p:sldId id="467" r:id="rId81"/>
    <p:sldId id="458" r:id="rId82"/>
    <p:sldId id="459" r:id="rId83"/>
    <p:sldId id="460" r:id="rId84"/>
    <p:sldId id="461" r:id="rId85"/>
    <p:sldId id="462" r:id="rId86"/>
    <p:sldId id="466" r:id="rId87"/>
    <p:sldId id="463"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86" autoAdjust="0"/>
    <p:restoredTop sz="81407" autoAdjust="0"/>
  </p:normalViewPr>
  <p:slideViewPr>
    <p:cSldViewPr showGuides="1">
      <p:cViewPr>
        <p:scale>
          <a:sx n="95" d="100"/>
          <a:sy n="95" d="100"/>
        </p:scale>
        <p:origin x="3600" y="1240"/>
      </p:cViewPr>
      <p:guideLst>
        <p:guide orient="horz" pos="192"/>
        <p:guide pos="4944"/>
      </p:guideLst>
    </p:cSldViewPr>
  </p:slideViewPr>
  <p:outlineViewPr>
    <p:cViewPr>
      <p:scale>
        <a:sx n="33" d="100"/>
        <a:sy n="33" d="100"/>
      </p:scale>
      <p:origin x="0" y="-5634"/>
    </p:cViewPr>
  </p:outlineViewPr>
  <p:notesTextViewPr>
    <p:cViewPr>
      <p:scale>
        <a:sx n="1" d="1"/>
        <a:sy n="1" d="1"/>
      </p:scale>
      <p:origin x="0" y="-1432"/>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presProps" Target="presProps.xml"/><Relationship Id="rId91" Type="http://schemas.openxmlformats.org/officeDocument/2006/relationships/viewProps" Target="viewProps.xml"/><Relationship Id="rId92" Type="http://schemas.openxmlformats.org/officeDocument/2006/relationships/theme" Target="theme/theme1.xml"/><Relationship Id="rId93"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011024640"/>
        <c:axId val="1011662352"/>
      </c:lineChart>
      <c:catAx>
        <c:axId val="1011024640"/>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011662352"/>
        <c:crosses val="autoZero"/>
        <c:auto val="1"/>
        <c:lblAlgn val="ctr"/>
        <c:lblOffset val="100"/>
        <c:noMultiLvlLbl val="0"/>
      </c:catAx>
      <c:valAx>
        <c:axId val="1011662352"/>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011024640"/>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410200096"/>
        <c:axId val="1410116464"/>
      </c:scatterChart>
      <c:valAx>
        <c:axId val="1410200096"/>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410116464"/>
        <c:crosses val="autoZero"/>
        <c:crossBetween val="midCat"/>
      </c:valAx>
      <c:valAx>
        <c:axId val="1410116464"/>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41020009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2/26/17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going to be talking about how we make today’s fastest routers programmable. By programmable, I mean the ability to change the router’s functionality</a:t>
            </a:r>
            <a:r>
              <a:rPr lang="en-US" baseline="0" dirty="0" smtClean="0"/>
              <a:t> once it’s been deployed without throwing out and buying a new router every time you need a new feature.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a:t>
            </a:r>
            <a:r>
              <a:rPr lang="en-US" sz="1200" baseline="0" dirty="0" smtClean="0"/>
              <a:t>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a:t>
            </a:r>
            <a:r>
              <a:rPr lang="en-US" sz="1200" baseline="0" dirty="0" smtClean="0"/>
              <a: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smtClean="0"/>
              <a:t>to.</a:t>
            </a: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438653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only place</a:t>
            </a:r>
            <a:r>
              <a:rPr lang="en-US" baseline="0" dirty="0" smtClean="0"/>
              <a:t> where buffering is required is the scheduler.</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Cliff Notes: 1 packet/cycle</a:t>
            </a:r>
            <a:r>
              <a:rPr lang="en-US" sz="1200" baseline="0" dirty="0" smtClean="0"/>
              <a:t> throughput is the throughput requirement. 1 cycle latency is one way to guarantee it (i.e., it’s a sufficient condition).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Sidebar: It’s not necessary, e.g., stateless operations can take multiple clock cycles, so long as you can insert pipeline latches.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Stateful</a:t>
            </a:r>
            <a:r>
              <a:rPr lang="en-US" sz="1200" baseline="0" dirty="0" smtClean="0"/>
              <a:t> operations that don’t touch the same state repeatedly can take multiple clock cycles as well: e.g., access to per-output-port state.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Maybe you can also pipeline </a:t>
            </a:r>
            <a:r>
              <a:rPr lang="en-US" sz="1200" dirty="0" err="1" smtClean="0"/>
              <a:t>stateful</a:t>
            </a:r>
            <a:r>
              <a:rPr lang="en-US" sz="1200" dirty="0" smtClean="0"/>
              <a:t> operations on a case-by-case basis: e.g., the way a PIFO’s </a:t>
            </a:r>
            <a:r>
              <a:rPr lang="en-US" sz="1200" dirty="0" err="1" smtClean="0"/>
              <a:t>enqueue</a:t>
            </a:r>
            <a:r>
              <a:rPr lang="en-US" sz="1200" dirty="0" smtClean="0"/>
              <a:t> operation is pipelined over 2 clock cycles.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Maybe what we really need is a theory of pipelining</a:t>
            </a:r>
            <a:r>
              <a:rPr lang="en-US" sz="1200" baseline="0" dirty="0" smtClean="0"/>
              <a:t>!</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TODO: Rehearse this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Let’s see how we turn this fixed-function pipeline into a programmable one.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Our core primitive for this is an atom</a:t>
            </a:r>
            <a:r>
              <a:rPr lang="en-US" sz="1200" baseline="0" dirty="0" smtClean="0"/>
              <a:t>, which encapsulates local memory and action unit, where the action unit is constrained so that it can handle a new packet every cycle.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How do we do constrain the atom? By designing it as a digital circuit in hardware whose latency is 1 cycle so that it can handle new inputs every cycle.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Where does the programmability come from? There are a few configurable parameters in the atom’s circuit that can be configured by a programmer/compiler for a specific program.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a toy example (Show how the toy example constrains processing, while still providing programmability).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In practice, you would have parallel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Hopefully by now you’re convinced that we need this</a:t>
            </a:r>
            <a:r>
              <a:rPr lang="en-US" baseline="0" dirty="0" smtClean="0"/>
              <a:t> concept of an atom for high-speed execution. Given that the choice of atoms affects which algorithms we can program, can we try and empirically extract the atoms given a corpus of algorithms? Here’s an overview of how that would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programmer writes an algorithm as what we call a packet transaction. This is identical to a DB transaction in that the packet trans for each packet is assumed to execute atomically, by itself, after the execution of the trans for the previous packet. The programmer’s model is one where each packet executes the trans, updates some state, and only then moves on to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Ok, what kind of atoms and how many of them do we need to run the streaming algorithms that we care about? To do this, we first pipeline the algorithm as much as we can so that we can look for fragments of the original code that need to be executed by atoms within the pipeline. We do this for a bunch of different algorithms and mine the pipeline stages to find reusable patterns, which we can then call atoms and build hardware for.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second step is necessary because we want atoms that work beyond the specific example algorithms and hopefully generalize in some way. For now, the first step is automated, while the second is trial-and-error. Let’s go over each. </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look at pipelining the code first. Before I describe our algorithm, it’s useful to understand the core concept in pipelining. Our goal is to take a packet transaction and decompose it into a pipeline so that if each pipeline stage executes atomically, the entire transactions semantics are preserved. Let’s see how we do this on some simple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say you have this stateless algorithm where you do pkt.f4 = pkt.f1  + pkt.f2 – pkt.f3. You could pipeline this into a sequence of stages, where you first add, then subtract. In general if you have a more complicated stateless algorithm, you can still do this. As someone designing the atoms, therefore, you can just design an atom that supports all binary operations on a pair of packet fields, and then you can take any algorithm and break it down into a pipeline of such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say you want to do the </a:t>
            </a:r>
            <a:r>
              <a:rPr lang="en-US" baseline="0" dirty="0" err="1" smtClean="0"/>
              <a:t>stateful</a:t>
            </a:r>
            <a:r>
              <a:rPr lang="en-US" baseline="0" dirty="0" smtClean="0"/>
              <a:t> operation x = g(x), where you take x, read it in, do something complicated with it, and then write it back. If you tried to pipeline it into multiple stages, like this, it doesn’t quite work. First of all, you can’t execute the first pipeline stage until the last one has completed and written the most recent value of x. So the throughput you get is at most 1 in N. Second, it assumes we can share memory, which we ruled out earlier.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Instead, we need to design hardware that can carry out the entire operation g(x) in one clock cycle. As a result, the </a:t>
            </a:r>
            <a:r>
              <a:rPr lang="en-US" baseline="0" dirty="0" err="1" smtClean="0"/>
              <a:t>stateful</a:t>
            </a:r>
            <a:r>
              <a:rPr lang="en-US" baseline="0" dirty="0" smtClean="0"/>
              <a:t> atoms end up looking quite a bit more involved than garden variety x86 instructions. So in any given algorithm, we need to collect together all the operations that touch the same state variable and then turn the entire thing into one atom. </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formalize the intuition I showed earlier.</a:t>
            </a:r>
            <a:r>
              <a:rPr lang="en-US" baseline="0" dirty="0" smtClean="0"/>
              <a:t> This is the packet sampling algorithm from before, which has been rewritten to facilitate dependency analysis in a compiler. We first create a single node for each instruction after rewriting.</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draw a black edge between any two nodes that have a</a:t>
            </a:r>
            <a:r>
              <a:rPr lang="en-US" baseline="0" dirty="0" smtClean="0"/>
              <a:t> dependency: these are intra-packet dependencies where one instruction reads a packet field written by another.</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add inter-packet dependencies based on state. An example is the backward flowing red arrow that mandates that you must write to count before you read from it on the next cycle.</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this point, if you look for strongly connected components in the graph, it gets us all of all the operations that touch a piece of state and hence need to go into an atom. Each SCC corresponds to an atomic code fragment that needs to be executed by a single atom.</a:t>
            </a:r>
          </a:p>
          <a:p>
            <a:endParaRPr lang="en-US" baseline="0" dirty="0" smtClean="0"/>
          </a:p>
          <a:p>
            <a:r>
              <a:rPr lang="en-US" baseline="0" dirty="0" smtClean="0"/>
              <a:t>Some of you who do compilers on a daily basis might notice the similarity to Monica Lam’s work on strongly connected components for software pipelining, where you are trying to overlap the execution of different iterations of a loop. In </a:t>
            </a:r>
            <a:r>
              <a:rPr lang="en-US" baseline="0" dirty="0" err="1" smtClean="0"/>
              <a:t>sw</a:t>
            </a:r>
            <a:r>
              <a:rPr lang="en-US" baseline="0" dirty="0" smtClean="0"/>
              <a:t> pipelining, a larger SCC implies a lower throughput. Here, on the other hand, a larger SCC means a larger area for the atom in silicon because we are forcing the throughput to be one packet per cycle.</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start, let’s see how computer networks are traditionally supposed to be architected. The end-to-end principle tells us that programmability and application logic should reside at the endpoints of a network. The routers that connect the endpoints together should be fixed-function and only perform packet </a:t>
            </a:r>
            <a:r>
              <a:rPr lang="en-US" baseline="0" smtClean="0"/>
              <a:t>forwarding.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we have these SCCs, we can contract all nodes in an SCC to a single node, and then do a depth-first search on the DAG to get a pipeline.</a:t>
            </a: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designed these atoms, if we go back to our original timeline, what more can we do?</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1175740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today’s reality is very different. First, it’s unclear what fixed functionality goes into a router. It was supposed to be forwarding. But today’s routers have a far more bloated feature set including measurement, access control, and tunneling. At the same time, there is no consensus on the right feature set because each vendor has their laundry list of features.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we don’t have consensus and these routers are still fixed, they invariably fall short because someone wants something different from what’s provided. For instance, new router algorithms are developed from time to time and very few actually find their way into production routers. Here’s a timeline of router algorithms developed since the 80s and only a small fraction are available in production routers.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even care about programmable scheduling? It turns out that different performance objectives demand demand different schedulers within a network. For instance, if you were a dc operator like Google and you had multiple competing tenants, you may want to use a round robin scheduler to isolate clients from each other. On the other hand, if you owned your own cluster with a whole bunch of flows starting and stopping, you would use an algorithm like shortest remaining processing time to minimize the flow completion time.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status quo on routers is a limited menu of schedulers baked into hardware. These include algorithms like coarse-grained priorities, deficit round robin, and rate limits on each flow. While you can configure coefficients in these algorithms, you can’t replace the algorithms with new ones.</a:t>
            </a: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over the last few decades, we have no consensus on the right primitive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a primitive important? The scheduler has demanding throughput requirements: typically, one </a:t>
            </a:r>
            <a:r>
              <a:rPr lang="en-US" baseline="0" dirty="0" err="1" smtClean="0"/>
              <a:t>enqueue</a:t>
            </a:r>
            <a:r>
              <a:rPr lang="en-US" baseline="0" dirty="0" smtClean="0"/>
              <a:t> and one </a:t>
            </a:r>
            <a:r>
              <a:rPr lang="en-US" baseline="0" dirty="0" err="1" smtClean="0"/>
              <a:t>dequeue</a:t>
            </a:r>
            <a:r>
              <a:rPr lang="en-US" baseline="0" dirty="0" smtClean="0"/>
              <a:t> every ns. So, you can’t simply throw an FPGA or CPU into the fast path, because just detouring a packet to and from an FPGA is enough to kill the throughput.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Define clock cycle here.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we really need is a simple primitive that we can implement in hardware to support high-speed scheduling.</a:t>
            </a:r>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get to this primitive, let’s first look at what the scheduler does. It decides on two things. First, the order in which packets are transmitted. This captures work-conserving schedulers that always transmit some packet if the link is idle. They include things like priority scheduling, weighted fair queueing, etc. Second, the scheduler decides the absolute time at which packets are transmitted. This captures non-work-conserving schedulers that some times hold on to packets even if there is spare capacity on the link. The canonical example is token bucket rate limiting, where you want to limit a flow to say 10 Mbit/s even if the flow was the only flow on a link with much larger capacity.</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does a scheduler in a fixed-function router today pick the order and the time? Packets come in, they are classified into one of a fixed set of FIFOs, one for each flow. Then, on the </a:t>
            </a:r>
            <a:r>
              <a:rPr lang="en-US" baseline="0" dirty="0" err="1" smtClean="0"/>
              <a:t>dequeue</a:t>
            </a:r>
            <a:r>
              <a:rPr lang="en-US" baseline="0" dirty="0" smtClean="0"/>
              <a:t> side, some fixed logic picks the next flow to transmit among flows that have not exceeded their rate limits. Typically, this scheduler maintains some auxiliary state to tell it which queue to </a:t>
            </a:r>
            <a:r>
              <a:rPr lang="en-US" baseline="0" dirty="0" err="1" smtClean="0"/>
              <a:t>dequeue</a:t>
            </a:r>
            <a:r>
              <a:rPr lang="en-US" baseline="0" dirty="0" smtClean="0"/>
              <a:t> from next.</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Precomputing _before_ packet is </a:t>
            </a:r>
            <a:r>
              <a:rPr lang="en-US" sz="1200" dirty="0" err="1" smtClean="0"/>
              <a:t>enqueued</a:t>
            </a:r>
            <a:r>
              <a:rPr lang="en-US" sz="1200" dirty="0" smtClean="0"/>
              <a:t>, not as it is </a:t>
            </a:r>
            <a:r>
              <a:rPr lang="en-US" sz="1200" dirty="0" err="1" smtClean="0"/>
              <a:t>enqueued</a:t>
            </a:r>
            <a:r>
              <a:rPr lang="en-US" sz="1200" dirty="0" smtClean="0"/>
              <a:t>. So it’s not on the </a:t>
            </a:r>
            <a:r>
              <a:rPr lang="en-US" sz="1200" dirty="0" err="1" smtClean="0"/>
              <a:t>enqueue</a:t>
            </a:r>
            <a:r>
              <a:rPr lang="en-US" sz="1200" baseline="0" smtClean="0"/>
              <a:t> critical path either.</a:t>
            </a:r>
            <a:endParaRPr lang="en-US" sz="1200" smtClean="0"/>
          </a:p>
          <a:p>
            <a:r>
              <a:rPr lang="en-US" sz="1200" dirty="0" smtClean="0"/>
              <a:t>Let’s say you need to make this programmable. You could make</a:t>
            </a:r>
            <a:r>
              <a:rPr lang="en-US" sz="1200" baseline="0" dirty="0" smtClean="0"/>
              <a:t> the</a:t>
            </a:r>
            <a:r>
              <a:rPr lang="en-US" sz="1200" dirty="0" smtClean="0"/>
              <a:t> fixed </a:t>
            </a:r>
            <a:r>
              <a:rPr lang="en-US" sz="1200" dirty="0" err="1" smtClean="0"/>
              <a:t>dequeue</a:t>
            </a:r>
            <a:r>
              <a:rPr lang="en-US" sz="1200" dirty="0" smtClean="0"/>
              <a:t> logic programmable, by</a:t>
            </a:r>
            <a:r>
              <a:rPr lang="en-US" sz="1200" baseline="0" dirty="0" smtClean="0"/>
              <a:t> having a programmer supply any </a:t>
            </a:r>
            <a:r>
              <a:rPr lang="en-US" sz="1200" baseline="0" dirty="0" err="1" smtClean="0"/>
              <a:t>dequeue</a:t>
            </a:r>
            <a:r>
              <a:rPr lang="en-US" sz="1200" baseline="0" dirty="0" smtClean="0"/>
              <a:t> function and any associated auxiliary state. While this is very expressive, the problem is that there is very little time during the </a:t>
            </a:r>
            <a:r>
              <a:rPr lang="en-US" sz="1200" baseline="0" dirty="0" err="1" smtClean="0"/>
              <a:t>dequeue</a:t>
            </a:r>
            <a:r>
              <a:rPr lang="en-US" sz="1200" baseline="0" dirty="0" smtClean="0"/>
              <a:t> operation because you need to </a:t>
            </a:r>
            <a:r>
              <a:rPr lang="en-US" sz="1200" baseline="0" dirty="0" err="1" smtClean="0"/>
              <a:t>dequeue</a:t>
            </a:r>
            <a:r>
              <a:rPr lang="en-US" sz="1200" baseline="0" dirty="0" smtClean="0"/>
              <a:t> once every 5 clock cycles to sustain 100 G and more.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Not much time for any programmable operations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Hard to pipeline because of state maintained by </a:t>
            </a:r>
            <a:r>
              <a:rPr lang="en-US" sz="1200" dirty="0" err="1" smtClean="0"/>
              <a:t>dequeue</a:t>
            </a:r>
            <a:r>
              <a:rPr lang="en-US" sz="1200" dirty="0" smtClean="0"/>
              <a:t> operations</a:t>
            </a:r>
            <a:endParaRPr lang="en-US" sz="1200" baseline="0" dirty="0" smtClean="0"/>
          </a:p>
          <a:p>
            <a:endParaRPr lang="en-US" sz="1200" baseline="0" dirty="0" smtClean="0"/>
          </a:p>
          <a:p>
            <a:r>
              <a:rPr lang="en-US" sz="1200" baseline="0" dirty="0" smtClean="0"/>
              <a:t>The </a:t>
            </a:r>
            <a:r>
              <a:rPr lang="en-US" sz="1200" baseline="0" dirty="0" err="1" smtClean="0"/>
              <a:t>dequeue</a:t>
            </a:r>
            <a:r>
              <a:rPr lang="en-US" sz="1200" baseline="0" dirty="0" smtClean="0"/>
              <a:t> operation isn’t a computation that can be pipelined over more than 5 clock cycles because </a:t>
            </a:r>
            <a:r>
              <a:rPr lang="en-US" sz="1200" baseline="0" dirty="0" err="1" smtClean="0"/>
              <a:t>dequeue</a:t>
            </a:r>
            <a:r>
              <a:rPr lang="en-US" sz="1200" baseline="0" dirty="0" smtClean="0"/>
              <a:t> operations are dependent on each other and one </a:t>
            </a:r>
            <a:r>
              <a:rPr lang="en-US" sz="1200" baseline="0" dirty="0" err="1" smtClean="0"/>
              <a:t>dequeue</a:t>
            </a:r>
            <a:r>
              <a:rPr lang="en-US" sz="1200" baseline="0" dirty="0" smtClean="0"/>
              <a:t> has to finish before the next starts.</a:t>
            </a:r>
          </a:p>
          <a:p>
            <a:endParaRPr lang="en-US" sz="1200" baseline="0" dirty="0" smtClean="0"/>
          </a:p>
          <a:p>
            <a:r>
              <a:rPr lang="en-US" sz="1200" baseline="0" dirty="0" smtClean="0"/>
              <a:t>//This is because the </a:t>
            </a:r>
            <a:r>
              <a:rPr lang="en-US" sz="1200" baseline="0" dirty="0" err="1" smtClean="0"/>
              <a:t>dequeue</a:t>
            </a:r>
            <a:r>
              <a:rPr lang="en-US" sz="1200" baseline="0" dirty="0" smtClean="0"/>
              <a:t> operation maintains a large amount of state (such as the head of all the queues), which needs to be updated (in a complicated manner) to its correct // value before the next </a:t>
            </a:r>
            <a:r>
              <a:rPr lang="en-US" sz="1200" baseline="0" dirty="0" err="1" smtClean="0"/>
              <a:t>dequeue</a:t>
            </a:r>
            <a:r>
              <a:rPr lang="en-US" sz="1200" baseline="0" dirty="0" smtClean="0"/>
              <a:t> operation can start.</a:t>
            </a:r>
          </a:p>
          <a:p>
            <a:endParaRPr lang="en-US" sz="1200" baseline="0" dirty="0" smtClean="0"/>
          </a:p>
          <a:p>
            <a:r>
              <a:rPr lang="en-US" baseline="0" dirty="0" smtClean="0"/>
              <a:t>Instead, can we refactor the scheduler so that we can precompute as many of the programmable operations before the </a:t>
            </a:r>
            <a:r>
              <a:rPr lang="en-US" baseline="0" dirty="0" err="1" smtClean="0"/>
              <a:t>dequeue</a:t>
            </a:r>
            <a:r>
              <a:rPr lang="en-US" baseline="0" dirty="0" smtClean="0"/>
              <a:t> operation happens and leave only the essential part of actually </a:t>
            </a:r>
            <a:r>
              <a:rPr lang="en-US" baseline="0" dirty="0" err="1" smtClean="0"/>
              <a:t>dequeueing</a:t>
            </a:r>
            <a:r>
              <a:rPr lang="en-US" baseline="0" dirty="0" smtClean="0"/>
              <a:t> and transmitting a packet to the </a:t>
            </a:r>
            <a:r>
              <a:rPr lang="en-US" baseline="0" dirty="0" err="1" smtClean="0"/>
              <a:t>dequeue</a:t>
            </a:r>
            <a:r>
              <a:rPr lang="en-US" baseline="0" dirty="0" smtClean="0"/>
              <a:t> side.</a:t>
            </a:r>
            <a:endParaRPr lang="en-US" sz="1200" dirty="0" smtClean="0"/>
          </a:p>
          <a:p>
            <a:endParaRPr lang="en-US" sz="1200" dirty="0" smtClean="0"/>
          </a:p>
          <a:p>
            <a:r>
              <a:rPr lang="en-US" sz="1200" baseline="0" dirty="0" smtClean="0"/>
              <a:t>Q: Why is it easy to pipeline on the </a:t>
            </a:r>
            <a:r>
              <a:rPr lang="en-US" sz="1200" baseline="0" dirty="0" err="1" smtClean="0"/>
              <a:t>enqueue</a:t>
            </a:r>
            <a:r>
              <a:rPr lang="en-US" sz="1200" baseline="0" dirty="0" smtClean="0"/>
              <a:t> side?</a:t>
            </a:r>
          </a:p>
          <a:p>
            <a:endParaRPr lang="en-US" sz="1200" baseline="0" dirty="0" smtClean="0"/>
          </a:p>
          <a:p>
            <a:r>
              <a:rPr lang="en-US" sz="1200" baseline="0" dirty="0" smtClean="0"/>
              <a:t>On the </a:t>
            </a:r>
            <a:r>
              <a:rPr lang="en-US" sz="1200" baseline="0" dirty="0" err="1" smtClean="0"/>
              <a:t>enqueue</a:t>
            </a:r>
            <a:r>
              <a:rPr lang="en-US" sz="1200" baseline="0" dirty="0" smtClean="0"/>
              <a:t> side it is easier: you have a much smaller RMW loop for any state. The fixed part of the PIFO handles the fixed computations for you. It’s hard to do the fixed part of the PIFO and </a:t>
            </a:r>
            <a:r>
              <a:rPr lang="en-US" sz="1200" baseline="0" dirty="0" err="1" smtClean="0"/>
              <a:t>prog</a:t>
            </a:r>
            <a:r>
              <a:rPr lang="en-US" sz="1200" baseline="0" dirty="0" smtClean="0"/>
              <a:t> in the same critical path. That’s why it’s important to pipeline and optimize the hardware for a PIFO and move the stuff off the critical path.</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 in a PIFO.</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All we need to ensure is that the rank field is precomputed by the rank computation program before the packet hits the PIFO scheduler. Typically, you would precompute the rank on the same router housing the PIFO scheduler, but as we’ll see this rank computation can happen elsewhere in the network as well.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router?</a:t>
            </a:r>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look at  a router. Packets from all input ports are funneled into a shared ingress pipeline. This pipeline carries out a sequence of packet transformations in these stages such as computing the packet’s ranks. Then there are a set of queues that store the packets before they are picked up for transmission. Then there’s a similar egress pipeline shared across </a:t>
            </a:r>
            <a:r>
              <a:rPr lang="en-US" baseline="0" smtClean="0">
                <a:sym typeface="Wingdings" panose="05000000000000000000" pitchFamily="2" charset="2"/>
              </a:rPr>
              <a:t>all ports.</a:t>
            </a:r>
            <a:endParaRPr lang="en-US" baseline="0" dirty="0" smtClean="0">
              <a:sym typeface="Wingdings" panose="05000000000000000000" pitchFamily="2" charset="2"/>
            </a:endParaRP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In this figure, the PIFOs replace the queues in the scheduler, while the rank computation runs in the ingress pipeline. How exactly do we run the rank computation here and what does each stage in the pipeline do? We’ll deal with that in the second half of the talk. For now, assuming we can compute the ranks in the ingress pipeline, let’s see what scheduling algorithms we can program.</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143321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1339752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7035421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p>
          <a:p>
            <a:endParaRPr lang="en-US" baseline="0" dirty="0" smtClean="0"/>
          </a:p>
          <a:p>
            <a:r>
              <a:rPr lang="en-US" baseline="0" dirty="0" smtClean="0"/>
              <a:t>I am not going into any detail here and I am happy to take questions offline, but briefly we designed hardware for a PIFO that sorts across the head packets of each flow alone exploiting the fact that the remaining packets within a flow are already sorted by rank as they arrive. The area for this design is quite modest and only occupies an additional 4% relative to a baseline router chip.</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Eliminating performance cliffs in a router pipeline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mtClean="0"/>
              <a:t>Balancing specialization and software programmability</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48</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7874917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62</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approach to the problem of a fixed-function router is to use a software router. This is a router built on top of any programmable substrate, whether it be a CPU, GPU or multi-core CPU. To answer that, let’s look at how software routers have fared over time in forwarding performance relative to the fastest routers at that point in time.</a:t>
            </a:r>
          </a:p>
          <a:p>
            <a:endParaRPr lang="en-US" baseline="0" dirty="0" smtClean="0"/>
          </a:p>
          <a:p>
            <a:r>
              <a:rPr lang="en-US" baseline="0" dirty="0" smtClean="0"/>
              <a:t>Here’s a graph that charts aggregate capacity per unit since the days of the ARPANET with the y-axis in </a:t>
            </a:r>
            <a:r>
              <a:rPr lang="en-US" baseline="0" dirty="0" err="1" smtClean="0"/>
              <a:t>Gbit</a:t>
            </a:r>
            <a:r>
              <a:rPr lang="en-US" baseline="0" dirty="0" smtClean="0"/>
              <a:t>/s on a log scale. We plot two lines. The blue is a software router at that point in time, while the red is the fastest known router at some point in time. You see two phases. Up through the mid 90s the lines overlap: the fastest routers were in fact server machines with some forwarding software on them that could be swapped out at will. Since the mid 90s as router speeds took off, the fastest routers have been built out of dedicated forwarding hardware and are fixed in their functionality. Software routers have also improved their performance over the same time period, but they remain 10 --- 100 x slower. Further, the performance of a software router depends on the complexity of the feature that you implement on it unlike the fixed-function routers that are rated for a certain line rate on a certain number of ports regardless of what features are on.</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My work looks at whether we can have the best of both worlds, the programmability that has so far been restricted to software routers and the performance that has so far been restricted to fixed-function hardware routers. Put differently, instead of specific features can we p</a:t>
            </a:r>
            <a:r>
              <a:rPr lang="en-US" dirty="0" smtClean="0"/>
              <a:t>rovide high-speed</a:t>
            </a:r>
            <a:r>
              <a:rPr lang="en-US" baseline="0" dirty="0" smtClean="0"/>
              <a:t> reusable </a:t>
            </a:r>
            <a:r>
              <a:rPr lang="en-US" dirty="0" smtClean="0"/>
              <a:t>primitives in the router’s hardware</a:t>
            </a:r>
            <a:r>
              <a:rPr lang="en-US" baseline="0" dirty="0" smtClean="0"/>
              <a:t> and </a:t>
            </a:r>
            <a:r>
              <a:rPr lang="en-US" dirty="0" smtClean="0"/>
              <a:t>program features in software?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world I am imagining is something like this. You write an algorithm in a high-level language that tells you what processing to do for each packet. You feed this to a compiler, which then appropriately configures router primitives on a high-speed router like say a box that you buy from Broadcom or Cisco. If you change your mind about the algorithm, you write a new one and then run it through the compiler again.</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87</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Specifically, I am going to speak about two of my projects that were published at SIGCOMM last year. The first project looks at programming streaming algorithms. These are algorithms that process a stream of packets in one pass in the order in which they arrive.  They are allowed to do a bounded amount of work per packet and maintain a bounded amount of router state and include algorithms for network measurement and network resource management. As part of this project, we developed a set of hardware primitives that permit high-speed execution of these algorithms and a method to extract these primitives from a corpus of algorithms.</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The second one looks at programming the router’s scheduler, which decides what packet to transmit next when the link is idle. Here, we developed a single primitive that allows us to program many scheduling algorithms at speeds approaching the fastest routers without losing performance. Further, we designed and synthesized this primitive in hardware to show that it has modest chip area cost.</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674296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smtClean="0"/>
              <a:t>for managing </a:t>
            </a:r>
            <a:r>
              <a:rPr lang="en-US" baseline="0" dirty="0" smtClean="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2021684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2/26/17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2/26/17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2/26/17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2/26/17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2/26/17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2/26/17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image" Target="../media/image5.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chart" Target="../charts/char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packet sampler:</a:t>
            </a:r>
          </a:p>
          <a:p>
            <a:r>
              <a:rPr lang="en-US" dirty="0" smtClean="0"/>
              <a:t>Many clock cycles (ns) to process each packet</a:t>
            </a:r>
          </a:p>
          <a:p>
            <a:r>
              <a:rPr lang="en-US" dirty="0" smtClean="0"/>
              <a:t>But, routers handle </a:t>
            </a:r>
            <a:r>
              <a:rPr lang="en-US" dirty="0"/>
              <a:t>1 </a:t>
            </a:r>
            <a:r>
              <a:rPr lang="en-US" dirty="0" smtClean="0"/>
              <a:t>packet/cycle (1 GHz)</a:t>
            </a:r>
          </a:p>
          <a:p>
            <a:r>
              <a:rPr lang="en-US" dirty="0" smtClean="0"/>
              <a:t>Pipelining bridges this gap</a:t>
            </a:r>
          </a:p>
          <a:p>
            <a:pPr lvl="1"/>
            <a:r>
              <a:rPr lang="en-US" sz="2800" dirty="0" smtClean="0"/>
              <a:t>Atoms: primitives to atomically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smtClean="0"/>
              <a:t>A fixed-function router pipeline</a:t>
            </a:r>
            <a:endParaRPr lang="en-US" dirty="0"/>
          </a:p>
        </p:txBody>
      </p:sp>
      <p:sp>
        <p:nvSpPr>
          <p:cNvPr id="17" name="Right Arrow 16"/>
          <p:cNvSpPr/>
          <p:nvPr/>
        </p:nvSpPr>
        <p:spPr>
          <a:xfrm>
            <a:off x="109818"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8" name="TextBox 17"/>
          <p:cNvSpPr txBox="1"/>
          <p:nvPr/>
        </p:nvSpPr>
        <p:spPr>
          <a:xfrm>
            <a:off x="0" y="304800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0" name="Right Arrow 19"/>
          <p:cNvSpPr/>
          <p:nvPr/>
        </p:nvSpPr>
        <p:spPr>
          <a:xfrm>
            <a:off x="11480326" y="350520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 name="TextBox 20"/>
          <p:cNvSpPr txBox="1"/>
          <p:nvPr/>
        </p:nvSpPr>
        <p:spPr>
          <a:xfrm>
            <a:off x="11362258" y="3078750"/>
            <a:ext cx="677342"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grpSp>
        <p:nvGrpSpPr>
          <p:cNvPr id="74" name="Group 73"/>
          <p:cNvGrpSpPr/>
          <p:nvPr/>
        </p:nvGrpSpPr>
        <p:grpSpPr>
          <a:xfrm>
            <a:off x="4998263" y="2436450"/>
            <a:ext cx="515971" cy="2169799"/>
            <a:chOff x="4998263" y="2436450"/>
            <a:chExt cx="515971" cy="2169799"/>
          </a:xfrm>
        </p:grpSpPr>
        <p:cxnSp>
          <p:nvCxnSpPr>
            <p:cNvPr id="69" name="Straight Connector 68"/>
            <p:cNvCxnSpPr/>
            <p:nvPr/>
          </p:nvCxnSpPr>
          <p:spPr>
            <a:xfrm>
              <a:off x="4998263" y="243645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5008635" y="4606249"/>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7" name="Group 76"/>
          <p:cNvGrpSpPr/>
          <p:nvPr/>
        </p:nvGrpSpPr>
        <p:grpSpPr>
          <a:xfrm>
            <a:off x="9721394" y="2436450"/>
            <a:ext cx="515971" cy="2169799"/>
            <a:chOff x="9721394" y="2436450"/>
            <a:chExt cx="515971" cy="2169799"/>
          </a:xfrm>
        </p:grpSpPr>
        <p:cxnSp>
          <p:nvCxnSpPr>
            <p:cNvPr id="39" name="Straight Connector 38"/>
            <p:cNvCxnSpPr/>
            <p:nvPr/>
          </p:nvCxnSpPr>
          <p:spPr>
            <a:xfrm>
              <a:off x="9721394" y="243645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9731766" y="4606249"/>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smtClean="0">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2" y="1331979"/>
            <a:ext cx="3016453"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smtClean="0">
                  <a:latin typeface="Seravek"/>
                  <a:cs typeface="Seravek"/>
                </a:rPr>
                <a:t>Multicast</a:t>
              </a:r>
              <a:endParaRPr lang="en-US" dirty="0">
                <a:latin typeface="Seravek"/>
                <a:cs typeface="Seravek"/>
              </a:endParaRPr>
            </a:p>
          </p:txBody>
        </p:sp>
      </p:grpSp>
      <p:sp>
        <p:nvSpPr>
          <p:cNvPr id="257" name="Rounded Rectangle 256"/>
          <p:cNvSpPr/>
          <p:nvPr/>
        </p:nvSpPr>
        <p:spPr>
          <a:xfrm>
            <a:off x="2057400" y="5334000"/>
            <a:ext cx="80010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1 packet/cycle</a:t>
            </a:r>
            <a:endParaRPr lang="en-US" sz="2800" dirty="0">
              <a:latin typeface="Gadugi" charset="0"/>
              <a:ea typeface="Gadugi" charset="0"/>
              <a:cs typeface="Gadugi" charset="0"/>
            </a:endParaRPr>
          </a:p>
        </p:txBody>
      </p:sp>
      <p:sp>
        <p:nvSpPr>
          <p:cNvPr id="259" name="Rounded Rectangle 258"/>
          <p:cNvSpPr/>
          <p:nvPr/>
        </p:nvSpPr>
        <p:spPr>
          <a:xfrm>
            <a:off x="2095500" y="6096000"/>
            <a:ext cx="3505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Only local memory</a:t>
            </a:r>
            <a:endParaRPr lang="en-US" sz="2800" dirty="0">
              <a:latin typeface="Gadugi" charset="0"/>
              <a:ea typeface="Gadugi" charset="0"/>
              <a:cs typeface="Gadugi" charset="0"/>
            </a:endParaRP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smtClean="0">
                  <a:latin typeface="Seravek"/>
                  <a:cs typeface="Seravek"/>
                </a:rPr>
                <a:t>Tunnels</a:t>
              </a:r>
              <a:endParaRPr lang="en-US" dirty="0">
                <a:latin typeface="Seravek"/>
                <a:cs typeface="Seravek"/>
              </a:endParaRPr>
            </a:p>
          </p:txBody>
        </p:sp>
      </p:grpSp>
      <p:grpSp>
        <p:nvGrpSpPr>
          <p:cNvPr id="48" name="Group 47"/>
          <p:cNvGrpSpPr/>
          <p:nvPr/>
        </p:nvGrpSpPr>
        <p:grpSpPr>
          <a:xfrm>
            <a:off x="2133600" y="2130627"/>
            <a:ext cx="1418158" cy="3191705"/>
            <a:chOff x="2133600" y="2130627"/>
            <a:chExt cx="1418158"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06" name="TextBox 105"/>
            <p:cNvSpPr txBox="1"/>
            <p:nvPr/>
          </p:nvSpPr>
          <p:spPr>
            <a:xfrm>
              <a:off x="2133600" y="4953000"/>
              <a:ext cx="1309974" cy="369332"/>
            </a:xfrm>
            <a:prstGeom prst="rect">
              <a:avLst/>
            </a:prstGeom>
            <a:noFill/>
          </p:spPr>
          <p:txBody>
            <a:bodyPr wrap="none" rtlCol="0">
              <a:spAutoFit/>
            </a:bodyPr>
            <a:lstStyle/>
            <a:p>
              <a:r>
                <a:rPr lang="en-US" smtClean="0">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59055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Constrained action units </a:t>
            </a:r>
            <a:endParaRPr lang="en-US" sz="2800" dirty="0">
              <a:latin typeface="Gadugi" charset="0"/>
              <a:ea typeface="Gadugi" charset="0"/>
              <a:cs typeface="Gadugi" charset="0"/>
            </a:endParaRP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smtClean="0">
                      <a:latin typeface="Seravek"/>
                      <a:cs typeface="Seravek"/>
                    </a:rPr>
                    <a:t>Measurement</a:t>
                  </a:r>
                  <a:endParaRPr lang="en-US" dirty="0">
                    <a:latin typeface="Seravek"/>
                    <a:cs typeface="Seravek"/>
                  </a:endParaRP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25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5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nodeType="clickEffect">
                                  <p:stCondLst>
                                    <p:cond delay="0"/>
                                  </p:stCondLst>
                                  <p:childTnLst>
                                    <p:animMotion origin="layout" path="M -2.5E-6 -3.33333E-6 L 0.15781 -0.00347 " pathEditMode="relative" rAng="0" ptsTypes="AA">
                                      <p:cBhvr>
                                        <p:cTn id="72" dur="1000" fill="hold"/>
                                        <p:tgtEl>
                                          <p:spTgt spid="73"/>
                                        </p:tgtEl>
                                        <p:attrNameLst>
                                          <p:attrName>ppt_x</p:attrName>
                                          <p:attrName>ppt_y</p:attrName>
                                        </p:attrNameLst>
                                      </p:cBhvr>
                                      <p:rCtr x="8047" y="-185"/>
                                    </p:animMotion>
                                  </p:childTnLst>
                                </p:cTn>
                              </p:par>
                            </p:childTnLst>
                          </p:cTn>
                        </p:par>
                        <p:par>
                          <p:cTn id="73" fill="hold">
                            <p:stCondLst>
                              <p:cond delay="1000"/>
                            </p:stCondLst>
                            <p:childTnLst>
                              <p:par>
                                <p:cTn id="74" presetID="1" presetClass="entr" presetSubtype="0" fill="hold" nodeType="afterEffect">
                                  <p:stCondLst>
                                    <p:cond delay="0"/>
                                  </p:stCondLst>
                                  <p:childTnLst>
                                    <p:set>
                                      <p:cBhvr>
                                        <p:cTn id="75" dur="1" fill="hold">
                                          <p:stCondLst>
                                            <p:cond delay="0"/>
                                          </p:stCondLst>
                                        </p:cTn>
                                        <p:tgtEl>
                                          <p:spTgt spid="282"/>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42" presetClass="path" presetSubtype="0" accel="50000" decel="50000" fill="hold" nodeType="clickEffect">
                                  <p:stCondLst>
                                    <p:cond delay="0"/>
                                  </p:stCondLst>
                                  <p:childTnLst>
                                    <p:animMotion origin="layout" path="M 0.15781 -0.00347 L 0.29219 -0.00347 " pathEditMode="relative" rAng="0" ptsTypes="AA">
                                      <p:cBhvr>
                                        <p:cTn id="79" dur="1000" fill="hold"/>
                                        <p:tgtEl>
                                          <p:spTgt spid="73"/>
                                        </p:tgtEl>
                                        <p:attrNameLst>
                                          <p:attrName>ppt_x</p:attrName>
                                          <p:attrName>ppt_y</p:attrName>
                                        </p:attrNameLst>
                                      </p:cBhvr>
                                      <p:rCtr x="6875" y="0"/>
                                    </p:animMotion>
                                  </p:childTnLst>
                                </p:cTn>
                              </p:par>
                              <p:par>
                                <p:cTn id="80" presetID="42" presetClass="path" presetSubtype="0" accel="50000" decel="50000" fill="hold" nodeType="withEffect">
                                  <p:stCondLst>
                                    <p:cond delay="0"/>
                                  </p:stCondLst>
                                  <p:childTnLst>
                                    <p:animMotion origin="layout" path="M -2.5E-6 1.48148E-6 L 0.15782 -0.00347 " pathEditMode="relative" rAng="0" ptsTypes="AA">
                                      <p:cBhvr>
                                        <p:cTn id="81" dur="1000" fill="hold"/>
                                        <p:tgtEl>
                                          <p:spTgt spid="282"/>
                                        </p:tgtEl>
                                        <p:attrNameLst>
                                          <p:attrName>ppt_x</p:attrName>
                                          <p:attrName>ppt_y</p:attrName>
                                        </p:attrNameLst>
                                      </p:cBhvr>
                                      <p:rCtr x="7891" y="-185"/>
                                    </p:animMotion>
                                  </p:childTnLst>
                                </p:cTn>
                              </p:par>
                            </p:childTnLst>
                          </p:cTn>
                        </p:par>
                        <p:par>
                          <p:cTn id="82" fill="hold">
                            <p:stCondLst>
                              <p:cond delay="1000"/>
                            </p:stCondLst>
                            <p:childTnLst>
                              <p:par>
                                <p:cTn id="83" presetID="1" presetClass="entr" presetSubtype="0" fill="hold" nodeType="afterEffect">
                                  <p:stCondLst>
                                    <p:cond delay="0"/>
                                  </p:stCondLst>
                                  <p:childTnLst>
                                    <p:set>
                                      <p:cBhvr>
                                        <p:cTn id="84" dur="1" fill="hold">
                                          <p:stCondLst>
                                            <p:cond delay="0"/>
                                          </p:stCondLst>
                                        </p:cTn>
                                        <p:tgtEl>
                                          <p:spTgt spid="30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nodeType="clickEffect">
                                  <p:stCondLst>
                                    <p:cond delay="0"/>
                                  </p:stCondLst>
                                  <p:childTnLst>
                                    <p:set>
                                      <p:cBhvr>
                                        <p:cTn id="88" dur="1" fill="hold">
                                          <p:stCondLst>
                                            <p:cond delay="0"/>
                                          </p:stCondLst>
                                        </p:cTn>
                                        <p:tgtEl>
                                          <p:spTgt spid="73"/>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282"/>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303"/>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5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P spid="21"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a:ea typeface="Gadugi" charset="0"/>
                <a:cs typeface="Gadugi" charset="0"/>
              </a:rPr>
              <a:t>c</a:t>
            </a:r>
            <a:r>
              <a:rPr lang="en-US" sz="3600" dirty="0" smtClean="0">
                <a:ea typeface="Gadugi" charset="0"/>
                <a:cs typeface="Gadugi" charset="0"/>
              </a:rPr>
              <a:t>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
        <p:nvSpPr>
          <p:cNvPr id="8" name="TextBox 7"/>
          <p:cNvSpPr txBox="1"/>
          <p:nvPr/>
        </p:nvSpPr>
        <p:spPr>
          <a:xfrm>
            <a:off x="-8965" y="4800600"/>
            <a:ext cx="990977" cy="1754326"/>
          </a:xfrm>
          <a:prstGeom prst="rect">
            <a:avLst/>
          </a:prstGeom>
          <a:noFill/>
        </p:spPr>
        <p:txBody>
          <a:bodyPr wrap="none" rtlCol="0">
            <a:spAutoFit/>
          </a:bodyPr>
          <a:lstStyle/>
          <a:p>
            <a:r>
              <a:rPr lang="en-US" dirty="0" smtClean="0"/>
              <a:t>1 cycle</a:t>
            </a:r>
          </a:p>
          <a:p>
            <a:r>
              <a:rPr lang="en-US" dirty="0" smtClean="0"/>
              <a:t>latency</a:t>
            </a:r>
          </a:p>
          <a:p>
            <a:r>
              <a:rPr lang="en-US" dirty="0"/>
              <a:t>f</a:t>
            </a:r>
            <a:r>
              <a:rPr lang="en-US" dirty="0" smtClean="0"/>
              <a:t>rom</a:t>
            </a:r>
          </a:p>
          <a:p>
            <a:r>
              <a:rPr lang="en-US" dirty="0"/>
              <a:t>i</a:t>
            </a:r>
            <a:r>
              <a:rPr lang="en-US" dirty="0" smtClean="0"/>
              <a:t>nput </a:t>
            </a:r>
            <a:r>
              <a:rPr lang="en-US" dirty="0"/>
              <a:t>to</a:t>
            </a:r>
          </a:p>
          <a:p>
            <a:r>
              <a:rPr lang="en-US" dirty="0" smtClean="0"/>
              <a:t>output</a:t>
            </a:r>
            <a:endParaRPr lang="en-US" dirty="0"/>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21" name="Group 20"/>
          <p:cNvGrpSpPr/>
          <p:nvPr/>
        </p:nvGrpSpPr>
        <p:grpSpPr>
          <a:xfrm>
            <a:off x="9906000" y="2476500"/>
            <a:ext cx="1104900" cy="1333500"/>
            <a:chOff x="12839700" y="3390900"/>
            <a:chExt cx="2819400" cy="2400300"/>
          </a:xfrm>
        </p:grpSpPr>
        <p:grpSp>
          <p:nvGrpSpPr>
            <p:cNvPr id="313" name="Group 312"/>
            <p:cNvGrpSpPr/>
            <p:nvPr/>
          </p:nvGrpSpPr>
          <p:grpSpPr>
            <a:xfrm>
              <a:off x="13031514" y="5028645"/>
              <a:ext cx="722582" cy="606671"/>
              <a:chOff x="8915405" y="3169761"/>
              <a:chExt cx="952495" cy="606671"/>
            </a:xfrm>
          </p:grpSpPr>
          <p:sp>
            <p:nvSpPr>
              <p:cNvPr id="316" name="Trapezoid 315"/>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5" name="Straight Arrow Connector 31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18" name="Group 317"/>
            <p:cNvGrpSpPr/>
            <p:nvPr/>
          </p:nvGrpSpPr>
          <p:grpSpPr>
            <a:xfrm>
              <a:off x="12839700" y="3390900"/>
              <a:ext cx="2819400" cy="2400300"/>
              <a:chOff x="2518651" y="2895600"/>
              <a:chExt cx="2819400" cy="2400300"/>
            </a:xfrm>
          </p:grpSpPr>
          <p:sp>
            <p:nvSpPr>
              <p:cNvPr id="319" name="Rounded Rectangle 31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0" name="Group 319"/>
              <p:cNvGrpSpPr/>
              <p:nvPr/>
            </p:nvGrpSpPr>
            <p:grpSpPr>
              <a:xfrm>
                <a:off x="2565400" y="2933700"/>
                <a:ext cx="2472269" cy="2310957"/>
                <a:chOff x="2565400" y="2900276"/>
                <a:chExt cx="2472269" cy="2310957"/>
              </a:xfrm>
            </p:grpSpPr>
            <p:sp>
              <p:nvSpPr>
                <p:cNvPr id="321" name="Rectangle 32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22" name="Rectangle 32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23" name="Trapezoid 32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4" name="TextBox 323"/>
                <p:cNvSpPr txBox="1"/>
                <p:nvPr/>
              </p:nvSpPr>
              <p:spPr>
                <a:xfrm>
                  <a:off x="3467100" y="3581402"/>
                  <a:ext cx="685800" cy="369332"/>
                </a:xfrm>
                <a:prstGeom prst="rect">
                  <a:avLst/>
                </a:prstGeom>
                <a:noFill/>
              </p:spPr>
              <p:txBody>
                <a:bodyPr wrap="square" rtlCol="0">
                  <a:spAutoFit/>
                </a:bodyPr>
                <a:lstStyle/>
                <a:p>
                  <a:endParaRPr lang="en-US" dirty="0"/>
                </a:p>
              </p:txBody>
            </p:sp>
            <p:sp>
              <p:nvSpPr>
                <p:cNvPr id="325" name="Trapezoid 32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6" name="TextBox 325"/>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327" name="Trapezoid 32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8" name="TextBox 327"/>
                <p:cNvSpPr txBox="1"/>
                <p:nvPr/>
              </p:nvSpPr>
              <p:spPr>
                <a:xfrm>
                  <a:off x="3560051" y="4254499"/>
                  <a:ext cx="1356819" cy="369332"/>
                </a:xfrm>
                <a:prstGeom prst="rect">
                  <a:avLst/>
                </a:prstGeom>
                <a:noFill/>
              </p:spPr>
              <p:txBody>
                <a:bodyPr wrap="square" rtlCol="0">
                  <a:spAutoFit/>
                </a:bodyPr>
                <a:lstStyle/>
                <a:p>
                  <a:endParaRPr lang="en-US" dirty="0"/>
                </a:p>
              </p:txBody>
            </p:sp>
            <p:sp>
              <p:nvSpPr>
                <p:cNvPr id="329" name="Rectangle 32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30" name="Rectangle 32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31" name="Straight Arrow Connector 33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2" name="Straight Arrow Connector 331"/>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3" name="Straight Arrow Connector 332"/>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5" name="Straight Arrow Connector 33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6" name="Straight Arrow Connector 33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7" name="Straight Arrow Connector 33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8" name="Straight Arrow Connector 33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40" name="Rectangle 339"/>
            <p:cNvSpPr/>
            <p:nvPr/>
          </p:nvSpPr>
          <p:spPr>
            <a:xfrm>
              <a:off x="14782800" y="3467100"/>
              <a:ext cx="727951" cy="3429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445" name="Group 444"/>
          <p:cNvGrpSpPr/>
          <p:nvPr/>
        </p:nvGrpSpPr>
        <p:grpSpPr>
          <a:xfrm>
            <a:off x="10058400" y="2628900"/>
            <a:ext cx="1104900" cy="1333500"/>
            <a:chOff x="12839700" y="3390900"/>
            <a:chExt cx="2819400" cy="2400300"/>
          </a:xfrm>
        </p:grpSpPr>
        <p:grpSp>
          <p:nvGrpSpPr>
            <p:cNvPr id="446" name="Group 445"/>
            <p:cNvGrpSpPr/>
            <p:nvPr/>
          </p:nvGrpSpPr>
          <p:grpSpPr>
            <a:xfrm>
              <a:off x="13031514" y="5028645"/>
              <a:ext cx="722582" cy="606671"/>
              <a:chOff x="8915405" y="3169761"/>
              <a:chExt cx="952495" cy="606671"/>
            </a:xfrm>
          </p:grpSpPr>
          <p:sp>
            <p:nvSpPr>
              <p:cNvPr id="469" name="Trapezoid 468"/>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470" name="Straight Arrow Connector 469"/>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447" name="Group 446"/>
            <p:cNvGrpSpPr/>
            <p:nvPr/>
          </p:nvGrpSpPr>
          <p:grpSpPr>
            <a:xfrm>
              <a:off x="12839700" y="3390900"/>
              <a:ext cx="2819400" cy="2400300"/>
              <a:chOff x="2518651" y="2895600"/>
              <a:chExt cx="2819400" cy="2400300"/>
            </a:xfrm>
          </p:grpSpPr>
          <p:sp>
            <p:nvSpPr>
              <p:cNvPr id="449" name="Rounded Rectangle 44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50" name="Group 449"/>
              <p:cNvGrpSpPr/>
              <p:nvPr/>
            </p:nvGrpSpPr>
            <p:grpSpPr>
              <a:xfrm>
                <a:off x="2565400" y="2933700"/>
                <a:ext cx="2472269" cy="2310957"/>
                <a:chOff x="2565400" y="2900276"/>
                <a:chExt cx="2472269" cy="2310957"/>
              </a:xfrm>
            </p:grpSpPr>
            <p:sp>
              <p:nvSpPr>
                <p:cNvPr id="451" name="Rectangle 45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452" name="Rectangle 45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453" name="Trapezoid 45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54" name="TextBox 453"/>
                <p:cNvSpPr txBox="1"/>
                <p:nvPr/>
              </p:nvSpPr>
              <p:spPr>
                <a:xfrm>
                  <a:off x="3467100" y="3581402"/>
                  <a:ext cx="685800" cy="369332"/>
                </a:xfrm>
                <a:prstGeom prst="rect">
                  <a:avLst/>
                </a:prstGeom>
                <a:noFill/>
              </p:spPr>
              <p:txBody>
                <a:bodyPr wrap="square" rtlCol="0">
                  <a:spAutoFit/>
                </a:bodyPr>
                <a:lstStyle/>
                <a:p>
                  <a:endParaRPr lang="en-US" dirty="0"/>
                </a:p>
              </p:txBody>
            </p:sp>
            <p:sp>
              <p:nvSpPr>
                <p:cNvPr id="455" name="Trapezoid 45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56" name="TextBox 455"/>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457" name="Trapezoid 45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58" name="TextBox 457"/>
                <p:cNvSpPr txBox="1"/>
                <p:nvPr/>
              </p:nvSpPr>
              <p:spPr>
                <a:xfrm>
                  <a:off x="3560051" y="4254499"/>
                  <a:ext cx="1356819" cy="369332"/>
                </a:xfrm>
                <a:prstGeom prst="rect">
                  <a:avLst/>
                </a:prstGeom>
                <a:noFill/>
              </p:spPr>
              <p:txBody>
                <a:bodyPr wrap="square" rtlCol="0">
                  <a:spAutoFit/>
                </a:bodyPr>
                <a:lstStyle/>
                <a:p>
                  <a:endParaRPr lang="en-US" dirty="0"/>
                </a:p>
              </p:txBody>
            </p:sp>
            <p:sp>
              <p:nvSpPr>
                <p:cNvPr id="459" name="Rectangle 45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460" name="Rectangle 45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461" name="Straight Arrow Connector 46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62" name="Straight Arrow Connector 461"/>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63" name="Straight Arrow Connector 462"/>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64" name="Straight Arrow Connector 463"/>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65" name="Straight Arrow Connector 46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66" name="Straight Arrow Connector 46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67" name="Straight Arrow Connector 46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448" name="Rectangle 447"/>
            <p:cNvSpPr/>
            <p:nvPr/>
          </p:nvSpPr>
          <p:spPr>
            <a:xfrm>
              <a:off x="14782800" y="3467100"/>
              <a:ext cx="727951" cy="3429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471" name="Group 470"/>
          <p:cNvGrpSpPr/>
          <p:nvPr/>
        </p:nvGrpSpPr>
        <p:grpSpPr>
          <a:xfrm>
            <a:off x="10210800" y="2781300"/>
            <a:ext cx="1104900" cy="1333500"/>
            <a:chOff x="12839700" y="3390900"/>
            <a:chExt cx="2819400" cy="2400300"/>
          </a:xfrm>
        </p:grpSpPr>
        <p:grpSp>
          <p:nvGrpSpPr>
            <p:cNvPr id="472" name="Group 471"/>
            <p:cNvGrpSpPr/>
            <p:nvPr/>
          </p:nvGrpSpPr>
          <p:grpSpPr>
            <a:xfrm>
              <a:off x="13031514" y="5028645"/>
              <a:ext cx="722582" cy="606671"/>
              <a:chOff x="8915405" y="3169761"/>
              <a:chExt cx="952495" cy="606671"/>
            </a:xfrm>
          </p:grpSpPr>
          <p:sp>
            <p:nvSpPr>
              <p:cNvPr id="495" name="Trapezoid 494"/>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496" name="Straight Arrow Connector 495"/>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12839700" y="3390900"/>
              <a:ext cx="2819400" cy="2400300"/>
              <a:chOff x="2518651" y="2895600"/>
              <a:chExt cx="2819400" cy="2400300"/>
            </a:xfrm>
          </p:grpSpPr>
          <p:sp>
            <p:nvSpPr>
              <p:cNvPr id="475" name="Rounded Rectangle 474"/>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76" name="Group 475"/>
              <p:cNvGrpSpPr/>
              <p:nvPr/>
            </p:nvGrpSpPr>
            <p:grpSpPr>
              <a:xfrm>
                <a:off x="2565400" y="2933700"/>
                <a:ext cx="2472269" cy="2310957"/>
                <a:chOff x="2565400" y="2900276"/>
                <a:chExt cx="2472269" cy="2310957"/>
              </a:xfrm>
            </p:grpSpPr>
            <p:sp>
              <p:nvSpPr>
                <p:cNvPr id="477" name="Rectangle 476"/>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478" name="Rectangle 477"/>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479" name="Trapezoid 478"/>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80" name="TextBox 479"/>
                <p:cNvSpPr txBox="1"/>
                <p:nvPr/>
              </p:nvSpPr>
              <p:spPr>
                <a:xfrm>
                  <a:off x="3467100" y="3581402"/>
                  <a:ext cx="685800" cy="369332"/>
                </a:xfrm>
                <a:prstGeom prst="rect">
                  <a:avLst/>
                </a:prstGeom>
                <a:noFill/>
              </p:spPr>
              <p:txBody>
                <a:bodyPr wrap="square" rtlCol="0">
                  <a:spAutoFit/>
                </a:bodyPr>
                <a:lstStyle/>
                <a:p>
                  <a:endParaRPr lang="en-US" dirty="0"/>
                </a:p>
              </p:txBody>
            </p:sp>
            <p:sp>
              <p:nvSpPr>
                <p:cNvPr id="481" name="Trapezoid 480"/>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82" name="TextBox 481"/>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483" name="Trapezoid 48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84" name="TextBox 483"/>
                <p:cNvSpPr txBox="1"/>
                <p:nvPr/>
              </p:nvSpPr>
              <p:spPr>
                <a:xfrm>
                  <a:off x="3560051" y="4254499"/>
                  <a:ext cx="1356819" cy="369332"/>
                </a:xfrm>
                <a:prstGeom prst="rect">
                  <a:avLst/>
                </a:prstGeom>
                <a:noFill/>
              </p:spPr>
              <p:txBody>
                <a:bodyPr wrap="square" rtlCol="0">
                  <a:spAutoFit/>
                </a:bodyPr>
                <a:lstStyle/>
                <a:p>
                  <a:endParaRPr lang="en-US" dirty="0"/>
                </a:p>
              </p:txBody>
            </p:sp>
            <p:sp>
              <p:nvSpPr>
                <p:cNvPr id="485" name="Rectangle 484"/>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486" name="Rectangle 48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487" name="Straight Arrow Connector 486"/>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8" name="Straight Arrow Connector 487"/>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9" name="Straight Arrow Connector 488"/>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0" name="Straight Arrow Connector 489"/>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1" name="Straight Arrow Connector 49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2" name="Straight Arrow Connector 491"/>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3" name="Straight Arrow Connector 492"/>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4" name="Straight Arrow Connector 49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474" name="Rectangle 473"/>
            <p:cNvSpPr/>
            <p:nvPr/>
          </p:nvSpPr>
          <p:spPr>
            <a:xfrm>
              <a:off x="14782800" y="3467100"/>
              <a:ext cx="727951" cy="3429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497" name="Group 496"/>
          <p:cNvGrpSpPr/>
          <p:nvPr/>
        </p:nvGrpSpPr>
        <p:grpSpPr>
          <a:xfrm>
            <a:off x="10363200" y="2933700"/>
            <a:ext cx="1104900" cy="1333500"/>
            <a:chOff x="12839700" y="3390900"/>
            <a:chExt cx="2819400" cy="2400300"/>
          </a:xfrm>
        </p:grpSpPr>
        <p:grpSp>
          <p:nvGrpSpPr>
            <p:cNvPr id="498" name="Group 497"/>
            <p:cNvGrpSpPr/>
            <p:nvPr/>
          </p:nvGrpSpPr>
          <p:grpSpPr>
            <a:xfrm>
              <a:off x="13031514" y="5028645"/>
              <a:ext cx="722582" cy="606671"/>
              <a:chOff x="8915405" y="3169761"/>
              <a:chExt cx="952495" cy="606671"/>
            </a:xfrm>
          </p:grpSpPr>
          <p:sp>
            <p:nvSpPr>
              <p:cNvPr id="521" name="Trapezoid 520"/>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22" name="Straight Arrow Connector 521"/>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499" name="Group 498"/>
            <p:cNvGrpSpPr/>
            <p:nvPr/>
          </p:nvGrpSpPr>
          <p:grpSpPr>
            <a:xfrm>
              <a:off x="12839700" y="3390900"/>
              <a:ext cx="2819400" cy="2400300"/>
              <a:chOff x="2518651" y="2895600"/>
              <a:chExt cx="2819400" cy="2400300"/>
            </a:xfrm>
          </p:grpSpPr>
          <p:sp>
            <p:nvSpPr>
              <p:cNvPr id="501" name="Rounded Rectangle 500"/>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02" name="Group 501"/>
              <p:cNvGrpSpPr/>
              <p:nvPr/>
            </p:nvGrpSpPr>
            <p:grpSpPr>
              <a:xfrm>
                <a:off x="2565400" y="2933700"/>
                <a:ext cx="2472269" cy="2310957"/>
                <a:chOff x="2565400" y="2900276"/>
                <a:chExt cx="2472269" cy="2310957"/>
              </a:xfrm>
            </p:grpSpPr>
            <p:sp>
              <p:nvSpPr>
                <p:cNvPr id="503" name="Rectangle 502"/>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504" name="Rectangle 503"/>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505" name="Trapezoid 504"/>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506" name="TextBox 505"/>
                <p:cNvSpPr txBox="1"/>
                <p:nvPr/>
              </p:nvSpPr>
              <p:spPr>
                <a:xfrm>
                  <a:off x="3467100" y="3581402"/>
                  <a:ext cx="685800" cy="369332"/>
                </a:xfrm>
                <a:prstGeom prst="rect">
                  <a:avLst/>
                </a:prstGeom>
                <a:noFill/>
              </p:spPr>
              <p:txBody>
                <a:bodyPr wrap="square" rtlCol="0">
                  <a:spAutoFit/>
                </a:bodyPr>
                <a:lstStyle/>
                <a:p>
                  <a:endParaRPr lang="en-US" dirty="0"/>
                </a:p>
              </p:txBody>
            </p:sp>
            <p:sp>
              <p:nvSpPr>
                <p:cNvPr id="507" name="Trapezoid 506"/>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508" name="TextBox 507"/>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509" name="Trapezoid 508"/>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510" name="TextBox 509"/>
                <p:cNvSpPr txBox="1"/>
                <p:nvPr/>
              </p:nvSpPr>
              <p:spPr>
                <a:xfrm>
                  <a:off x="3560051" y="4254499"/>
                  <a:ext cx="1356819" cy="369332"/>
                </a:xfrm>
                <a:prstGeom prst="rect">
                  <a:avLst/>
                </a:prstGeom>
                <a:noFill/>
              </p:spPr>
              <p:txBody>
                <a:bodyPr wrap="square" rtlCol="0">
                  <a:spAutoFit/>
                </a:bodyPr>
                <a:lstStyle/>
                <a:p>
                  <a:endParaRPr lang="en-US" dirty="0"/>
                </a:p>
              </p:txBody>
            </p:sp>
            <p:sp>
              <p:nvSpPr>
                <p:cNvPr id="511" name="Rectangle 510"/>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512" name="Rectangle 511"/>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513" name="Straight Arrow Connector 512"/>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4" name="Straight Arrow Connector 513"/>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5" name="Straight Arrow Connector 514"/>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6" name="Straight Arrow Connector 515"/>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7" name="Straight Arrow Connector 516"/>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500" name="Rectangle 499"/>
            <p:cNvSpPr/>
            <p:nvPr/>
          </p:nvSpPr>
          <p:spPr>
            <a:xfrm>
              <a:off x="14782800" y="3467100"/>
              <a:ext cx="727951" cy="3429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523" name="Group 522"/>
          <p:cNvGrpSpPr/>
          <p:nvPr/>
        </p:nvGrpSpPr>
        <p:grpSpPr>
          <a:xfrm>
            <a:off x="10515600" y="3086100"/>
            <a:ext cx="1104900" cy="1333500"/>
            <a:chOff x="12839700" y="3390900"/>
            <a:chExt cx="2819400" cy="2400300"/>
          </a:xfrm>
        </p:grpSpPr>
        <p:grpSp>
          <p:nvGrpSpPr>
            <p:cNvPr id="524" name="Group 523"/>
            <p:cNvGrpSpPr/>
            <p:nvPr/>
          </p:nvGrpSpPr>
          <p:grpSpPr>
            <a:xfrm>
              <a:off x="13031514" y="5028645"/>
              <a:ext cx="722582" cy="606671"/>
              <a:chOff x="8915405" y="3169761"/>
              <a:chExt cx="952495" cy="606671"/>
            </a:xfrm>
          </p:grpSpPr>
          <p:sp>
            <p:nvSpPr>
              <p:cNvPr id="547" name="Trapezoid 546"/>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8" name="Straight Arrow Connector 547"/>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5" name="Group 524"/>
            <p:cNvGrpSpPr/>
            <p:nvPr/>
          </p:nvGrpSpPr>
          <p:grpSpPr>
            <a:xfrm>
              <a:off x="12839700" y="3390900"/>
              <a:ext cx="2819400" cy="2400300"/>
              <a:chOff x="2518651" y="2895600"/>
              <a:chExt cx="2819400" cy="2400300"/>
            </a:xfrm>
          </p:grpSpPr>
          <p:sp>
            <p:nvSpPr>
              <p:cNvPr id="527" name="Rounded Rectangle 526"/>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28" name="Group 527"/>
              <p:cNvGrpSpPr/>
              <p:nvPr/>
            </p:nvGrpSpPr>
            <p:grpSpPr>
              <a:xfrm>
                <a:off x="2565400" y="2933700"/>
                <a:ext cx="2472269" cy="2310957"/>
                <a:chOff x="2565400" y="2900276"/>
                <a:chExt cx="2472269" cy="2310957"/>
              </a:xfrm>
            </p:grpSpPr>
            <p:sp>
              <p:nvSpPr>
                <p:cNvPr id="529" name="Rectangle 528"/>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530" name="Rectangle 529"/>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531" name="Trapezoid 530"/>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532" name="TextBox 531"/>
                <p:cNvSpPr txBox="1"/>
                <p:nvPr/>
              </p:nvSpPr>
              <p:spPr>
                <a:xfrm>
                  <a:off x="3467100" y="3581402"/>
                  <a:ext cx="685800" cy="369332"/>
                </a:xfrm>
                <a:prstGeom prst="rect">
                  <a:avLst/>
                </a:prstGeom>
                <a:noFill/>
              </p:spPr>
              <p:txBody>
                <a:bodyPr wrap="square" rtlCol="0">
                  <a:spAutoFit/>
                </a:bodyPr>
                <a:lstStyle/>
                <a:p>
                  <a:endParaRPr lang="en-US" dirty="0"/>
                </a:p>
              </p:txBody>
            </p:sp>
            <p:sp>
              <p:nvSpPr>
                <p:cNvPr id="533" name="Trapezoid 532"/>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534" name="TextBox 533"/>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535" name="Trapezoid 534"/>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536" name="TextBox 535"/>
                <p:cNvSpPr txBox="1"/>
                <p:nvPr/>
              </p:nvSpPr>
              <p:spPr>
                <a:xfrm>
                  <a:off x="3560051" y="4254499"/>
                  <a:ext cx="1356819" cy="369332"/>
                </a:xfrm>
                <a:prstGeom prst="rect">
                  <a:avLst/>
                </a:prstGeom>
                <a:noFill/>
              </p:spPr>
              <p:txBody>
                <a:bodyPr wrap="square" rtlCol="0">
                  <a:spAutoFit/>
                </a:bodyPr>
                <a:lstStyle/>
                <a:p>
                  <a:endParaRPr lang="en-US" dirty="0"/>
                </a:p>
              </p:txBody>
            </p:sp>
            <p:sp>
              <p:nvSpPr>
                <p:cNvPr id="537" name="Rectangle 536"/>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538" name="Rectangle 537"/>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539" name="Straight Arrow Connector 538"/>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40" name="Straight Arrow Connector 539"/>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41" name="Straight Arrow Connector 54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42" name="Straight Arrow Connector 541"/>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43" name="Straight Arrow Connector 542"/>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44" name="Straight Arrow Connector 543"/>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45" name="Straight Arrow Connector 544"/>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46" name="Straight Arrow Connector 545"/>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526" name="Rectangle 525"/>
            <p:cNvSpPr/>
            <p:nvPr/>
          </p:nvSpPr>
          <p:spPr>
            <a:xfrm>
              <a:off x="14782800" y="3467100"/>
              <a:ext cx="727951" cy="3429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4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7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 (SCCs)</a:t>
            </a:r>
          </a:p>
          <a:p>
            <a:pPr algn="ctr"/>
            <a:r>
              <a:rPr lang="en-US" sz="2400" dirty="0" smtClean="0">
                <a:latin typeface="+mj-lt"/>
                <a:cs typeface="Seravek"/>
              </a:rPr>
              <a:t>(Lam (1988):</a:t>
            </a:r>
          </a:p>
          <a:p>
            <a:pPr algn="ctr"/>
            <a:r>
              <a:rPr lang="en-US" sz="2400" dirty="0" smtClean="0">
                <a:latin typeface="+mj-lt"/>
                <a:cs typeface="Seravek"/>
              </a:rPr>
              <a:t>Software pipelining)</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 algorithm map to a given atom?</a:t>
            </a:r>
            <a:endParaRPr lang="en-US" dirty="0"/>
          </a:p>
        </p:txBody>
      </p:sp>
      <p:sp>
        <p:nvSpPr>
          <p:cNvPr id="8" name="Freeform 7"/>
          <p:cNvSpPr/>
          <p:nvPr/>
        </p:nvSpPr>
        <p:spPr>
          <a:xfrm rot="10800000" flipH="1">
            <a:off x="5021693" y="21109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4914900" y="1371600"/>
            <a:ext cx="2143536" cy="584775"/>
          </a:xfrm>
          <a:prstGeom prst="rect">
            <a:avLst/>
          </a:prstGeom>
          <a:noFill/>
        </p:spPr>
        <p:txBody>
          <a:bodyPr wrap="none" rtlCol="0">
            <a:spAutoFit/>
          </a:bodyPr>
          <a:lstStyle/>
          <a:p>
            <a:r>
              <a:rPr lang="en-US" sz="3200" dirty="0" smtClean="0">
                <a:latin typeface="+mj-lt"/>
                <a:cs typeface="Seravek"/>
              </a:rPr>
              <a:t>X = X * </a:t>
            </a:r>
            <a:r>
              <a:rPr lang="en-US" sz="3200" dirty="0" err="1" smtClean="0">
                <a:latin typeface="+mj-lt"/>
                <a:cs typeface="Seravek"/>
              </a:rPr>
              <a:t>p.b</a:t>
            </a:r>
            <a:endParaRPr lang="en-US" sz="3200" dirty="0">
              <a:latin typeface="+mj-lt"/>
              <a:cs typeface="Seravek"/>
            </a:endParaRPr>
          </a:p>
        </p:txBody>
      </p:sp>
      <p:sp>
        <p:nvSpPr>
          <p:cNvPr id="9" name="TextBox 8"/>
          <p:cNvSpPr txBox="1"/>
          <p:nvPr/>
        </p:nvSpPr>
        <p:spPr>
          <a:xfrm>
            <a:off x="4914900" y="1371600"/>
            <a:ext cx="1899879" cy="584775"/>
          </a:xfrm>
          <a:prstGeom prst="rect">
            <a:avLst/>
          </a:prstGeom>
          <a:noFill/>
        </p:spPr>
        <p:txBody>
          <a:bodyPr wrap="none" rtlCol="0">
            <a:spAutoFit/>
          </a:bodyPr>
          <a:lstStyle/>
          <a:p>
            <a:r>
              <a:rPr lang="en-US" sz="3200" dirty="0">
                <a:latin typeface="+mj-lt"/>
                <a:cs typeface="Seravek"/>
              </a:rPr>
              <a:t>X</a:t>
            </a:r>
            <a:r>
              <a:rPr lang="en-US" sz="3200" dirty="0" smtClean="0">
                <a:latin typeface="+mj-lt"/>
                <a:cs typeface="Seravek"/>
              </a:rPr>
              <a:t> = X + 7</a:t>
            </a:r>
            <a:endParaRPr lang="en-US" sz="3200" dirty="0">
              <a:latin typeface="+mj-lt"/>
              <a:cs typeface="Seravek"/>
            </a:endParaRP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1 packet/cycle</a:t>
            </a:r>
            <a:endParaRPr lang="en-US" sz="4000" dirty="0"/>
          </a:p>
        </p:txBody>
      </p:sp>
      <p:grpSp>
        <p:nvGrpSpPr>
          <p:cNvPr id="30" name="Group 29"/>
          <p:cNvGrpSpPr/>
          <p:nvPr/>
        </p:nvGrpSpPr>
        <p:grpSpPr>
          <a:xfrm>
            <a:off x="4152900" y="22098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pkt.f</a:t>
              </a:r>
              <a:endParaRPr lang="en-US" dirty="0">
                <a:solidFill>
                  <a:schemeClr val="tx1"/>
                </a:solidFill>
              </a:endParaRPr>
            </a:p>
          </p:txBody>
        </p:sp>
      </p:grpSp>
      <p:sp>
        <p:nvSpPr>
          <p:cNvPr id="58" name="TextBox 57"/>
          <p:cNvSpPr txBox="1"/>
          <p:nvPr/>
        </p:nvSpPr>
        <p:spPr>
          <a:xfrm>
            <a:off x="4914900" y="1371600"/>
            <a:ext cx="2218877" cy="584775"/>
          </a:xfrm>
          <a:prstGeom prst="rect">
            <a:avLst/>
          </a:prstGeom>
          <a:noFill/>
        </p:spPr>
        <p:txBody>
          <a:bodyPr wrap="none" rtlCol="0">
            <a:spAutoFit/>
          </a:bodyPr>
          <a:lstStyle/>
          <a:p>
            <a:r>
              <a:rPr lang="en-US" sz="3200" dirty="0">
                <a:latin typeface="+mj-lt"/>
                <a:cs typeface="Seravek"/>
              </a:rPr>
              <a:t>X</a:t>
            </a:r>
            <a:r>
              <a:rPr lang="en-US" sz="3200" dirty="0" smtClean="0">
                <a:latin typeface="+mj-lt"/>
                <a:cs typeface="Seravek"/>
              </a:rPr>
              <a:t> = X + </a:t>
            </a:r>
            <a:r>
              <a:rPr lang="en-US" sz="3200" dirty="0" err="1" smtClean="0">
                <a:latin typeface="+mj-lt"/>
                <a:cs typeface="Seravek"/>
              </a:rPr>
              <a:t>p.a</a:t>
            </a:r>
            <a:endParaRPr lang="en-US" sz="3200" dirty="0">
              <a:latin typeface="+mj-lt"/>
              <a:cs typeface="Seravek"/>
            </a:endParaRPr>
          </a:p>
        </p:txBody>
      </p:sp>
      <p:sp>
        <p:nvSpPr>
          <p:cNvPr id="59" name="Rounded Rectangle 58"/>
          <p:cNvSpPr/>
          <p:nvPr/>
        </p:nvSpPr>
        <p:spPr>
          <a:xfrm>
            <a:off x="228600" y="5067300"/>
            <a:ext cx="117094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Formulate mapping problem as </a:t>
            </a:r>
            <a:r>
              <a:rPr lang="en-US" sz="4000" smtClean="0"/>
              <a:t>program synthesis</a:t>
            </a:r>
            <a:endParaRPr lang="en-US" sz="4000" dirty="0"/>
          </a:p>
        </p:txBody>
      </p:sp>
      <p:cxnSp>
        <p:nvCxnSpPr>
          <p:cNvPr id="4" name="Straight Arrow Connector 3"/>
          <p:cNvCxnSpPr>
            <a:endCxn id="37" idx="0"/>
          </p:cNvCxnSpPr>
          <p:nvPr/>
        </p:nvCxnSpPr>
        <p:spPr>
          <a:xfrm flipH="1">
            <a:off x="5318950" y="1828800"/>
            <a:ext cx="1196150" cy="4668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9" idx="1"/>
          </p:cNvCxnSpPr>
          <p:nvPr/>
        </p:nvCxnSpPr>
        <p:spPr>
          <a:xfrm rot="5400000">
            <a:off x="5014015" y="2070287"/>
            <a:ext cx="1437772" cy="878598"/>
          </a:xfrm>
          <a:prstGeom prst="curvedConnector4">
            <a:avLst>
              <a:gd name="adj1" fmla="val 15640"/>
              <a:gd name="adj2" fmla="val 3004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33" idx="0"/>
          </p:cNvCxnSpPr>
          <p:nvPr/>
        </p:nvCxnSpPr>
        <p:spPr>
          <a:xfrm>
            <a:off x="6781800" y="1866900"/>
            <a:ext cx="145827" cy="4287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urved Connector 61"/>
          <p:cNvCxnSpPr>
            <a:endCxn id="41" idx="3"/>
          </p:cNvCxnSpPr>
          <p:nvPr/>
        </p:nvCxnSpPr>
        <p:spPr>
          <a:xfrm rot="16200000" flipH="1">
            <a:off x="5804245" y="1891959"/>
            <a:ext cx="1822443" cy="934128"/>
          </a:xfrm>
          <a:prstGeom prst="curvedConnector4">
            <a:avLst>
              <a:gd name="adj1" fmla="val -719"/>
              <a:gd name="adj2" fmla="val 177735"/>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315200" y="1371600"/>
            <a:ext cx="2465740" cy="584775"/>
          </a:xfrm>
          <a:prstGeom prst="rect">
            <a:avLst/>
          </a:prstGeom>
          <a:noFill/>
        </p:spPr>
        <p:txBody>
          <a:bodyPr wrap="none" rtlCol="0">
            <a:spAutoFit/>
          </a:bodyPr>
          <a:lstStyle/>
          <a:p>
            <a:r>
              <a:rPr lang="en-US" sz="3200" dirty="0" smtClean="0">
                <a:latin typeface="+mj-lt"/>
                <a:cs typeface="Seravek"/>
              </a:rPr>
              <a:t>No mapping</a:t>
            </a:r>
            <a:endParaRPr lang="en-US" sz="3200" dirty="0">
              <a:latin typeface="+mj-lt"/>
              <a:cs typeface="Seravek"/>
            </a:endParaRPr>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58"/>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61"/>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62"/>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7"/>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6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58" grpId="0"/>
      <p:bldP spid="58" grpId="1"/>
      <p:bldP spid="59" grpId="0" animBg="1"/>
      <p:bldP spid="63" grpId="0"/>
      <p:bldP spid="63"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32-nm atom area (</a:t>
                      </a:r>
                      <a:r>
                        <a:rPr lang="en-US" sz="1600" dirty="0" smtClean="0">
                          <a:latin typeface="Symbol" charset="2"/>
                          <a:ea typeface="Symbol" charset="2"/>
                          <a:cs typeface="Symbol" charset="2"/>
                        </a:rPr>
                        <a:t>m</a:t>
                      </a:r>
                      <a:r>
                        <a:rPr lang="en-US" sz="1600" dirty="0" smtClean="0">
                          <a:latin typeface="Gadugi" charset="0"/>
                          <a:ea typeface="Gadugi" charset="0"/>
                          <a:cs typeface="Gadugi" charset="0"/>
                        </a:rPr>
                        <a:t>m</a:t>
                      </a:r>
                      <a:r>
                        <a:rPr lang="en-US" sz="1600" baseline="30000" dirty="0" smtClean="0">
                          <a:latin typeface="Gadugi" charset="0"/>
                          <a:ea typeface="Gadugi" charset="0"/>
                          <a:cs typeface="Gadugi" charset="0"/>
                        </a:rPr>
                        <a:t>2</a:t>
                      </a:r>
                      <a:r>
                        <a:rPr lang="en-US" sz="1600" dirty="0" smtClean="0"/>
                        <a:t>) @ 1 GHz</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538889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A</a:t>
            </a:r>
            <a:r>
              <a:rPr lang="en-US" sz="11200" dirty="0" smtClean="0"/>
              <a:t> </a:t>
            </a:r>
            <a:r>
              <a:rPr lang="en-US" sz="11200" dirty="0"/>
              <a:t>packet’s place in the scheduling order </a:t>
            </a:r>
            <a:r>
              <a:rPr lang="en-US" sz="11200" dirty="0" smtClean="0"/>
              <a:t>is </a:t>
            </a:r>
            <a:r>
              <a:rPr lang="en-US" sz="11200" dirty="0"/>
              <a:t>known </a:t>
            </a:r>
            <a:r>
              <a:rPr lang="en-US" sz="11200" dirty="0" smtClean="0"/>
              <a:t>before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2147269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3038396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577333354"/>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Primitives for programming high-speed routers</a:t>
            </a:r>
          </a:p>
          <a:p>
            <a:pPr lvl="1"/>
            <a:r>
              <a:rPr lang="en-US" dirty="0"/>
              <a:t>N</a:t>
            </a:r>
            <a:r>
              <a:rPr lang="en-US" dirty="0" smtClean="0"/>
              <a:t>etwork measurement</a:t>
            </a:r>
          </a:p>
          <a:p>
            <a:pPr lvl="1"/>
            <a:r>
              <a:rPr lang="en-US" dirty="0" smtClean="0"/>
              <a:t>Host networking</a:t>
            </a:r>
          </a:p>
          <a:p>
            <a:pPr lvl="1"/>
            <a:endParaRPr lang="en-US" dirty="0"/>
          </a:p>
          <a:p>
            <a:r>
              <a:rPr lang="en-US" dirty="0" smtClean="0"/>
              <a:t>Hardware and software for specialized distributed systems</a:t>
            </a:r>
          </a:p>
          <a:p>
            <a:pPr lvl="1"/>
            <a:r>
              <a:rPr lang="en-US" dirty="0" smtClean="0"/>
              <a:t>The end of Moore’s law makes specialization a necessity, not a luxury</a:t>
            </a:r>
          </a:p>
          <a:p>
            <a:pPr lvl="1"/>
            <a:r>
              <a:rPr lang="en-US" dirty="0" smtClean="0"/>
              <a:t>We’ll soon have specialized clusters of accelerators and cores</a:t>
            </a:r>
          </a:p>
          <a:p>
            <a:pPr lvl="1"/>
            <a:r>
              <a:rPr lang="en-US" dirty="0"/>
              <a:t>Requires </a:t>
            </a:r>
            <a:r>
              <a:rPr lang="en-US" dirty="0" smtClean="0"/>
              <a:t>straddling </a:t>
            </a:r>
            <a:r>
              <a:rPr lang="en-US" dirty="0"/>
              <a:t>disciplines: hardware, systems</a:t>
            </a:r>
            <a:r>
              <a:rPr lang="en-US" dirty="0" smtClean="0"/>
              <a:t>,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mc:Choice xmlns:p14="http://schemas.microsoft.com/office/powerpoint/2010/main" Requires="p14">
      <p:transition spd="slow" p14:dur="2000" advTm="13117"/>
    </mc:Choice>
    <mc:Fallback>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49</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mc:Choice xmlns:p14="http://schemas.microsoft.com/office/powerpoint/2010/main" Requires="p14">
      <p:transition spd="slow" p14:dur="2000" advTm="40683"/>
    </mc:Choice>
    <mc:Fallback>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0493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Another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p:cNvGrpSpPr/>
          <p:nvPr/>
        </p:nvGrpSpPr>
        <p:grpSpPr>
          <a:xfrm>
            <a:off x="152400" y="1371600"/>
            <a:ext cx="4876800" cy="3684085"/>
            <a:chOff x="673100" y="1873103"/>
            <a:chExt cx="5062633" cy="3722649"/>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681442" y="1873103"/>
              <a:ext cx="5054291" cy="3722649"/>
            </a:xfrm>
            <a:prstGeom prst="rect">
              <a:avLst/>
            </a:prstGeom>
            <a:noFill/>
          </p:spPr>
          <p:txBody>
            <a:bodyPr wrap="square" rtlCol="0">
              <a:spAutoFit/>
            </a:bodyPr>
            <a:lstStyle/>
            <a:p>
              <a:pPr algn="ctr"/>
              <a:r>
                <a:rPr lang="en-US" sz="2400" dirty="0" smtClean="0">
                  <a:latin typeface="Gadugi" charset="0"/>
                  <a:ea typeface="Gadugi" charset="0"/>
                  <a:cs typeface="Gadugi" charset="0"/>
                </a:rPr>
                <a:t>Algorithm:</a:t>
              </a:r>
            </a:p>
            <a:p>
              <a:endParaRPr lang="en-US" sz="1100" dirty="0" smtClean="0">
                <a:latin typeface="Gadugi" charset="0"/>
                <a:ea typeface="Gadugi" charset="0"/>
                <a:cs typeface="Gadugi" charset="0"/>
              </a:endParaRPr>
            </a:p>
            <a:p>
              <a:endParaRPr lang="en-US" sz="500" dirty="0" smtClean="0">
                <a:latin typeface="Gadugi" charset="0"/>
                <a:ea typeface="Gadugi" charset="0"/>
                <a:cs typeface="Gadugi" charset="0"/>
              </a:endParaRPr>
            </a:p>
            <a:p>
              <a:pPr>
                <a:lnSpc>
                  <a:spcPct val="110000"/>
                </a:lnSpc>
              </a:pPr>
              <a:r>
                <a:rPr lang="en-US" sz="2200" dirty="0" smtClean="0">
                  <a:latin typeface="Gadugi" charset="0"/>
                  <a:ea typeface="Gadugi" charset="0"/>
                  <a:cs typeface="Gadugi" charset="0"/>
                </a:rPr>
                <a:t>For each packet</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average queue size</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if </a:t>
              </a:r>
              <a:r>
                <a:rPr lang="en-US" sz="2200" dirty="0">
                  <a:latin typeface="Gadugi" charset="0"/>
                  <a:ea typeface="Gadugi" charset="0"/>
                  <a:cs typeface="Gadugi" charset="0"/>
                </a:rPr>
                <a:t>min &lt; </a:t>
              </a:r>
              <a:r>
                <a:rPr lang="en-US" sz="2200" dirty="0" err="1">
                  <a:latin typeface="Gadugi" charset="0"/>
                  <a:ea typeface="Gadugi" charset="0"/>
                  <a:cs typeface="Gadugi" charset="0"/>
                </a:rPr>
                <a:t>avg</a:t>
              </a:r>
              <a:r>
                <a:rPr lang="en-US" sz="2200" dirty="0">
                  <a:latin typeface="Gadugi" charset="0"/>
                  <a:ea typeface="Gadugi" charset="0"/>
                  <a:cs typeface="Gadugi" charset="0"/>
                </a:rPr>
                <a:t> &lt;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probability 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 with probability </a:t>
              </a:r>
              <a:r>
                <a:rPr lang="en-US" sz="2200" dirty="0" smtClean="0">
                  <a:latin typeface="Gadugi" charset="0"/>
                  <a:ea typeface="Gadugi" charset="0"/>
                  <a:cs typeface="Gadugi" charset="0"/>
                </a:rPr>
                <a:t>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else </a:t>
              </a:r>
              <a:r>
                <a:rPr lang="en-US" sz="2200" dirty="0">
                  <a:latin typeface="Gadugi" charset="0"/>
                  <a:ea typeface="Gadugi" charset="0"/>
                  <a:cs typeface="Gadugi" charset="0"/>
                </a:rPr>
                <a:t>if </a:t>
              </a:r>
              <a:r>
                <a:rPr lang="en-US" sz="2200" dirty="0" err="1">
                  <a:latin typeface="Gadugi" charset="0"/>
                  <a:ea typeface="Gadugi" charset="0"/>
                  <a:cs typeface="Gadugi" charset="0"/>
                </a:rPr>
                <a:t>avg</a:t>
              </a:r>
              <a:r>
                <a:rPr lang="en-US" sz="2200" dirty="0">
                  <a:latin typeface="Gadugi" charset="0"/>
                  <a:ea typeface="Gadugi" charset="0"/>
                  <a:cs typeface="Gadugi" charset="0"/>
                </a:rPr>
                <a:t> &gt;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a:t>
              </a:r>
            </a:p>
            <a:p>
              <a:endParaRPr lang="en-US" sz="2400" dirty="0">
                <a:latin typeface="Gadugi" charset="0"/>
                <a:ea typeface="Gadugi" charset="0"/>
                <a:cs typeface="Gadugi" charset="0"/>
              </a:endParaRPr>
            </a:p>
          </p:txBody>
        </p:sp>
      </p:grpSp>
      <p:sp>
        <p:nvSpPr>
          <p:cNvPr id="129" name="Right Arrow 128"/>
          <p:cNvSpPr/>
          <p:nvPr/>
        </p:nvSpPr>
        <p:spPr>
          <a:xfrm>
            <a:off x="4991100" y="3162300"/>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sp>
        <p:nvSpPr>
          <p:cNvPr id="4" name="Title 3"/>
          <p:cNvSpPr>
            <a:spLocks noGrp="1"/>
          </p:cNvSpPr>
          <p:nvPr>
            <p:ph type="title"/>
          </p:nvPr>
        </p:nvSpPr>
        <p:spPr/>
        <p:txBody>
          <a:bodyPr/>
          <a:lstStyle/>
          <a:p>
            <a:r>
              <a:rPr lang="en-US" dirty="0"/>
              <a:t>Vision: programmability and </a:t>
            </a:r>
            <a:r>
              <a:rPr lang="en-US" dirty="0" smtClean="0"/>
              <a:t>performance</a:t>
            </a:r>
            <a:endParaRPr lang="en-US" dirty="0"/>
          </a:p>
        </p:txBody>
      </p:sp>
      <p:sp>
        <p:nvSpPr>
          <p:cNvPr id="6" name="TextBox 5"/>
          <p:cNvSpPr txBox="1"/>
          <p:nvPr/>
        </p:nvSpPr>
        <p:spPr>
          <a:xfrm>
            <a:off x="4838700" y="2819400"/>
            <a:ext cx="1109599" cy="369332"/>
          </a:xfrm>
          <a:prstGeom prst="rect">
            <a:avLst/>
          </a:prstGeom>
          <a:noFill/>
        </p:spPr>
        <p:txBody>
          <a:bodyPr wrap="none" rtlCol="0">
            <a:spAutoFit/>
          </a:bodyPr>
          <a:lstStyle/>
          <a:p>
            <a:r>
              <a:rPr lang="en-US" smtClean="0"/>
              <a:t>Compiler</a:t>
            </a:r>
            <a:endParaRPr lang="en-US"/>
          </a:p>
        </p:txBody>
      </p:sp>
      <p:grpSp>
        <p:nvGrpSpPr>
          <p:cNvPr id="7" name="Group 6"/>
          <p:cNvGrpSpPr/>
          <p:nvPr/>
        </p:nvGrpSpPr>
        <p:grpSpPr>
          <a:xfrm>
            <a:off x="5943600" y="1371600"/>
            <a:ext cx="5909735" cy="3581400"/>
            <a:chOff x="5672665" y="1126066"/>
            <a:chExt cx="6519335" cy="3941234"/>
          </a:xfrm>
        </p:grpSpPr>
        <p:grpSp>
          <p:nvGrpSpPr>
            <p:cNvPr id="493" name="Group 492"/>
            <p:cNvGrpSpPr/>
            <p:nvPr/>
          </p:nvGrpSpPr>
          <p:grpSpPr>
            <a:xfrm>
              <a:off x="5672665" y="1714500"/>
              <a:ext cx="6519335" cy="33528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5861697"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014597"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2" name="TextBox 1"/>
            <p:cNvSpPr txBox="1"/>
            <p:nvPr/>
          </p:nvSpPr>
          <p:spPr>
            <a:xfrm>
              <a:off x="7434524" y="1126066"/>
              <a:ext cx="2965453" cy="804323"/>
            </a:xfrm>
            <a:prstGeom prst="rect">
              <a:avLst/>
            </a:prstGeom>
            <a:noFill/>
          </p:spPr>
          <p:txBody>
            <a:bodyPr wrap="none" rtlCol="0">
              <a:spAutoFit/>
            </a:bodyPr>
            <a:lstStyle/>
            <a:p>
              <a:r>
                <a:rPr lang="en-US" sz="2400" dirty="0" smtClean="0">
                  <a:latin typeface="Gadugi" charset="0"/>
                  <a:ea typeface="Gadugi" charset="0"/>
                  <a:cs typeface="Gadugi" charset="0"/>
                </a:rPr>
                <a:t>High-speed router:</a:t>
              </a:r>
              <a:endParaRPr lang="en-US" sz="2400" dirty="0">
                <a:latin typeface="Gadugi" charset="0"/>
                <a:ea typeface="Gadugi" charset="0"/>
                <a:cs typeface="Gadugi" charset="0"/>
              </a:endParaRPr>
            </a:p>
            <a:p>
              <a:endParaRPr lang="en-US" dirty="0">
                <a:latin typeface="Gadugi" charset="0"/>
                <a:ea typeface="Gadugi" charset="0"/>
                <a:cs typeface="Gadugi" charset="0"/>
              </a:endParaRPr>
            </a:p>
          </p:txBody>
        </p:sp>
      </p:gr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534900" cy="4191000"/>
          </a:xfrm>
        </p:spPr>
        <p:txBody>
          <a:bodyPr>
            <a:normAutofit/>
          </a:bodyPr>
          <a:lstStyle/>
          <a:p>
            <a:pPr lvl="1"/>
            <a:r>
              <a:rPr lang="en-US" sz="2800" dirty="0"/>
              <a:t>Domino (SIGCOMM 2016): programming streaming algorithms</a:t>
            </a:r>
          </a:p>
          <a:p>
            <a:pPr lvl="2"/>
            <a:r>
              <a:rPr lang="en-US" sz="2400" dirty="0"/>
              <a:t>The first </a:t>
            </a:r>
            <a:r>
              <a:rPr lang="en-US" sz="2400" dirty="0" smtClean="0"/>
              <a:t>primitives </a:t>
            </a:r>
            <a:r>
              <a:rPr lang="en-US" sz="2400" dirty="0"/>
              <a:t>for high-speed </a:t>
            </a:r>
            <a:r>
              <a:rPr lang="en-US" sz="2400" dirty="0" smtClean="0"/>
              <a:t>programming </a:t>
            </a:r>
            <a:r>
              <a:rPr lang="en-US" sz="2400" dirty="0"/>
              <a:t>of streaming algorithms</a:t>
            </a:r>
          </a:p>
          <a:p>
            <a:pPr lvl="2"/>
            <a:r>
              <a:rPr lang="en-US" sz="2400" dirty="0"/>
              <a:t>A </a:t>
            </a:r>
            <a:r>
              <a:rPr lang="en-US" sz="2400" dirty="0" smtClean="0"/>
              <a:t>compiler to compile algorithms to these primitives</a:t>
            </a:r>
          </a:p>
          <a:p>
            <a:pPr lvl="2"/>
            <a:endParaRPr lang="en-US" sz="2800" dirty="0"/>
          </a:p>
          <a:p>
            <a:pPr lvl="1"/>
            <a:r>
              <a:rPr lang="en-US" sz="2800" dirty="0" smtClean="0"/>
              <a:t>PIFO (SIGCOMM 2016): programming the scheduler</a:t>
            </a:r>
          </a:p>
          <a:p>
            <a:pPr lvl="2"/>
            <a:r>
              <a:rPr lang="en-US" sz="2400" dirty="0" smtClean="0"/>
              <a:t>The first primitive that allows us to program scheduling algorithms</a:t>
            </a:r>
          </a:p>
          <a:p>
            <a:pPr lvl="2"/>
            <a:r>
              <a:rPr lang="en-US" sz="2400" dirty="0" smtClean="0"/>
              <a:t>Modest chip area cost when implemented in high-speed hardware</a:t>
            </a:r>
          </a:p>
          <a:p>
            <a:pPr lvl="1"/>
            <a:endParaRPr lang="en-US" sz="2800" dirty="0" smtClean="0"/>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My work</a:t>
            </a:r>
            <a:endParaRPr lang="en-US" dirty="0"/>
          </a:p>
        </p:txBody>
      </p:sp>
      <p:sp>
        <p:nvSpPr>
          <p:cNvPr id="11" name="Rounded Rectangle 10"/>
          <p:cNvSpPr/>
          <p:nvPr/>
        </p:nvSpPr>
        <p:spPr>
          <a:xfrm>
            <a:off x="114300" y="57912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6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0"/>
                                  </p:iterate>
                                  <p:childTnLst>
                                    <p:set>
                                      <p:cBhvr>
                                        <p:cTn id="14"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iterate type="lt">
                                    <p:tmAbs val="0"/>
                                  </p:iterate>
                                  <p:childTnLst>
                                    <p:set>
                                      <p:cBhvr>
                                        <p:cTn id="18"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0"/>
                                  </p:iterate>
                                  <p:childTnLst>
                                    <p:set>
                                      <p:cBhvr>
                                        <p:cTn id="22" dur="1" fill="hold">
                                          <p:stCondLst>
                                            <p:cond delay="0"/>
                                          </p:stCondLst>
                                        </p:cTn>
                                        <p:tgtEl>
                                          <p:spTgt spid="6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iterate type="lt">
                                    <p:tmAbs val="0"/>
                                  </p:iterate>
                                  <p:childTnLst>
                                    <p:set>
                                      <p:cBhvr>
                                        <p:cTn id="26" dur="1" fill="hold">
                                          <p:stCondLst>
                                            <p:cond delay="0"/>
                                          </p:stCondLst>
                                        </p:cTn>
                                        <p:tgtEl>
                                          <p:spTgt spid="6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15878178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5.8"/>
</p:tagLst>
</file>

<file path=ppt/tags/tag11.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2.xml><?xml version="1.0" encoding="utf-8"?>
<p:tagLst xmlns:a="http://schemas.openxmlformats.org/drawingml/2006/main" xmlns:r="http://schemas.openxmlformats.org/officeDocument/2006/relationships" xmlns:p="http://schemas.openxmlformats.org/presentationml/2006/main">
  <p:tag name="TIMING" val="|0.5|37.3|9.2"/>
</p:tagLst>
</file>

<file path=ppt/tags/tag13.xml><?xml version="1.0" encoding="utf-8"?>
<p:tagLst xmlns:a="http://schemas.openxmlformats.org/drawingml/2006/main" xmlns:r="http://schemas.openxmlformats.org/officeDocument/2006/relationships" xmlns:p="http://schemas.openxmlformats.org/presentationml/2006/main">
  <p:tag name="TIMING" val="|12.8|37|10.9"/>
</p:tagLst>
</file>

<file path=ppt/tags/tag14.xml><?xml version="1.0" encoding="utf-8"?>
<p:tagLst xmlns:a="http://schemas.openxmlformats.org/drawingml/2006/main" xmlns:r="http://schemas.openxmlformats.org/officeDocument/2006/relationships" xmlns:p="http://schemas.openxmlformats.org/presentationml/2006/main">
  <p:tag name="TIMING" val="|11.4"/>
</p:tagLst>
</file>

<file path=ppt/tags/tag15.xml><?xml version="1.0" encoding="utf-8"?>
<p:tagLst xmlns:a="http://schemas.openxmlformats.org/drawingml/2006/main" xmlns:r="http://schemas.openxmlformats.org/officeDocument/2006/relationships" xmlns:p="http://schemas.openxmlformats.org/presentationml/2006/main">
  <p:tag name="TIMING" val="|26.6"/>
</p:tagLst>
</file>

<file path=ppt/tags/tag16.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7.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8.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6.7|39.3|36.5"/>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9.7|1.5|21.8|11.4|8.5|9.8"/>
</p:tagLst>
</file>

<file path=ppt/tags/tag6.xml><?xml version="1.0" encoding="utf-8"?>
<p:tagLst xmlns:a="http://schemas.openxmlformats.org/drawingml/2006/main" xmlns:r="http://schemas.openxmlformats.org/officeDocument/2006/relationships" xmlns:p="http://schemas.openxmlformats.org/presentationml/2006/main">
  <p:tag name="TIMING" val="|24.1|4.2|13.7|9.2"/>
</p:tagLst>
</file>

<file path=ppt/tags/tag7.xml><?xml version="1.0" encoding="utf-8"?>
<p:tagLst xmlns:a="http://schemas.openxmlformats.org/drawingml/2006/main" xmlns:r="http://schemas.openxmlformats.org/officeDocument/2006/relationships" xmlns:p="http://schemas.openxmlformats.org/presentationml/2006/main">
  <p:tag name="TIMING" val="|3.7|4.2|6.2|5.5|24.1"/>
</p:tagLst>
</file>

<file path=ppt/tags/tag8.xml><?xml version="1.0" encoding="utf-8"?>
<p:tagLst xmlns:a="http://schemas.openxmlformats.org/drawingml/2006/main" xmlns:r="http://schemas.openxmlformats.org/officeDocument/2006/relationships" xmlns:p="http://schemas.openxmlformats.org/presentationml/2006/main">
  <p:tag name="TIMING" val="|12.8|10.5|15.3"/>
</p:tagLst>
</file>

<file path=ppt/tags/tag9.xml><?xml version="1.0" encoding="utf-8"?>
<p:tagLst xmlns:a="http://schemas.openxmlformats.org/drawingml/2006/main" xmlns:r="http://schemas.openxmlformats.org/officeDocument/2006/relationships" xmlns:p="http://schemas.openxmlformats.org/presentationml/2006/main">
  <p:tag name="TIMING" val="|6.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13966</TotalTime>
  <Words>13446</Words>
  <Application>Microsoft Macintosh PowerPoint</Application>
  <PresentationFormat>Widescreen</PresentationFormat>
  <Paragraphs>1870</Paragraphs>
  <Slides>87</Slides>
  <Notes>78</Notes>
  <HiddenSlides>24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87</vt:i4>
      </vt:variant>
    </vt:vector>
  </HeadingPairs>
  <TitlesOfParts>
    <vt:vector size="94" baseType="lpstr">
      <vt:lpstr>Calibri</vt:lpstr>
      <vt:lpstr>Gadugi</vt:lpstr>
      <vt:lpstr>Seravek</vt:lpstr>
      <vt:lpstr>Symbol</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end points</vt:lpstr>
      <vt:lpstr>Another approach: Use a software router</vt:lpstr>
      <vt:lpstr>Vision: programmability and performance</vt:lpstr>
      <vt:lpstr>This Talk</vt:lpstr>
      <vt:lpstr>Packet Transactions: High-Level Programming for Line-Rate Switches (SIGCOMM 2016)</vt:lpstr>
      <vt:lpstr>Programming streaming algorithms</vt:lpstr>
      <vt:lpstr>A fixed-function router pipeline</vt:lpstr>
      <vt:lpstr>A programmable atom pipeline</vt:lpstr>
      <vt:lpstr>Compiling algorithms</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Does an algorithm map to a given atom?</vt:lpstr>
      <vt:lpstr>Results: A catalog of reusable atoms</vt:lpstr>
      <vt:lpstr>Results: A catalog of reusable atoms</vt:lpstr>
      <vt:lpstr>Results: A catalog of reusable atoms</vt:lpstr>
      <vt:lpstr>What algorithms do atoms enable?</vt:lpstr>
      <vt:lpstr>What algorithms do atoms enable?</vt:lpstr>
      <vt:lpstr>Programmable Packet Scheduling at Line Rate (SIGCOMM 2016)</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5750</cp:revision>
  <dcterms:created xsi:type="dcterms:W3CDTF">2015-11-20T07:11:46Z</dcterms:created>
  <dcterms:modified xsi:type="dcterms:W3CDTF">2017-02-27T00:45:20Z</dcterms:modified>
</cp:coreProperties>
</file>